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D672ED4-8069-4A2A-823C-0A84DD26C26F}">
          <p14:sldIdLst>
            <p14:sldId id="256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4BE51-96CF-4E12-8D30-0A9149C15784}" type="datetimeFigureOut">
              <a:rPr lang="ru-RU"/>
              <a:pPr>
                <a:defRPr/>
              </a:pPr>
              <a:t>27.09.2017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1BF4F5-D64B-45BA-AC67-F0D14167C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9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BF4F5-D64B-45BA-AC67-F0D14167CA6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defRPr/>
            </a:pPr>
            <a:endParaRPr lang="ru-RU" altLang="ru-RU" sz="140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1029" name="TextBox 3"/>
          <p:cNvSpPr txBox="1">
            <a:spLocks noChangeArrowheads="1"/>
          </p:cNvSpPr>
          <p:nvPr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1030" name="Picture 6" descr="ITMO_logo3_RU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75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Нижний колонтитул 2"/>
          <p:cNvSpPr>
            <a:spLocks noGrp="1"/>
          </p:cNvSpPr>
          <p:nvPr>
            <p:ph type="ftr" sz="quarter" idx="4294967295"/>
          </p:nvPr>
        </p:nvSpPr>
        <p:spPr bwMode="auto">
          <a:xfrm>
            <a:off x="4487863" y="247650"/>
            <a:ext cx="465613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altLang="ru-RU" dirty="0">
                <a:latin typeface="Calibri" pitchFamily="34" charset="0"/>
              </a:rPr>
              <a:t>Аспирантура как уровень высшего образования</a:t>
            </a:r>
            <a:endParaRPr lang="en-US" altLang="ru-RU" dirty="0">
              <a:latin typeface="Calibri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 bwMode="auto">
          <a:xfrm>
            <a:off x="2688943" y="604161"/>
            <a:ext cx="3672408" cy="17281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8864" y="1412776"/>
            <a:ext cx="8229600" cy="4824536"/>
          </a:xfrm>
        </p:spPr>
        <p:txBody>
          <a:bodyPr rtlCol="0"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СИСТЕМНОЕ ПРОГРАММНОЕ ОБЕСПЕЧЕНИЕ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Мусаев Андрей Александрович</a:t>
            </a:r>
            <a:b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amusayev1990@gmail.com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03848" y="1124744"/>
            <a:ext cx="2808312" cy="6832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Архивирование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95736" y="213285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/>
              <a:t>Gzip</a:t>
            </a:r>
            <a:r>
              <a:rPr lang="en-US" b="1" dirty="0" smtClean="0"/>
              <a:t> – </a:t>
            </a:r>
            <a:r>
              <a:rPr lang="ru-RU" dirty="0"/>
              <a:t>утилита компрессии (сжатия) файлов.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368152" y="3635732"/>
            <a:ext cx="241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gzip</a:t>
            </a:r>
            <a:r>
              <a:rPr lang="en-US" dirty="0"/>
              <a:t> options filename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292494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только имя файла – </a:t>
            </a:r>
            <a:r>
              <a:rPr lang="ru-RU" dirty="0"/>
              <a:t>сжимает этот файл. </a:t>
            </a:r>
            <a:endParaRPr lang="en-US" dirty="0" smtClean="0"/>
          </a:p>
          <a:p>
            <a:r>
              <a:rPr lang="ru-RU" b="1" dirty="0" smtClean="0"/>
              <a:t>-</a:t>
            </a:r>
            <a:r>
              <a:rPr lang="ru-RU" b="1" dirty="0"/>
              <a:t>d – </a:t>
            </a:r>
            <a:r>
              <a:rPr lang="ru-RU" dirty="0"/>
              <a:t>декомпрессия файла </a:t>
            </a:r>
            <a:endParaRPr lang="en-US" dirty="0" smtClean="0"/>
          </a:p>
          <a:p>
            <a:r>
              <a:rPr lang="ru-RU" b="1" dirty="0" smtClean="0"/>
              <a:t>-</a:t>
            </a:r>
            <a:r>
              <a:rPr lang="ru-RU" b="1" dirty="0"/>
              <a:t>t – </a:t>
            </a:r>
            <a:r>
              <a:rPr lang="ru-RU" dirty="0"/>
              <a:t>проверяет целостность архива </a:t>
            </a:r>
            <a:endParaRPr lang="en-US" dirty="0" smtClean="0"/>
          </a:p>
          <a:p>
            <a:r>
              <a:rPr lang="ru-RU" b="1" dirty="0" smtClean="0"/>
              <a:t>-</a:t>
            </a:r>
            <a:r>
              <a:rPr lang="ru-RU" b="1" dirty="0"/>
              <a:t>v –  </a:t>
            </a:r>
            <a:r>
              <a:rPr lang="ru-RU" dirty="0"/>
              <a:t>расширенный вывод информации о выполняемых действиях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5253007"/>
            <a:ext cx="2448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Характеристики архиваторов:</a:t>
            </a:r>
          </a:p>
          <a:p>
            <a:pPr algn="just"/>
            <a:r>
              <a:rPr lang="ru-RU" dirty="0"/>
              <a:t>По степени сжатия.</a:t>
            </a:r>
          </a:p>
          <a:p>
            <a:pPr algn="just"/>
            <a:r>
              <a:rPr lang="ru-RU" dirty="0"/>
              <a:t>По скорости сжатия.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228184" y="5120024"/>
            <a:ext cx="2456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Gzip</a:t>
            </a:r>
            <a:r>
              <a:rPr lang="en-US" dirty="0" smtClean="0"/>
              <a:t> – </a:t>
            </a:r>
            <a:r>
              <a:rPr lang="ru-RU" dirty="0" smtClean="0"/>
              <a:t>быстрее сжимает</a:t>
            </a:r>
          </a:p>
          <a:p>
            <a:endParaRPr lang="ru-RU" dirty="0" smtClean="0"/>
          </a:p>
          <a:p>
            <a:r>
              <a:rPr lang="en-US" b="1" dirty="0" smtClean="0"/>
              <a:t>Bzip2</a:t>
            </a:r>
            <a:r>
              <a:rPr lang="en-US" dirty="0" smtClean="0"/>
              <a:t> – </a:t>
            </a:r>
            <a:r>
              <a:rPr lang="ru-RU" dirty="0" smtClean="0"/>
              <a:t>сильнее сживаем</a:t>
            </a:r>
            <a:endParaRPr lang="ru-RU" dirty="0"/>
          </a:p>
        </p:txBody>
      </p:sp>
      <p:pic>
        <p:nvPicPr>
          <p:cNvPr id="11266" name="Picture 2" descr="Картинки по запросу стрел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57192"/>
            <a:ext cx="2376264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03848" y="1124744"/>
            <a:ext cx="2808312" cy="6832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Чтение файлов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2206605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cat</a:t>
            </a:r>
            <a:r>
              <a:rPr lang="ru-RU" b="1" dirty="0"/>
              <a:t> </a:t>
            </a:r>
            <a:r>
              <a:rPr lang="ru-RU" dirty="0" smtClean="0"/>
              <a:t>– </a:t>
            </a:r>
            <a:r>
              <a:rPr lang="ru-RU" dirty="0"/>
              <a:t>команда используется для вывода текстовой информации из файла на экран.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79912" y="292494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cat</a:t>
            </a:r>
            <a:r>
              <a:rPr lang="ru-RU" dirty="0"/>
              <a:t> </a:t>
            </a:r>
            <a:r>
              <a:rPr lang="ru-RU" dirty="0" err="1"/>
              <a:t>filename</a:t>
            </a:r>
            <a:r>
              <a:rPr lang="ru-RU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3501008"/>
            <a:ext cx="648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-b </a:t>
            </a:r>
            <a:r>
              <a:rPr lang="ru-RU" dirty="0" smtClean="0"/>
              <a:t>(--</a:t>
            </a:r>
            <a:r>
              <a:rPr lang="ru-RU" dirty="0" err="1" smtClean="0"/>
              <a:t>number-nonblank</a:t>
            </a:r>
            <a:r>
              <a:rPr lang="ru-RU" dirty="0" smtClean="0"/>
              <a:t>) – пронумеровать все непустые строки; </a:t>
            </a:r>
          </a:p>
          <a:p>
            <a:r>
              <a:rPr lang="ru-RU" b="1" dirty="0" smtClean="0"/>
              <a:t>-n </a:t>
            </a:r>
            <a:r>
              <a:rPr lang="ru-RU" dirty="0" smtClean="0"/>
              <a:t>(--</a:t>
            </a:r>
            <a:r>
              <a:rPr lang="ru-RU" dirty="0" err="1" smtClean="0"/>
              <a:t>number</a:t>
            </a:r>
            <a:r>
              <a:rPr lang="ru-RU" dirty="0" smtClean="0"/>
              <a:t>) – пронумеровать все строки; </a:t>
            </a:r>
          </a:p>
          <a:p>
            <a:r>
              <a:rPr lang="ru-RU" b="1" dirty="0" smtClean="0"/>
              <a:t>-s </a:t>
            </a:r>
            <a:r>
              <a:rPr lang="ru-RU" dirty="0" smtClean="0"/>
              <a:t>(--</a:t>
            </a:r>
            <a:r>
              <a:rPr lang="ru-RU" dirty="0" err="1" smtClean="0"/>
              <a:t>squeeze-blank</a:t>
            </a:r>
            <a:r>
              <a:rPr lang="ru-RU" dirty="0" smtClean="0"/>
              <a:t>) – отобразить несколько подряд идущих пустых строк в виде одной пустой строки; </a:t>
            </a:r>
          </a:p>
          <a:p>
            <a:r>
              <a:rPr lang="ru-RU" b="1" dirty="0" smtClean="0"/>
              <a:t>-T </a:t>
            </a:r>
            <a:r>
              <a:rPr lang="ru-RU" dirty="0" smtClean="0"/>
              <a:t>(--</a:t>
            </a:r>
            <a:r>
              <a:rPr lang="ru-RU" dirty="0" err="1" smtClean="0"/>
              <a:t>show-tabs</a:t>
            </a:r>
            <a:r>
              <a:rPr lang="ru-RU" dirty="0" smtClean="0"/>
              <a:t>) – показать символы табуляции, отобразив их как “^|”; </a:t>
            </a:r>
          </a:p>
          <a:p>
            <a:r>
              <a:rPr lang="ru-RU" b="1" dirty="0" smtClean="0"/>
              <a:t>-E </a:t>
            </a:r>
            <a:r>
              <a:rPr lang="ru-RU" dirty="0" smtClean="0"/>
              <a:t>(--</a:t>
            </a:r>
            <a:r>
              <a:rPr lang="ru-RU" dirty="0" err="1" smtClean="0"/>
              <a:t>show-ends</a:t>
            </a:r>
            <a:r>
              <a:rPr lang="ru-RU" dirty="0" smtClean="0"/>
              <a:t>) – показать символы конца строки как “$”.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6023029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tac</a:t>
            </a:r>
            <a:r>
              <a:rPr lang="ru-RU" b="1" dirty="0"/>
              <a:t> </a:t>
            </a:r>
            <a:r>
              <a:rPr lang="ru-RU" b="1" dirty="0" err="1"/>
              <a:t>filename</a:t>
            </a:r>
            <a:r>
              <a:rPr lang="ru-RU" b="1" dirty="0"/>
              <a:t> </a:t>
            </a:r>
            <a:r>
              <a:rPr lang="ru-RU" dirty="0"/>
              <a:t>– эта команда используется для вывода на экран информации из файла в обратном порядке. </a:t>
            </a:r>
          </a:p>
        </p:txBody>
      </p:sp>
    </p:spTree>
    <p:extLst>
      <p:ext uri="{BB962C8B-B14F-4D97-AF65-F5344CB8AC3E}">
        <p14:creationId xmlns:p14="http://schemas.microsoft.com/office/powerpoint/2010/main" val="12084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03848" y="1124744"/>
            <a:ext cx="2808312" cy="6832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Чтение файлов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2350621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more</a:t>
            </a:r>
            <a:r>
              <a:rPr lang="ru-RU" b="1" dirty="0" smtClean="0"/>
              <a:t> </a:t>
            </a:r>
            <a:r>
              <a:rPr lang="ru-RU" b="1" dirty="0" err="1" smtClean="0"/>
              <a:t>filename</a:t>
            </a:r>
            <a:r>
              <a:rPr lang="ru-RU" b="1" dirty="0" smtClean="0"/>
              <a:t> </a:t>
            </a:r>
            <a:r>
              <a:rPr lang="ru-RU" dirty="0" smtClean="0"/>
              <a:t>– эта команда позволяет просматривать длинные файлы по частям.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3629923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Команда </a:t>
            </a:r>
            <a:r>
              <a:rPr lang="ru-RU" dirty="0" err="1"/>
              <a:t>more</a:t>
            </a:r>
            <a:r>
              <a:rPr lang="ru-RU" dirty="0"/>
              <a:t> использует для прокрутки две клавиши – пробел (показать следующий экран) и </a:t>
            </a:r>
            <a:r>
              <a:rPr lang="ru-RU" dirty="0" err="1"/>
              <a:t>Enter</a:t>
            </a:r>
            <a:r>
              <a:rPr lang="ru-RU" dirty="0"/>
              <a:t> (показать следующую строку). Но у </a:t>
            </a:r>
            <a:r>
              <a:rPr lang="ru-RU" dirty="0" err="1"/>
              <a:t>more</a:t>
            </a:r>
            <a:r>
              <a:rPr lang="ru-RU" dirty="0"/>
              <a:t> есть один недостаток – она способна прокручивать текст только вперед. То есть если вы уже смотрите второй экран, то к первому никак вернуться будет нельзя. Эту проблему с легкостью решает команда </a:t>
            </a:r>
            <a:r>
              <a:rPr lang="ru-RU" b="1" dirty="0" err="1" smtClean="0"/>
              <a:t>less</a:t>
            </a:r>
            <a:r>
              <a:rPr lang="ru-RU" b="1" dirty="0" smtClean="0"/>
              <a:t> </a:t>
            </a:r>
            <a:r>
              <a:rPr lang="en-US" b="1" dirty="0" smtClean="0"/>
              <a:t>filename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03848" y="1052736"/>
            <a:ext cx="2808312" cy="6832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Чтение файлов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91683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more</a:t>
            </a:r>
            <a:r>
              <a:rPr lang="ru-RU" b="1" dirty="0" smtClean="0"/>
              <a:t> </a:t>
            </a:r>
            <a:r>
              <a:rPr lang="ru-RU" b="1" dirty="0" err="1" smtClean="0"/>
              <a:t>filename</a:t>
            </a:r>
            <a:r>
              <a:rPr lang="ru-RU" b="1" dirty="0" smtClean="0"/>
              <a:t> </a:t>
            </a:r>
            <a:r>
              <a:rPr lang="ru-RU" dirty="0" smtClean="0"/>
              <a:t>– эта команда позволяет просматривать длинные файлы по частям.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2852936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Команда </a:t>
            </a:r>
            <a:r>
              <a:rPr lang="ru-RU" dirty="0" err="1"/>
              <a:t>more</a:t>
            </a:r>
            <a:r>
              <a:rPr lang="ru-RU" dirty="0"/>
              <a:t> использует для прокрутки две клавиши – пробел (показать следующий экран) и </a:t>
            </a:r>
            <a:r>
              <a:rPr lang="ru-RU" dirty="0" err="1"/>
              <a:t>Enter</a:t>
            </a:r>
            <a:r>
              <a:rPr lang="ru-RU" dirty="0"/>
              <a:t> (показать следующую строку). Но у </a:t>
            </a:r>
            <a:r>
              <a:rPr lang="ru-RU" dirty="0" err="1"/>
              <a:t>more</a:t>
            </a:r>
            <a:r>
              <a:rPr lang="ru-RU" dirty="0"/>
              <a:t> есть один недостаток – она способна прокручивать текст только вперед. То есть если вы уже смотрите второй экран, то к первому никак вернуться будет нельзя. Эту проблему с легкостью решает команда </a:t>
            </a:r>
            <a:r>
              <a:rPr lang="ru-RU" b="1" dirty="0" err="1" smtClean="0"/>
              <a:t>less</a:t>
            </a:r>
            <a:r>
              <a:rPr lang="ru-RU" b="1" dirty="0" smtClean="0"/>
              <a:t> </a:t>
            </a:r>
            <a:r>
              <a:rPr lang="en-US" b="1" dirty="0" smtClean="0"/>
              <a:t>filename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5120024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Enter</a:t>
            </a:r>
            <a:r>
              <a:rPr lang="ru-RU" b="1" dirty="0"/>
              <a:t> (стрелка вниз) </a:t>
            </a:r>
            <a:r>
              <a:rPr lang="ru-RU" dirty="0"/>
              <a:t>– перейти на одну строку вниз; </a:t>
            </a:r>
            <a:r>
              <a:rPr lang="ru-RU" b="1" dirty="0"/>
              <a:t>Пробел (</a:t>
            </a:r>
            <a:r>
              <a:rPr lang="ru-RU" b="1" dirty="0" err="1"/>
              <a:t>Page</a:t>
            </a:r>
            <a:r>
              <a:rPr lang="ru-RU" b="1" dirty="0"/>
              <a:t> </a:t>
            </a:r>
            <a:r>
              <a:rPr lang="ru-RU" b="1" dirty="0" err="1"/>
              <a:t>Down</a:t>
            </a:r>
            <a:r>
              <a:rPr lang="ru-RU" b="1" dirty="0"/>
              <a:t>) </a:t>
            </a:r>
            <a:r>
              <a:rPr lang="ru-RU" dirty="0"/>
              <a:t>– перейти на страницу вниз по тексту; </a:t>
            </a:r>
            <a:r>
              <a:rPr lang="ru-RU" b="1" dirty="0" err="1"/>
              <a:t>Page</a:t>
            </a:r>
            <a:r>
              <a:rPr lang="ru-RU" b="1" dirty="0"/>
              <a:t> </a:t>
            </a:r>
            <a:r>
              <a:rPr lang="ru-RU" b="1" dirty="0" err="1"/>
              <a:t>Up</a:t>
            </a:r>
            <a:r>
              <a:rPr lang="ru-RU" dirty="0"/>
              <a:t> – перейти на страницу вверх по тексту; </a:t>
            </a:r>
            <a:r>
              <a:rPr lang="ru-RU" b="1" dirty="0"/>
              <a:t>стрелка вверх </a:t>
            </a:r>
            <a:r>
              <a:rPr lang="ru-RU" dirty="0"/>
              <a:t>– перейти на строку вверх по тексту;</a:t>
            </a:r>
            <a:r>
              <a:rPr lang="ru-RU" b="1" dirty="0"/>
              <a:t> / </a:t>
            </a:r>
            <a:r>
              <a:rPr lang="ru-RU" dirty="0"/>
              <a:t>- поиск; </a:t>
            </a:r>
            <a:r>
              <a:rPr lang="ru-RU" b="1" dirty="0" err="1"/>
              <a:t>Home</a:t>
            </a:r>
            <a:r>
              <a:rPr lang="ru-RU" b="1" dirty="0"/>
              <a:t> </a:t>
            </a:r>
            <a:r>
              <a:rPr lang="ru-RU" dirty="0"/>
              <a:t>– перейти к началу текста; </a:t>
            </a:r>
            <a:r>
              <a:rPr lang="ru-RU" b="1" dirty="0" err="1"/>
              <a:t>End</a:t>
            </a:r>
            <a:r>
              <a:rPr lang="ru-RU" dirty="0"/>
              <a:t> – перейти к концу текста; </a:t>
            </a:r>
            <a:r>
              <a:rPr lang="ru-RU" b="1" dirty="0"/>
              <a:t>q</a:t>
            </a:r>
            <a:r>
              <a:rPr lang="ru-RU" dirty="0"/>
              <a:t> – выйти из программы </a:t>
            </a:r>
            <a:r>
              <a:rPr lang="ru-RU" dirty="0" err="1"/>
              <a:t>less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8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03848" y="980728"/>
            <a:ext cx="2808312" cy="6832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Чтение файлов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84482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нам не нужно отображать весь файл а только необходимо убедиться что это именно то, что мы ищем, то нам помогут команды </a:t>
            </a:r>
            <a:r>
              <a:rPr lang="ru-RU" b="1" dirty="0" err="1"/>
              <a:t>head</a:t>
            </a:r>
            <a:r>
              <a:rPr lang="ru-RU" dirty="0"/>
              <a:t> и </a:t>
            </a:r>
            <a:r>
              <a:rPr lang="ru-RU" b="1" dirty="0" err="1"/>
              <a:t>tail</a:t>
            </a:r>
            <a:r>
              <a:rPr lang="ru-RU" dirty="0"/>
              <a:t>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67744" y="3419708"/>
            <a:ext cx="745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 smtClean="0"/>
              <a:t>head</a:t>
            </a:r>
            <a:r>
              <a:rPr lang="ru-RU" dirty="0" smtClean="0"/>
              <a:t> </a:t>
            </a:r>
            <a:r>
              <a:rPr lang="en-US" dirty="0" smtClean="0"/>
              <a:t>options </a:t>
            </a:r>
            <a:r>
              <a:rPr lang="ru-RU" dirty="0" err="1" smtClean="0"/>
              <a:t>filename</a:t>
            </a:r>
            <a:r>
              <a:rPr lang="ru-RU" dirty="0" smtClean="0"/>
              <a:t>(</a:t>
            </a:r>
            <a:r>
              <a:rPr lang="en-US" dirty="0" smtClean="0"/>
              <a:t>s)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79912" y="4077072"/>
            <a:ext cx="5040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dirty="0" smtClean="0"/>
              <a:t>по </a:t>
            </a:r>
            <a:r>
              <a:rPr lang="ru-RU" dirty="0"/>
              <a:t>умолчанию выводит 10 первых строк </a:t>
            </a:r>
            <a:r>
              <a:rPr lang="ru-RU" dirty="0" smtClean="0"/>
              <a:t>файла</a:t>
            </a:r>
            <a:endParaRPr lang="en-US" dirty="0" smtClean="0"/>
          </a:p>
          <a:p>
            <a:pPr algn="just"/>
            <a:r>
              <a:rPr lang="ru-RU" b="1" dirty="0"/>
              <a:t>-n </a:t>
            </a:r>
            <a:r>
              <a:rPr lang="ru-RU" dirty="0" err="1"/>
              <a:t>lines</a:t>
            </a:r>
            <a:r>
              <a:rPr lang="ru-RU" dirty="0"/>
              <a:t> – вывести не 10 а </a:t>
            </a:r>
            <a:r>
              <a:rPr lang="ru-RU" dirty="0" err="1"/>
              <a:t>lines</a:t>
            </a:r>
            <a:r>
              <a:rPr lang="ru-RU" dirty="0"/>
              <a:t> строк от начала файл; </a:t>
            </a:r>
            <a:endParaRPr lang="en-US" dirty="0" smtClean="0"/>
          </a:p>
          <a:p>
            <a:pPr algn="just"/>
            <a:r>
              <a:rPr lang="ru-RU" b="1" dirty="0" smtClean="0"/>
              <a:t>-</a:t>
            </a:r>
            <a:r>
              <a:rPr lang="ru-RU" b="1" dirty="0"/>
              <a:t>c </a:t>
            </a:r>
            <a:r>
              <a:rPr lang="ru-RU" dirty="0" err="1"/>
              <a:t>bytes</a:t>
            </a:r>
            <a:r>
              <a:rPr lang="ru-RU" dirty="0"/>
              <a:t> – вывести </a:t>
            </a:r>
            <a:r>
              <a:rPr lang="ru-RU" dirty="0" err="1"/>
              <a:t>bytes</a:t>
            </a:r>
            <a:r>
              <a:rPr lang="ru-RU" dirty="0"/>
              <a:t> байт с начала файла; </a:t>
            </a:r>
            <a:endParaRPr lang="en-US" dirty="0" smtClean="0"/>
          </a:p>
          <a:p>
            <a:pPr algn="just"/>
            <a:r>
              <a:rPr lang="ru-RU" b="1" dirty="0" smtClean="0"/>
              <a:t>-</a:t>
            </a:r>
            <a:r>
              <a:rPr lang="ru-RU" b="1" dirty="0"/>
              <a:t>q </a:t>
            </a:r>
            <a:r>
              <a:rPr lang="ru-RU" dirty="0"/>
              <a:t>– не печатать заголовки файлов </a:t>
            </a:r>
            <a:r>
              <a:rPr lang="ru-RU" dirty="0" smtClean="0"/>
              <a:t>пере</a:t>
            </a:r>
            <a:r>
              <a:rPr lang="ru-RU" dirty="0"/>
              <a:t>д</a:t>
            </a:r>
            <a:r>
              <a:rPr lang="ru-RU" dirty="0" smtClean="0"/>
              <a:t> </a:t>
            </a:r>
            <a:r>
              <a:rPr lang="ru-RU" dirty="0"/>
              <a:t>выводом (при выводе нескольких         файлов сразу).  </a:t>
            </a:r>
            <a:endParaRPr lang="ru-RU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852936"/>
            <a:ext cx="3694316" cy="411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4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03848" y="1124744"/>
            <a:ext cx="2808312" cy="6832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Чтение файлов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1800" y="3147933"/>
            <a:ext cx="59766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dirty="0" smtClean="0"/>
              <a:t>по </a:t>
            </a:r>
            <a:r>
              <a:rPr lang="ru-RU" dirty="0"/>
              <a:t>умолчанию выводит 10 </a:t>
            </a:r>
            <a:r>
              <a:rPr lang="ru-RU" dirty="0" smtClean="0"/>
              <a:t>последних </a:t>
            </a:r>
            <a:r>
              <a:rPr lang="ru-RU" dirty="0"/>
              <a:t>строк </a:t>
            </a:r>
            <a:r>
              <a:rPr lang="ru-RU" dirty="0" smtClean="0"/>
              <a:t>файла</a:t>
            </a:r>
            <a:endParaRPr lang="en-US" dirty="0" smtClean="0"/>
          </a:p>
          <a:p>
            <a:pPr algn="just"/>
            <a:r>
              <a:rPr lang="ru-RU" b="1" dirty="0"/>
              <a:t>-n </a:t>
            </a:r>
            <a:r>
              <a:rPr lang="ru-RU" dirty="0" err="1"/>
              <a:t>lines</a:t>
            </a:r>
            <a:r>
              <a:rPr lang="ru-RU" dirty="0"/>
              <a:t> – вывести не 10 а </a:t>
            </a:r>
            <a:r>
              <a:rPr lang="ru-RU" dirty="0" err="1"/>
              <a:t>lines</a:t>
            </a:r>
            <a:r>
              <a:rPr lang="ru-RU" dirty="0"/>
              <a:t> </a:t>
            </a:r>
            <a:r>
              <a:rPr lang="ru-RU" dirty="0" smtClean="0"/>
              <a:t>строк; </a:t>
            </a:r>
            <a:endParaRPr lang="en-US" dirty="0" smtClean="0"/>
          </a:p>
          <a:p>
            <a:pPr algn="just"/>
            <a:r>
              <a:rPr lang="ru-RU" b="1" dirty="0" smtClean="0"/>
              <a:t>-</a:t>
            </a:r>
            <a:r>
              <a:rPr lang="ru-RU" b="1" dirty="0"/>
              <a:t>c </a:t>
            </a:r>
            <a:r>
              <a:rPr lang="ru-RU" dirty="0" err="1"/>
              <a:t>bytes</a:t>
            </a:r>
            <a:r>
              <a:rPr lang="ru-RU" dirty="0"/>
              <a:t> – вывести </a:t>
            </a:r>
            <a:r>
              <a:rPr lang="ru-RU" dirty="0" err="1"/>
              <a:t>bytes</a:t>
            </a:r>
            <a:r>
              <a:rPr lang="ru-RU" dirty="0"/>
              <a:t> </a:t>
            </a:r>
            <a:r>
              <a:rPr lang="ru-RU" dirty="0" smtClean="0"/>
              <a:t>байт; </a:t>
            </a:r>
            <a:endParaRPr lang="en-US" dirty="0" smtClean="0"/>
          </a:p>
          <a:p>
            <a:pPr algn="just"/>
            <a:r>
              <a:rPr lang="ru-RU" b="1" dirty="0"/>
              <a:t>-f </a:t>
            </a:r>
            <a:r>
              <a:rPr lang="ru-RU" dirty="0"/>
              <a:t>– войти в постоянный цикл по считыванию конца файла. Таким образом       при поступлении в файл новой информации пользователь может вести       мониторинг ее в реальном времени. Выход из этого режима       осуществляется комбинацией клавиш </a:t>
            </a:r>
            <a:r>
              <a:rPr lang="ru-RU" b="1" dirty="0"/>
              <a:t>&lt;</a:t>
            </a:r>
            <a:r>
              <a:rPr lang="ru-RU" b="1" dirty="0" err="1"/>
              <a:t>Ctrl</a:t>
            </a:r>
            <a:r>
              <a:rPr lang="ru-RU" b="1" dirty="0"/>
              <a:t>&gt;+&lt;C&gt;.   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08112" y="2267580"/>
            <a:ext cx="745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tail</a:t>
            </a:r>
            <a:r>
              <a:rPr lang="ru-RU" dirty="0" smtClean="0"/>
              <a:t> </a:t>
            </a:r>
            <a:r>
              <a:rPr lang="en-US" dirty="0" smtClean="0"/>
              <a:t>options </a:t>
            </a:r>
            <a:r>
              <a:rPr lang="ru-RU" dirty="0" err="1" smtClean="0"/>
              <a:t>filename</a:t>
            </a:r>
            <a:r>
              <a:rPr lang="ru-RU" dirty="0" smtClean="0"/>
              <a:t>(</a:t>
            </a:r>
            <a:r>
              <a:rPr lang="en-US" dirty="0" smtClean="0"/>
              <a:t>s)</a:t>
            </a:r>
            <a:endParaRPr lang="ru-RU" dirty="0"/>
          </a:p>
        </p:txBody>
      </p:sp>
      <p:pic>
        <p:nvPicPr>
          <p:cNvPr id="6146" name="Picture 2" descr="Картинки по запросу 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2780928"/>
            <a:ext cx="315424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059832" y="1124744"/>
            <a:ext cx="3240360" cy="683295"/>
          </a:xfrm>
        </p:spPr>
        <p:txBody>
          <a:bodyPr>
            <a:normAutofit/>
          </a:bodyPr>
          <a:lstStyle/>
          <a:p>
            <a:r>
              <a:rPr lang="ru-RU" dirty="0" smtClean="0"/>
              <a:t>Поиск по файлу</a:t>
            </a:r>
            <a:endParaRPr lang="ru-RU" dirty="0"/>
          </a:p>
        </p:txBody>
      </p:sp>
      <p:pic>
        <p:nvPicPr>
          <p:cNvPr id="5122" name="Picture 2" descr="Картинки по запросу пустая книга м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4" y="1940469"/>
            <a:ext cx="2187841" cy="491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39752" y="1912764"/>
            <a:ext cx="6174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grep</a:t>
            </a:r>
            <a:r>
              <a:rPr lang="ru-RU" dirty="0"/>
              <a:t> — утилита командной строки, которая находит на вводе строки, отвечающие заданному регулярному выражению, и выводит их, если вывод не отменён специальным ключом. Название представляет собой акроним английской фразы «</a:t>
            </a:r>
            <a:r>
              <a:rPr lang="ru-RU" i="1" dirty="0" err="1"/>
              <a:t>search</a:t>
            </a:r>
            <a:r>
              <a:rPr lang="ru-RU" i="1" dirty="0"/>
              <a:t> </a:t>
            </a:r>
            <a:r>
              <a:rPr lang="ru-RU" b="1" i="1" dirty="0" err="1"/>
              <a:t>g</a:t>
            </a:r>
            <a:r>
              <a:rPr lang="ru-RU" i="1" dirty="0" err="1"/>
              <a:t>lobally</a:t>
            </a:r>
            <a:r>
              <a:rPr lang="ru-RU" i="1" dirty="0"/>
              <a:t> </a:t>
            </a:r>
            <a:r>
              <a:rPr lang="ru-RU" i="1" dirty="0" err="1"/>
              <a:t>for</a:t>
            </a:r>
            <a:r>
              <a:rPr lang="ru-RU" i="1" dirty="0"/>
              <a:t> </a:t>
            </a:r>
            <a:r>
              <a:rPr lang="ru-RU" i="1" dirty="0" err="1"/>
              <a:t>lines</a:t>
            </a:r>
            <a:r>
              <a:rPr lang="ru-RU" i="1" dirty="0"/>
              <a:t> </a:t>
            </a:r>
            <a:r>
              <a:rPr lang="ru-RU" i="1" dirty="0" err="1"/>
              <a:t>matching</a:t>
            </a:r>
            <a:r>
              <a:rPr lang="ru-RU" i="1" dirty="0"/>
              <a:t> </a:t>
            </a:r>
            <a:r>
              <a:rPr lang="ru-RU" i="1" dirty="0" err="1"/>
              <a:t>the</a:t>
            </a:r>
            <a:r>
              <a:rPr lang="ru-RU" i="1" dirty="0"/>
              <a:t> </a:t>
            </a:r>
            <a:r>
              <a:rPr lang="ru-RU" b="1" i="1" dirty="0" err="1"/>
              <a:t>r</a:t>
            </a:r>
            <a:r>
              <a:rPr lang="ru-RU" i="1" dirty="0" err="1"/>
              <a:t>egular</a:t>
            </a:r>
            <a:r>
              <a:rPr lang="ru-RU" i="1" dirty="0"/>
              <a:t> </a:t>
            </a:r>
            <a:r>
              <a:rPr lang="ru-RU" b="1" i="1" dirty="0" err="1"/>
              <a:t>e</a:t>
            </a:r>
            <a:r>
              <a:rPr lang="ru-RU" i="1" dirty="0" err="1"/>
              <a:t>xpression</a:t>
            </a:r>
            <a:r>
              <a:rPr lang="ru-RU" i="1" dirty="0"/>
              <a:t>, </a:t>
            </a:r>
            <a:r>
              <a:rPr lang="ru-RU" i="1" dirty="0" err="1"/>
              <a:t>and</a:t>
            </a:r>
            <a:r>
              <a:rPr lang="ru-RU" i="1" dirty="0"/>
              <a:t> </a:t>
            </a:r>
            <a:r>
              <a:rPr lang="ru-RU" b="1" i="1" dirty="0" err="1"/>
              <a:t>p</a:t>
            </a:r>
            <a:r>
              <a:rPr lang="ru-RU" i="1" dirty="0" err="1"/>
              <a:t>rint</a:t>
            </a:r>
            <a:r>
              <a:rPr lang="ru-RU" i="1" dirty="0"/>
              <a:t> </a:t>
            </a:r>
            <a:r>
              <a:rPr lang="ru-RU" i="1" dirty="0" err="1"/>
              <a:t>them</a:t>
            </a:r>
            <a:r>
              <a:rPr lang="ru-RU" dirty="0"/>
              <a:t>» — «искать везде строки, соответствующие </a:t>
            </a:r>
            <a:r>
              <a:rPr lang="ru-RU" dirty="0" smtClean="0"/>
              <a:t>регулярному </a:t>
            </a:r>
            <a:r>
              <a:rPr lang="ru-RU" dirty="0"/>
              <a:t>выражению, и выводить их».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11960" y="457183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grep</a:t>
            </a:r>
            <a:r>
              <a:rPr lang="en-US" dirty="0"/>
              <a:t> pattern </a:t>
            </a:r>
            <a:r>
              <a:rPr lang="en-US" dirty="0" smtClean="0"/>
              <a:t>filename1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664296" y="5264040"/>
            <a:ext cx="6228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-i </a:t>
            </a:r>
            <a:r>
              <a:rPr lang="ru-RU" dirty="0" smtClean="0"/>
              <a:t>- </a:t>
            </a:r>
            <a:r>
              <a:rPr lang="ru-RU" dirty="0"/>
              <a:t>выполняется поиск без учета регистра символов.  </a:t>
            </a:r>
            <a:endParaRPr lang="en-US" dirty="0" smtClean="0"/>
          </a:p>
          <a:p>
            <a:r>
              <a:rPr lang="ru-RU" dirty="0" smtClean="0"/>
              <a:t>-</a:t>
            </a:r>
            <a:r>
              <a:rPr lang="ru-RU" dirty="0"/>
              <a:t>w </a:t>
            </a:r>
            <a:r>
              <a:rPr lang="ru-RU" dirty="0" smtClean="0"/>
              <a:t>- </a:t>
            </a:r>
            <a:r>
              <a:rPr lang="ru-RU" dirty="0"/>
              <a:t>поиск совпадений целого слова.  </a:t>
            </a:r>
            <a:endParaRPr lang="en-US" dirty="0" smtClean="0"/>
          </a:p>
          <a:p>
            <a:r>
              <a:rPr lang="ru-RU" dirty="0"/>
              <a:t>-c</a:t>
            </a:r>
            <a:r>
              <a:rPr lang="ru-RU" dirty="0"/>
              <a:t> 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выводит </a:t>
            </a:r>
            <a:r>
              <a:rPr lang="ru-RU" dirty="0"/>
              <a:t>количество совпадений без вывода самих совпадений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-v</a:t>
            </a:r>
            <a:r>
              <a:rPr lang="ru-RU" dirty="0"/>
              <a:t> </a:t>
            </a:r>
            <a:r>
              <a:rPr lang="ru-RU" dirty="0" smtClean="0"/>
              <a:t>- </a:t>
            </a:r>
            <a:r>
              <a:rPr lang="ru-RU" dirty="0"/>
              <a:t>выводит только строки, не содержащие совпадений.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1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339752" y="1124744"/>
            <a:ext cx="5112569" cy="683295"/>
          </a:xfrm>
        </p:spPr>
        <p:txBody>
          <a:bodyPr>
            <a:normAutofit/>
          </a:bodyPr>
          <a:lstStyle/>
          <a:p>
            <a:r>
              <a:rPr lang="ru-RU" dirty="0" smtClean="0"/>
              <a:t>Потоки ввода-вывода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1988840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Стандартные потоки ввода-вывода</a:t>
            </a:r>
            <a:r>
              <a:rPr lang="ru-RU" dirty="0"/>
              <a:t> в системах типа UNIX (и некоторых других) — потоки процесса, имеющие номер (дескриптор), зарезервированный для выполнения некоторых «стандартных» функций.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335699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Поток номер 0 (</a:t>
            </a:r>
            <a:r>
              <a:rPr lang="ru-RU" dirty="0" err="1"/>
              <a:t>stdin</a:t>
            </a:r>
            <a:r>
              <a:rPr lang="ru-RU" dirty="0"/>
              <a:t>) зарезервирован для </a:t>
            </a:r>
            <a:r>
              <a:rPr lang="ru-RU" dirty="0" smtClean="0"/>
              <a:t>чтения команд</a:t>
            </a:r>
            <a:r>
              <a:rPr lang="ru-RU" dirty="0"/>
              <a:t> </a:t>
            </a:r>
            <a:r>
              <a:rPr lang="ru-RU" dirty="0" smtClean="0"/>
              <a:t>пользователя</a:t>
            </a:r>
            <a:r>
              <a:rPr lang="ru-RU" dirty="0"/>
              <a:t> </a:t>
            </a:r>
            <a:r>
              <a:rPr lang="ru-RU" dirty="0" smtClean="0"/>
              <a:t>или входных данных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221088"/>
            <a:ext cx="8207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Поток номер 1 (</a:t>
            </a:r>
            <a:r>
              <a:rPr lang="ru-RU" dirty="0" err="1"/>
              <a:t>stdout</a:t>
            </a:r>
            <a:r>
              <a:rPr lang="ru-RU" dirty="0"/>
              <a:t>) зарезервирован для вывода данных, как правило (хотя и не обязательно) текстовых.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508518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Поток номер 2 (</a:t>
            </a:r>
            <a:r>
              <a:rPr lang="ru-RU" dirty="0" err="1"/>
              <a:t>stderr</a:t>
            </a:r>
            <a:r>
              <a:rPr lang="ru-RU" dirty="0"/>
              <a:t>) зарезервирован </a:t>
            </a:r>
            <a:r>
              <a:rPr lang="ru-RU" dirty="0" smtClean="0"/>
              <a:t>для </a:t>
            </a:r>
            <a:r>
              <a:rPr lang="ru-RU" dirty="0"/>
              <a:t>вывода диагностических и отладочных сообщений в текстовом виде.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83568" y="6021288"/>
            <a:ext cx="3059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cat filename1 &gt; filename2</a:t>
            </a:r>
          </a:p>
          <a:p>
            <a:r>
              <a:rPr lang="en-US" dirty="0"/>
              <a:t>cat filename1 </a:t>
            </a:r>
            <a:r>
              <a:rPr lang="en-US" dirty="0" smtClean="0"/>
              <a:t>&gt;&gt; filename2 </a:t>
            </a:r>
            <a:endParaRPr lang="ru-RU" dirty="0"/>
          </a:p>
        </p:txBody>
      </p:sp>
      <p:pic>
        <p:nvPicPr>
          <p:cNvPr id="15362" name="Picture 2" descr="Картинки по запросу потоки ввода вывод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48" y="5854940"/>
            <a:ext cx="5089040" cy="95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2795443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GNU </a:t>
            </a:r>
            <a:r>
              <a:rPr lang="ru-RU" b="1" dirty="0" err="1"/>
              <a:t>Wget</a:t>
            </a:r>
            <a:r>
              <a:rPr lang="ru-RU" dirty="0"/>
              <a:t> это открыто распространяемая </a:t>
            </a:r>
            <a:r>
              <a:rPr lang="ru-RU" dirty="0" smtClean="0"/>
              <a:t>утилита </a:t>
            </a:r>
            <a:r>
              <a:rPr lang="ru-RU" dirty="0"/>
              <a:t>для загрузки файлов из интернет. Она поддерживает протоколы HTTP, HTTPS, и FTP, загрузку с прокси-серверов по протоколу HTTP.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27584" y="1305545"/>
            <a:ext cx="3312368" cy="827311"/>
          </a:xfrm>
        </p:spPr>
        <p:txBody>
          <a:bodyPr/>
          <a:lstStyle/>
          <a:p>
            <a:r>
              <a:rPr lang="ru-RU" dirty="0" smtClean="0"/>
              <a:t>Загрузка файлов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5576" y="3934797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wget</a:t>
            </a:r>
            <a:r>
              <a:rPr lang="en-US" b="1" dirty="0"/>
              <a:t> [</a:t>
            </a:r>
            <a:r>
              <a:rPr lang="ru-RU" b="1" dirty="0"/>
              <a:t>параметры]... [</a:t>
            </a:r>
            <a:r>
              <a:rPr lang="en-US" b="1" dirty="0"/>
              <a:t>URL]...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07976" y="5590981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--spider –</a:t>
            </a:r>
            <a:r>
              <a:rPr lang="ru-RU" b="1" dirty="0" smtClean="0"/>
              <a:t> проверка на доступность</a:t>
            </a:r>
          </a:p>
          <a:p>
            <a:r>
              <a:rPr lang="ru-RU" b="1" dirty="0" smtClean="0"/>
              <a:t>-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ru-RU" b="1" dirty="0" smtClean="0"/>
              <a:t>– работа со ссылками из </a:t>
            </a:r>
            <a:r>
              <a:rPr lang="ru-RU" b="1" dirty="0" err="1" smtClean="0"/>
              <a:t>файлв</a:t>
            </a:r>
            <a:endParaRPr lang="ru-RU" b="1" dirty="0"/>
          </a:p>
        </p:txBody>
      </p:sp>
      <p:pic>
        <p:nvPicPr>
          <p:cNvPr id="1029" name="Picture 5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46" y="1025576"/>
            <a:ext cx="3443883" cy="13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958652" y="4715852"/>
            <a:ext cx="745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wget</a:t>
            </a:r>
            <a:r>
              <a:rPr lang="en-US" dirty="0" smtClean="0"/>
              <a:t> –spider –I url.txt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27584" y="1305545"/>
            <a:ext cx="3312368" cy="827311"/>
          </a:xfrm>
        </p:spPr>
        <p:txBody>
          <a:bodyPr/>
          <a:lstStyle/>
          <a:p>
            <a:r>
              <a:rPr lang="ru-RU" dirty="0" smtClean="0"/>
              <a:t>Загрузка файлов</a:t>
            </a:r>
            <a:endParaRPr lang="ru-RU" dirty="0"/>
          </a:p>
        </p:txBody>
      </p:sp>
      <p:pic>
        <p:nvPicPr>
          <p:cNvPr id="1029" name="Picture 5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46" y="1025576"/>
            <a:ext cx="3443883" cy="13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глубина рекурсии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155" y="4005064"/>
            <a:ext cx="37433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996692" y="4233862"/>
            <a:ext cx="4511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-r </a:t>
            </a:r>
            <a:r>
              <a:rPr lang="en-US" dirty="0" smtClean="0"/>
              <a:t>– </a:t>
            </a:r>
            <a:r>
              <a:rPr lang="ru-RU" dirty="0" smtClean="0"/>
              <a:t>рекурсивная загрузка</a:t>
            </a:r>
          </a:p>
          <a:p>
            <a:r>
              <a:rPr lang="ru-RU" b="1" dirty="0" smtClean="0"/>
              <a:t>-</a:t>
            </a:r>
            <a:r>
              <a:rPr lang="en-US" b="1" dirty="0" smtClean="0"/>
              <a:t>l </a:t>
            </a:r>
            <a:r>
              <a:rPr lang="en-US" dirty="0" smtClean="0"/>
              <a:t>– </a:t>
            </a:r>
            <a:r>
              <a:rPr lang="ru-RU" dirty="0" smtClean="0"/>
              <a:t>глубина рекурсии. По умолчанию глубина рекурсии равна 5.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8386" y="3131676"/>
            <a:ext cx="745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wget</a:t>
            </a:r>
            <a:r>
              <a:rPr lang="en-US" dirty="0" smtClean="0"/>
              <a:t> –r --level=1 url.html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7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03848" y="1196752"/>
            <a:ext cx="2808312" cy="827311"/>
          </a:xfrm>
        </p:spPr>
        <p:txBody>
          <a:bodyPr/>
          <a:lstStyle/>
          <a:p>
            <a:r>
              <a:rPr lang="ru-RU" dirty="0" smtClean="0"/>
              <a:t>Поиск файлов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2413338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F</a:t>
            </a:r>
            <a:r>
              <a:rPr lang="ru-RU" b="1" dirty="0" err="1" smtClean="0"/>
              <a:t>ind</a:t>
            </a:r>
            <a:r>
              <a:rPr lang="ru-RU" b="1" dirty="0" smtClean="0"/>
              <a:t> </a:t>
            </a:r>
            <a:r>
              <a:rPr lang="ru-RU" dirty="0"/>
              <a:t>— утилита поиска файлов по имени и другим свойствам, используемая в UNIX‐подобных операционных системах. Может производить поиск в одном или нескольких каталогах с использованием критериев, заданных пользователем.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91747" y="4953942"/>
            <a:ext cx="35682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name </a:t>
            </a:r>
            <a:r>
              <a:rPr lang="ru-RU" dirty="0" smtClean="0"/>
              <a:t>– поиск файла по имени</a:t>
            </a:r>
          </a:p>
          <a:p>
            <a:r>
              <a:rPr lang="ru-RU" b="1" dirty="0" smtClean="0"/>
              <a:t>-</a:t>
            </a:r>
            <a:r>
              <a:rPr lang="en-US" b="1" dirty="0" smtClean="0"/>
              <a:t>type</a:t>
            </a:r>
            <a:r>
              <a:rPr lang="ru-RU" b="1" dirty="0" smtClean="0"/>
              <a:t> </a:t>
            </a:r>
            <a:r>
              <a:rPr lang="ru-RU" dirty="0" smtClean="0"/>
              <a:t>– поиск файла по типу</a:t>
            </a:r>
            <a:endParaRPr lang="en-US" dirty="0" smtClean="0"/>
          </a:p>
          <a:p>
            <a:r>
              <a:rPr lang="en-US" b="1" dirty="0" smtClean="0"/>
              <a:t>-size</a:t>
            </a:r>
            <a:r>
              <a:rPr lang="ru-RU" b="1" dirty="0" smtClean="0"/>
              <a:t> </a:t>
            </a:r>
            <a:r>
              <a:rPr lang="ru-RU" dirty="0" smtClean="0"/>
              <a:t>– поиск файла по размеру</a:t>
            </a:r>
            <a:endParaRPr lang="ru-RU" dirty="0"/>
          </a:p>
        </p:txBody>
      </p:sp>
      <p:pic>
        <p:nvPicPr>
          <p:cNvPr id="3078" name="Picture 6" descr="Картинки по запросу пингвин с лупо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16" y="3933056"/>
            <a:ext cx="2651448" cy="265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78386" y="3995772"/>
            <a:ext cx="745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find –name filename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5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03848" y="1196752"/>
            <a:ext cx="2808312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0" y="2542381"/>
            <a:ext cx="48196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436096" y="2708920"/>
            <a:ext cx="2929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-</a:t>
            </a:r>
            <a:r>
              <a:rPr lang="en-US" b="1" dirty="0"/>
              <a:t>r</a:t>
            </a:r>
            <a:r>
              <a:rPr lang="en-US" b="1" dirty="0" smtClean="0"/>
              <a:t> </a:t>
            </a:r>
            <a:r>
              <a:rPr lang="ru-RU" dirty="0" smtClean="0"/>
              <a:t>– </a:t>
            </a:r>
            <a:r>
              <a:rPr lang="ru-RU" dirty="0" smtClean="0"/>
              <a:t>право на чтение</a:t>
            </a:r>
            <a:endParaRPr lang="ru-RU" dirty="0" smtClean="0"/>
          </a:p>
          <a:p>
            <a:r>
              <a:rPr lang="ru-RU" b="1" dirty="0" smtClean="0"/>
              <a:t>-</a:t>
            </a:r>
            <a:r>
              <a:rPr lang="en-US" b="1" dirty="0" smtClean="0"/>
              <a:t>w </a:t>
            </a:r>
            <a:r>
              <a:rPr lang="ru-RU" dirty="0" smtClean="0"/>
              <a:t>– право на запись</a:t>
            </a:r>
            <a:endParaRPr lang="en-US" dirty="0" smtClean="0"/>
          </a:p>
          <a:p>
            <a:r>
              <a:rPr lang="en-US" b="1" dirty="0" smtClean="0"/>
              <a:t>-</a:t>
            </a:r>
            <a:r>
              <a:rPr lang="en-US" b="1" dirty="0" smtClean="0"/>
              <a:t>x</a:t>
            </a:r>
            <a:r>
              <a:rPr lang="ru-RU" b="1" dirty="0" smtClean="0"/>
              <a:t> </a:t>
            </a:r>
            <a:r>
              <a:rPr lang="ru-RU" dirty="0" smtClean="0"/>
              <a:t>– </a:t>
            </a:r>
            <a:r>
              <a:rPr lang="ru-RU" dirty="0" smtClean="0"/>
              <a:t>право на исполнение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8496" y="4365104"/>
            <a:ext cx="26413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ru-RU" b="1" dirty="0" smtClean="0"/>
              <a:t>Владелец</a:t>
            </a:r>
          </a:p>
          <a:p>
            <a:pPr marL="342900" indent="-342900">
              <a:buAutoNum type="arabicParenR"/>
            </a:pPr>
            <a:r>
              <a:rPr lang="ru-RU" b="1" dirty="0" smtClean="0"/>
              <a:t>Группа владельца</a:t>
            </a:r>
          </a:p>
          <a:p>
            <a:pPr marL="342900" indent="-342900">
              <a:buAutoNum type="arabicParenR"/>
            </a:pPr>
            <a:r>
              <a:rPr lang="ru-RU" b="1" dirty="0" smtClean="0"/>
              <a:t>Остальные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3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03848" y="1196752"/>
            <a:ext cx="2808312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15616" y="2355153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Для </a:t>
            </a:r>
            <a:r>
              <a:rPr lang="ru-RU" dirty="0"/>
              <a:t>распределения прав доступа в </a:t>
            </a:r>
            <a:r>
              <a:rPr lang="ru-RU" dirty="0" err="1"/>
              <a:t>Linux</a:t>
            </a:r>
            <a:r>
              <a:rPr lang="ru-RU" dirty="0"/>
              <a:t> существует множество команд. Основные из них – это </a:t>
            </a:r>
            <a:r>
              <a:rPr lang="ru-RU" b="1" dirty="0" err="1"/>
              <a:t>chmod</a:t>
            </a:r>
            <a:r>
              <a:rPr lang="ru-RU" dirty="0"/>
              <a:t>, </a:t>
            </a:r>
            <a:r>
              <a:rPr lang="ru-RU" b="1" dirty="0" err="1"/>
              <a:t>chown</a:t>
            </a:r>
            <a:r>
              <a:rPr lang="ru-RU" dirty="0"/>
              <a:t> и </a:t>
            </a:r>
            <a:r>
              <a:rPr lang="ru-RU" b="1" dirty="0" err="1"/>
              <a:t>chgrp</a:t>
            </a:r>
            <a:r>
              <a:rPr lang="ru-RU" dirty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3240360" cy="159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15616" y="3717032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Команда </a:t>
            </a:r>
            <a:r>
              <a:rPr lang="ru-RU" b="1" dirty="0" err="1"/>
              <a:t>chmod</a:t>
            </a:r>
            <a:r>
              <a:rPr lang="ru-RU" dirty="0"/>
              <a:t> (</a:t>
            </a:r>
            <a:r>
              <a:rPr lang="ru-RU" dirty="0" err="1"/>
              <a:t>Change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 – сменить режим) – изменяет права доступа к файлу. Для использования этой команды также необходимо иметь права владельца файла или права </a:t>
            </a:r>
            <a:r>
              <a:rPr lang="ru-RU" dirty="0" err="1"/>
              <a:t>root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42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03848" y="908720"/>
            <a:ext cx="2808312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241159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chmod</a:t>
            </a:r>
            <a:r>
              <a:rPr lang="en-US" dirty="0" smtClean="0"/>
              <a:t> XXX </a:t>
            </a:r>
            <a:r>
              <a:rPr lang="en-US" dirty="0"/>
              <a:t>filename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47864" y="3131676"/>
            <a:ext cx="22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 – </a:t>
            </a:r>
            <a:r>
              <a:rPr lang="ru-RU" dirty="0" smtClean="0"/>
              <a:t>число от 0 до 7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6496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64" y="3052564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83568" y="1857598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Второй способ использования команды </a:t>
            </a:r>
            <a:r>
              <a:rPr lang="en-US" dirty="0" err="1" smtClean="0"/>
              <a:t>chmod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6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03848" y="1196752"/>
            <a:ext cx="2808312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232100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Команда </a:t>
            </a:r>
            <a:r>
              <a:rPr lang="ru-RU" b="1" dirty="0" err="1"/>
              <a:t>chown</a:t>
            </a:r>
            <a:r>
              <a:rPr lang="ru-RU" dirty="0"/>
              <a:t> (</a:t>
            </a:r>
            <a:r>
              <a:rPr lang="ru-RU" dirty="0" err="1"/>
              <a:t>CHange</a:t>
            </a:r>
            <a:r>
              <a:rPr lang="ru-RU" dirty="0"/>
              <a:t> </a:t>
            </a:r>
            <a:r>
              <a:rPr lang="ru-RU" dirty="0" err="1"/>
              <a:t>OWNer</a:t>
            </a:r>
            <a:r>
              <a:rPr lang="ru-RU" dirty="0"/>
              <a:t> – сменить владельца) – позволяет сменить владельца файла.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7591" y="324433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username:groupname</a:t>
            </a:r>
            <a:r>
              <a:rPr lang="en-US" dirty="0"/>
              <a:t> filename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80120" y="4077072"/>
            <a:ext cx="7668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Команда </a:t>
            </a:r>
            <a:r>
              <a:rPr lang="ru-RU" b="1" dirty="0" err="1"/>
              <a:t>chgrp</a:t>
            </a:r>
            <a:r>
              <a:rPr lang="ru-RU" dirty="0"/>
              <a:t> используется для изменения владельца-группы файла.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107495" y="5013176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chgrp</a:t>
            </a:r>
            <a:r>
              <a:rPr lang="en-US" dirty="0"/>
              <a:t> </a:t>
            </a:r>
            <a:r>
              <a:rPr lang="en-US" dirty="0" err="1"/>
              <a:t>groupname</a:t>
            </a:r>
            <a:r>
              <a:rPr lang="en-US" dirty="0"/>
              <a:t> filename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8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файлами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03848" y="1124744"/>
            <a:ext cx="2808312" cy="6832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Архивирование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2204864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Архиватор</a:t>
            </a:r>
            <a:r>
              <a:rPr lang="ru-RU" dirty="0"/>
              <a:t> — это программа, осуществляющая упаковку одного и более файлов в </a:t>
            </a:r>
            <a:r>
              <a:rPr lang="ru-RU" b="1" dirty="0"/>
              <a:t>архив</a:t>
            </a:r>
            <a:r>
              <a:rPr lang="ru-RU" dirty="0"/>
              <a:t> или серию архивов для удобства переноса или хранения, а также распаковку архивов.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429000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tar</a:t>
            </a:r>
            <a:r>
              <a:rPr lang="ru-RU" dirty="0"/>
              <a:t> (GNU </a:t>
            </a:r>
            <a:r>
              <a:rPr lang="ru-RU" dirty="0" err="1"/>
              <a:t>tar</a:t>
            </a:r>
            <a:r>
              <a:rPr lang="ru-RU" dirty="0"/>
              <a:t> – GNU </a:t>
            </a:r>
            <a:r>
              <a:rPr lang="ru-RU" dirty="0" err="1"/>
              <a:t>tape</a:t>
            </a:r>
            <a:r>
              <a:rPr lang="ru-RU" dirty="0"/>
              <a:t> </a:t>
            </a:r>
            <a:r>
              <a:rPr lang="ru-RU" dirty="0" err="1"/>
              <a:t>arhiver</a:t>
            </a:r>
            <a:r>
              <a:rPr lang="ru-RU" dirty="0"/>
              <a:t>) – программа для создания архивов.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4365104"/>
            <a:ext cx="3203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tar</a:t>
            </a:r>
            <a:r>
              <a:rPr lang="en-US" dirty="0" smtClean="0"/>
              <a:t> options</a:t>
            </a:r>
            <a:r>
              <a:rPr lang="ru-RU" dirty="0" smtClean="0"/>
              <a:t> </a:t>
            </a:r>
            <a:r>
              <a:rPr lang="en-US" dirty="0" err="1" smtClean="0"/>
              <a:t>archivename</a:t>
            </a:r>
            <a:r>
              <a:rPr lang="ru-RU" dirty="0" smtClean="0"/>
              <a:t> </a:t>
            </a:r>
            <a:r>
              <a:rPr lang="en-US" dirty="0" smtClean="0"/>
              <a:t>files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314096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-c </a:t>
            </a:r>
            <a:r>
              <a:rPr lang="ru-RU" dirty="0"/>
              <a:t>– создать архив </a:t>
            </a:r>
            <a:endParaRPr lang="en-US" dirty="0" smtClean="0"/>
          </a:p>
          <a:p>
            <a:r>
              <a:rPr lang="ru-RU" b="1" dirty="0" smtClean="0"/>
              <a:t>-</a:t>
            </a:r>
            <a:r>
              <a:rPr lang="ru-RU" b="1" dirty="0"/>
              <a:t>r </a:t>
            </a:r>
            <a:r>
              <a:rPr lang="ru-RU" dirty="0"/>
              <a:t>– добавить файлы в архив </a:t>
            </a:r>
            <a:endParaRPr lang="en-US" dirty="0" smtClean="0"/>
          </a:p>
          <a:p>
            <a:r>
              <a:rPr lang="ru-RU" b="1" dirty="0" smtClean="0"/>
              <a:t>-</a:t>
            </a:r>
            <a:r>
              <a:rPr lang="ru-RU" b="1" dirty="0"/>
              <a:t>A </a:t>
            </a:r>
            <a:r>
              <a:rPr lang="ru-RU" dirty="0"/>
              <a:t>– добавить содержимое </a:t>
            </a:r>
            <a:r>
              <a:rPr lang="ru-RU" dirty="0" err="1"/>
              <a:t>tar</a:t>
            </a:r>
            <a:r>
              <a:rPr lang="ru-RU" dirty="0"/>
              <a:t>-файлов в архив </a:t>
            </a:r>
            <a:endParaRPr lang="en-US" dirty="0" smtClean="0"/>
          </a:p>
          <a:p>
            <a:r>
              <a:rPr lang="ru-RU" b="1" dirty="0" smtClean="0"/>
              <a:t>--</a:t>
            </a:r>
            <a:r>
              <a:rPr lang="ru-RU" b="1" dirty="0" err="1"/>
              <a:t>delete</a:t>
            </a:r>
            <a:r>
              <a:rPr lang="ru-RU" b="1" dirty="0"/>
              <a:t> </a:t>
            </a:r>
            <a:r>
              <a:rPr lang="ru-RU" dirty="0"/>
              <a:t>– удалить файлы из архива (невозможно использование на                   архивных лентах) </a:t>
            </a:r>
            <a:endParaRPr lang="en-US" dirty="0" smtClean="0"/>
          </a:p>
          <a:p>
            <a:r>
              <a:rPr lang="ru-RU" b="1" dirty="0" smtClean="0"/>
              <a:t>-</a:t>
            </a:r>
            <a:r>
              <a:rPr lang="ru-RU" b="1" dirty="0"/>
              <a:t>t </a:t>
            </a:r>
            <a:r>
              <a:rPr lang="ru-RU" dirty="0"/>
              <a:t>– вывести список файлов в архиве </a:t>
            </a:r>
            <a:endParaRPr lang="en-US" dirty="0" smtClean="0"/>
          </a:p>
          <a:p>
            <a:r>
              <a:rPr lang="ru-RU" b="1" dirty="0" smtClean="0"/>
              <a:t>-</a:t>
            </a:r>
            <a:r>
              <a:rPr lang="ru-RU" b="1" dirty="0"/>
              <a:t>x </a:t>
            </a:r>
            <a:r>
              <a:rPr lang="ru-RU" dirty="0"/>
              <a:t>– извлечь файлы из архива </a:t>
            </a:r>
            <a:endParaRPr lang="en-US" dirty="0" smtClean="0"/>
          </a:p>
          <a:p>
            <a:r>
              <a:rPr lang="ru-RU" b="1" dirty="0" smtClean="0"/>
              <a:t>-</a:t>
            </a:r>
            <a:r>
              <a:rPr lang="ru-RU" b="1" dirty="0"/>
              <a:t>f </a:t>
            </a:r>
            <a:r>
              <a:rPr lang="ru-RU" dirty="0"/>
              <a:t>– информация будет извлекаться из файла </a:t>
            </a:r>
            <a:endParaRPr lang="en-US" dirty="0" smtClean="0"/>
          </a:p>
          <a:p>
            <a:r>
              <a:rPr lang="ru-RU" b="1" dirty="0" smtClean="0"/>
              <a:t>-</a:t>
            </a:r>
            <a:r>
              <a:rPr lang="ru-RU" b="1" dirty="0"/>
              <a:t>v </a:t>
            </a:r>
            <a:r>
              <a:rPr lang="ru-RU" dirty="0"/>
              <a:t>– расширенный вывод информации о выполняемых действиях </a:t>
            </a:r>
          </a:p>
        </p:txBody>
      </p:sp>
      <p:pic>
        <p:nvPicPr>
          <p:cNvPr id="4098" name="Picture 2" descr="Картинки по запросу tar [-опции] &lt;имя файла tar&gt; [файлы, которые необходимо поместить в архив при сжатии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79178"/>
            <a:ext cx="2448272" cy="177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950</TotalTime>
  <Words>1032</Words>
  <Application>Microsoft Office PowerPoint</Application>
  <PresentationFormat>Экран (4:3)</PresentationFormat>
  <Paragraphs>123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Тема1</vt:lpstr>
      <vt:lpstr>      СИСТЕМНОЕ ПРОГРАММНОЕ ОБЕСПЕЧЕНИЕ  Работа с файлами    Мусаев Андрей Александрович amusayev1990@gmail.com       </vt:lpstr>
      <vt:lpstr>Загрузка файлов</vt:lpstr>
      <vt:lpstr>Загрузка файлов</vt:lpstr>
      <vt:lpstr>Поиск файлов</vt:lpstr>
      <vt:lpstr>Права доступа</vt:lpstr>
      <vt:lpstr>Права доступа</vt:lpstr>
      <vt:lpstr>Права доступа</vt:lpstr>
      <vt:lpstr>Права доступа</vt:lpstr>
      <vt:lpstr>Архивирование</vt:lpstr>
      <vt:lpstr>Архивирование</vt:lpstr>
      <vt:lpstr>Чтение файлов</vt:lpstr>
      <vt:lpstr>Чтение файлов</vt:lpstr>
      <vt:lpstr>Чтение файлов</vt:lpstr>
      <vt:lpstr>Чтение файлов</vt:lpstr>
      <vt:lpstr>Чтение файлов</vt:lpstr>
      <vt:lpstr>Поиск по файлу</vt:lpstr>
      <vt:lpstr>Потоки ввода-вывода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Аттестация аспиранта: Иванов Иван Борисович   «_________________________________________»  тема диссертации  научный руководитель: д.т.н., проф. Борисов Иван Иванович  кафедра ____________________Дата начала обучения_______________</dc:title>
  <dc:creator>Вика</dc:creator>
  <cp:lastModifiedBy>Пользователь Windows</cp:lastModifiedBy>
  <cp:revision>85</cp:revision>
  <dcterms:created xsi:type="dcterms:W3CDTF">2015-02-06T08:53:17Z</dcterms:created>
  <dcterms:modified xsi:type="dcterms:W3CDTF">2017-09-27T11:22:31Z</dcterms:modified>
</cp:coreProperties>
</file>