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98" r:id="rId1"/>
  </p:sldMasterIdLst>
  <p:notesMasterIdLst>
    <p:notesMasterId r:id="rId14"/>
  </p:notesMasterIdLst>
  <p:sldIdLst>
    <p:sldId id="256" r:id="rId2"/>
    <p:sldId id="259" r:id="rId3"/>
    <p:sldId id="260" r:id="rId4"/>
    <p:sldId id="262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D672ED4-8069-4A2A-823C-0A84DD26C26F}">
          <p14:sldIdLst>
            <p14:sldId id="256"/>
            <p14:sldId id="259"/>
            <p14:sldId id="260"/>
            <p14:sldId id="262"/>
            <p14:sldId id="261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922" y="-14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9D4BE51-96CF-4E12-8D30-0A9149C15784}" type="datetimeFigureOut">
              <a:rPr lang="ru-RU"/>
              <a:pPr>
                <a:defRPr/>
              </a:pPr>
              <a:t>11.10.2017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A1BF4F5-D64B-45BA-AC67-F0D14167CA6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0596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BF4F5-D64B-45BA-AC67-F0D14167CA69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0523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слоган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750050" y="5076825"/>
            <a:ext cx="24130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28177"/>
            <a:ext cx="6273934" cy="37979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ru-RU"/>
              <a:t>Аспирантура как уровень высшего образования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5099050" y="6540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ru-RU" altLang="ru-RU" smtClean="0">
              <a:latin typeface="Calibri" pitchFamily="34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5910263" y="569913"/>
            <a:ext cx="185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ru-RU" altLang="ru-RU" smtClean="0">
              <a:latin typeface="Calibri" pitchFamily="34" charset="0"/>
            </a:endParaRPr>
          </a:p>
        </p:txBody>
      </p:sp>
      <p:pic>
        <p:nvPicPr>
          <p:cNvPr id="6" name="Picture 5" descr="ITMO_logo1_RU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176463" y="1885950"/>
            <a:ext cx="4791075" cy="198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132447"/>
            <a:ext cx="6400800" cy="304798"/>
          </a:xfrm>
        </p:spPr>
        <p:txBody>
          <a:bodyPr anchor="b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TMO_logo2_RU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350"/>
            <a:ext cx="3600450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693" y="1329895"/>
            <a:ext cx="5965438" cy="1985292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65696" y="3429000"/>
            <a:ext cx="5965825" cy="220345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140" y="1236509"/>
            <a:ext cx="2713244" cy="2192491"/>
          </a:xfrm>
        </p:spPr>
        <p:txBody>
          <a:bodyPr anchor="t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46582"/>
            <a:ext cx="4038600" cy="3779581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46582"/>
            <a:ext cx="4038600" cy="3779581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ru-RU"/>
              <a:t>Аспирантура как уровень высшего образования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346582"/>
            <a:ext cx="5018388" cy="39240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2346325"/>
            <a:ext cx="3027362" cy="1885950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ru-RU" noProof="0" smtClean="0"/>
              <a:t>Вставка рисунка</a:t>
            </a:r>
            <a:endParaRPr lang="en-US" noProof="0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4384675"/>
            <a:ext cx="3027362" cy="1885950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ru-RU" noProof="0" smtClean="0"/>
              <a:t>Вставка рисунка</a:t>
            </a:r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663"/>
            <a:ext cx="8229600" cy="82708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ru-RU"/>
              <a:t>Аспирантура как уровень высшего образования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0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ru-RU" noProof="0" smtClean="0"/>
              <a:t>Вставка рисунка</a:t>
            </a:r>
            <a:endParaRPr lang="en-US" noProof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8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ru-RU" noProof="0" smtClean="0"/>
              <a:t>Вставка рисунка</a:t>
            </a:r>
            <a:endParaRPr lang="en-US" noProof="0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ru-RU" noProof="0" smtClean="0"/>
              <a:t>Вставка рисунка</a:t>
            </a:r>
            <a:endParaRPr lang="en-US" noProof="0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0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ru-RU" noProof="0" smtClean="0"/>
              <a:t>Вставка рисунка</a:t>
            </a:r>
            <a:endParaRPr lang="en-US" noProof="0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8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ru-RU" noProof="0" smtClean="0"/>
              <a:t>Вставка рисунка</a:t>
            </a:r>
            <a:endParaRPr lang="en-US" noProof="0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ru-RU" noProof="0" smtClean="0"/>
              <a:t>Вставка рисунка</a:t>
            </a:r>
            <a:endParaRPr lang="en-US" noProof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457200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275818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085705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/>
          </p:nvPr>
        </p:nvSpPr>
        <p:spPr>
          <a:xfrm>
            <a:off x="457200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/>
          </p:nvPr>
        </p:nvSpPr>
        <p:spPr>
          <a:xfrm>
            <a:off x="3275818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/>
          </p:nvPr>
        </p:nvSpPr>
        <p:spPr>
          <a:xfrm>
            <a:off x="6085705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26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ru-RU"/>
              <a:t>Аспирантура как уровень высшего образования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0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ru-RU" noProof="0" smtClean="0"/>
              <a:t>Вставка рисунка</a:t>
            </a:r>
            <a:endParaRPr lang="en-US" noProof="0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8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ru-RU" noProof="0" smtClean="0"/>
              <a:t>Вставка рисунка</a:t>
            </a:r>
            <a:endParaRPr lang="en-US" noProof="0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ru-RU" noProof="0" smtClean="0"/>
              <a:t>Вставка рисунка</a:t>
            </a:r>
            <a:endParaRPr lang="en-US" noProof="0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457200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275818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085705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4426297"/>
            <a:ext cx="4038600" cy="16998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4426297"/>
            <a:ext cx="4038600" cy="16998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23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ru-RU"/>
              <a:t>Аспирантура как уровень высшего образования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346582"/>
            <a:ext cx="5018388" cy="39240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2360173"/>
            <a:ext cx="3036565" cy="3892048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ru-RU" noProof="0" smtClean="0"/>
              <a:t>Вставка рисунка</a:t>
            </a:r>
            <a:endParaRPr lang="en-US" noProof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ru-RU"/>
              <a:t>Аспирантура как уровень высшего образования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ru-RU"/>
              <a:t>Аспирантура как уровень высшего образования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5099050" y="6540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ru-RU" altLang="ru-RU" smtClean="0">
              <a:latin typeface="Calibri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5910263" y="569913"/>
            <a:ext cx="185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ru-RU" altLang="ru-RU" smtClean="0">
              <a:latin typeface="Calibri" pitchFamily="34" charset="0"/>
            </a:endParaRPr>
          </a:p>
        </p:txBody>
      </p:sp>
      <p:pic>
        <p:nvPicPr>
          <p:cNvPr id="8" name="Picture 1" descr="ITMO_logo1_RU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527300" y="1277938"/>
            <a:ext cx="4089400" cy="169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132447"/>
            <a:ext cx="6400800" cy="304798"/>
          </a:xfrm>
        </p:spPr>
        <p:txBody>
          <a:bodyPr anchor="b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1600" y="3901767"/>
            <a:ext cx="6400800" cy="94099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371600" y="4849606"/>
            <a:ext cx="6400800" cy="617207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Финал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ITMO_logo1_RU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086100" y="763588"/>
            <a:ext cx="2971800" cy="1233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680371"/>
            <a:ext cx="8229600" cy="827311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57200" y="3716939"/>
            <a:ext cx="8229600" cy="79216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ChangeArrowheads="1"/>
          </p:cNvSpPr>
          <p:nvPr/>
        </p:nvSpPr>
        <p:spPr bwMode="auto">
          <a:xfrm>
            <a:off x="0" y="0"/>
            <a:ext cx="9144000" cy="792163"/>
          </a:xfrm>
          <a:prstGeom prst="rect">
            <a:avLst/>
          </a:prstGeom>
          <a:solidFill>
            <a:srgbClr val="0230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>
              <a:defRPr/>
            </a:pPr>
            <a:endParaRPr lang="ru-RU" altLang="ru-RU" sz="1400" smtClean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236663"/>
            <a:ext cx="8229600" cy="82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Заголовок</a:t>
            </a:r>
            <a:endParaRPr lang="en-US" altLang="ru-RU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260600"/>
            <a:ext cx="8229600" cy="386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Первый уровень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Пятый уровень</a:t>
            </a:r>
          </a:p>
          <a:p>
            <a:pPr lvl="4"/>
            <a:r>
              <a:rPr lang="ru-RU" altLang="ru-RU" smtClean="0"/>
              <a:t>Шестой уровень</a:t>
            </a:r>
            <a:endParaRPr lang="en-US" altLang="ru-RU" smtClean="0"/>
          </a:p>
        </p:txBody>
      </p:sp>
      <p:sp>
        <p:nvSpPr>
          <p:cNvPr id="1029" name="TextBox 3"/>
          <p:cNvSpPr txBox="1">
            <a:spLocks noChangeArrowheads="1"/>
          </p:cNvSpPr>
          <p:nvPr/>
        </p:nvSpPr>
        <p:spPr bwMode="auto">
          <a:xfrm>
            <a:off x="-865188" y="55118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ru-RU" altLang="ru-RU" smtClean="0">
              <a:latin typeface="Calibri" pitchFamily="34" charset="0"/>
            </a:endParaRPr>
          </a:p>
        </p:txBody>
      </p:sp>
      <p:pic>
        <p:nvPicPr>
          <p:cNvPr id="1030" name="Picture 6" descr="ITMO_logo3_RU.png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3630613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75" r:id="rId12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5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Нижний колонтитул 2"/>
          <p:cNvSpPr>
            <a:spLocks noGrp="1"/>
          </p:cNvSpPr>
          <p:nvPr>
            <p:ph type="ftr" sz="quarter" idx="4294967295"/>
          </p:nvPr>
        </p:nvSpPr>
        <p:spPr bwMode="auto">
          <a:xfrm>
            <a:off x="4487863" y="247650"/>
            <a:ext cx="4656137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altLang="ru-RU" dirty="0">
                <a:latin typeface="Calibri" pitchFamily="34" charset="0"/>
              </a:rPr>
              <a:t>Аспирантура как уровень высшего образования</a:t>
            </a:r>
            <a:endParaRPr lang="en-US" altLang="ru-RU" dirty="0">
              <a:latin typeface="Calibri" pitchFamily="34" charset="0"/>
            </a:endParaRPr>
          </a:p>
        </p:txBody>
      </p:sp>
      <p:sp>
        <p:nvSpPr>
          <p:cNvPr id="5" name="Заголовок 3"/>
          <p:cNvSpPr txBox="1">
            <a:spLocks/>
          </p:cNvSpPr>
          <p:nvPr/>
        </p:nvSpPr>
        <p:spPr bwMode="auto">
          <a:xfrm>
            <a:off x="2688943" y="604161"/>
            <a:ext cx="3672408" cy="172819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40000" lnSpcReduction="20000"/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18864" y="1412776"/>
            <a:ext cx="8229600" cy="4824536"/>
          </a:xfrm>
        </p:spPr>
        <p:txBody>
          <a:bodyPr rtlCol="0"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СИСТЕМНОЕ ПРОГРАММНОЕ ОБЕСПЕЧЕНИЕ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Bash-</a:t>
            </a:r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скрипты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Мусаев Андрей Александрович</a:t>
            </a:r>
            <a:br>
              <a:rPr lang="ru-RU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amusayev1990@gmail.com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Нижний колонтитул 14"/>
          <p:cNvSpPr>
            <a:spLocks noGrp="1"/>
          </p:cNvSpPr>
          <p:nvPr>
            <p:ph type="ftr" sz="quarter" idx="26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Bash-</a:t>
            </a:r>
            <a:r>
              <a:rPr lang="ru-RU" alt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скрипты</a:t>
            </a:r>
            <a:endParaRPr lang="en-US" altLang="ru-RU" dirty="0" smtClean="0">
              <a:solidFill>
                <a:schemeClr val="bg1"/>
              </a:solidFill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547664" y="836712"/>
            <a:ext cx="6048672" cy="827311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Цикл </a:t>
            </a:r>
            <a:r>
              <a:rPr lang="en-US" dirty="0" smtClean="0"/>
              <a:t>for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20526" y="1916832"/>
            <a:ext cx="80839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Оболочка </a:t>
            </a:r>
            <a:r>
              <a:rPr lang="ru-RU" dirty="0" err="1" smtClean="0"/>
              <a:t>bash</a:t>
            </a:r>
            <a:r>
              <a:rPr lang="ru-RU" dirty="0" smtClean="0"/>
              <a:t> поддерживает циклы </a:t>
            </a:r>
            <a:r>
              <a:rPr lang="ru-RU" dirty="0" err="1" smtClean="0"/>
              <a:t>for</a:t>
            </a:r>
            <a:r>
              <a:rPr lang="ru-RU" dirty="0" smtClean="0"/>
              <a:t>, которые позволяют организовывать перебор последовательностей значений. Вот какова базовая структура таких циклов: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563888" y="3068960"/>
            <a:ext cx="167225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for </a:t>
            </a:r>
            <a:r>
              <a:rPr lang="en-US" b="1" dirty="0" err="1"/>
              <a:t>var</a:t>
            </a:r>
            <a:r>
              <a:rPr lang="en-US" b="1" dirty="0"/>
              <a:t> in list </a:t>
            </a:r>
            <a:endParaRPr lang="en-US" b="1" dirty="0" smtClean="0"/>
          </a:p>
          <a:p>
            <a:r>
              <a:rPr lang="en-US" b="1" dirty="0" smtClean="0"/>
              <a:t>do </a:t>
            </a:r>
          </a:p>
          <a:p>
            <a:r>
              <a:rPr lang="en-US" b="1" dirty="0"/>
              <a:t>&lt;commands&gt;</a:t>
            </a:r>
          </a:p>
          <a:p>
            <a:r>
              <a:rPr lang="en-US" b="1" dirty="0" smtClean="0"/>
              <a:t>done</a:t>
            </a:r>
            <a:endParaRPr lang="ru-RU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20526" y="4929336"/>
            <a:ext cx="412388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#!/bin/bash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 err="1"/>
              <a:t>var</a:t>
            </a:r>
            <a:r>
              <a:rPr lang="en-US" dirty="0"/>
              <a:t> in first second third fourth fifth do </a:t>
            </a:r>
            <a:endParaRPr lang="en-US" dirty="0" smtClean="0"/>
          </a:p>
          <a:p>
            <a:r>
              <a:rPr lang="en-US" dirty="0" smtClean="0"/>
              <a:t>echo </a:t>
            </a:r>
            <a:r>
              <a:rPr lang="en-US" dirty="0"/>
              <a:t>The  $</a:t>
            </a:r>
            <a:r>
              <a:rPr lang="en-US" dirty="0" err="1"/>
              <a:t>var</a:t>
            </a:r>
            <a:r>
              <a:rPr lang="en-US" dirty="0"/>
              <a:t> item </a:t>
            </a:r>
            <a:endParaRPr lang="en-US" dirty="0" smtClean="0"/>
          </a:p>
          <a:p>
            <a:r>
              <a:rPr lang="en-US" dirty="0" smtClean="0"/>
              <a:t>done</a:t>
            </a:r>
            <a:endParaRPr lang="ru-RU" dirty="0"/>
          </a:p>
        </p:txBody>
      </p:sp>
      <p:pic>
        <p:nvPicPr>
          <p:cNvPr id="10" name="Picture 3" descr="Картинки по запросу стрелка вниз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921879" y="5002722"/>
            <a:ext cx="720080" cy="1173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6228184" y="4869160"/>
            <a:ext cx="195438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first </a:t>
            </a:r>
            <a:r>
              <a:rPr lang="en-US" dirty="0" smtClean="0"/>
              <a:t>item </a:t>
            </a:r>
          </a:p>
          <a:p>
            <a:r>
              <a:rPr lang="en-US" dirty="0" smtClean="0"/>
              <a:t>The second item</a:t>
            </a:r>
          </a:p>
          <a:p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dirty="0" smtClean="0"/>
              <a:t>third item</a:t>
            </a:r>
          </a:p>
          <a:p>
            <a:r>
              <a:rPr lang="en-US" dirty="0"/>
              <a:t>The </a:t>
            </a:r>
            <a:r>
              <a:rPr lang="en-US" dirty="0" smtClean="0"/>
              <a:t>fourth item</a:t>
            </a:r>
          </a:p>
          <a:p>
            <a:r>
              <a:rPr lang="en-US" dirty="0"/>
              <a:t>The </a:t>
            </a:r>
            <a:r>
              <a:rPr lang="en-US" dirty="0" smtClean="0"/>
              <a:t>fifth </a:t>
            </a:r>
            <a:r>
              <a:rPr lang="en-US" dirty="0"/>
              <a:t>item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541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Нижний колонтитул 14"/>
          <p:cNvSpPr>
            <a:spLocks noGrp="1"/>
          </p:cNvSpPr>
          <p:nvPr>
            <p:ph type="ftr" sz="quarter" idx="26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Bash-</a:t>
            </a:r>
            <a:r>
              <a:rPr lang="ru-RU" alt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скрипты</a:t>
            </a:r>
            <a:endParaRPr lang="en-US" altLang="ru-RU" dirty="0" smtClean="0">
              <a:solidFill>
                <a:schemeClr val="bg1"/>
              </a:solidFill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547664" y="836712"/>
            <a:ext cx="6048672" cy="827311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Цикл </a:t>
            </a:r>
            <a:r>
              <a:rPr lang="en-US" dirty="0" smtClean="0"/>
              <a:t>for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 rot="10800000" flipV="1">
            <a:off x="356402" y="1916832"/>
            <a:ext cx="85360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Если </a:t>
            </a:r>
            <a:r>
              <a:rPr lang="ru-RU" dirty="0"/>
              <a:t>вы знакомы с языком программирования C, синтаксис описания </a:t>
            </a:r>
            <a:r>
              <a:rPr lang="ru-RU" dirty="0" err="1"/>
              <a:t>bash</a:t>
            </a:r>
            <a:r>
              <a:rPr lang="ru-RU" dirty="0"/>
              <a:t>-циклов </a:t>
            </a:r>
            <a:r>
              <a:rPr lang="ru-RU" dirty="0" err="1"/>
              <a:t>for</a:t>
            </a:r>
            <a:r>
              <a:rPr lang="ru-RU" dirty="0"/>
              <a:t> может показаться вам странным, так как привыкли вы, очевидно, к такому описанию циклов</a:t>
            </a:r>
            <a:r>
              <a:rPr lang="ru-RU" dirty="0" smtClean="0"/>
              <a:t>:</a:t>
            </a:r>
            <a:endParaRPr lang="en-US" dirty="0" smtClean="0"/>
          </a:p>
        </p:txBody>
      </p:sp>
      <p:sp>
        <p:nvSpPr>
          <p:cNvPr id="2" name="Прямоугольник 1"/>
          <p:cNvSpPr/>
          <p:nvPr/>
        </p:nvSpPr>
        <p:spPr>
          <a:xfrm>
            <a:off x="1547664" y="3284984"/>
            <a:ext cx="64087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err="1"/>
              <a:t>for</a:t>
            </a:r>
            <a:r>
              <a:rPr lang="ru-RU" b="1" dirty="0"/>
              <a:t> (( начальное значение переменной </a:t>
            </a:r>
            <a:r>
              <a:rPr lang="ru-RU" b="1" i="1" dirty="0"/>
              <a:t>; условие окончания цикла; изменение переменной ))</a:t>
            </a:r>
            <a:endParaRPr lang="ru-RU" b="1" dirty="0"/>
          </a:p>
        </p:txBody>
      </p:sp>
      <p:pic>
        <p:nvPicPr>
          <p:cNvPr id="11" name="Picture 3" descr="Картинки по запросу стрелка вниз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417530" y="5002722"/>
            <a:ext cx="720080" cy="1173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389803" y="4869160"/>
            <a:ext cx="339010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#!/bin/bash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(( </a:t>
            </a:r>
            <a:r>
              <a:rPr lang="en-US" dirty="0" err="1"/>
              <a:t>i</a:t>
            </a:r>
            <a:r>
              <a:rPr lang="en-US" dirty="0"/>
              <a:t>=1; </a:t>
            </a:r>
            <a:r>
              <a:rPr lang="en-US" dirty="0" err="1"/>
              <a:t>i</a:t>
            </a:r>
            <a:r>
              <a:rPr lang="en-US" dirty="0"/>
              <a:t> &lt;= 10; </a:t>
            </a:r>
            <a:r>
              <a:rPr lang="en-US" dirty="0" err="1"/>
              <a:t>i</a:t>
            </a:r>
            <a:r>
              <a:rPr lang="en-US" dirty="0"/>
              <a:t>++ )) </a:t>
            </a:r>
            <a:endParaRPr lang="en-US" dirty="0" smtClean="0"/>
          </a:p>
          <a:p>
            <a:r>
              <a:rPr lang="en-US" dirty="0" smtClean="0"/>
              <a:t>do </a:t>
            </a:r>
          </a:p>
          <a:p>
            <a:r>
              <a:rPr lang="en-US" dirty="0" smtClean="0"/>
              <a:t>echo </a:t>
            </a:r>
            <a:r>
              <a:rPr lang="en-US" dirty="0"/>
              <a:t>"number is $</a:t>
            </a:r>
            <a:r>
              <a:rPr lang="en-US" dirty="0" err="1"/>
              <a:t>i</a:t>
            </a:r>
            <a:r>
              <a:rPr lang="en-US" dirty="0"/>
              <a:t>" </a:t>
            </a:r>
            <a:endParaRPr lang="en-US" dirty="0" smtClean="0"/>
          </a:p>
          <a:p>
            <a:r>
              <a:rPr lang="en-US" dirty="0" smtClean="0"/>
              <a:t>done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012160" y="4759984"/>
            <a:ext cx="151836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number is 1</a:t>
            </a:r>
            <a:endParaRPr lang="en-US" dirty="0" smtClean="0"/>
          </a:p>
          <a:p>
            <a:r>
              <a:rPr lang="en-US" dirty="0"/>
              <a:t>number is 2</a:t>
            </a:r>
            <a:endParaRPr lang="en-US" dirty="0" smtClean="0"/>
          </a:p>
          <a:p>
            <a:r>
              <a:rPr lang="en-US" dirty="0" smtClean="0"/>
              <a:t>…</a:t>
            </a:r>
          </a:p>
          <a:p>
            <a:r>
              <a:rPr lang="en-US" dirty="0"/>
              <a:t>number is </a:t>
            </a:r>
            <a:r>
              <a:rPr lang="en-US" dirty="0" smtClean="0"/>
              <a:t>9 </a:t>
            </a:r>
          </a:p>
          <a:p>
            <a:r>
              <a:rPr lang="en-US" dirty="0" smtClean="0"/>
              <a:t>number </a:t>
            </a:r>
            <a:r>
              <a:rPr lang="en-US" dirty="0"/>
              <a:t>is </a:t>
            </a:r>
            <a:r>
              <a:rPr lang="en-US" dirty="0" smtClean="0"/>
              <a:t>10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063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Нижний колонтитул 14"/>
          <p:cNvSpPr>
            <a:spLocks noGrp="1"/>
          </p:cNvSpPr>
          <p:nvPr>
            <p:ph type="ftr" sz="quarter" idx="26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Bash-</a:t>
            </a:r>
            <a:r>
              <a:rPr lang="ru-RU" alt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скрипты</a:t>
            </a:r>
            <a:endParaRPr lang="en-US" altLang="ru-RU" dirty="0" smtClean="0">
              <a:solidFill>
                <a:schemeClr val="bg1"/>
              </a:solidFill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547664" y="836712"/>
            <a:ext cx="6048672" cy="827311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Цикл </a:t>
            </a:r>
            <a:r>
              <a:rPr lang="en-US" dirty="0" smtClean="0"/>
              <a:t>while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 rot="10800000" flipV="1">
            <a:off x="356402" y="1988840"/>
            <a:ext cx="853607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Конструкция </a:t>
            </a:r>
            <a:r>
              <a:rPr lang="ru-RU" dirty="0" err="1"/>
              <a:t>for</a:t>
            </a:r>
            <a:r>
              <a:rPr lang="ru-RU" dirty="0"/>
              <a:t> — </a:t>
            </a:r>
            <a:r>
              <a:rPr lang="ru-RU" dirty="0"/>
              <a:t>не единственный способ организации циклов в </a:t>
            </a:r>
            <a:r>
              <a:rPr lang="ru-RU" dirty="0" err="1"/>
              <a:t>bash</a:t>
            </a:r>
            <a:r>
              <a:rPr lang="ru-RU" dirty="0"/>
              <a:t>-скриптах. Здесь можно пользоваться и циклами </a:t>
            </a:r>
            <a:r>
              <a:rPr lang="ru-RU" b="1" dirty="0" err="1"/>
              <a:t>while</a:t>
            </a:r>
            <a:r>
              <a:rPr lang="ru-RU" dirty="0"/>
              <a:t>. В таком цикле можно задать команду проверки некоего условия и выполнять тело цикла до тех пор, пока проверяемое условие возвращает ноль, или сигнал успешного завершения некоей операции. Когда условие цикла вернёт ненулевое значение, что означает ошибку, цикл остановится.</a:t>
            </a:r>
            <a:endParaRPr lang="en-US" dirty="0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1979712" y="4632672"/>
            <a:ext cx="25215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/>
              <a:t>while</a:t>
            </a:r>
            <a:r>
              <a:rPr lang="ru-RU" b="1" dirty="0"/>
              <a:t> </a:t>
            </a:r>
            <a:r>
              <a:rPr lang="en-US" b="1" dirty="0"/>
              <a:t>[ &lt;some test&gt; ]</a:t>
            </a:r>
            <a:r>
              <a:rPr lang="ru-RU" b="1" dirty="0"/>
              <a:t/>
            </a:r>
            <a:br>
              <a:rPr lang="ru-RU" b="1" dirty="0"/>
            </a:br>
            <a:r>
              <a:rPr lang="ru-RU" b="1" dirty="0" err="1"/>
              <a:t>do</a:t>
            </a:r>
            <a:r>
              <a:rPr lang="ru-RU" b="1" dirty="0"/>
              <a:t/>
            </a:r>
            <a:br>
              <a:rPr lang="ru-RU" b="1" dirty="0"/>
            </a:br>
            <a:r>
              <a:rPr lang="en-US" b="1" dirty="0"/>
              <a:t>&lt;commands&gt;</a:t>
            </a:r>
          </a:p>
          <a:p>
            <a:r>
              <a:rPr lang="ru-RU" b="1" dirty="0" err="1" smtClean="0"/>
              <a:t>done</a:t>
            </a:r>
            <a:endParaRPr lang="ru-RU" b="1" dirty="0"/>
          </a:p>
        </p:txBody>
      </p:sp>
      <p:pic>
        <p:nvPicPr>
          <p:cNvPr id="10242" name="Picture 2" descr="Картинки по запросу bash whi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937" y="3467884"/>
            <a:ext cx="2897535" cy="3390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82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Нижний колонтитул 14"/>
          <p:cNvSpPr>
            <a:spLocks noGrp="1"/>
          </p:cNvSpPr>
          <p:nvPr>
            <p:ph type="ftr" sz="quarter" idx="26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Bash-</a:t>
            </a:r>
            <a:r>
              <a:rPr lang="ru-RU" alt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скрипты</a:t>
            </a:r>
            <a:endParaRPr lang="en-US" altLang="ru-RU" dirty="0" smtClean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436096" y="2704852"/>
            <a:ext cx="30963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Скрипт</a:t>
            </a:r>
            <a:r>
              <a:rPr lang="ru-RU" dirty="0"/>
              <a:t> — это программа или программный файл сценарий, которые автоматизируют некоторую задачу, которую пользователь делал бы вручную, используя интерфейс программы.</a:t>
            </a:r>
            <a:endParaRPr lang="ru-RU" dirty="0"/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2852192" y="1052736"/>
            <a:ext cx="3312368" cy="827311"/>
          </a:xfrm>
        </p:spPr>
        <p:txBody>
          <a:bodyPr/>
          <a:lstStyle/>
          <a:p>
            <a:pPr algn="ctr"/>
            <a:r>
              <a:rPr lang="ru-RU" dirty="0" smtClean="0"/>
              <a:t>Скрипт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276872"/>
            <a:ext cx="4860050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Нижний колонтитул 14"/>
          <p:cNvSpPr>
            <a:spLocks noGrp="1"/>
          </p:cNvSpPr>
          <p:nvPr>
            <p:ph type="ftr" sz="quarter" idx="26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Bash-</a:t>
            </a:r>
            <a:r>
              <a:rPr lang="ru-RU" alt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скрипты</a:t>
            </a:r>
            <a:endParaRPr lang="en-US" altLang="ru-RU" dirty="0" smtClean="0">
              <a:solidFill>
                <a:schemeClr val="bg1"/>
              </a:solidFill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2852192" y="1052736"/>
            <a:ext cx="3312368" cy="827311"/>
          </a:xfrm>
        </p:spPr>
        <p:txBody>
          <a:bodyPr/>
          <a:lstStyle/>
          <a:p>
            <a:pPr algn="ctr"/>
            <a:r>
              <a:rPr lang="ru-RU" dirty="0" smtClean="0"/>
              <a:t>Начало скрипта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907704" y="2276872"/>
            <a:ext cx="53285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which [</a:t>
            </a:r>
            <a:r>
              <a:rPr lang="en-US" b="1" i="1" dirty="0"/>
              <a:t>options</a:t>
            </a:r>
            <a:r>
              <a:rPr lang="en-US" b="1" dirty="0"/>
              <a:t>] [--] </a:t>
            </a:r>
            <a:r>
              <a:rPr lang="en-US" b="1" i="1" dirty="0" err="1"/>
              <a:t>program_name</a:t>
            </a:r>
            <a:r>
              <a:rPr lang="en-US" b="1" dirty="0"/>
              <a:t> [...]</a:t>
            </a:r>
            <a:endParaRPr lang="ru-RU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726510" y="4135060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#!/bin/bash</a:t>
            </a:r>
            <a:endParaRPr lang="ru-RU" b="1" dirty="0"/>
          </a:p>
        </p:txBody>
      </p:sp>
      <p:pic>
        <p:nvPicPr>
          <p:cNvPr id="2051" name="Picture 3" descr="Картинки по запросу стрелка вниз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832029"/>
            <a:ext cx="720080" cy="1173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44016" y="5120024"/>
            <a:ext cx="89644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После </a:t>
            </a:r>
            <a:r>
              <a:rPr lang="ru-RU" dirty="0"/>
              <a:t>#! указывается путь к </a:t>
            </a:r>
            <a:r>
              <a:rPr lang="ru-RU" dirty="0" smtClean="0"/>
              <a:t>интерпретатору. Также, для поиска пути можно использовать команду </a:t>
            </a:r>
            <a:r>
              <a:rPr lang="en-US" b="1" dirty="0" err="1" smtClean="0"/>
              <a:t>whereis</a:t>
            </a:r>
            <a:r>
              <a:rPr lang="en-US" dirty="0" smtClean="0"/>
              <a:t>.</a:t>
            </a:r>
            <a:endParaRPr lang="ru-RU" dirty="0" smtClean="0"/>
          </a:p>
          <a:p>
            <a:pPr algn="just"/>
            <a:endParaRPr lang="en-US" dirty="0"/>
          </a:p>
          <a:p>
            <a:pPr algn="just"/>
            <a:r>
              <a:rPr lang="ru-RU" dirty="0" smtClean="0"/>
              <a:t>При этом комментарии в скрипте начинаются с символа # (кроме первой строки</a:t>
            </a:r>
            <a:r>
              <a:rPr lang="ru-RU" dirty="0"/>
              <a:t>).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701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Нижний колонтитул 14"/>
          <p:cNvSpPr>
            <a:spLocks noGrp="1"/>
          </p:cNvSpPr>
          <p:nvPr>
            <p:ph type="ftr" sz="quarter" idx="26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Bash-</a:t>
            </a:r>
            <a:r>
              <a:rPr lang="ru-RU" alt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скрипты</a:t>
            </a:r>
            <a:endParaRPr lang="en-US" altLang="ru-RU" dirty="0" smtClean="0">
              <a:solidFill>
                <a:schemeClr val="bg1"/>
              </a:solidFill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2852192" y="1052736"/>
            <a:ext cx="3312368" cy="827311"/>
          </a:xfrm>
        </p:spPr>
        <p:txBody>
          <a:bodyPr/>
          <a:lstStyle/>
          <a:p>
            <a:pPr algn="ctr"/>
            <a:r>
              <a:rPr lang="ru-RU" dirty="0" smtClean="0"/>
              <a:t>Переменные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932040" y="2564904"/>
            <a:ext cx="40324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В </a:t>
            </a:r>
            <a:r>
              <a:rPr lang="ru-RU" dirty="0" err="1"/>
              <a:t>bash</a:t>
            </a:r>
            <a:r>
              <a:rPr lang="ru-RU" dirty="0"/>
              <a:t> переменные не имеют </a:t>
            </a:r>
            <a:r>
              <a:rPr lang="ru-RU" dirty="0" smtClean="0"/>
              <a:t>типа.</a:t>
            </a:r>
          </a:p>
          <a:p>
            <a:pPr algn="just"/>
            <a:endParaRPr lang="ru-RU" dirty="0" smtClean="0"/>
          </a:p>
          <a:p>
            <a:pPr algn="just"/>
            <a:endParaRPr lang="en-US" dirty="0"/>
          </a:p>
          <a:p>
            <a:pPr algn="just"/>
            <a:r>
              <a:rPr lang="ru-RU" b="1" dirty="0" err="1"/>
              <a:t>echo</a:t>
            </a:r>
            <a:r>
              <a:rPr lang="ru-RU" dirty="0"/>
              <a:t> </a:t>
            </a:r>
            <a:r>
              <a:rPr lang="ru-RU" dirty="0" smtClean="0"/>
              <a:t>— </a:t>
            </a:r>
            <a:r>
              <a:rPr lang="ru-RU" dirty="0"/>
              <a:t>команда </a:t>
            </a:r>
            <a:r>
              <a:rPr lang="ru-RU" dirty="0" err="1"/>
              <a:t>Unix</a:t>
            </a:r>
            <a:r>
              <a:rPr lang="ru-RU" dirty="0"/>
              <a:t>, предназначенная для отображения строки текста. Команда </a:t>
            </a:r>
            <a:r>
              <a:rPr lang="ru-RU" dirty="0" err="1"/>
              <a:t>echo</a:t>
            </a:r>
            <a:r>
              <a:rPr lang="ru-RU" dirty="0"/>
              <a:t> выводит текст </a:t>
            </a:r>
            <a:r>
              <a:rPr lang="ru-RU" dirty="0" smtClean="0"/>
              <a:t>на </a:t>
            </a:r>
            <a:r>
              <a:rPr lang="ru-RU" dirty="0"/>
              <a:t>стандартное устройство </a:t>
            </a:r>
            <a:r>
              <a:rPr lang="ru-RU" dirty="0" smtClean="0"/>
              <a:t>вывода.</a:t>
            </a:r>
          </a:p>
          <a:p>
            <a:pPr algn="just"/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b="1" dirty="0"/>
              <a:t>Знак доллара </a:t>
            </a:r>
            <a:r>
              <a:rPr lang="ru-RU" dirty="0"/>
              <a:t>в строке означает ссылку на переменную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3074" name="Picture 2" descr="Картинки по запросу bash-scrip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7" y="4149080"/>
            <a:ext cx="4680520" cy="263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Картинки по запросу переменные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060848"/>
            <a:ext cx="3016552" cy="188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708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Нижний колонтитул 14"/>
          <p:cNvSpPr>
            <a:spLocks noGrp="1"/>
          </p:cNvSpPr>
          <p:nvPr>
            <p:ph type="ftr" sz="quarter" idx="26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Bash-</a:t>
            </a:r>
            <a:r>
              <a:rPr lang="ru-RU" alt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скрипты</a:t>
            </a:r>
            <a:endParaRPr lang="en-US" altLang="ru-RU" dirty="0" smtClean="0">
              <a:solidFill>
                <a:schemeClr val="bg1"/>
              </a:solidFill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2852192" y="1052736"/>
            <a:ext cx="3312368" cy="827311"/>
          </a:xfrm>
        </p:spPr>
        <p:txBody>
          <a:bodyPr/>
          <a:lstStyle/>
          <a:p>
            <a:pPr algn="ctr"/>
            <a:r>
              <a:rPr lang="ru-RU" dirty="0" smtClean="0"/>
              <a:t>Переменные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827584" y="1844824"/>
            <a:ext cx="78488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Оболочка </a:t>
            </a:r>
            <a:r>
              <a:rPr lang="ru-RU" dirty="0" err="1"/>
              <a:t>bash</a:t>
            </a:r>
            <a:r>
              <a:rPr lang="ru-RU" dirty="0"/>
              <a:t> назначает специальным переменным, называемым позиционными параметрами, введённые при вызове скрипта параметры командной строки: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899592" y="5085184"/>
            <a:ext cx="13681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#!/bin/bash </a:t>
            </a:r>
            <a:endParaRPr lang="ru-RU" dirty="0" smtClean="0"/>
          </a:p>
          <a:p>
            <a:r>
              <a:rPr lang="es-ES" dirty="0" smtClean="0"/>
              <a:t>echo </a:t>
            </a:r>
            <a:r>
              <a:rPr lang="es-ES" dirty="0"/>
              <a:t>$0 </a:t>
            </a:r>
            <a:endParaRPr lang="ru-RU" dirty="0" smtClean="0"/>
          </a:p>
          <a:p>
            <a:r>
              <a:rPr lang="es-ES" dirty="0" smtClean="0"/>
              <a:t>echo </a:t>
            </a:r>
            <a:r>
              <a:rPr lang="es-ES" dirty="0"/>
              <a:t>$1 </a:t>
            </a:r>
            <a:endParaRPr lang="ru-RU" dirty="0" smtClean="0"/>
          </a:p>
          <a:p>
            <a:r>
              <a:rPr lang="es-ES" dirty="0" smtClean="0"/>
              <a:t>echo </a:t>
            </a:r>
            <a:r>
              <a:rPr lang="es-ES" dirty="0"/>
              <a:t>$2 </a:t>
            </a:r>
            <a:endParaRPr lang="ru-RU" dirty="0" smtClean="0"/>
          </a:p>
          <a:p>
            <a:r>
              <a:rPr lang="es-ES" dirty="0" smtClean="0"/>
              <a:t>echo </a:t>
            </a:r>
            <a:r>
              <a:rPr lang="es-ES" dirty="0"/>
              <a:t>$3</a:t>
            </a:r>
            <a:endParaRPr lang="ru-RU" dirty="0"/>
          </a:p>
        </p:txBody>
      </p:sp>
      <p:pic>
        <p:nvPicPr>
          <p:cNvPr id="16" name="Picture 3" descr="Картинки по запросу стрелка вниз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638238" y="5237330"/>
            <a:ext cx="720080" cy="1173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рямоугольник 11"/>
          <p:cNvSpPr/>
          <p:nvPr/>
        </p:nvSpPr>
        <p:spPr>
          <a:xfrm>
            <a:off x="3635896" y="5589240"/>
            <a:ext cx="2005677" cy="4062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./</a:t>
            </a:r>
            <a:r>
              <a:rPr lang="en-US" dirty="0" err="1"/>
              <a:t>myscript</a:t>
            </a:r>
            <a:r>
              <a:rPr lang="en-US" dirty="0"/>
              <a:t> 5 10 15</a:t>
            </a:r>
            <a:endParaRPr lang="ru-RU" dirty="0"/>
          </a:p>
        </p:txBody>
      </p:sp>
      <p:pic>
        <p:nvPicPr>
          <p:cNvPr id="18" name="Picture 3" descr="Картинки по запросу стрелка вниз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872268" y="5237331"/>
            <a:ext cx="720080" cy="1173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Прямоугольник 18"/>
          <p:cNvSpPr/>
          <p:nvPr/>
        </p:nvSpPr>
        <p:spPr>
          <a:xfrm>
            <a:off x="6948264" y="5229200"/>
            <a:ext cx="13681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./</a:t>
            </a:r>
            <a:r>
              <a:rPr lang="en-US" dirty="0" err="1" smtClean="0"/>
              <a:t>myscript</a:t>
            </a:r>
            <a:endParaRPr lang="ru-RU" dirty="0" smtClean="0"/>
          </a:p>
          <a:p>
            <a:r>
              <a:rPr lang="ru-RU" dirty="0" smtClean="0"/>
              <a:t>5</a:t>
            </a:r>
          </a:p>
          <a:p>
            <a:r>
              <a:rPr lang="ru-RU" dirty="0" smtClean="0"/>
              <a:t>10</a:t>
            </a:r>
          </a:p>
          <a:p>
            <a:r>
              <a:rPr lang="ru-RU" dirty="0" smtClean="0"/>
              <a:t>15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845840" y="2996952"/>
            <a:ext cx="783061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$0 </a:t>
            </a:r>
            <a:r>
              <a:rPr lang="ru-RU" dirty="0"/>
              <a:t>— имя скрипта.</a:t>
            </a:r>
            <a:br>
              <a:rPr lang="ru-RU" dirty="0"/>
            </a:br>
            <a:endParaRPr lang="ru-RU" dirty="0"/>
          </a:p>
          <a:p>
            <a:r>
              <a:rPr lang="ru-RU" b="1" dirty="0"/>
              <a:t>$1 </a:t>
            </a:r>
            <a:r>
              <a:rPr lang="ru-RU" dirty="0"/>
              <a:t>— первый параметр.</a:t>
            </a:r>
            <a:br>
              <a:rPr lang="ru-RU" dirty="0"/>
            </a:br>
            <a:endParaRPr lang="ru-RU" dirty="0"/>
          </a:p>
          <a:p>
            <a:r>
              <a:rPr lang="ru-RU" b="1" dirty="0"/>
              <a:t>$2 </a:t>
            </a:r>
            <a:r>
              <a:rPr lang="ru-RU" dirty="0"/>
              <a:t>— второй параметр — и так далее, вплоть до переменной $9, в которую попадает девятый параметр.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016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Нижний колонтитул 14"/>
          <p:cNvSpPr>
            <a:spLocks noGrp="1"/>
          </p:cNvSpPr>
          <p:nvPr>
            <p:ph type="ftr" sz="quarter" idx="26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Bash-</a:t>
            </a:r>
            <a:r>
              <a:rPr lang="ru-RU" alt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скрипты</a:t>
            </a:r>
            <a:endParaRPr lang="en-US" altLang="ru-RU" dirty="0" smtClean="0">
              <a:solidFill>
                <a:schemeClr val="bg1"/>
              </a:solidFill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2852192" y="1052736"/>
            <a:ext cx="3312368" cy="827311"/>
          </a:xfrm>
        </p:spPr>
        <p:txBody>
          <a:bodyPr/>
          <a:lstStyle/>
          <a:p>
            <a:pPr algn="ctr"/>
            <a:r>
              <a:rPr lang="ru-RU" dirty="0" smtClean="0"/>
              <a:t>Условия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3568" y="1988840"/>
            <a:ext cx="799288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Существует специальная команда </a:t>
            </a:r>
            <a:r>
              <a:rPr lang="ru-RU" dirty="0" smtClean="0"/>
              <a:t>-</a:t>
            </a:r>
            <a:r>
              <a:rPr lang="ru-RU" dirty="0"/>
              <a:t> </a:t>
            </a:r>
            <a:r>
              <a:rPr lang="ru-RU" b="1" dirty="0"/>
              <a:t>[</a:t>
            </a:r>
            <a:r>
              <a:rPr lang="ru-RU" dirty="0"/>
              <a:t> (левая квадратная скобка). </a:t>
            </a:r>
            <a:endParaRPr lang="ru-RU" dirty="0" smtClean="0"/>
          </a:p>
          <a:p>
            <a:pPr algn="just"/>
            <a:r>
              <a:rPr lang="ru-RU" dirty="0" smtClean="0"/>
              <a:t>Она </a:t>
            </a:r>
            <a:r>
              <a:rPr lang="ru-RU" dirty="0"/>
              <a:t>является синонимом команды </a:t>
            </a:r>
            <a:r>
              <a:rPr lang="ru-RU" b="1" dirty="0" err="1"/>
              <a:t>test</a:t>
            </a:r>
            <a:r>
              <a:rPr lang="ru-RU" dirty="0"/>
              <a:t>, и </a:t>
            </a:r>
            <a:r>
              <a:rPr lang="ru-RU" dirty="0" smtClean="0"/>
              <a:t>является</a:t>
            </a:r>
            <a:r>
              <a:rPr lang="ru-RU" dirty="0"/>
              <a:t> </a:t>
            </a:r>
            <a:r>
              <a:rPr lang="ru-RU" dirty="0" smtClean="0"/>
              <a:t>встроенной</a:t>
            </a:r>
            <a:r>
              <a:rPr lang="ru-RU" dirty="0"/>
              <a:t> </a:t>
            </a:r>
            <a:r>
              <a:rPr lang="ru-RU" dirty="0" smtClean="0"/>
              <a:t>командой (т.е. более </a:t>
            </a:r>
            <a:r>
              <a:rPr lang="ru-RU" dirty="0"/>
              <a:t>эффективной, в смысле производительности). Эта команда воспринимает свои аргументы как выражение сравнения или как файловую проверку и возвращает код завершения в соответствии с результатами проверки (0 </a:t>
            </a:r>
            <a:r>
              <a:rPr lang="ru-RU" dirty="0" smtClean="0"/>
              <a:t>- </a:t>
            </a:r>
            <a:r>
              <a:rPr lang="ru-RU" dirty="0"/>
              <a:t>истина, 1 </a:t>
            </a:r>
            <a:r>
              <a:rPr lang="ru-RU" dirty="0" smtClean="0"/>
              <a:t>- </a:t>
            </a:r>
            <a:r>
              <a:rPr lang="ru-RU" dirty="0"/>
              <a:t>ложь</a:t>
            </a:r>
            <a:r>
              <a:rPr lang="ru-RU" dirty="0" smtClean="0"/>
              <a:t>).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Начиная с версии 2.02, </a:t>
            </a:r>
            <a:r>
              <a:rPr lang="ru-RU" dirty="0" err="1"/>
              <a:t>Bash</a:t>
            </a:r>
            <a:r>
              <a:rPr lang="ru-RU" dirty="0"/>
              <a:t> предоставляет в распоряжение программиста конструкцию </a:t>
            </a:r>
            <a:r>
              <a:rPr lang="ru-RU" b="1" dirty="0"/>
              <a:t>[[ ... ]]</a:t>
            </a:r>
            <a:r>
              <a:rPr lang="ru-RU" dirty="0"/>
              <a:t> </a:t>
            </a:r>
            <a:r>
              <a:rPr lang="ru-RU" i="1" dirty="0"/>
              <a:t>расширенный вариант команды </a:t>
            </a:r>
            <a:r>
              <a:rPr lang="ru-RU" i="1" dirty="0" err="1" smtClean="0"/>
              <a:t>test</a:t>
            </a:r>
            <a:r>
              <a:rPr lang="ru-RU" dirty="0" smtClean="0"/>
              <a:t>.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Круглые скобки </a:t>
            </a:r>
            <a:r>
              <a:rPr lang="ru-RU" b="1" dirty="0"/>
              <a:t>(( ... ))</a:t>
            </a:r>
            <a:r>
              <a:rPr lang="ru-RU" dirty="0"/>
              <a:t> и предложение </a:t>
            </a:r>
            <a:r>
              <a:rPr lang="ru-RU" b="1" dirty="0" err="1"/>
              <a:t>let</a:t>
            </a:r>
            <a:r>
              <a:rPr lang="ru-RU" b="1" dirty="0"/>
              <a:t> ...</a:t>
            </a:r>
            <a:r>
              <a:rPr lang="ru-RU" dirty="0"/>
              <a:t> так же возвращают код 0, если результатом арифметического выражения является ненулевое значение. Таким образом, арифметические </a:t>
            </a:r>
            <a:r>
              <a:rPr lang="ru-RU" dirty="0" smtClean="0"/>
              <a:t>выражения могут участвовать </a:t>
            </a:r>
            <a:r>
              <a:rPr lang="ru-RU" dirty="0"/>
              <a:t>в операциях сравнения.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147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Нижний колонтитул 14"/>
          <p:cNvSpPr>
            <a:spLocks noGrp="1"/>
          </p:cNvSpPr>
          <p:nvPr>
            <p:ph type="ftr" sz="quarter" idx="26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Bash-</a:t>
            </a:r>
            <a:r>
              <a:rPr lang="ru-RU" alt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скрипты</a:t>
            </a:r>
            <a:endParaRPr lang="en-US" altLang="ru-RU" dirty="0" smtClean="0">
              <a:solidFill>
                <a:schemeClr val="bg1"/>
              </a:solidFill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2843808" y="836712"/>
            <a:ext cx="3312370" cy="827311"/>
          </a:xfrm>
        </p:spPr>
        <p:txBody>
          <a:bodyPr/>
          <a:lstStyle/>
          <a:p>
            <a:pPr algn="ctr"/>
            <a:r>
              <a:rPr lang="ru-RU" dirty="0" smtClean="0"/>
              <a:t>Условия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1701963"/>
            <a:ext cx="2953053" cy="4247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сравнение целых </a:t>
            </a:r>
            <a:r>
              <a:rPr lang="ru-RU" b="1" dirty="0" smtClean="0"/>
              <a:t>чисел</a:t>
            </a:r>
          </a:p>
          <a:p>
            <a:endParaRPr lang="ru-RU" b="1" dirty="0" smtClean="0"/>
          </a:p>
          <a:p>
            <a:r>
              <a:rPr lang="en-US" dirty="0" smtClean="0"/>
              <a:t>[ </a:t>
            </a:r>
            <a:r>
              <a:rPr lang="en-US" dirty="0"/>
              <a:t>"$a" </a:t>
            </a:r>
            <a:r>
              <a:rPr lang="en-US" u="sng" dirty="0"/>
              <a:t>-</a:t>
            </a:r>
            <a:r>
              <a:rPr lang="en-US" u="sng" dirty="0" err="1"/>
              <a:t>eq</a:t>
            </a:r>
            <a:r>
              <a:rPr lang="en-US" dirty="0"/>
              <a:t> "$b" ]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eq</a:t>
            </a:r>
            <a:r>
              <a:rPr lang="ru-RU" dirty="0" smtClean="0"/>
              <a:t> равно</a:t>
            </a:r>
            <a:endParaRPr lang="ru-RU" dirty="0"/>
          </a:p>
          <a:p>
            <a:r>
              <a:rPr lang="en-US" dirty="0" smtClean="0"/>
              <a:t>-ne</a:t>
            </a:r>
            <a:r>
              <a:rPr lang="ru-RU" dirty="0" smtClean="0"/>
              <a:t> не </a:t>
            </a:r>
            <a:r>
              <a:rPr lang="ru-RU" dirty="0"/>
              <a:t>равно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gt</a:t>
            </a:r>
            <a:r>
              <a:rPr lang="ru-RU" dirty="0" smtClean="0"/>
              <a:t> больше</a:t>
            </a:r>
            <a:endParaRPr lang="ru-RU" dirty="0"/>
          </a:p>
          <a:p>
            <a:r>
              <a:rPr lang="en-US" dirty="0" smtClean="0"/>
              <a:t>-</a:t>
            </a:r>
            <a:r>
              <a:rPr lang="en-US" dirty="0" err="1" smtClean="0"/>
              <a:t>ge</a:t>
            </a:r>
            <a:r>
              <a:rPr lang="ru-RU" dirty="0" smtClean="0"/>
              <a:t> больше </a:t>
            </a:r>
            <a:r>
              <a:rPr lang="ru-RU" dirty="0"/>
              <a:t>или равно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lt</a:t>
            </a:r>
            <a:r>
              <a:rPr lang="ru-RU" dirty="0" smtClean="0"/>
              <a:t> меньше</a:t>
            </a:r>
            <a:endParaRPr lang="ru-RU" dirty="0"/>
          </a:p>
          <a:p>
            <a:r>
              <a:rPr lang="en-US" dirty="0" smtClean="0"/>
              <a:t>-le</a:t>
            </a:r>
            <a:r>
              <a:rPr lang="ru-RU" dirty="0" smtClean="0"/>
              <a:t> меньше </a:t>
            </a:r>
            <a:r>
              <a:rPr lang="ru-RU" dirty="0"/>
              <a:t>или равно</a:t>
            </a:r>
          </a:p>
          <a:p>
            <a:endParaRPr lang="ru-RU" dirty="0" smtClean="0"/>
          </a:p>
          <a:p>
            <a:r>
              <a:rPr lang="ru-RU" dirty="0"/>
              <a:t>(("$</a:t>
            </a:r>
            <a:r>
              <a:rPr lang="en-US" dirty="0"/>
              <a:t>a" </a:t>
            </a:r>
            <a:r>
              <a:rPr lang="en-US" b="1" dirty="0"/>
              <a:t>&lt; </a:t>
            </a:r>
            <a:r>
              <a:rPr lang="en-US" dirty="0"/>
              <a:t>"$b"))</a:t>
            </a:r>
          </a:p>
          <a:p>
            <a:r>
              <a:rPr lang="en-US" dirty="0" smtClean="0"/>
              <a:t>&lt;</a:t>
            </a:r>
            <a:r>
              <a:rPr lang="ru-RU" dirty="0" smtClean="0"/>
              <a:t> меньше </a:t>
            </a:r>
          </a:p>
          <a:p>
            <a:r>
              <a:rPr lang="en-US" dirty="0" smtClean="0"/>
              <a:t>&lt;=</a:t>
            </a:r>
            <a:r>
              <a:rPr lang="ru-RU" dirty="0" smtClean="0"/>
              <a:t> меньше </a:t>
            </a:r>
            <a:r>
              <a:rPr lang="ru-RU" dirty="0"/>
              <a:t>или </a:t>
            </a:r>
            <a:r>
              <a:rPr lang="ru-RU" dirty="0" smtClean="0"/>
              <a:t>равно</a:t>
            </a:r>
            <a:endParaRPr lang="ru-RU" dirty="0"/>
          </a:p>
          <a:p>
            <a:r>
              <a:rPr lang="en-US" dirty="0" smtClean="0"/>
              <a:t>&gt;</a:t>
            </a:r>
            <a:r>
              <a:rPr lang="ru-RU" dirty="0" smtClean="0"/>
              <a:t> больше</a:t>
            </a:r>
          </a:p>
          <a:p>
            <a:r>
              <a:rPr lang="en-US" dirty="0" smtClean="0"/>
              <a:t>&gt;=</a:t>
            </a:r>
            <a:r>
              <a:rPr lang="ru-RU" dirty="0" smtClean="0"/>
              <a:t> больше </a:t>
            </a:r>
            <a:r>
              <a:rPr lang="ru-RU" dirty="0"/>
              <a:t>или </a:t>
            </a:r>
            <a:r>
              <a:rPr lang="ru-RU" dirty="0" smtClean="0"/>
              <a:t>равно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364088" y="1700808"/>
            <a:ext cx="3459152" cy="36933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ru-RU" b="1" dirty="0"/>
              <a:t>сравнение </a:t>
            </a:r>
            <a:r>
              <a:rPr lang="ru-RU" b="1" dirty="0" smtClean="0"/>
              <a:t>строк</a:t>
            </a:r>
          </a:p>
          <a:p>
            <a:pPr algn="r"/>
            <a:endParaRPr lang="ru-RU" b="1" dirty="0" smtClean="0"/>
          </a:p>
          <a:p>
            <a:pPr algn="r"/>
            <a:r>
              <a:rPr lang="ru-RU" dirty="0"/>
              <a:t>[ "$a" </a:t>
            </a:r>
            <a:r>
              <a:rPr lang="ru-RU" b="1" dirty="0"/>
              <a:t>= </a:t>
            </a:r>
            <a:r>
              <a:rPr lang="ru-RU" dirty="0"/>
              <a:t>"$b" </a:t>
            </a:r>
            <a:r>
              <a:rPr lang="ru-RU" dirty="0" smtClean="0"/>
              <a:t>]</a:t>
            </a:r>
            <a:endParaRPr lang="ru-RU" dirty="0"/>
          </a:p>
          <a:p>
            <a:pPr algn="r"/>
            <a:r>
              <a:rPr lang="ru-RU" dirty="0" smtClean="0"/>
              <a:t>= равно</a:t>
            </a:r>
            <a:endParaRPr lang="ru-RU" dirty="0"/>
          </a:p>
          <a:p>
            <a:pPr algn="r"/>
            <a:r>
              <a:rPr lang="ru-RU" dirty="0" smtClean="0"/>
              <a:t>== равно (синоним)</a:t>
            </a:r>
            <a:endParaRPr lang="ru-RU" dirty="0"/>
          </a:p>
          <a:p>
            <a:pPr algn="r"/>
            <a:r>
              <a:rPr lang="ru-RU" dirty="0" smtClean="0"/>
              <a:t>!=</a:t>
            </a:r>
            <a:r>
              <a:rPr lang="ru-RU" dirty="0"/>
              <a:t>не равно</a:t>
            </a:r>
          </a:p>
          <a:p>
            <a:pPr algn="r"/>
            <a:r>
              <a:rPr lang="ru-RU" dirty="0" smtClean="0"/>
              <a:t>&lt;меньше</a:t>
            </a:r>
            <a:endParaRPr lang="ru-RU" dirty="0"/>
          </a:p>
          <a:p>
            <a:pPr algn="r"/>
            <a:r>
              <a:rPr lang="ru-RU" dirty="0" smtClean="0"/>
              <a:t>&gt;больше</a:t>
            </a:r>
          </a:p>
          <a:p>
            <a:pPr algn="r"/>
            <a:r>
              <a:rPr lang="ru-RU" dirty="0" smtClean="0"/>
              <a:t>Символы</a:t>
            </a:r>
            <a:r>
              <a:rPr lang="ru-RU" dirty="0"/>
              <a:t> </a:t>
            </a:r>
            <a:r>
              <a:rPr lang="ru-RU" dirty="0" smtClean="0"/>
              <a:t>"&lt;",</a:t>
            </a:r>
            <a:r>
              <a:rPr lang="ru-RU" dirty="0"/>
              <a:t> </a:t>
            </a:r>
            <a:r>
              <a:rPr lang="ru-RU" dirty="0" smtClean="0"/>
              <a:t>"</a:t>
            </a:r>
            <a:r>
              <a:rPr lang="en-US" dirty="0" smtClean="0"/>
              <a:t>&gt;</a:t>
            </a:r>
            <a:r>
              <a:rPr lang="ru-RU" dirty="0" smtClean="0"/>
              <a:t>" </a:t>
            </a:r>
            <a:r>
              <a:rPr lang="ru-RU" dirty="0"/>
              <a:t> необходимо </a:t>
            </a:r>
            <a:endParaRPr lang="en-US" dirty="0" smtClean="0"/>
          </a:p>
          <a:p>
            <a:pPr algn="r"/>
            <a:r>
              <a:rPr lang="ru-RU" dirty="0" smtClean="0"/>
              <a:t>экранировать </a:t>
            </a:r>
            <a:r>
              <a:rPr lang="ru-RU" dirty="0"/>
              <a:t>(\) внутри </a:t>
            </a:r>
            <a:r>
              <a:rPr lang="ru-RU" b="1" dirty="0"/>
              <a:t>[ ]</a:t>
            </a:r>
            <a:r>
              <a:rPr lang="ru-RU" dirty="0"/>
              <a:t>.</a:t>
            </a:r>
          </a:p>
          <a:p>
            <a:pPr algn="r"/>
            <a:r>
              <a:rPr lang="ru-RU" dirty="0" smtClean="0"/>
              <a:t>-z</a:t>
            </a:r>
            <a:r>
              <a:rPr lang="en-US" dirty="0" smtClean="0"/>
              <a:t> </a:t>
            </a:r>
            <a:r>
              <a:rPr lang="ru-RU" dirty="0" smtClean="0"/>
              <a:t>строка</a:t>
            </a:r>
            <a:r>
              <a:rPr lang="ru-RU" dirty="0"/>
              <a:t> "пустая</a:t>
            </a:r>
            <a:r>
              <a:rPr lang="ru-RU" dirty="0" smtClean="0"/>
              <a:t>"</a:t>
            </a:r>
            <a:endParaRPr lang="ru-RU" dirty="0"/>
          </a:p>
          <a:p>
            <a:pPr algn="r"/>
            <a:r>
              <a:rPr lang="ru-RU" dirty="0"/>
              <a:t>-</a:t>
            </a:r>
            <a:r>
              <a:rPr lang="ru-RU" dirty="0" smtClean="0"/>
              <a:t>n</a:t>
            </a:r>
            <a:r>
              <a:rPr lang="en-US" dirty="0" smtClean="0"/>
              <a:t> </a:t>
            </a:r>
            <a:r>
              <a:rPr lang="ru-RU" dirty="0" smtClean="0"/>
              <a:t>строка </a:t>
            </a:r>
            <a:r>
              <a:rPr lang="ru-RU" dirty="0"/>
              <a:t>не "пустая".</a:t>
            </a:r>
          </a:p>
          <a:p>
            <a:pPr algn="r"/>
            <a:endParaRPr lang="ru-RU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5" y="5013176"/>
            <a:ext cx="27241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108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Нижний колонтитул 14"/>
          <p:cNvSpPr>
            <a:spLocks noGrp="1"/>
          </p:cNvSpPr>
          <p:nvPr>
            <p:ph type="ftr" sz="quarter" idx="26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Bash-</a:t>
            </a:r>
            <a:r>
              <a:rPr lang="ru-RU" alt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скрипты</a:t>
            </a:r>
            <a:endParaRPr lang="en-US" altLang="ru-RU" dirty="0" smtClean="0">
              <a:solidFill>
                <a:schemeClr val="bg1"/>
              </a:solidFill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547664" y="836712"/>
            <a:ext cx="6048672" cy="827311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Условный оператор </a:t>
            </a:r>
            <a:r>
              <a:rPr lang="en-US" dirty="0" smtClean="0"/>
              <a:t>if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39552" y="2060848"/>
            <a:ext cx="20517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if [ &lt;some test&gt; ]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then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&lt;commands</a:t>
            </a:r>
            <a:r>
              <a:rPr lang="en-US" b="1" dirty="0" smtClean="0"/>
              <a:t>&gt;</a:t>
            </a:r>
          </a:p>
          <a:p>
            <a:r>
              <a:rPr lang="en-US" b="1" dirty="0" smtClean="0"/>
              <a:t>else</a:t>
            </a:r>
          </a:p>
          <a:p>
            <a:r>
              <a:rPr lang="en-US" b="1" dirty="0"/>
              <a:t>&lt;commands</a:t>
            </a:r>
            <a:r>
              <a:rPr lang="en-US" b="1" dirty="0" smtClean="0"/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fi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39552" y="4975777"/>
            <a:ext cx="35283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#!/bin/bash</a:t>
            </a:r>
          </a:p>
          <a:p>
            <a:r>
              <a:rPr lang="en-US" i="1" dirty="0"/>
              <a:t># Basic if statement</a:t>
            </a:r>
            <a:endParaRPr lang="en-US" dirty="0"/>
          </a:p>
          <a:p>
            <a:r>
              <a:rPr lang="en-US" dirty="0"/>
              <a:t>if [ $1 -</a:t>
            </a:r>
            <a:r>
              <a:rPr lang="en-US" dirty="0" err="1"/>
              <a:t>gt</a:t>
            </a:r>
            <a:r>
              <a:rPr lang="en-US" dirty="0"/>
              <a:t> 100 ]</a:t>
            </a:r>
          </a:p>
          <a:p>
            <a:r>
              <a:rPr lang="en-US" dirty="0"/>
              <a:t>then</a:t>
            </a:r>
          </a:p>
          <a:p>
            <a:r>
              <a:rPr lang="en-US" dirty="0"/>
              <a:t>echo Hey that\'s a large number.</a:t>
            </a:r>
          </a:p>
          <a:p>
            <a:r>
              <a:rPr lang="en-US" dirty="0" smtClean="0"/>
              <a:t>fi</a:t>
            </a:r>
            <a:endParaRPr lang="en-US" dirty="0"/>
          </a:p>
        </p:txBody>
      </p:sp>
      <p:pic>
        <p:nvPicPr>
          <p:cNvPr id="10" name="Picture 3" descr="Картинки по запросу стрелка вниз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005064"/>
            <a:ext cx="720080" cy="82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Картинки по запросу блок-схема услови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973" y="2204864"/>
            <a:ext cx="5324475" cy="364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20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Нижний колонтитул 14"/>
          <p:cNvSpPr>
            <a:spLocks noGrp="1"/>
          </p:cNvSpPr>
          <p:nvPr>
            <p:ph type="ftr" sz="quarter" idx="26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Bash-</a:t>
            </a:r>
            <a:r>
              <a:rPr lang="ru-RU" alt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скрипты</a:t>
            </a:r>
            <a:endParaRPr lang="en-US" altLang="ru-RU" dirty="0" smtClean="0">
              <a:solidFill>
                <a:schemeClr val="bg1"/>
              </a:solidFill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547664" y="836712"/>
            <a:ext cx="6048672" cy="827311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Условный оператор </a:t>
            </a:r>
            <a:r>
              <a:rPr lang="en-US" dirty="0" smtClean="0"/>
              <a:t>case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20527" y="2643877"/>
            <a:ext cx="223224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case "$</a:t>
            </a:r>
            <a:r>
              <a:rPr lang="en-US" b="1" i="1" dirty="0" smtClean="0"/>
              <a:t>variable</a:t>
            </a:r>
            <a:r>
              <a:rPr lang="en-US" b="1" dirty="0" smtClean="0"/>
              <a:t>“ in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 "$</a:t>
            </a:r>
            <a:r>
              <a:rPr lang="en-US" b="1" i="1" dirty="0"/>
              <a:t>condition1</a:t>
            </a:r>
            <a:r>
              <a:rPr lang="en-US" b="1" dirty="0"/>
              <a:t>" )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 </a:t>
            </a:r>
            <a:r>
              <a:rPr lang="en-US" b="1" dirty="0"/>
              <a:t>&lt;commands&gt;</a:t>
            </a:r>
          </a:p>
          <a:p>
            <a:r>
              <a:rPr lang="en-US" b="1" dirty="0"/>
              <a:t> </a:t>
            </a:r>
            <a:r>
              <a:rPr lang="en-US" b="1" dirty="0" smtClean="0"/>
              <a:t>;;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 "$</a:t>
            </a:r>
            <a:r>
              <a:rPr lang="en-US" b="1" i="1" dirty="0"/>
              <a:t>condition2</a:t>
            </a:r>
            <a:r>
              <a:rPr lang="en-US" b="1" dirty="0"/>
              <a:t>" )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 </a:t>
            </a:r>
            <a:r>
              <a:rPr lang="en-US" b="1" dirty="0"/>
              <a:t>&lt;commands&gt;</a:t>
            </a:r>
          </a:p>
          <a:p>
            <a:r>
              <a:rPr lang="en-US" b="1" dirty="0"/>
              <a:t> </a:t>
            </a:r>
            <a:r>
              <a:rPr lang="en-US" b="1" dirty="0" smtClean="0"/>
              <a:t>;;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 err="1"/>
              <a:t>esac</a:t>
            </a:r>
            <a:endParaRPr lang="ru-RU" b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5148064" y="1844824"/>
            <a:ext cx="338437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#!/bin/bash </a:t>
            </a:r>
            <a:endParaRPr lang="en-US" dirty="0" smtClean="0"/>
          </a:p>
          <a:p>
            <a:r>
              <a:rPr lang="en-US" dirty="0" smtClean="0"/>
              <a:t>echo </a:t>
            </a:r>
            <a:r>
              <a:rPr lang="en-US" dirty="0"/>
              <a:t>"</a:t>
            </a:r>
            <a:r>
              <a:rPr lang="ru-RU" dirty="0"/>
              <a:t>Нажмите </a:t>
            </a:r>
            <a:r>
              <a:rPr lang="ru-RU" dirty="0" smtClean="0"/>
              <a:t>клавишу</a:t>
            </a:r>
            <a:r>
              <a:rPr lang="en-US" dirty="0" smtClean="0"/>
              <a:t>" </a:t>
            </a:r>
          </a:p>
          <a:p>
            <a:r>
              <a:rPr lang="en-US" dirty="0" smtClean="0"/>
              <a:t>read </a:t>
            </a:r>
            <a:r>
              <a:rPr lang="en-US" dirty="0" err="1"/>
              <a:t>Keypress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case </a:t>
            </a:r>
            <a:r>
              <a:rPr lang="en-US" dirty="0"/>
              <a:t>"$</a:t>
            </a:r>
            <a:r>
              <a:rPr lang="en-US" dirty="0" err="1"/>
              <a:t>Keypress</a:t>
            </a:r>
            <a:r>
              <a:rPr lang="en-US" dirty="0"/>
              <a:t>" in </a:t>
            </a:r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/>
              <a:t>a-z] ) echo "</a:t>
            </a:r>
            <a:r>
              <a:rPr lang="ru-RU" dirty="0"/>
              <a:t>буква в нижнем </a:t>
            </a:r>
            <a:r>
              <a:rPr lang="ru-RU" dirty="0" smtClean="0"/>
              <a:t>регистре“</a:t>
            </a:r>
            <a:endParaRPr lang="en-US" dirty="0" smtClean="0"/>
          </a:p>
          <a:p>
            <a:r>
              <a:rPr lang="ru-RU" dirty="0" smtClean="0"/>
              <a:t>;; </a:t>
            </a:r>
            <a:endParaRPr lang="en-US" dirty="0" smtClean="0"/>
          </a:p>
          <a:p>
            <a:r>
              <a:rPr lang="ru-RU" dirty="0" smtClean="0"/>
              <a:t>[</a:t>
            </a:r>
            <a:r>
              <a:rPr lang="en-US" dirty="0"/>
              <a:t>A-Z] ) echo "</a:t>
            </a:r>
            <a:r>
              <a:rPr lang="ru-RU" dirty="0"/>
              <a:t>Буква в верхнем </a:t>
            </a:r>
            <a:r>
              <a:rPr lang="ru-RU" dirty="0" smtClean="0"/>
              <a:t>регистре“</a:t>
            </a:r>
            <a:endParaRPr lang="en-US" dirty="0" smtClean="0"/>
          </a:p>
          <a:p>
            <a:r>
              <a:rPr lang="ru-RU" dirty="0" smtClean="0"/>
              <a:t>;; </a:t>
            </a:r>
            <a:endParaRPr lang="en-US" dirty="0" smtClean="0"/>
          </a:p>
          <a:p>
            <a:r>
              <a:rPr lang="ru-RU" dirty="0" smtClean="0"/>
              <a:t>[</a:t>
            </a:r>
            <a:r>
              <a:rPr lang="ru-RU" dirty="0"/>
              <a:t>0-9] ) </a:t>
            </a:r>
            <a:r>
              <a:rPr lang="en-US" dirty="0"/>
              <a:t>echo "</a:t>
            </a:r>
            <a:r>
              <a:rPr lang="ru-RU" dirty="0" smtClean="0"/>
              <a:t>Цифра“</a:t>
            </a:r>
            <a:endParaRPr lang="en-US" dirty="0" smtClean="0"/>
          </a:p>
          <a:p>
            <a:r>
              <a:rPr lang="ru-RU" dirty="0" smtClean="0"/>
              <a:t>;; </a:t>
            </a:r>
            <a:endParaRPr lang="en-US" dirty="0" smtClean="0"/>
          </a:p>
          <a:p>
            <a:r>
              <a:rPr lang="ru-RU" dirty="0" smtClean="0"/>
              <a:t>) </a:t>
            </a:r>
            <a:r>
              <a:rPr lang="en-US" dirty="0"/>
              <a:t>echo "</a:t>
            </a:r>
            <a:r>
              <a:rPr lang="ru-RU" dirty="0"/>
              <a:t>Знак пунктуации, пробел или что-то </a:t>
            </a:r>
            <a:r>
              <a:rPr lang="ru-RU" dirty="0" smtClean="0"/>
              <a:t>другое“</a:t>
            </a:r>
            <a:endParaRPr lang="en-US" dirty="0" smtClean="0"/>
          </a:p>
          <a:p>
            <a:r>
              <a:rPr lang="ru-RU" dirty="0" smtClean="0"/>
              <a:t>;; </a:t>
            </a:r>
            <a:endParaRPr lang="en-US" dirty="0" smtClean="0"/>
          </a:p>
          <a:p>
            <a:r>
              <a:rPr lang="en-US" dirty="0" err="1" smtClean="0"/>
              <a:t>esac</a:t>
            </a:r>
            <a:endParaRPr lang="ru-RU" dirty="0"/>
          </a:p>
        </p:txBody>
      </p:sp>
      <p:pic>
        <p:nvPicPr>
          <p:cNvPr id="12" name="Picture 3" descr="Картинки по запросу стрелка вниз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718358" y="3274531"/>
            <a:ext cx="720080" cy="1173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350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1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1107</TotalTime>
  <Words>419</Words>
  <Application>Microsoft Office PowerPoint</Application>
  <PresentationFormat>Экран (4:3)</PresentationFormat>
  <Paragraphs>140</Paragraphs>
  <Slides>12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Тема1</vt:lpstr>
      <vt:lpstr>      СИСТЕМНОЕ ПРОГРАММНОЕ ОБЕСПЕЧЕНИЕ  Bash-скрипты    Мусаев Андрей Александрович amusayev1990@gmail.com       </vt:lpstr>
      <vt:lpstr>Скрипт</vt:lpstr>
      <vt:lpstr>Начало скрипта</vt:lpstr>
      <vt:lpstr>Переменные</vt:lpstr>
      <vt:lpstr>Переменные</vt:lpstr>
      <vt:lpstr>Условия</vt:lpstr>
      <vt:lpstr>Условия</vt:lpstr>
      <vt:lpstr>Условный оператор if</vt:lpstr>
      <vt:lpstr>Условный оператор case</vt:lpstr>
      <vt:lpstr>Цикл for</vt:lpstr>
      <vt:lpstr>Цикл for</vt:lpstr>
      <vt:lpstr>Цикл while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Аттестация аспиранта: Иванов Иван Борисович   «_________________________________________»  тема диссертации  научный руководитель: д.т.н., проф. Борисов Иван Иванович  кафедра ____________________Дата начала обучения_______________</dc:title>
  <dc:creator>Вика</dc:creator>
  <cp:lastModifiedBy>Пользователь Windows</cp:lastModifiedBy>
  <cp:revision>96</cp:revision>
  <dcterms:created xsi:type="dcterms:W3CDTF">2015-02-06T08:53:17Z</dcterms:created>
  <dcterms:modified xsi:type="dcterms:W3CDTF">2017-10-10T23:52:14Z</dcterms:modified>
</cp:coreProperties>
</file>