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9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D672ED4-8069-4A2A-823C-0A84DD26C26F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4BE51-96CF-4E12-8D30-0A9149C15784}" type="datetimeFigureOut">
              <a:rPr lang="ru-RU"/>
              <a:pPr>
                <a:defRPr/>
              </a:pPr>
              <a:t>21.11.2017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1BF4F5-D64B-45BA-AC67-F0D14167CA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9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BF4F5-D64B-45BA-AC67-F0D14167CA6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defRPr/>
            </a:pPr>
            <a:endParaRPr lang="ru-RU" altLang="ru-RU" sz="140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1029" name="TextBox 3"/>
          <p:cNvSpPr txBox="1">
            <a:spLocks noChangeArrowheads="1"/>
          </p:cNvSpPr>
          <p:nvPr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1030" name="Picture 6" descr="ITMO_logo3_RU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75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Нижний колонтитул 2"/>
          <p:cNvSpPr>
            <a:spLocks noGrp="1"/>
          </p:cNvSpPr>
          <p:nvPr>
            <p:ph type="ftr" sz="quarter" idx="4294967295"/>
          </p:nvPr>
        </p:nvSpPr>
        <p:spPr bwMode="auto">
          <a:xfrm>
            <a:off x="4487863" y="247650"/>
            <a:ext cx="465613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altLang="ru-RU" dirty="0">
                <a:latin typeface="Calibri" pitchFamily="34" charset="0"/>
              </a:rPr>
              <a:t>Аспирантура как уровень высшего образования</a:t>
            </a:r>
            <a:endParaRPr lang="en-US" altLang="ru-RU" dirty="0">
              <a:latin typeface="Calibri" pitchFamily="34" charset="0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 bwMode="auto">
          <a:xfrm>
            <a:off x="2688943" y="604161"/>
            <a:ext cx="3672408" cy="17281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8864" y="1412776"/>
            <a:ext cx="8229600" cy="4824536"/>
          </a:xfrm>
        </p:spPr>
        <p:txBody>
          <a:bodyPr rtlCol="0"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СИСТЕМНОЕ ПРОГРАММНОЕ ОБЕСПЕЧЕНИЕ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Python.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ветвления и циклы.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Мусаев Андрей Александрович</a:t>
            </a:r>
            <a:b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amusayev1990@gmail.com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Python. </a:t>
            </a:r>
            <a:r>
              <a:rPr lang="ru-RU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ветвления и циклы.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ru-RU" dirty="0" smtClean="0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4566027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= </a:t>
            </a:r>
            <a:r>
              <a:rPr lang="en-US" b="1" dirty="0" smtClean="0"/>
              <a:t>1</a:t>
            </a:r>
            <a:endParaRPr lang="ru-RU" b="1" dirty="0" smtClean="0"/>
          </a:p>
          <a:p>
            <a:endParaRPr lang="ru-RU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color in 'red', 'orange', 'yellow', 'green', 'cyan', 'blue', 'violet</a:t>
            </a:r>
            <a:r>
              <a:rPr lang="en-US" b="1" dirty="0" smtClean="0"/>
              <a:t>':</a:t>
            </a:r>
            <a:endParaRPr lang="ru-RU" b="1" dirty="0" smtClean="0"/>
          </a:p>
          <a:p>
            <a:r>
              <a:rPr lang="en-US" b="1" dirty="0" smtClean="0"/>
              <a:t>    </a:t>
            </a:r>
            <a:endParaRPr lang="ru-RU" b="1" dirty="0" smtClean="0"/>
          </a:p>
          <a:p>
            <a:r>
              <a:rPr lang="ru-RU" b="1" dirty="0" smtClean="0"/>
              <a:t>	</a:t>
            </a:r>
            <a:r>
              <a:rPr lang="en-US" b="1" dirty="0" smtClean="0"/>
              <a:t>print</a:t>
            </a:r>
            <a:r>
              <a:rPr lang="en-US" b="1" dirty="0"/>
              <a:t>('#', </a:t>
            </a:r>
            <a:r>
              <a:rPr lang="en-US" b="1" dirty="0" err="1"/>
              <a:t>i</a:t>
            </a:r>
            <a:r>
              <a:rPr lang="en-US" b="1" dirty="0"/>
              <a:t>, ' color of rainbow is ', </a:t>
            </a:r>
            <a:r>
              <a:rPr lang="en-US" b="1" dirty="0" smtClean="0"/>
              <a:t>color)</a:t>
            </a:r>
            <a:endParaRPr lang="ru-RU" b="1" dirty="0" smtClean="0"/>
          </a:p>
          <a:p>
            <a:r>
              <a:rPr lang="en-US" b="1" dirty="0" smtClean="0"/>
              <a:t>    </a:t>
            </a:r>
            <a:endParaRPr lang="ru-RU" b="1" dirty="0" smtClean="0"/>
          </a:p>
          <a:p>
            <a:r>
              <a:rPr lang="ru-RU" b="1" dirty="0" smtClean="0"/>
              <a:t>	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+= 1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361654"/>
            <a:ext cx="39485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1, 2, 3, 'one', 'two', 'three':   </a:t>
            </a:r>
            <a:endParaRPr lang="ru-RU" b="1" dirty="0" smtClean="0"/>
          </a:p>
          <a:p>
            <a:r>
              <a:rPr lang="en-US" b="1" dirty="0" smtClean="0"/>
              <a:t> </a:t>
            </a:r>
            <a:endParaRPr lang="ru-RU" b="1" dirty="0" smtClean="0"/>
          </a:p>
          <a:p>
            <a:r>
              <a:rPr lang="ru-RU" b="1" dirty="0"/>
              <a:t>	</a:t>
            </a:r>
            <a:r>
              <a:rPr lang="en-US" b="1" dirty="0" smtClean="0"/>
              <a:t>print(</a:t>
            </a:r>
            <a:r>
              <a:rPr lang="en-US" b="1" dirty="0" err="1" smtClean="0"/>
              <a:t>i</a:t>
            </a:r>
            <a:r>
              <a:rPr lang="en-US" b="1" dirty="0"/>
              <a:t>)</a:t>
            </a:r>
            <a:endParaRPr lang="ru-RU" b="1" dirty="0"/>
          </a:p>
        </p:txBody>
      </p:sp>
      <p:pic>
        <p:nvPicPr>
          <p:cNvPr id="10" name="Picture 2" descr="Картинки по запросу стрелка вправ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32564"/>
            <a:ext cx="1800200" cy="10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613377" y="2001551"/>
            <a:ext cx="8579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1</a:t>
            </a:r>
          </a:p>
          <a:p>
            <a:pPr algn="ctr"/>
            <a:r>
              <a:rPr lang="en-US" b="1" dirty="0" smtClean="0"/>
              <a:t>2</a:t>
            </a:r>
          </a:p>
          <a:p>
            <a:pPr algn="ctr"/>
            <a:r>
              <a:rPr lang="en-US" b="1" dirty="0" smtClean="0"/>
              <a:t>3</a:t>
            </a:r>
          </a:p>
          <a:p>
            <a:pPr algn="ctr"/>
            <a:r>
              <a:rPr lang="en-US" b="1" dirty="0" smtClean="0"/>
              <a:t>'one‘</a:t>
            </a:r>
          </a:p>
          <a:p>
            <a:pPr algn="ctr"/>
            <a:r>
              <a:rPr lang="en-US" b="1" dirty="0" smtClean="0"/>
              <a:t>'two‘</a:t>
            </a:r>
          </a:p>
          <a:p>
            <a:pPr algn="ctr"/>
            <a:r>
              <a:rPr lang="en-US" b="1" dirty="0" smtClean="0"/>
              <a:t>'three</a:t>
            </a:r>
            <a:r>
              <a:rPr lang="en-US" b="1" dirty="0"/>
              <a:t>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0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Python. </a:t>
            </a:r>
            <a:r>
              <a:rPr lang="ru-RU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ветвления и циклы.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ru-RU" dirty="0" smtClean="0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Continue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12368" y="3140968"/>
            <a:ext cx="2627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 err="1"/>
              <a:t>i</a:t>
            </a:r>
            <a:r>
              <a:rPr lang="en-US" b="1" dirty="0"/>
              <a:t> in 'hello world':</a:t>
            </a:r>
          </a:p>
          <a:p>
            <a:r>
              <a:rPr lang="en-US" b="1" dirty="0" smtClean="0"/>
              <a:t>	if </a:t>
            </a:r>
            <a:r>
              <a:rPr lang="en-US" b="1" dirty="0" err="1"/>
              <a:t>i</a:t>
            </a:r>
            <a:r>
              <a:rPr lang="en-US" b="1" dirty="0"/>
              <a:t> == 'o':</a:t>
            </a:r>
          </a:p>
          <a:p>
            <a:r>
              <a:rPr lang="en-US" b="1" dirty="0" smtClean="0"/>
              <a:t>		continue </a:t>
            </a:r>
            <a:endParaRPr lang="en-US" b="1" dirty="0"/>
          </a:p>
          <a:p>
            <a:r>
              <a:rPr lang="en-US" b="1" dirty="0" smtClean="0"/>
              <a:t>	print(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* 2, end</a:t>
            </a:r>
            <a:r>
              <a:rPr lang="en-US" b="1" dirty="0" smtClean="0"/>
              <a:t>='')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hheellll</a:t>
            </a:r>
            <a:r>
              <a:rPr lang="en-US" b="1" dirty="0" smtClean="0"/>
              <a:t>  </a:t>
            </a:r>
            <a:r>
              <a:rPr lang="en-US" b="1" dirty="0" err="1"/>
              <a:t>wwrrlldd</a:t>
            </a:r>
            <a:endParaRPr lang="en-US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206084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Оператор </a:t>
            </a:r>
            <a:r>
              <a:rPr lang="ru-RU" dirty="0" err="1"/>
              <a:t>continue</a:t>
            </a:r>
            <a:r>
              <a:rPr lang="ru-RU" dirty="0"/>
              <a:t> начинает следующий проход цикла, минуя оставшееся тело цикла (</a:t>
            </a:r>
            <a:r>
              <a:rPr lang="ru-RU" dirty="0" err="1"/>
              <a:t>for</a:t>
            </a:r>
            <a:r>
              <a:rPr lang="ru-RU" dirty="0"/>
              <a:t> или </a:t>
            </a:r>
            <a:r>
              <a:rPr lang="ru-RU" dirty="0" err="1"/>
              <a:t>while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34823" name="Picture 7" descr="Картинки по запросу стрелка вни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4420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Python. </a:t>
            </a:r>
            <a:r>
              <a:rPr lang="ru-RU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ветвления и циклы.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ru-RU" dirty="0" smtClean="0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Break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22104" y="2852936"/>
            <a:ext cx="2718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 err="1"/>
              <a:t>i</a:t>
            </a:r>
            <a:r>
              <a:rPr lang="en-US" b="1" dirty="0"/>
              <a:t> in 'hello world':</a:t>
            </a:r>
          </a:p>
          <a:p>
            <a:r>
              <a:rPr lang="en-US" b="1" dirty="0" smtClean="0"/>
              <a:t>	if </a:t>
            </a:r>
            <a:r>
              <a:rPr lang="en-US" b="1" dirty="0" err="1"/>
              <a:t>i</a:t>
            </a:r>
            <a:r>
              <a:rPr lang="en-US" b="1" dirty="0"/>
              <a:t> == 'o':</a:t>
            </a:r>
          </a:p>
          <a:p>
            <a:r>
              <a:rPr lang="en-US" b="1" dirty="0" smtClean="0"/>
              <a:t>		break </a:t>
            </a:r>
            <a:endParaRPr lang="en-US" b="1" dirty="0"/>
          </a:p>
          <a:p>
            <a:r>
              <a:rPr lang="en-US" b="1" dirty="0" smtClean="0"/>
              <a:t>	print(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* 2, end</a:t>
            </a:r>
            <a:r>
              <a:rPr lang="en-US" b="1" dirty="0" smtClean="0"/>
              <a:t>='')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          </a:t>
            </a:r>
            <a:r>
              <a:rPr lang="en-US" b="1" dirty="0" err="1" smtClean="0"/>
              <a:t>hheellll</a:t>
            </a:r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979548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Оператор </a:t>
            </a:r>
            <a:r>
              <a:rPr lang="ru-RU" dirty="0" err="1"/>
              <a:t>break</a:t>
            </a:r>
            <a:r>
              <a:rPr lang="ru-RU" dirty="0"/>
              <a:t> досрочно прерывает цикл.</a:t>
            </a:r>
            <a:endParaRPr lang="ru-RU" dirty="0"/>
          </a:p>
        </p:txBody>
      </p:sp>
      <p:pic>
        <p:nvPicPr>
          <p:cNvPr id="8" name="Picture 7" descr="Картинки по запросу стрелка вни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302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Python. </a:t>
            </a:r>
            <a:r>
              <a:rPr lang="ru-RU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ветвления и циклы.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ru-RU" dirty="0" smtClean="0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Else </a:t>
            </a:r>
            <a:r>
              <a:rPr lang="ru-RU" dirty="0"/>
              <a:t>с циклом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916832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Слово </a:t>
            </a:r>
            <a:r>
              <a:rPr lang="ru-RU" dirty="0" err="1"/>
              <a:t>else</a:t>
            </a:r>
            <a:r>
              <a:rPr lang="ru-RU" dirty="0"/>
              <a:t>, примененное в цикле </a:t>
            </a:r>
            <a:r>
              <a:rPr lang="ru-RU" dirty="0" err="1"/>
              <a:t>for</a:t>
            </a:r>
            <a:r>
              <a:rPr lang="ru-RU" dirty="0"/>
              <a:t> или </a:t>
            </a:r>
            <a:r>
              <a:rPr lang="ru-RU" dirty="0" err="1"/>
              <a:t>while</a:t>
            </a:r>
            <a:r>
              <a:rPr lang="ru-RU" dirty="0"/>
              <a:t>, проверяет, был ли произведен выход из цикла инструкцией </a:t>
            </a:r>
            <a:r>
              <a:rPr lang="ru-RU" dirty="0" err="1"/>
              <a:t>break</a:t>
            </a:r>
            <a:r>
              <a:rPr lang="ru-RU" dirty="0"/>
              <a:t>, или же "естественным" образом. Блок инструкций внутри </a:t>
            </a:r>
            <a:r>
              <a:rPr lang="ru-RU" dirty="0" err="1"/>
              <a:t>else</a:t>
            </a:r>
            <a:r>
              <a:rPr lang="ru-RU" dirty="0"/>
              <a:t> выполнится только в том случае, если выход из цикла произошел без помощи </a:t>
            </a:r>
            <a:r>
              <a:rPr lang="ru-RU" dirty="0" err="1"/>
              <a:t>break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96344" y="3212976"/>
            <a:ext cx="3995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'hello world': </a:t>
            </a:r>
          </a:p>
          <a:p>
            <a:r>
              <a:rPr lang="en-US" b="1" dirty="0" smtClean="0"/>
              <a:t>	if </a:t>
            </a:r>
            <a:r>
              <a:rPr lang="en-US" b="1" dirty="0" err="1"/>
              <a:t>i</a:t>
            </a:r>
            <a:r>
              <a:rPr lang="en-US" b="1" dirty="0"/>
              <a:t> == 'a': </a:t>
            </a:r>
          </a:p>
          <a:p>
            <a:r>
              <a:rPr lang="en-US" b="1" dirty="0" smtClean="0"/>
              <a:t>		break </a:t>
            </a:r>
            <a:endParaRPr lang="en-US" b="1" dirty="0"/>
          </a:p>
          <a:p>
            <a:r>
              <a:rPr lang="en-US" b="1" dirty="0"/>
              <a:t>else:</a:t>
            </a:r>
          </a:p>
          <a:p>
            <a:r>
              <a:rPr lang="en-US" b="1" dirty="0" smtClean="0"/>
              <a:t>	print</a:t>
            </a:r>
            <a:r>
              <a:rPr lang="en-US" b="1" dirty="0"/>
              <a:t>('</a:t>
            </a:r>
            <a:r>
              <a:rPr lang="ru-RU" b="1" dirty="0"/>
              <a:t>Буквы a в строке нет')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</a:t>
            </a:r>
            <a:r>
              <a:rPr lang="ru-RU" b="1" dirty="0" smtClean="0"/>
              <a:t>Буквы </a:t>
            </a:r>
            <a:r>
              <a:rPr lang="ru-RU" b="1" dirty="0"/>
              <a:t>a в строке нет</a:t>
            </a:r>
            <a:endParaRPr lang="en-US" b="1" dirty="0"/>
          </a:p>
        </p:txBody>
      </p:sp>
      <p:pic>
        <p:nvPicPr>
          <p:cNvPr id="8" name="Picture 7" descr="Картинки по запросу стрелка вни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9211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Python. </a:t>
            </a:r>
            <a:r>
              <a:rPr lang="ru-RU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ветвления и циклы.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ru-RU" dirty="0" smtClean="0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If-</a:t>
            </a:r>
            <a:r>
              <a:rPr lang="en-US" dirty="0" err="1" smtClean="0"/>
              <a:t>elif</a:t>
            </a:r>
            <a:r>
              <a:rPr lang="en-US" dirty="0" smtClean="0"/>
              <a:t>-else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13285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Условная инструкция </a:t>
            </a:r>
            <a:r>
              <a:rPr lang="ru-RU" b="1" dirty="0" err="1"/>
              <a:t>if-elif-else</a:t>
            </a:r>
            <a:r>
              <a:rPr lang="ru-RU" dirty="0"/>
              <a:t> (её ещё иногда называют оператором ветвления) - основной инструмент выбора в </a:t>
            </a:r>
            <a:r>
              <a:rPr lang="ru-RU" dirty="0" err="1"/>
              <a:t>Python</a:t>
            </a:r>
            <a:r>
              <a:rPr lang="ru-RU" dirty="0"/>
              <a:t>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3429000"/>
            <a:ext cx="15121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test1:  </a:t>
            </a:r>
            <a:endParaRPr lang="en-US" b="1" dirty="0" smtClean="0"/>
          </a:p>
          <a:p>
            <a:r>
              <a:rPr lang="en-US" b="1" dirty="0" smtClean="0"/>
              <a:t>   </a:t>
            </a:r>
            <a:endParaRPr lang="en-US" b="1" dirty="0"/>
          </a:p>
          <a:p>
            <a:r>
              <a:rPr lang="en-US" b="1" dirty="0" smtClean="0"/>
              <a:t>	state1</a:t>
            </a:r>
          </a:p>
          <a:p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 err="1"/>
              <a:t>elif</a:t>
            </a:r>
            <a:r>
              <a:rPr lang="en-US" b="1" dirty="0"/>
              <a:t> test2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   </a:t>
            </a:r>
            <a:endParaRPr lang="en-US" b="1" dirty="0"/>
          </a:p>
          <a:p>
            <a:r>
              <a:rPr lang="en-US" b="1" dirty="0" smtClean="0"/>
              <a:t>	state2 </a:t>
            </a:r>
          </a:p>
          <a:p>
            <a:endParaRPr lang="en-US" b="1" dirty="0"/>
          </a:p>
          <a:p>
            <a:r>
              <a:rPr lang="en-US" b="1" dirty="0"/>
              <a:t>else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   </a:t>
            </a:r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smtClean="0"/>
              <a:t>state3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16" y="2996952"/>
            <a:ext cx="39243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Python. </a:t>
            </a:r>
            <a:r>
              <a:rPr lang="ru-RU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ветвления и циклы.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ru-RU" dirty="0" smtClean="0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If-</a:t>
            </a:r>
            <a:r>
              <a:rPr lang="en-US" dirty="0" err="1" smtClean="0"/>
              <a:t>elif</a:t>
            </a:r>
            <a:r>
              <a:rPr lang="en-US" dirty="0" smtClean="0"/>
              <a:t>-else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70376" y="2413338"/>
            <a:ext cx="228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 = </a:t>
            </a:r>
            <a:r>
              <a:rPr lang="en-US" b="1" dirty="0" err="1"/>
              <a:t>int</a:t>
            </a:r>
            <a:r>
              <a:rPr lang="en-US" b="1" dirty="0"/>
              <a:t>(input</a:t>
            </a:r>
            <a:r>
              <a:rPr lang="en-US" b="1" dirty="0" smtClean="0"/>
              <a:t>())</a:t>
            </a:r>
          </a:p>
          <a:p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/>
              <a:t>if a &lt; </a:t>
            </a:r>
            <a:r>
              <a:rPr lang="en-US" b="1" dirty="0" smtClean="0"/>
              <a:t>18:    </a:t>
            </a:r>
          </a:p>
          <a:p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 smtClean="0"/>
              <a:t>	print(‘Kid')</a:t>
            </a:r>
          </a:p>
          <a:p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b="1" dirty="0" smtClean="0"/>
              <a:t>18 </a:t>
            </a:r>
            <a:r>
              <a:rPr lang="en-US" b="1" dirty="0"/>
              <a:t>&lt;= a &lt;= </a:t>
            </a:r>
            <a:r>
              <a:rPr lang="en-US" b="1" dirty="0" smtClean="0"/>
              <a:t>21:</a:t>
            </a:r>
          </a:p>
          <a:p>
            <a:r>
              <a:rPr lang="en-US" b="1" dirty="0" smtClean="0"/>
              <a:t>     </a:t>
            </a:r>
            <a:endParaRPr lang="en-US" b="1" dirty="0"/>
          </a:p>
          <a:p>
            <a:r>
              <a:rPr lang="en-US" b="1" dirty="0" smtClean="0"/>
              <a:t>	print(‘Youth') </a:t>
            </a:r>
          </a:p>
          <a:p>
            <a:endParaRPr lang="en-US" b="1" dirty="0"/>
          </a:p>
          <a:p>
            <a:r>
              <a:rPr lang="en-US" b="1" dirty="0"/>
              <a:t>else:    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       </a:t>
            </a:r>
            <a:r>
              <a:rPr lang="en-US" b="1" dirty="0" smtClean="0"/>
              <a:t> print(‘Adult')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1728192" cy="235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6" y="3091408"/>
            <a:ext cx="18097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588718"/>
            <a:ext cx="19431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6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Python. </a:t>
            </a:r>
            <a:r>
              <a:rPr lang="ru-RU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ветвления и циклы.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ru-RU" dirty="0" smtClean="0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If-</a:t>
            </a:r>
            <a:r>
              <a:rPr lang="en-US" dirty="0" err="1" smtClean="0"/>
              <a:t>elif</a:t>
            </a:r>
            <a:r>
              <a:rPr lang="en-US" dirty="0" smtClean="0"/>
              <a:t>-else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2183953"/>
            <a:ext cx="71287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Проверка истинности в </a:t>
            </a:r>
            <a:r>
              <a:rPr lang="en-US" b="1" dirty="0" smtClean="0"/>
              <a:t>Python</a:t>
            </a:r>
            <a:endParaRPr lang="ru-RU" b="1" dirty="0" smtClean="0"/>
          </a:p>
          <a:p>
            <a:endParaRPr lang="en-US" b="1" dirty="0"/>
          </a:p>
          <a:p>
            <a:r>
              <a:rPr lang="ru-RU" dirty="0"/>
              <a:t>Любое число, не равное 0, или непустой объект - истина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Числа, равные 0, пустые объекты и значение </a:t>
            </a:r>
            <a:r>
              <a:rPr lang="ru-RU" dirty="0" err="1"/>
              <a:t>None</a:t>
            </a:r>
            <a:r>
              <a:rPr lang="ru-RU" dirty="0"/>
              <a:t> </a:t>
            </a:r>
            <a:r>
              <a:rPr lang="ru-RU" dirty="0" smtClean="0"/>
              <a:t>– ложь</a:t>
            </a:r>
          </a:p>
          <a:p>
            <a:endParaRPr lang="ru-RU" dirty="0"/>
          </a:p>
          <a:p>
            <a:r>
              <a:rPr lang="ru-RU" dirty="0"/>
              <a:t>Операции сравнения применяются к структурам данных </a:t>
            </a:r>
            <a:r>
              <a:rPr lang="ru-RU" dirty="0" smtClean="0"/>
              <a:t>рекурсивно</a:t>
            </a:r>
          </a:p>
          <a:p>
            <a:endParaRPr lang="ru-RU" dirty="0"/>
          </a:p>
          <a:p>
            <a:r>
              <a:rPr lang="ru-RU" dirty="0"/>
              <a:t>Операции сравнения возвращают </a:t>
            </a:r>
            <a:r>
              <a:rPr lang="ru-RU" dirty="0" err="1"/>
              <a:t>True</a:t>
            </a:r>
            <a:r>
              <a:rPr lang="ru-RU" dirty="0"/>
              <a:t> или </a:t>
            </a:r>
            <a:r>
              <a:rPr lang="ru-RU" dirty="0" err="1" smtClean="0"/>
              <a:t>False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Логические операторы </a:t>
            </a:r>
            <a:r>
              <a:rPr lang="ru-RU" dirty="0" err="1"/>
              <a:t>and</a:t>
            </a:r>
            <a:r>
              <a:rPr lang="ru-RU" dirty="0"/>
              <a:t> и </a:t>
            </a:r>
            <a:r>
              <a:rPr lang="ru-RU" dirty="0" err="1"/>
              <a:t>or</a:t>
            </a:r>
            <a:r>
              <a:rPr lang="ru-RU" dirty="0"/>
              <a:t> возвращают истинный или ложный объект-операнд</a:t>
            </a:r>
          </a:p>
        </p:txBody>
      </p:sp>
    </p:spTree>
    <p:extLst>
      <p:ext uri="{BB962C8B-B14F-4D97-AF65-F5344CB8AC3E}">
        <p14:creationId xmlns:p14="http://schemas.microsoft.com/office/powerpoint/2010/main" val="10486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Python. </a:t>
            </a:r>
            <a:r>
              <a:rPr lang="ru-RU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ветвления и циклы.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ru-RU" dirty="0" smtClean="0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If-</a:t>
            </a:r>
            <a:r>
              <a:rPr lang="en-US" dirty="0" err="1" smtClean="0"/>
              <a:t>elif</a:t>
            </a:r>
            <a:r>
              <a:rPr lang="en-US" dirty="0" smtClean="0"/>
              <a:t>-else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213633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Логические операторы</a:t>
            </a:r>
            <a:r>
              <a:rPr lang="ru-RU" b="1" dirty="0" smtClean="0"/>
              <a:t>:</a:t>
            </a:r>
          </a:p>
          <a:p>
            <a:endParaRPr lang="ru-RU" b="1" dirty="0"/>
          </a:p>
          <a:p>
            <a:r>
              <a:rPr lang="en-US" b="1" dirty="0"/>
              <a:t>X and Y</a:t>
            </a:r>
          </a:p>
          <a:p>
            <a:r>
              <a:rPr lang="ru-RU" dirty="0"/>
              <a:t>Истина, если оба значения X и Y истинны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b="1" dirty="0"/>
              <a:t>X or Y</a:t>
            </a:r>
          </a:p>
          <a:p>
            <a:r>
              <a:rPr lang="ru-RU" dirty="0"/>
              <a:t>Истина, если хотя бы одно из значений X или Y истинно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b="1" dirty="0"/>
              <a:t>not X</a:t>
            </a:r>
          </a:p>
          <a:p>
            <a:r>
              <a:rPr lang="ru-RU" dirty="0"/>
              <a:t>Истина, если </a:t>
            </a:r>
            <a:r>
              <a:rPr lang="en-US" dirty="0"/>
              <a:t>X </a:t>
            </a:r>
            <a:r>
              <a:rPr lang="ru-RU" dirty="0"/>
              <a:t>ложно.</a:t>
            </a:r>
          </a:p>
        </p:txBody>
      </p:sp>
      <p:pic>
        <p:nvPicPr>
          <p:cNvPr id="18434" name="Picture 2" descr="Картинки по запросу true fa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6036">
            <a:off x="5215307" y="3348609"/>
            <a:ext cx="4381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6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Python. </a:t>
            </a:r>
            <a:r>
              <a:rPr lang="ru-RU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ветвления и циклы.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ru-RU" dirty="0" smtClean="0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If-</a:t>
            </a:r>
            <a:r>
              <a:rPr lang="en-US" dirty="0" err="1" smtClean="0"/>
              <a:t>elif</a:t>
            </a:r>
            <a:r>
              <a:rPr lang="en-US" dirty="0" smtClean="0"/>
              <a:t>-else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0639" y="2276872"/>
            <a:ext cx="3749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Трехместное выражение </a:t>
            </a:r>
            <a:r>
              <a:rPr lang="en-US" b="1" dirty="0"/>
              <a:t>if/else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3501008"/>
            <a:ext cx="1349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X:    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	A </a:t>
            </a:r>
            <a:r>
              <a:rPr lang="en-US" b="1" dirty="0"/>
              <a:t>= </a:t>
            </a:r>
            <a:r>
              <a:rPr lang="en-US" b="1" dirty="0" smtClean="0"/>
              <a:t>Y</a:t>
            </a:r>
          </a:p>
          <a:p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/>
              <a:t>else:    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smtClean="0"/>
              <a:t>A </a:t>
            </a:r>
            <a:r>
              <a:rPr lang="en-US" b="1" dirty="0"/>
              <a:t>= Z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207823" y="4221088"/>
            <a:ext cx="1892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 = Y if X </a:t>
            </a:r>
            <a:r>
              <a:rPr lang="en-US" b="1" dirty="0" smtClean="0"/>
              <a:t>else </a:t>
            </a:r>
            <a:r>
              <a:rPr lang="en-US" b="1" dirty="0"/>
              <a:t>Z</a:t>
            </a:r>
          </a:p>
        </p:txBody>
      </p:sp>
      <p:pic>
        <p:nvPicPr>
          <p:cNvPr id="17410" name="Picture 2" descr="Картинки по запросу стрелка вправ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29419"/>
            <a:ext cx="2229309" cy="135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6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Python. </a:t>
            </a:r>
            <a:r>
              <a:rPr lang="ru-RU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ветвления и циклы.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ru-RU" dirty="0" smtClean="0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988840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While</a:t>
            </a:r>
            <a:r>
              <a:rPr lang="en-US" dirty="0"/>
              <a:t> - </a:t>
            </a:r>
            <a:r>
              <a:rPr lang="ru-RU" dirty="0"/>
              <a:t>один из самых универсальных циклов в </a:t>
            </a:r>
            <a:r>
              <a:rPr lang="ru-RU" dirty="0" err="1"/>
              <a:t>Python</a:t>
            </a:r>
            <a:r>
              <a:rPr lang="ru-RU" dirty="0"/>
              <a:t>, поэтому довольно медленный. Выполняет тело цикла до тех пор, пока условие цикла истинно.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393305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while </a:t>
            </a:r>
            <a:r>
              <a:rPr lang="en-US" b="1" dirty="0" smtClean="0"/>
              <a:t>test</a:t>
            </a:r>
            <a:r>
              <a:rPr lang="ru-RU" b="1" dirty="0" smtClean="0"/>
              <a:t>:   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state(s)</a:t>
            </a:r>
            <a:endParaRPr lang="en-US" b="1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43386"/>
            <a:ext cx="27717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6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Python. </a:t>
            </a:r>
            <a:r>
              <a:rPr lang="ru-RU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ветвления и циклы.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ru-RU" dirty="0" smtClean="0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2981851"/>
            <a:ext cx="21602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b="1" dirty="0"/>
              <a:t>i = </a:t>
            </a:r>
            <a:r>
              <a:rPr lang="nn-NO" b="1" dirty="0" smtClean="0"/>
              <a:t>1</a:t>
            </a:r>
          </a:p>
          <a:p>
            <a:endParaRPr lang="nn-NO" b="1" dirty="0"/>
          </a:p>
          <a:p>
            <a:r>
              <a:rPr lang="nn-NO" b="1" dirty="0" smtClean="0"/>
              <a:t>while </a:t>
            </a:r>
            <a:r>
              <a:rPr lang="nn-NO" b="1" dirty="0"/>
              <a:t>i &lt;= 10:    </a:t>
            </a:r>
            <a:endParaRPr lang="nn-NO" b="1" dirty="0" smtClean="0"/>
          </a:p>
          <a:p>
            <a:endParaRPr lang="nn-NO" b="1" dirty="0"/>
          </a:p>
          <a:p>
            <a:r>
              <a:rPr lang="nn-NO" b="1" dirty="0" smtClean="0"/>
              <a:t>	print(i </a:t>
            </a:r>
            <a:r>
              <a:rPr lang="nn-NO" b="1" dirty="0"/>
              <a:t>** 2) </a:t>
            </a:r>
            <a:endParaRPr lang="nn-NO" b="1" dirty="0" smtClean="0"/>
          </a:p>
          <a:p>
            <a:r>
              <a:rPr lang="nn-NO" b="1" dirty="0" smtClean="0"/>
              <a:t>   </a:t>
            </a:r>
          </a:p>
          <a:p>
            <a:r>
              <a:rPr lang="nn-NO" b="1" dirty="0"/>
              <a:t>	</a:t>
            </a:r>
            <a:r>
              <a:rPr lang="nn-NO" b="1" dirty="0" smtClean="0"/>
              <a:t>i </a:t>
            </a:r>
            <a:r>
              <a:rPr lang="nn-NO" b="1" dirty="0"/>
              <a:t>+= 1</a:t>
            </a:r>
            <a:endParaRPr lang="en-US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64088" y="2276872"/>
            <a:ext cx="33123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 = </a:t>
            </a:r>
            <a:r>
              <a:rPr lang="en-US" b="1" dirty="0" err="1"/>
              <a:t>int</a:t>
            </a:r>
            <a:r>
              <a:rPr lang="en-US" b="1" dirty="0"/>
              <a:t>(input</a:t>
            </a:r>
            <a:r>
              <a:rPr lang="en-US" b="1" dirty="0" smtClean="0"/>
              <a:t>())</a:t>
            </a:r>
          </a:p>
          <a:p>
            <a:endParaRPr lang="en-US" b="1" dirty="0" smtClean="0"/>
          </a:p>
          <a:p>
            <a:r>
              <a:rPr lang="en-US" b="1" dirty="0" smtClean="0"/>
              <a:t>length </a:t>
            </a:r>
            <a:r>
              <a:rPr lang="en-US" b="1" dirty="0"/>
              <a:t>= </a:t>
            </a:r>
            <a:r>
              <a:rPr lang="en-US" b="1" dirty="0" smtClean="0"/>
              <a:t>0</a:t>
            </a:r>
          </a:p>
          <a:p>
            <a:endParaRPr lang="en-US" b="1" dirty="0" smtClean="0"/>
          </a:p>
          <a:p>
            <a:r>
              <a:rPr lang="en-US" b="1" dirty="0" smtClean="0"/>
              <a:t>while </a:t>
            </a:r>
            <a:r>
              <a:rPr lang="en-US" b="1" dirty="0"/>
              <a:t>n &gt; 0:  </a:t>
            </a:r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r>
              <a:rPr lang="en-US" b="1" dirty="0" smtClean="0"/>
              <a:t>	n </a:t>
            </a:r>
            <a:r>
              <a:rPr lang="en-US" b="1" dirty="0"/>
              <a:t>//= 10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	length </a:t>
            </a:r>
            <a:r>
              <a:rPr lang="en-US" b="1" dirty="0"/>
              <a:t>+= </a:t>
            </a:r>
            <a:r>
              <a:rPr lang="en-US" b="1" dirty="0" smtClean="0"/>
              <a:t>1</a:t>
            </a:r>
          </a:p>
          <a:p>
            <a:endParaRPr lang="en-US" b="1" dirty="0"/>
          </a:p>
          <a:p>
            <a:r>
              <a:rPr lang="en-US" b="1" dirty="0" smtClean="0"/>
              <a:t>	print(length)</a:t>
            </a:r>
          </a:p>
          <a:p>
            <a:endParaRPr lang="en-US" b="1" dirty="0"/>
          </a:p>
          <a:p>
            <a:r>
              <a:rPr lang="en-US" b="1" dirty="0"/>
              <a:t>print(length)</a:t>
            </a: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032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Python. </a:t>
            </a:r>
            <a:r>
              <a:rPr lang="ru-RU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ветвления и циклы.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ru-RU" dirty="0" smtClean="0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134597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ru-RU" altLang="ru-RU" dirty="0">
                <a:latin typeface="-apple-system"/>
                <a:cs typeface="Arial" pitchFamily="34" charset="0"/>
              </a:rPr>
              <a:t>Для повторения цикла некоторое заданное число раз </a:t>
            </a:r>
            <a:r>
              <a:rPr lang="ru-RU" altLang="ru-RU" dirty="0">
                <a:latin typeface="Menlo"/>
                <a:cs typeface="Arial" pitchFamily="34" charset="0"/>
              </a:rPr>
              <a:t>n</a:t>
            </a:r>
            <a:r>
              <a:rPr lang="ru-RU" altLang="ru-RU" dirty="0">
                <a:latin typeface="-apple-system"/>
                <a:cs typeface="Arial" pitchFamily="34" charset="0"/>
              </a:rPr>
              <a:t> можно использовать цикл </a:t>
            </a:r>
            <a:r>
              <a:rPr lang="ru-RU" altLang="ru-RU" dirty="0" err="1">
                <a:latin typeface="Menlo"/>
                <a:cs typeface="Arial" pitchFamily="34" charset="0"/>
              </a:rPr>
              <a:t>for</a:t>
            </a:r>
            <a:r>
              <a:rPr lang="ru-RU" altLang="ru-RU" dirty="0">
                <a:latin typeface="-apple-system"/>
                <a:cs typeface="Arial" pitchFamily="34" charset="0"/>
              </a:rPr>
              <a:t> вместе с функцией </a:t>
            </a:r>
            <a:r>
              <a:rPr lang="ru-RU" altLang="ru-RU" dirty="0" err="1">
                <a:latin typeface="Menlo"/>
                <a:cs typeface="Arial" pitchFamily="34" charset="0"/>
              </a:rPr>
              <a:t>range</a:t>
            </a:r>
            <a:r>
              <a:rPr lang="ru-RU" altLang="ru-RU" dirty="0">
                <a:latin typeface="-apple-system"/>
                <a:cs typeface="Arial" pitchFamily="34" charset="0"/>
              </a:rPr>
              <a:t>: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3501008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for</a:t>
            </a:r>
            <a:r>
              <a:rPr lang="ru-RU" b="1" dirty="0"/>
              <a:t> i </a:t>
            </a:r>
            <a:r>
              <a:rPr lang="ru-RU" b="1" dirty="0" err="1"/>
              <a:t>in</a:t>
            </a:r>
            <a:r>
              <a:rPr lang="ru-RU" b="1" dirty="0"/>
              <a:t> </a:t>
            </a:r>
            <a:r>
              <a:rPr lang="ru-RU" b="1" dirty="0" err="1"/>
              <a:t>range</a:t>
            </a:r>
            <a:r>
              <a:rPr lang="ru-RU" b="1" dirty="0"/>
              <a:t>(4):  </a:t>
            </a:r>
            <a:r>
              <a:rPr lang="en-US" b="1" dirty="0" smtClean="0"/>
              <a:t>                 </a:t>
            </a:r>
            <a:r>
              <a:rPr lang="ru-RU" i="1" dirty="0" smtClean="0"/>
              <a:t># </a:t>
            </a:r>
            <a:r>
              <a:rPr lang="ru-RU" i="1" dirty="0"/>
              <a:t>равносильно инструкции </a:t>
            </a:r>
            <a:r>
              <a:rPr lang="ru-RU" i="1" dirty="0" err="1"/>
              <a:t>for</a:t>
            </a:r>
            <a:r>
              <a:rPr lang="ru-RU" i="1" dirty="0"/>
              <a:t> i </a:t>
            </a:r>
            <a:r>
              <a:rPr lang="ru-RU" i="1" dirty="0" err="1"/>
              <a:t>in</a:t>
            </a:r>
            <a:r>
              <a:rPr lang="ru-RU" i="1" dirty="0"/>
              <a:t> 0, 1, 2, </a:t>
            </a:r>
            <a:r>
              <a:rPr lang="ru-RU" i="1" dirty="0" smtClean="0"/>
              <a:t>3    </a:t>
            </a:r>
            <a:endParaRPr lang="en-US" i="1" dirty="0" smtClean="0"/>
          </a:p>
          <a:p>
            <a:r>
              <a:rPr lang="en-US" b="1" dirty="0" smtClean="0"/>
              <a:t>	</a:t>
            </a:r>
            <a:r>
              <a:rPr lang="ru-RU" b="1" dirty="0" err="1" smtClean="0"/>
              <a:t>print</a:t>
            </a:r>
            <a:r>
              <a:rPr lang="ru-RU" b="1" dirty="0" smtClean="0"/>
              <a:t>(i</a:t>
            </a:r>
            <a:r>
              <a:rPr lang="ru-RU" b="1" dirty="0"/>
              <a:t>)    </a:t>
            </a:r>
            <a:endParaRPr lang="en-US" b="1" dirty="0" smtClean="0"/>
          </a:p>
          <a:p>
            <a:r>
              <a:rPr lang="en-US" b="1" dirty="0" smtClean="0"/>
              <a:t>	</a:t>
            </a:r>
            <a:r>
              <a:rPr lang="ru-RU" b="1" dirty="0" err="1" smtClean="0"/>
              <a:t>print</a:t>
            </a:r>
            <a:r>
              <a:rPr lang="ru-RU" b="1" dirty="0" smtClean="0"/>
              <a:t>(i </a:t>
            </a:r>
            <a:r>
              <a:rPr lang="ru-RU" b="1" dirty="0"/>
              <a:t>** 2</a:t>
            </a:r>
            <a:r>
              <a:rPr lang="ru-RU" b="1" dirty="0" smtClean="0"/>
              <a:t>) </a:t>
            </a:r>
            <a:endParaRPr lang="en-US" b="1" dirty="0" smtClean="0"/>
          </a:p>
          <a:p>
            <a:r>
              <a:rPr lang="en-US" b="1" dirty="0" smtClean="0"/>
              <a:t>	</a:t>
            </a:r>
            <a:r>
              <a:rPr lang="ru-RU" b="1" dirty="0" err="1" smtClean="0"/>
              <a:t>print</a:t>
            </a:r>
            <a:r>
              <a:rPr lang="ru-RU" b="1" dirty="0"/>
              <a:t>('Конец цикла')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67544" y="5373216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ru-RU" dirty="0"/>
              <a:t>Вызов </a:t>
            </a:r>
            <a:r>
              <a:rPr lang="ru-RU" dirty="0" err="1"/>
              <a:t>range</a:t>
            </a:r>
            <a:r>
              <a:rPr lang="ru-RU" dirty="0"/>
              <a:t>(a, b)</a:t>
            </a:r>
            <a:r>
              <a:rPr lang="ru-RU" dirty="0"/>
              <a:t> означает, что индексная переменная </a:t>
            </a:r>
            <a:r>
              <a:rPr lang="ru-RU" dirty="0" err="1"/>
              <a:t>будеть</a:t>
            </a:r>
            <a:r>
              <a:rPr lang="ru-RU" dirty="0"/>
              <a:t> принимать значения от </a:t>
            </a:r>
            <a:r>
              <a:rPr lang="ru-RU" dirty="0"/>
              <a:t>a</a:t>
            </a:r>
            <a:r>
              <a:rPr lang="ru-RU" dirty="0"/>
              <a:t> до </a:t>
            </a:r>
            <a:r>
              <a:rPr lang="ru-RU" dirty="0"/>
              <a:t>b </a:t>
            </a:r>
            <a:r>
              <a:rPr lang="ru-RU" dirty="0" smtClean="0"/>
              <a:t>- 1</a:t>
            </a:r>
            <a:r>
              <a:rPr lang="en-US" dirty="0" smtClean="0"/>
              <a:t>.</a:t>
            </a:r>
            <a:endParaRPr lang="ru-RU" alt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1185</TotalTime>
  <Words>436</Words>
  <Application>Microsoft Office PowerPoint</Application>
  <PresentationFormat>Экран (4:3)</PresentationFormat>
  <Paragraphs>166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Тема1</vt:lpstr>
      <vt:lpstr>      СИСТЕМНОЕ ПРОГРАММНОЕ ОБЕСПЕЧЕНИЕ  Python. Операторы ветвления и циклы.    Мусаев Андрей Александрович amusayev1990@gmail.com       </vt:lpstr>
      <vt:lpstr>If-elif-else</vt:lpstr>
      <vt:lpstr>If-elif-else</vt:lpstr>
      <vt:lpstr>If-elif-else</vt:lpstr>
      <vt:lpstr>If-elif-else</vt:lpstr>
      <vt:lpstr>If-elif-else</vt:lpstr>
      <vt:lpstr>While</vt:lpstr>
      <vt:lpstr>While</vt:lpstr>
      <vt:lpstr>For</vt:lpstr>
      <vt:lpstr>For</vt:lpstr>
      <vt:lpstr>Continue</vt:lpstr>
      <vt:lpstr>Break</vt:lpstr>
      <vt:lpstr>Else с циклом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Аттестация аспиранта: Иванов Иван Борисович   «_________________________________________»  тема диссертации  научный руководитель: д.т.н., проф. Борисов Иван Иванович  кафедра ____________________Дата начала обучения_______________</dc:title>
  <dc:creator>Вика</dc:creator>
  <cp:lastModifiedBy>Пользователь Windows</cp:lastModifiedBy>
  <cp:revision>103</cp:revision>
  <dcterms:created xsi:type="dcterms:W3CDTF">2015-02-06T08:53:17Z</dcterms:created>
  <dcterms:modified xsi:type="dcterms:W3CDTF">2017-11-21T22:14:53Z</dcterms:modified>
</cp:coreProperties>
</file>