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4" r:id="rId6"/>
    <p:sldId id="267" r:id="rId7"/>
    <p:sldId id="261" r:id="rId8"/>
    <p:sldId id="262" r:id="rId9"/>
    <p:sldId id="263" r:id="rId10"/>
    <p:sldId id="268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9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95" autoAdjust="0"/>
  </p:normalViewPr>
  <p:slideViewPr>
    <p:cSldViewPr>
      <p:cViewPr varScale="1">
        <p:scale>
          <a:sx n="74" d="100"/>
          <a:sy n="74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884A-068D-4673-A0BC-4807FF906B87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3977-0B9D-4A99-AB68-31AB06031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7/31/2011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 FunDamEntals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Primitive Data Types in R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Fundamental Data Objects</a:t>
            </a:r>
            <a:endParaRPr lang="en-US" sz="36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smtClean="0"/>
              <a:t>vector - a sequence of numbers or characters, or higher-dimensional arrays like matrices</a:t>
            </a:r>
          </a:p>
          <a:p>
            <a:r>
              <a:rPr lang="en-US" sz="2200" smtClean="0">
                <a:cs typeface="Calibri" pitchFamily="34" charset="0"/>
              </a:rPr>
              <a:t>list - a collection of objects that may themselves be complicated</a:t>
            </a:r>
          </a:p>
          <a:p>
            <a:r>
              <a:rPr lang="en-US" sz="2200" smtClean="0">
                <a:cs typeface="Calibri" pitchFamily="34" charset="0"/>
              </a:rPr>
              <a:t>factor - a sequence assigning a category to each index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data.frame</a:t>
            </a:r>
            <a:r>
              <a:rPr lang="en-US" sz="2200" smtClean="0">
                <a:cs typeface="Calibri" pitchFamily="34" charset="0"/>
              </a:rPr>
              <a:t> - a table-like structure (experimental results often collected in this form)</a:t>
            </a:r>
          </a:p>
          <a:p>
            <a:r>
              <a:rPr lang="en-US" sz="2200" smtClean="0">
                <a:cs typeface="Calibri" pitchFamily="34" charset="0"/>
              </a:rPr>
              <a:t>environment - hash table. A collection of key-value pairs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Classes</a:t>
            </a:r>
            <a:r>
              <a:rPr lang="en-US" sz="2200" smtClean="0">
                <a:cs typeface="Calibri" pitchFamily="34" charset="0"/>
              </a:rPr>
              <a:t> of objects, like expression data, are built from these. Most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commands in R involve applying a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function</a:t>
            </a:r>
            <a:r>
              <a:rPr lang="en-US" sz="2200" smtClean="0">
                <a:cs typeface="Calibri" pitchFamily="34" charset="0"/>
              </a:rPr>
              <a:t> to an object.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A Variable is “Typed” by What it contains</a:t>
            </a:r>
            <a:endParaRPr lang="en-US" sz="36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endParaRPr lang="en-US" sz="2200" smtClean="0"/>
          </a:p>
          <a:p>
            <a:endParaRPr lang="en-US" sz="2200" smtClean="0"/>
          </a:p>
          <a:p>
            <a:r>
              <a:rPr lang="en-US" sz="2200" smtClean="0"/>
              <a:t>Unlike C variables do not need to be declared and typed. Assigning a sequence of numbers to x forces x to be a numeric vector.</a:t>
            </a:r>
          </a:p>
          <a:p>
            <a:r>
              <a:rPr lang="en-US" sz="2200" smtClean="0"/>
              <a:t>Given x, executing </a:t>
            </a:r>
            <a:r>
              <a:rPr lang="en-US" sz="2200" smtClean="0">
                <a:solidFill>
                  <a:srgbClr val="FF0000"/>
                </a:solidFill>
              </a:rPr>
              <a:t>class(x)</a:t>
            </a:r>
            <a:r>
              <a:rPr lang="en-US" sz="2200" smtClean="0"/>
              <a:t> reports the class. This indicates which functions can be used on x.</a:t>
            </a: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Atomic Data Elements</a:t>
            </a:r>
            <a:endParaRPr lang="en-US" sz="36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smtClean="0"/>
              <a:t>In R the “base" type is a vector, not a scalar.</a:t>
            </a:r>
          </a:p>
          <a:p>
            <a:r>
              <a:rPr lang="en-US" sz="2200" smtClean="0"/>
              <a:t>A vector is an indexed set of values that are all of the same type. The type of the entries determines the class of the vector. The possible vectors are:</a:t>
            </a:r>
          </a:p>
          <a:p>
            <a:pPr lvl="1"/>
            <a:r>
              <a:rPr lang="en-US" sz="1900" smtClean="0"/>
              <a:t>integer</a:t>
            </a:r>
          </a:p>
          <a:p>
            <a:pPr lvl="1"/>
            <a:r>
              <a:rPr lang="en-US" sz="1900" smtClean="0"/>
              <a:t>numeric</a:t>
            </a:r>
          </a:p>
          <a:p>
            <a:pPr lvl="1"/>
            <a:r>
              <a:rPr lang="en-US" sz="1900" smtClean="0"/>
              <a:t>character</a:t>
            </a:r>
          </a:p>
          <a:p>
            <a:pPr lvl="1"/>
            <a:r>
              <a:rPr lang="en-US" sz="1900" smtClean="0"/>
              <a:t>complex</a:t>
            </a:r>
          </a:p>
          <a:p>
            <a:pPr lvl="1"/>
            <a:r>
              <a:rPr lang="en-US" sz="1900" smtClean="0"/>
              <a:t>logical</a:t>
            </a:r>
          </a:p>
          <a:p>
            <a:r>
              <a:rPr lang="en-US" sz="2200" smtClean="0"/>
              <a:t>integer is a subclass of numeric</a:t>
            </a:r>
          </a:p>
          <a:p>
            <a:r>
              <a:rPr lang="en-US" sz="2200" smtClean="0"/>
              <a:t>Cannot combine vectors of different modes</a:t>
            </a: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Creating Vectors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And learning R Syntax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200" smtClean="0"/>
              <a:t>Assignment of a value to a variable is done with 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&lt;-</a:t>
            </a:r>
            <a:r>
              <a:rPr lang="en-US" sz="2200" smtClean="0"/>
              <a:t> (two symbols, no space).</a:t>
            </a:r>
          </a:p>
          <a:p>
            <a:pPr>
              <a:buNone/>
            </a:pPr>
            <a:r>
              <a:rPr lang="en-US" sz="22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&lt;- 1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1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x &lt;- c(1,2,3)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1 2 3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s &lt;- "a string"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"a string"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class(s)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"character"</a:t>
            </a:r>
            <a:endParaRPr lang="en-US" sz="2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Creating Vectors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And accessing attributes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Vectors can only contain entries of the same type: numeric or character;  you can't mix them. Note that characters should be surrounded by “ “. The most basic way to create a vector is with c(x1; …; xn), and it works for characters  and numbers alike.</a:t>
            </a:r>
          </a:p>
          <a:p>
            <a:pPr>
              <a:buNone/>
            </a:pPr>
            <a:r>
              <a:rPr lang="en-US" sz="22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c("a","b","c")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	&gt; x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	[1] "a" "b" "c"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length(x)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3</a:t>
            </a:r>
          </a:p>
          <a:p>
            <a:pPr>
              <a:buNone/>
            </a:pPr>
            <a:endParaRPr lang="en-US" sz="2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Vector Names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200" smtClean="0">
                <a:cs typeface="Calibri" pitchFamily="34" charset="0"/>
              </a:rPr>
              <a:t>Entries in a vector can and normally should be "named". It is a way of associating a numeric reading with a sample id, for example.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v &lt;- c(s1 = 1.2, s2 = 0.9, s3 = 1.7)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v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 s1  s2  s3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1.2 0.9 1.7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sort(v)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 s2  s1  s3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0.9 1.2 1.7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names(v)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"s1" "s2" "s3"</a:t>
            </a:r>
            <a:endParaRPr lang="en-US" sz="22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Vector Arithmetic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Basic operations on numeric vectors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>
                <a:cs typeface="Calibri" pitchFamily="34" charset="0"/>
              </a:rPr>
              <a:t>Numeric vectors can be used in arithmetic expressions, in which case the operations are performed element by element to produce another vector.</a:t>
            </a:r>
          </a:p>
          <a:p>
            <a:pPr>
              <a:buNone/>
            </a:pPr>
            <a:r>
              <a:rPr lang="es-ES" sz="24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s-ES" sz="2400" smtClean="0">
                <a:latin typeface="Calibri" pitchFamily="34" charset="0"/>
                <a:cs typeface="Calibri" pitchFamily="34" charset="0"/>
              </a:rPr>
              <a:t>&gt; x &lt;- 1:5; y &lt;- c(0,2,-1,4,7)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&gt; x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[1] 1 2 3 4 5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&gt; y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[1]  0  2 -1  4  7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&gt; x+y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[1]  1  4  2  8 12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&gt; x*y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[1]  0  4 -3 16 35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&gt; (z &lt;- x^2 + y/2)</a:t>
            </a:r>
          </a:p>
          <a:p>
            <a:pPr>
              <a:buNone/>
            </a:pPr>
            <a:r>
              <a:rPr lang="es-ES" sz="2400" smtClean="0">
                <a:latin typeface="Calibri" pitchFamily="34" charset="0"/>
                <a:cs typeface="Calibri" pitchFamily="34" charset="0"/>
              </a:rPr>
              <a:t>	[1]  1.0  5.0  8.5 18.0 28.5</a:t>
            </a:r>
            <a:endParaRPr lang="en-US" sz="2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Vector Arithmetic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Some built-in functions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590040"/>
          <a:ext cx="7543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2"/>
                <a:gridCol w="4604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Function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Meaning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log(x)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Log to base e of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exp(x)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antilog of x (e</a:t>
                      </a:r>
                      <a:r>
                        <a:rPr lang="en-US" baseline="30000" smtClean="0"/>
                        <a:t>x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log(x,n)</a:t>
                      </a:r>
                      <a:r>
                        <a:rPr lang="en-US" baseline="0" smtClean="0"/>
                        <a:t> (</a:t>
                      </a:r>
                      <a:r>
                        <a:rPr lang="en-US" smtClean="0"/>
                        <a:t> log10(x))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log to base n of x (or basse 10 of x)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sqrt(x)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square</a:t>
                      </a:r>
                      <a:r>
                        <a:rPr lang="en-US" baseline="0" smtClean="0"/>
                        <a:t> root of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factorial(x)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x!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choose(n,x)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binomial coefficients n!/(x!(n-x)!)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floor(x)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greatest integer &lt;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ceiling(x)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smallest integer &gt;x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trunc(x)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closest integer to x between</a:t>
                      </a:r>
                      <a:r>
                        <a:rPr lang="en-US" baseline="0" smtClean="0"/>
                        <a:t> x and 0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round(x,</a:t>
                      </a:r>
                      <a:r>
                        <a:rPr lang="en-US" baseline="0" smtClean="0"/>
                        <a:t> digit=0)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round the</a:t>
                      </a:r>
                      <a:r>
                        <a:rPr lang="en-US" baseline="0" smtClean="0"/>
                        <a:t> value of x to an integer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cos(x), </a:t>
                      </a:r>
                      <a:r>
                        <a:rPr lang="en-US" baseline="0" smtClean="0"/>
                        <a:t> sin(x), tan(x)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cosine, sine and tangent of x in radians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abs(x)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the absolute value of 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Vector Arithmetic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Stastical operations on numeric vectors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In studying data you will make frequent use of sum, which gives the sum of the entries, max, min, mean, and var(x).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(x &lt;- c(2,3,4,2,7,8))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2 3 4 2 7 8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var(x)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6.666667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cs typeface="Calibri" pitchFamily="34" charset="0"/>
              </a:rPr>
              <a:t>which is the same thing as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sum((x-mean(x))^2)/(length(x)-1)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6.666667</a:t>
            </a:r>
          </a:p>
          <a:p>
            <a:r>
              <a:rPr lang="en-US" sz="2200" smtClean="0">
                <a:cs typeface="Calibri" pitchFamily="34" charset="0"/>
              </a:rPr>
              <a:t>A useful function for quickly getting properties of a vector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summary(x)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Min. 	   1st Qu.  Median   Mean   3rd Qu.    Max.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2.000   2.250   3.500     4.333   6.250      8.000</a:t>
            </a:r>
            <a:endParaRPr lang="en-US" sz="22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/>
              <a:t>Programming with Data Began with S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sz="2400" smtClean="0"/>
              <a:t>The S language has been developed since the late 1970s by John Chambers and colleagues at Bell Labs as a language for programming with data.</a:t>
            </a:r>
          </a:p>
          <a:p>
            <a:r>
              <a:rPr lang="en-US" sz="2400" smtClean="0"/>
              <a:t>The language combines ideas from a variety sources and provides an environment for quatitative computations and visulization.</a:t>
            </a:r>
          </a:p>
          <a:p>
            <a:r>
              <a:rPr lang="en-US" sz="2400" smtClean="0"/>
              <a:t>Provides an explicit and consistent structure for manipulating, analyzing statistically, and visualizating data.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Vector Arithmetic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Vector functions used in R 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590040"/>
          <a:ext cx="7543800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142"/>
                <a:gridCol w="460465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Function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Meaning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max(x), min(x)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maximum and minimum value</a:t>
                      </a:r>
                      <a:r>
                        <a:rPr lang="en-US" baseline="0" smtClean="0"/>
                        <a:t> in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sum(x)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total of all values in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mean(x)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arithmetic average of the values in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median(x)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median value</a:t>
                      </a:r>
                      <a:r>
                        <a:rPr lang="en-US" baseline="0" smtClean="0"/>
                        <a:t> in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range(x)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vector of min(x)</a:t>
                      </a:r>
                      <a:r>
                        <a:rPr lang="en-US" baseline="0" smtClean="0"/>
                        <a:t> and max(x)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var(x)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sample variance</a:t>
                      </a:r>
                      <a:r>
                        <a:rPr lang="en-US" baseline="0" smtClean="0"/>
                        <a:t> of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cor(x,y)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correlation between vectors x and y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sort(x)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 sorted version of x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order(x)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an integer vector containing</a:t>
                      </a:r>
                      <a:r>
                        <a:rPr lang="en-US" baseline="0" smtClean="0"/>
                        <a:t> the permutation to sort x into ascending order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quantile(x)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vector containing the minimum,</a:t>
                      </a:r>
                      <a:r>
                        <a:rPr lang="en-US" baseline="0" smtClean="0"/>
                        <a:t> lower quartile, median, upper quartile, and maximum of x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Generating regular	sequences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r>
              <a:rPr lang="en-US" sz="2200" smtClean="0">
                <a:solidFill>
                  <a:srgbClr val="FF0000"/>
                </a:solidFill>
              </a:rPr>
              <a:t>c</a:t>
            </a:r>
            <a:r>
              <a:rPr lang="en-US" sz="2200" smtClean="0"/>
              <a:t> – concatenate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seq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FF0000"/>
                </a:solidFill>
              </a:rPr>
              <a:t>:</a:t>
            </a:r>
            <a:r>
              <a:rPr lang="en-US" sz="2200" smtClean="0"/>
              <a:t> , and </a:t>
            </a:r>
            <a:r>
              <a:rPr lang="en-US" sz="2200" smtClean="0">
                <a:solidFill>
                  <a:srgbClr val="FF0000"/>
                </a:solidFill>
              </a:rPr>
              <a:t>rep</a:t>
            </a:r>
          </a:p>
          <a:p>
            <a:r>
              <a:rPr lang="en-US" sz="2200" smtClean="0">
                <a:solidFill>
                  <a:srgbClr val="FF0000"/>
                </a:solidFill>
              </a:rPr>
              <a:t>vector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FF0000"/>
                </a:solidFill>
              </a:rPr>
              <a:t>numeric</a:t>
            </a:r>
            <a:r>
              <a:rPr lang="en-US" sz="2200" smtClean="0"/>
              <a:t>, </a:t>
            </a:r>
            <a:r>
              <a:rPr lang="en-US" sz="2200" smtClean="0">
                <a:solidFill>
                  <a:srgbClr val="FF0000"/>
                </a:solidFill>
              </a:rPr>
              <a:t>character</a:t>
            </a:r>
            <a:r>
              <a:rPr lang="en-US" sz="2200" smtClean="0"/>
              <a:t>, etc.</a:t>
            </a:r>
          </a:p>
          <a:p>
            <a:pPr>
              <a:buNone/>
            </a:pPr>
            <a:r>
              <a:rPr lang="en-US" sz="2200" smtClean="0"/>
              <a:t>seq(1,30) is the same thing as c(1, 2, 3, ..., 29, 30); and this is the same</a:t>
            </a:r>
          </a:p>
          <a:p>
            <a:pPr>
              <a:buNone/>
            </a:pPr>
            <a:r>
              <a:rPr lang="en-US" sz="2200" smtClean="0"/>
              <a:t>as 1:30. Functions in R may have mutliple parameters that are set as </a:t>
            </a:r>
          </a:p>
          <a:p>
            <a:pPr>
              <a:buNone/>
            </a:pPr>
            <a:r>
              <a:rPr lang="en-US" sz="2200" smtClean="0"/>
              <a:t>arguments to the function. seq is an example.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 &lt;- seq(-1,0,by=0.1)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[1] -1.0 -0.9 -0.8 -0.7 -0.6 -0.5 -0.4 -0.3 -0.2 -0.1  0.0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 &lt;- seq(1,10,length=5)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 1.00  3.25  5.50  7.75 10.00</a:t>
            </a:r>
            <a:endParaRPr lang="en-US" sz="22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Generating regular	sequences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c(2,3,4)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 &lt;- rep(x,3)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2 3 4 2 3 4 2 3 4</a:t>
            </a:r>
          </a:p>
          <a:p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 &lt;- character(n)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creates a character vector a of length n, with each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entry "".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integer(n)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numeric(n)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create integer and numeric vectors of length n with entries 0. </a:t>
            </a:r>
          </a:p>
          <a:p>
            <a:r>
              <a:rPr lang="en-US" sz="2200" smtClean="0">
                <a:latin typeface="Calibri" pitchFamily="34" charset="0"/>
                <a:cs typeface="Calibri" pitchFamily="34" charset="0"/>
              </a:rPr>
              <a:t>vector has greater applicability than just creating these common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Logical Vectors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Working with data often involves comparing numbers. Comparisons in R output logical values TRUE, FALSE or NA, for "not available". Just as  with arithmetic operations, logical comparisions with a vector are  applied to each entry and output as a vector of truth values; i.e. a logical vector.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&gt; x &lt;- seq(-2,2)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[1] -2 -1  0  1  2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&gt; lg &lt;- x &gt; 0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&gt; lg</a:t>
            </a:r>
          </a:p>
          <a:p>
            <a:pPr lvl="1">
              <a:buNone/>
            </a:pPr>
            <a:r>
              <a:rPr lang="da-DK" sz="2200" smtClean="0">
                <a:latin typeface="Calibri" pitchFamily="34" charset="0"/>
                <a:cs typeface="Calibri" pitchFamily="34" charset="0"/>
              </a:rPr>
              <a:t>[1] FALSE FALSE FALSE  TRUE  TRUE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Logical Comparisons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/>
          </a:bodyPr>
          <a:lstStyle/>
          <a:p>
            <a:endParaRPr lang="en-US" sz="2200" smtClean="0">
              <a:cs typeface="Calibri" pitchFamily="34" charset="0"/>
            </a:endParaRPr>
          </a:p>
          <a:p>
            <a:endParaRPr lang="en-US" sz="2200" smtClean="0">
              <a:cs typeface="Calibri" pitchFamily="34" charset="0"/>
            </a:endParaRPr>
          </a:p>
          <a:p>
            <a:r>
              <a:rPr lang="en-US" sz="2200" smtClean="0">
                <a:cs typeface="Calibri" pitchFamily="34" charset="0"/>
              </a:rPr>
              <a:t>Logical vectors are largely used to extract entries from a dataset satisfying certain conditions. Illustrated soon. The logical operators are: &lt;, &lt;=, &gt;, &gt;=, ==, for exact equality and != for inequality.</a:t>
            </a:r>
          </a:p>
          <a:p>
            <a:r>
              <a:rPr lang="en-US" sz="2200" smtClean="0">
                <a:cs typeface="Calibri" pitchFamily="34" charset="0"/>
              </a:rPr>
              <a:t>If c1 and c2 are logical expressions, then c1 &amp; c2 is their intersection ("and"), c1 | c2 is their union ("or"), and !c1 is the negation of c1.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Missing Values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One smart feature of R is that it allows for missing values in vectors and datasets; it denotes them as NA. You don't have to coerce missing values to, say 0, in order to have a meaningful vector. Many functions, like cor(), have options for handling missing values without just exiting. How to find NA values in a vector? 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x &lt;- c(1:3,NA)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 1  2  3 NA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is.na(x)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FALSE FALSE FALSE  TRUE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Subsetting Vectors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Extracting Subsequences of a Vector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200" smtClean="0">
              <a:cs typeface="Calibri" pitchFamily="34" charset="0"/>
            </a:endParaRPr>
          </a:p>
          <a:p>
            <a:pPr>
              <a:buNone/>
            </a:pPr>
            <a:endParaRPr lang="en-US" sz="2200" smtClean="0">
              <a:cs typeface="Calibri" pitchFamily="34" charset="0"/>
            </a:endParaRP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Getting elements of a vector with desired properties is extremely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common, so there are robust tools for doing it. An element of a vector v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is assigned an index by its position in the sequence, starting with 1. The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basic function for subsetting is [ ]. v[1] is the first element, v[length(v)] is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the last. The subsetting function takes input in many forms.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Subsetting with positive Integral Sequences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 &lt;- c('a','b','c','d','e','f')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"a" "b" "c" "d" "e" "f"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id &lt;- c(1,3,5)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v[id]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"a" "c" "e"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v[1:3]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"a" "b" "c"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v[3:length(v)]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"c" "d" "e" "f"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Subsetting with negative Integral Sequences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724400"/>
          </a:xfrm>
        </p:spPr>
        <p:txBody>
          <a:bodyPr>
            <a:normAutofit lnSpcReduction="10000"/>
          </a:bodyPr>
          <a:lstStyle/>
          <a:p>
            <a:r>
              <a:rPr lang="en-US" sz="2200" smtClean="0">
                <a:cs typeface="Calibri" pitchFamily="34" charset="0"/>
              </a:rPr>
              <a:t>This is a tool for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removing</a:t>
            </a:r>
            <a:r>
              <a:rPr lang="en-US" sz="2200" smtClean="0">
                <a:cs typeface="Calibri" pitchFamily="34" charset="0"/>
              </a:rPr>
              <a:t> elements or subsequences from a vector.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s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"a" "b" "c" "d" "e"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 [1]  1  2  3  4  5  6  7  8  9 10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id &lt;- c(1,2,3)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s[-id]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"d" "e"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s[-1]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"b" "c" "d" "e"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s[-length(s)]</a:t>
            </a:r>
          </a:p>
          <a:p>
            <a:pPr lvl="1"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"a" "b" "c" "d"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/>
              <a:t>Where did R come from?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R is an independent open source implementation originally developed by Ross Ihaka and Robert Gentleman at the University of Auckland in the mid -1990s. R comes before S.</a:t>
            </a:r>
          </a:p>
          <a:p>
            <a:r>
              <a:rPr lang="en-US" sz="2400" smtClean="0"/>
              <a:t>R currently distributed under the GNU open software license and developed by the user community.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Subsetting with Logical Vector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3340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Given a vector x and a logical vector L of the same length as x, x[L] is the vector of entries in x matching a TRUE in L. 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s &lt;- c("a","b","c","d","e"); s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[1] "a" "b" "c" "d" "e"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 &lt;- 1:10; x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[1]  1  2  3  4  5  6  7  8  9 10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L &lt;- c(T,F,F,T,F); L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[1]  TRUE FALSE FALSE  TRUE FALSE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s[L]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[1] "a" "d"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x&gt;5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[1] FALSE FALSE FALSE FALSE FALSE  TRUE  TRUE  TRUE  TRUE  TRUE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x[x&gt;5]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[1]  6  7  8  9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Asignment to a Subset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8768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A subset expression can be on the receiving end of an assignment, in which case the assignment only applies the subset and leaves the rest of the vector alone.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x &lt;- 1:4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x[4] &lt;- 0;  x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[1] 1 2 3 0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x[x&lt;=2] &lt;- -1; x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[1] -1 -1  3 -1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y &lt;- c(1:3,NA,NA); y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[1]  1  2  3 NA NA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y[is.na(y)] &lt;- 0; y</a:t>
            </a:r>
          </a:p>
          <a:p>
            <a:pPr lvl="1"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[1] 1 2 3 0 0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Higher-order data types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Factors Represent Categorical Data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3340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Typically in an experiment samples are classified into one of a set group of categories. In R such results are stored in a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factor</a:t>
            </a:r>
            <a:r>
              <a:rPr lang="en-US" sz="2200" smtClean="0">
                <a:cs typeface="Calibri" pitchFamily="34" charset="0"/>
              </a:rPr>
              <a:t>. A factor is a character vector augmented with information about the possible categories, called the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levels</a:t>
            </a:r>
            <a:r>
              <a:rPr lang="en-US" sz="2200" smtClean="0">
                <a:cs typeface="Calibri" pitchFamily="34" charset="0"/>
              </a:rPr>
              <a:t> of the factor.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&gt; f1 &lt;- c("M","F","M","F","F","F","M")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&gt; f2 &lt;- factor(f1)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&gt; f2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[1] M F M F F F M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Levels: F M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&gt; table(f2)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f2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F M 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4 3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Lists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An ordered collection of objects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Remember that a vector can only contain numbers, characters or logical values. Frequently, though, we want to create collections of vectors or other data objects of mixed type. In R this is done with a list. The objects in a list are known as its components. Lists are often created quite explicitly: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info &lt;- list(name = "Alice", age = 18, subject = 3, 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+                            mark.subjects = c(7,5,10))</a:t>
            </a:r>
          </a:p>
          <a:p>
            <a:r>
              <a:rPr lang="en-US" sz="2200" smtClean="0">
                <a:cs typeface="Calibri" pitchFamily="34" charset="0"/>
              </a:rPr>
              <a:t>Components are always numbered and can be referenced as such.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Lst[[1]] is the  first component (namely “Alice"); etc. to</a:t>
            </a:r>
          </a:p>
          <a:p>
            <a:pPr>
              <a:buNone/>
            </a:pPr>
            <a:r>
              <a:rPr lang="en-US" sz="22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info[[4]]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 7  5 10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info[[4]][1]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[1] 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Lists Length and Components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For Lst a list, length(Lst) is the number of components; names(Lst) is the character vector of component names. </a:t>
            </a:r>
          </a:p>
          <a:p>
            <a:r>
              <a:rPr lang="en-US" sz="2200" smtClean="0">
                <a:cs typeface="Calibri" pitchFamily="34" charset="0"/>
              </a:rPr>
              <a:t>Often the ordering of components is articial. We want simple ways of getting the value of a component using the name. There are two ways: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info[["name"]]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"Alice“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More commonly: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info$name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"Alice"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info$age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Lists Subsetting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For a list LL with n components and s a subsequence of 1:n, LL[s] denotes the sublist with components corresponding to the indices in s.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 &lt;-1:2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info[s]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$name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"Alice"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$age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18</a:t>
            </a:r>
          </a:p>
          <a:p>
            <a:pPr>
              <a:buNone/>
            </a:pPr>
            <a:endParaRPr lang="en-US" sz="250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2500" smtClean="0">
                <a:solidFill>
                  <a:srgbClr val="FF0000"/>
                </a:solidFill>
                <a:cs typeface="Calibri" pitchFamily="34" charset="0"/>
              </a:rPr>
              <a:t>NOTE:</a:t>
            </a:r>
            <a:r>
              <a:rPr lang="en-US" sz="2500" smtClean="0">
                <a:cs typeface="Calibri" pitchFamily="34" charset="0"/>
              </a:rPr>
              <a:t> LL[[1]] is different from LL[1]. LL[[1]] is the value of the </a:t>
            </a:r>
          </a:p>
          <a:p>
            <a:pPr>
              <a:buNone/>
            </a:pPr>
            <a:r>
              <a:rPr lang="en-US" sz="2500" smtClean="0">
                <a:cs typeface="Calibri" pitchFamily="34" charset="0"/>
              </a:rPr>
              <a:t>first component; LL[1] is the list with one component whose value</a:t>
            </a:r>
          </a:p>
          <a:p>
            <a:pPr>
              <a:buNone/>
            </a:pPr>
            <a:r>
              <a:rPr lang="en-US" sz="2500" smtClean="0">
                <a:cs typeface="Calibri" pitchFamily="34" charset="0"/>
              </a:rPr>
              <a:t>is LL[[1]].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Lists Subsetting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- Example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info[[1]]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"Alice"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class(info[[1]])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"character"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info[1]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$name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"Alice"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class(info[1])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"list“</a:t>
            </a:r>
          </a:p>
          <a:p>
            <a:pPr>
              <a:spcBef>
                <a:spcPts val="1800"/>
              </a:spcBef>
              <a:buNone/>
            </a:pPr>
            <a:r>
              <a:rPr lang="en-US" sz="2200" smtClean="0">
                <a:cs typeface="Calibri" pitchFamily="34" charset="0"/>
              </a:rPr>
              <a:t>Further note: Lst[[m]] only makes sense when m is a single integer.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Lst[[1:2]] produces an error. Lists can be concatenated like vectors.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Matrices and Arrays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The entries in a matrix </a:t>
            </a:r>
            <a:r>
              <a:rPr lang="en-US" sz="2200" i="1" smtClean="0">
                <a:cs typeface="Calibri" pitchFamily="34" charset="0"/>
              </a:rPr>
              <a:t>X</a:t>
            </a:r>
            <a:r>
              <a:rPr lang="en-US" sz="2200" smtClean="0">
                <a:cs typeface="Calibri" pitchFamily="34" charset="0"/>
              </a:rPr>
              <a:t> are arranged in rows and columns. Think of it as a two-dimensional version of a numeric vector. </a:t>
            </a:r>
            <a:r>
              <a:rPr lang="en-US" sz="2200" i="1" smtClean="0">
                <a:cs typeface="Calibri" pitchFamily="34" charset="0"/>
              </a:rPr>
              <a:t>X</a:t>
            </a:r>
            <a:r>
              <a:rPr lang="en-US" sz="2200" smtClean="0">
                <a:cs typeface="Calibri" pitchFamily="34" charset="0"/>
              </a:rPr>
              <a:t> is </a:t>
            </a:r>
            <a:r>
              <a:rPr lang="en-US" sz="2200" i="1" smtClean="0">
                <a:cs typeface="Calibri" pitchFamily="34" charset="0"/>
              </a:rPr>
              <a:t>n x m </a:t>
            </a:r>
            <a:r>
              <a:rPr lang="en-US" sz="2200" smtClean="0">
                <a:cs typeface="Calibri" pitchFamily="34" charset="0"/>
              </a:rPr>
              <a:t>if it has n rows and m columns. Create a 3x4 matrix all of whose entries are 0: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matrix(0,nrow = 3, ncol = 4)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[1,]    0    0    0    0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[2,]    0    0    0    0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[3,]    0    0    0    0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dim(X)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3 4</a:t>
            </a:r>
          </a:p>
          <a:p>
            <a:r>
              <a:rPr lang="en-US" sz="2200" smtClean="0">
                <a:cs typeface="Calibri" pitchFamily="34" charset="0"/>
              </a:rPr>
              <a:t>Dimension, dim(X), is an integer vector giving the number of 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rows and columns.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/>
              <a:t>R is infinitely Expandable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Application of R normally use a package; i.e., a library of special functions designed for a specific problem.</a:t>
            </a:r>
          </a:p>
          <a:p>
            <a:r>
              <a:rPr lang="en-US" sz="2400" smtClean="0"/>
              <a:t>Hundreds of packages are available, mostly written by users.</a:t>
            </a:r>
          </a:p>
          <a:p>
            <a:r>
              <a:rPr lang="en-US" sz="2400" smtClean="0"/>
              <a:t>A user normally only loads  a handful packages for a particular analysis.</a:t>
            </a:r>
          </a:p>
          <a:p>
            <a:r>
              <a:rPr lang="en-US" sz="2400" smtClean="0"/>
              <a:t>Standards determine how a package is structured, works well with other packages and creates new data types in easily used manner.</a:t>
            </a:r>
          </a:p>
          <a:p>
            <a:r>
              <a:rPr lang="en-US" sz="2400" smtClean="0"/>
              <a:t>Standardizition makes it easy for users to learn new packages.</a:t>
            </a:r>
          </a:p>
          <a:p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Entries, Rows, …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A more interesting matrix: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A &lt;- matrix(1:12, nrow=3, ncol=4)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A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4    7   10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2    5    8   11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 3    6    9   12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A &lt;- matrix(1:12, nrow=3, ncol=4, byrow=T)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A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2    3    4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5    6    7    8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 9   10   11   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Entries, Rows, …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A[1,3]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3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A[1,]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1 2 3 4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A[,3]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[1]  3  7 11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&gt; A[1:2,]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[1,]    1    2    3    4</a:t>
            </a:r>
          </a:p>
          <a:p>
            <a:pPr>
              <a:buNone/>
            </a:pPr>
            <a:r>
              <a:rPr lang="pt-BR" sz="2200" smtClean="0">
                <a:latin typeface="Calibri" pitchFamily="34" charset="0"/>
                <a:cs typeface="Calibri" pitchFamily="34" charset="0"/>
              </a:rPr>
              <a:t>[2,]    5    6    7    8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= Vector with Dimension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&lt;- 1:15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dim(x) &lt;- c(3,5)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 [,1] [,2] [,3] [,4] [,5]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[1,]    1    4    7   10   13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[2,]    2    5    8   11   14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[3,]    3    6    9   12   15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class(x)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"matrix"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= Vector with Dimension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&lt;- 1:15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dim(x) &lt;- c(3,5)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 [,1] [,2] [,3] [,4] [,5]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[1,]    1    4    7   10   13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[2,]    2    5    8   11   14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[3,]    3    6    9   12   15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class(x)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"matrix“</a:t>
            </a:r>
          </a:p>
          <a:p>
            <a:pPr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y &lt;- A[1,]</a:t>
            </a:r>
          </a:p>
          <a:p>
            <a:pPr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&gt; class(y)</a:t>
            </a:r>
          </a:p>
          <a:p>
            <a:pPr>
              <a:buNone/>
            </a:pPr>
            <a:r>
              <a:rPr lang="es-ES" sz="2200" smtClean="0">
                <a:latin typeface="Calibri" pitchFamily="34" charset="0"/>
                <a:cs typeface="Calibri" pitchFamily="34" charset="0"/>
              </a:rPr>
              <a:t>[1] "integer"</a:t>
            </a: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Assignment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X[1,3] &lt;- 1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 ,1] &lt;- c(-1,-2,-3)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-1    0    1   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-2    0    0   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-3    0    0   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 ,4] &lt;- 2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-1    0    1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-2    0    0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-3    0    0   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Adding Rows and Columns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5257800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Using rbind and cbind to add a row at the bottom and a column at the right of a matrix.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 &lt;- matrix(1:4,nrow=2); X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3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2    4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(X &lt;- cbind(X,c(0,0)))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3    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2    4    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(X &lt;- rbind(X,rep(1,3)))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3    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2    4    0</a:t>
            </a:r>
          </a:p>
          <a:p>
            <a:pPr lvl="1"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 1    1    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Subsetting with logicals </a:t>
            </a:r>
            <a:r>
              <a:rPr lang="en-US" sz="2400" b="1" smtClean="0">
                <a:solidFill>
                  <a:srgbClr val="0070C0"/>
                </a:solidFill>
                <a:cs typeface="Calibri" pitchFamily="34" charset="0"/>
              </a:rPr>
              <a:t>– Review for vectors</a:t>
            </a:r>
            <a:endParaRPr lang="en-US" sz="24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Remember, if x is a vector and L a logical vector of the same length, x[L]  is a (probably shorter) vector comprised of the entries where L is TRUE. If r is a number, x[L] &lt;- replaces the entry in x by r when L is TRUE and leaves the entry alone otherwise.</a:t>
            </a:r>
          </a:p>
          <a:p>
            <a:r>
              <a:rPr lang="en-US" sz="2200" smtClean="0">
                <a:cs typeface="Calibri" pitchFamily="34" charset="0"/>
              </a:rPr>
              <a:t>For a matrix X and logical L of matching dimensions, X[L] is the numeric vector of entries where L is TRUE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&gt; X &gt; 0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      [,1]  [,2]  [,3] [,4]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[1,] FALSE FALSE  TRUE TRUE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[2,] FALSE FALSE FALSE TRUE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[3,] FALSE FALSE FALSE TRUE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&gt; X[X &gt; 0]</a:t>
            </a:r>
          </a:p>
          <a:p>
            <a:pPr lvl="1">
              <a:buNone/>
            </a:pPr>
            <a:r>
              <a:rPr lang="da-DK" sz="2000" smtClean="0">
                <a:latin typeface="Calibri" pitchFamily="34" charset="0"/>
                <a:cs typeface="Calibri" pitchFamily="34" charset="0"/>
              </a:rPr>
              <a:t>[1] 1 2 2 2</a:t>
            </a:r>
            <a:endParaRPr lang="en-US" sz="20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Assignment with Logicals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sometimes useful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Assignment of the form X[L] &lt;- r work as they do for vectors.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X[1,1] &lt;- NA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is.na(X)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 [,1]  [,2]  [,3]  [,4]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TRUE FALSE FALSE FALSE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FALSE FALSE FALSE FALSE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FALSE FALSE FALSE FALSE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X[is.na(X)] &lt;- 0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0    0    1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-2    0    0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-3    0    0    2</a:t>
            </a:r>
          </a:p>
          <a:p>
            <a:pPr>
              <a:buNone/>
            </a:pPr>
            <a:endParaRPr lang="en-US" sz="22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Matrix and Number Arithmetic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For X a matrix and r a number X+r and X*r are the results of adding, resp. multiplying r entrywise to X. What if r is a vector?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	Experiment and find out.</a:t>
            </a:r>
          </a:p>
          <a:p>
            <a:r>
              <a:rPr lang="en-US" sz="2200" smtClean="0">
                <a:cs typeface="Calibri" pitchFamily="34" charset="0"/>
              </a:rPr>
              <a:t>If X is n x m and Y is m x p, X % *% Y is the matrix product.</a:t>
            </a:r>
          </a:p>
          <a:p>
            <a:r>
              <a:rPr lang="en-US" sz="2200" smtClean="0">
                <a:cs typeface="Calibri" pitchFamily="34" charset="0"/>
              </a:rPr>
              <a:t>t(X) is the </a:t>
            </a:r>
            <a:r>
              <a:rPr lang="en-US" sz="2200" smtClean="0">
                <a:solidFill>
                  <a:srgbClr val="FF0000"/>
                </a:solidFill>
                <a:cs typeface="Calibri" pitchFamily="34" charset="0"/>
              </a:rPr>
              <a:t>transpose</a:t>
            </a:r>
            <a:r>
              <a:rPr lang="en-US" sz="2200" smtClean="0">
                <a:cs typeface="Calibri" pitchFamily="34" charset="0"/>
              </a:rPr>
              <a:t> of X; i.e., the matrix obtained from X by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switching rows and columns. diag(X) is the vector of elements on</a:t>
            </a:r>
          </a:p>
          <a:p>
            <a:pPr lvl="1">
              <a:buNone/>
            </a:pPr>
            <a:r>
              <a:rPr lang="en-US" sz="2200" smtClean="0">
                <a:cs typeface="Calibri" pitchFamily="34" charset="0"/>
              </a:rPr>
              <a:t>the main diagonal.</a:t>
            </a:r>
          </a:p>
          <a:p>
            <a:pPr>
              <a:buNone/>
            </a:pPr>
            <a:endParaRPr lang="en-US" sz="22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Row and Column Stats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400" smtClean="0">
                <a:cs typeface="Calibri" pitchFamily="34" charset="0"/>
              </a:rPr>
              <a:t>Frequently we'll want to extract statistics from the rows or columns of a matrix. Let f be a function that produces a number given a vector. If X is a matrix apply(X, 1, f) is the result of applying f to each row of X; apply(X, 2, f) to the columns. The former outputs a vector with one result for each row.</a:t>
            </a:r>
          </a:p>
          <a:p>
            <a:r>
              <a:rPr lang="en-US" sz="2400" smtClean="0">
                <a:cs typeface="Calibri" pitchFamily="34" charset="0"/>
              </a:rPr>
              <a:t>Other functions </a:t>
            </a:r>
          </a:p>
          <a:p>
            <a:pPr>
              <a:buNone/>
            </a:pPr>
            <a:endParaRPr lang="en-US" sz="2400" smtClean="0"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1143000" y="4038600"/>
          <a:ext cx="64008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817"/>
                <a:gridCol w="39069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Function</a:t>
                      </a:r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Meaning</a:t>
                      </a:r>
                      <a:endParaRPr lang="en-US" sz="22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colMeans(X)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Column means of matrix X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colSums(X)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Column totals of matrix X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rowMeans(X)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Row</a:t>
                      </a:r>
                      <a:r>
                        <a:rPr lang="en-US" sz="2200" baseline="0" smtClean="0"/>
                        <a:t> </a:t>
                      </a:r>
                      <a:r>
                        <a:rPr lang="en-US" sz="2200" smtClean="0"/>
                        <a:t>means of matrix X</a:t>
                      </a:r>
                      <a:endParaRPr lang="en-US" sz="220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smtClean="0"/>
                        <a:t>rowSums(X)</a:t>
                      </a:r>
                      <a:endParaRPr lang="en-US" sz="2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smtClean="0"/>
                        <a:t>Row</a:t>
                      </a:r>
                      <a:r>
                        <a:rPr lang="en-US" sz="2200" baseline="0" smtClean="0"/>
                        <a:t> </a:t>
                      </a:r>
                      <a:r>
                        <a:rPr lang="en-US" sz="2200" smtClean="0"/>
                        <a:t>totals of matrix X</a:t>
                      </a:r>
                      <a:endParaRPr lang="en-US" sz="2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/>
              <a:t>Outline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1"/>
            <a:r>
              <a:rPr lang="en-US" smtClean="0"/>
              <a:t>An R session</a:t>
            </a:r>
          </a:p>
          <a:p>
            <a:pPr lvl="1"/>
            <a:r>
              <a:rPr lang="en-US" smtClean="0"/>
              <a:t>Primitive data types in R</a:t>
            </a:r>
          </a:p>
          <a:p>
            <a:pPr lvl="1"/>
            <a:r>
              <a:rPr lang="en-US" smtClean="0"/>
              <a:t>Atomic Vectors</a:t>
            </a:r>
          </a:p>
          <a:p>
            <a:pPr lvl="1"/>
            <a:r>
              <a:rPr lang="en-US" smtClean="0"/>
              <a:t>Subsetting Vectors</a:t>
            </a:r>
          </a:p>
          <a:p>
            <a:pPr lvl="1"/>
            <a:r>
              <a:rPr lang="en-US" smtClean="0"/>
              <a:t>Higher-order data type</a:t>
            </a:r>
          </a:p>
          <a:p>
            <a:pPr lvl="1"/>
            <a:r>
              <a:rPr lang="en-US" smtClean="0"/>
              <a:t>Matrices and Arrays</a:t>
            </a:r>
          </a:p>
          <a:p>
            <a:pPr lvl="1"/>
            <a:r>
              <a:rPr lang="en-US" smtClean="0"/>
              <a:t>Data Frames</a:t>
            </a:r>
          </a:p>
          <a:p>
            <a:pPr lvl="1"/>
            <a:r>
              <a:rPr lang="en-US" smtClean="0"/>
              <a:t>Reading and Writing </a:t>
            </a:r>
            <a:r>
              <a:rPr lang="en-US" smtClean="0"/>
              <a:t>Tables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Row and Column Stats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 &lt;- matrix(1:15,nrow=3,ncol=5)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 [,1] [,2] [,3] [,4] [,5]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[1,]    1    4    7   10   13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[2,]    2    5    8   11   14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[3,]    3    6    9   12   15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Y &lt;- apply(X,1,mean)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Y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7 8 9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Z &lt;- apply(X,2,min)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Z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 1  4  7 10 13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Names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endParaRPr lang="en-US" sz="220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Just as you can name indices in a vector you can (and should!) name columns and rows in a matrix with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colnames(X)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rownames(X)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. These can be used in subsetting just like vectors.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Names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 &lt;- matrix(rpois(20,1.5),nrow=4); X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[,1] [,2] [,3] [,4] [,5]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[1,]    1    1    2    2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[2,]    0    2    3    0    1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[3,]    5    1    2    1   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[4,]    3    1    1    1    3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rownames(X)&lt;-rownames(X,do.NULL=FALSE,prefix="Trial.")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        [,1] [,2] [,3] [,4] [,5]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Trial.1    1    1    2    2    2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Trial.2    0    2    3    0    1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Trial.3    5    1    2    1    0</a:t>
            </a:r>
          </a:p>
          <a:p>
            <a:pPr>
              <a:buNone/>
            </a:pPr>
            <a:r>
              <a:rPr lang="en-US" sz="2000" smtClean="0">
                <a:latin typeface="Calibri" pitchFamily="34" charset="0"/>
                <a:cs typeface="Calibri" pitchFamily="34" charset="0"/>
              </a:rPr>
              <a:t>Trial.4    3    1    1    1    3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Names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drug.names &lt;- c("aspirin","paracetamol","nurofen","hedex","placebo")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colnames(X) &lt;- drug.names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X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    aspirin paracetamol nurofen hedex placebo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Trial.1       1           1       2     2       2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Trial.2       0           2       3     0       1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Trial.3       5           1       2     1       0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Trial.4       3           1       1     1       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Data Frames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Fundemental Object for Experimental Data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A data.frame object in R has similar dimensional properties to a matrix but it may contain categorical data, as well as numeric. The standard is to put data for one sample across a row and covariates as columns.</a:t>
            </a:r>
          </a:p>
          <a:p>
            <a:r>
              <a:rPr lang="en-US" sz="2200" smtClean="0">
                <a:cs typeface="Calibri" pitchFamily="34" charset="0"/>
              </a:rPr>
              <a:t>On one level, as the notation will reflect, a data frame is a list. Each component corresponds to a variable; i.e., the vector of values of a given variable for each sample. A data frame is like a list with components as columns of a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Data Frame Restrictions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5181600"/>
          </a:xfrm>
        </p:spPr>
        <p:txBody>
          <a:bodyPr>
            <a:noAutofit/>
          </a:bodyPr>
          <a:lstStyle/>
          <a:p>
            <a:endParaRPr lang="en-US" sz="2400" smtClean="0">
              <a:cs typeface="Calibri" pitchFamily="34" charset="0"/>
            </a:endParaRPr>
          </a:p>
          <a:p>
            <a:r>
              <a:rPr lang="en-US" sz="2400" smtClean="0">
                <a:cs typeface="Calibri" pitchFamily="34" charset="0"/>
              </a:rPr>
              <a:t>When can a list be made into a data.frame ?</a:t>
            </a:r>
          </a:p>
          <a:p>
            <a:pPr lvl="1"/>
            <a:r>
              <a:rPr lang="en-US" sz="2200" smtClean="0">
                <a:cs typeface="Calibri" pitchFamily="34" charset="0"/>
              </a:rPr>
              <a:t>Components must be vectors (numeric, character, logical) or factors.</a:t>
            </a:r>
          </a:p>
          <a:p>
            <a:pPr lvl="1"/>
            <a:r>
              <a:rPr lang="en-US" sz="2200" smtClean="0">
                <a:cs typeface="Calibri" pitchFamily="34" charset="0"/>
              </a:rPr>
              <a:t>All vectors and factors must have the same lengths.</a:t>
            </a:r>
          </a:p>
          <a:p>
            <a:r>
              <a:rPr lang="en-US" sz="2400" smtClean="0">
                <a:cs typeface="Calibri" pitchFamily="34" charset="0"/>
              </a:rPr>
              <a:t>Matrices and even other data frames can be combined with vectors to form a data frame if the dimensions match up.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Creating Data Frames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Explicitly like a list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 &lt;- data.frame(name = c("An","Binh","Chau"),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+ age = c(18,19,18), gender = c("M","F","F"))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name age gender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1   An  18      M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2 Binh  19      F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3 Chau  18     F</a:t>
            </a:r>
          </a:p>
          <a:p>
            <a:r>
              <a:rPr lang="en-US" sz="2400" smtClean="0">
                <a:cs typeface="Calibri" pitchFamily="34" charset="0"/>
              </a:rPr>
              <a:t>Entries in a data.frame are indexed like a matrix: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students[1,2]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Data Frame Attributes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Both list and matrix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names(students)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"name"   "age"    "gender"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rownames(students) &lt;- c("SV1","SV2","SV3")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name age gender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SV1   An  18      M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SV2 Binh  19      F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SV3 Chau  18     F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students$gender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M F F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Levels: F 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Components as Vectors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The components of a data frame can be extracted as a vector as in a list: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&gt; sv.age &lt;- students$age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&gt; sv.age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[1] 18 19 18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&gt; names(sv.age) &lt;- rownames(students)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&gt; sv.age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SV1 SV2 SV3 </a:t>
            </a:r>
          </a:p>
          <a:p>
            <a:pPr lvl="1">
              <a:buNone/>
            </a:pPr>
            <a:r>
              <a:rPr lang="en-US" sz="2000" smtClean="0">
                <a:cs typeface="Calibri" pitchFamily="34" charset="0"/>
              </a:rPr>
              <a:t> 18  19  18 </a:t>
            </a:r>
          </a:p>
          <a:p>
            <a:pPr>
              <a:buNone/>
            </a:pPr>
            <a:r>
              <a:rPr lang="en-US" sz="2300" smtClean="0">
                <a:solidFill>
                  <a:srgbClr val="FF0000"/>
                </a:solidFill>
                <a:cs typeface="Calibri" pitchFamily="34" charset="0"/>
              </a:rPr>
              <a:t>Warning:</a:t>
            </a:r>
            <a:r>
              <a:rPr lang="en-US" sz="2300" smtClean="0">
                <a:cs typeface="Calibri" pitchFamily="34" charset="0"/>
              </a:rPr>
              <a:t> Character vectors in a data frame are always stored as a</a:t>
            </a:r>
          </a:p>
          <a:p>
            <a:pPr>
              <a:buNone/>
            </a:pPr>
            <a:r>
              <a:rPr lang="en-US" sz="2300" smtClean="0">
                <a:cs typeface="Calibri" pitchFamily="34" charset="0"/>
              </a:rPr>
              <a:t>factor. It's assumed that's what you </a:t>
            </a:r>
            <a:r>
              <a:rPr lang="en-US" sz="2300" smtClean="0">
                <a:solidFill>
                  <a:srgbClr val="FF0000"/>
                </a:solidFill>
                <a:cs typeface="Calibri" pitchFamily="34" charset="0"/>
              </a:rPr>
              <a:t>should do</a:t>
            </a:r>
            <a:r>
              <a:rPr lang="en-US" sz="2300" smtClean="0">
                <a:cs typeface="Calibri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An R Session</a:t>
            </a:r>
            <a:endParaRPr lang="en-US" sz="5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Extracting ALL Components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r>
              <a:rPr lang="en-US" sz="2300" smtClean="0">
                <a:cs typeface="Calibri" pitchFamily="34" charset="0"/>
              </a:rPr>
              <a:t>All components in a data frame can be extracted as vectors with the corresponding name: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attach(students)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name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[1] An   Binh Chau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Levels: An Binh Chau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detach(students)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name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Error: object 'name' 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Expanding Data Frames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r>
              <a:rPr lang="en-US" sz="2200" smtClean="0">
                <a:cs typeface="Calibri" pitchFamily="34" charset="0"/>
              </a:rPr>
              <a:t>Components can be added to a data frame in the natural way.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students$city &lt;- c("HN","HCM","HP")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&gt; students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    name age gender city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SV1   An  18      M   HN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SV2 Binh  19      F  HCM</a:t>
            </a:r>
          </a:p>
          <a:p>
            <a:pPr lvl="1"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SV3 Chau  18     F   HP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Reading and Writing Tables</a:t>
            </a:r>
            <a:endParaRPr lang="en-US" sz="540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Reading Tables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The working directory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endParaRPr lang="en-US" sz="2400" smtClean="0">
              <a:latin typeface="Calibri" pitchFamily="34" charset="0"/>
              <a:cs typeface="Calibri" pitchFamily="34" charset="0"/>
            </a:endParaRP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R can read in files on your machine and create data  files and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graphics. Paths to these  files are computed relative to the working  directory. Paths are specified in the format appropriate for the machine.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Typically, separate analyses are stored in different directories.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Can Move Between R and Excel </a:t>
            </a:r>
            <a:r>
              <a:rPr lang="en-US" sz="2000" b="1" smtClean="0">
                <a:solidFill>
                  <a:srgbClr val="0070C0"/>
                </a:solidFill>
                <a:cs typeface="Calibri" pitchFamily="34" charset="0"/>
              </a:rPr>
              <a:t>– Reading .CSV</a:t>
            </a:r>
            <a:endParaRPr lang="en-US" sz="2000" b="1">
              <a:solidFill>
                <a:srgbClr val="0070C0"/>
              </a:solidFill>
              <a:cs typeface="Calibri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302752" cy="4724400"/>
          </a:xfrm>
        </p:spPr>
        <p:txBody>
          <a:bodyPr>
            <a:noAutofit/>
          </a:bodyPr>
          <a:lstStyle/>
          <a:p>
            <a:r>
              <a:rPr lang="en-US" sz="2400" smtClean="0">
                <a:cs typeface="Calibri" pitchFamily="34" charset="0"/>
              </a:rPr>
              <a:t>Excel allows you to save  files as "comma separated values". All formatting is lost but the information content is there. There is a function in R that reads the .CSV  file and produces a table of data</a:t>
            </a:r>
            <a:r>
              <a:rPr lang="en-US" sz="2400" smtClean="0">
                <a:cs typeface="Calibri" pitchFamily="34" charset="0"/>
              </a:rPr>
              <a:t>.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&gt; 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data &lt;- read.csv(file.choose(),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header=TRUE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&gt; class(data)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[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1] 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"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data.frame“</a:t>
            </a:r>
          </a:p>
          <a:p>
            <a:r>
              <a:rPr lang="en-US" sz="2400" smtClean="0">
                <a:cs typeface="Calibri" pitchFamily="34" charset="0"/>
              </a:rPr>
              <a:t>These are special cases of the more </a:t>
            </a:r>
            <a:r>
              <a:rPr lang="en-US" sz="2400" smtClean="0">
                <a:cs typeface="Calibri" pitchFamily="34" charset="0"/>
              </a:rPr>
              <a:t>general </a:t>
            </a:r>
            <a:r>
              <a:rPr lang="en-US" sz="2400" smtClean="0">
                <a:cs typeface="Calibri" pitchFamily="34" charset="0"/>
              </a:rPr>
              <a:t>functions read.table</a:t>
            </a:r>
            <a:r>
              <a:rPr lang="en-US" sz="2400" smtClean="0">
                <a:cs typeface="Calibri" pitchFamily="34" charset="0"/>
              </a:rPr>
              <a:t>, write.table. There are numerous options </a:t>
            </a:r>
            <a:r>
              <a:rPr lang="en-US" sz="2400" smtClean="0">
                <a:cs typeface="Calibri" pitchFamily="34" charset="0"/>
              </a:rPr>
              <a:t>such </a:t>
            </a:r>
            <a:r>
              <a:rPr lang="en-US" sz="2400" smtClean="0">
                <a:cs typeface="Calibri" pitchFamily="34" charset="0"/>
              </a:rPr>
              <a:t>as     "Is </a:t>
            </a:r>
            <a:r>
              <a:rPr lang="en-US" sz="2400" smtClean="0">
                <a:cs typeface="Calibri" pitchFamily="34" charset="0"/>
              </a:rPr>
              <a:t>the </a:t>
            </a:r>
            <a:r>
              <a:rPr lang="en-US" sz="2400" smtClean="0">
                <a:cs typeface="Calibri" pitchFamily="34" charset="0"/>
              </a:rPr>
              <a:t>first </a:t>
            </a:r>
            <a:r>
              <a:rPr lang="en-US" sz="2400" smtClean="0">
                <a:cs typeface="Calibri" pitchFamily="34" charset="0"/>
              </a:rPr>
              <a:t>line header information?" See the help entries.</a:t>
            </a:r>
            <a:endParaRPr lang="en-US" sz="2400" smtClean="0"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  <a:cs typeface="Calibri" pitchFamily="34" charset="0"/>
              </a:rPr>
              <a:t>Data frames </a:t>
            </a:r>
            <a:r>
              <a:rPr lang="en-US" sz="2200" b="1" smtClean="0">
                <a:solidFill>
                  <a:srgbClr val="0070C0"/>
                </a:solidFill>
                <a:cs typeface="Calibri" pitchFamily="34" charset="0"/>
              </a:rPr>
              <a:t>– some useful functions </a:t>
            </a:r>
            <a:endParaRPr lang="en-US" sz="2200" b="1">
              <a:solidFill>
                <a:srgbClr val="0070C0"/>
              </a:solidFill>
              <a:cs typeface="Calibri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849120"/>
          <a:ext cx="76962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519"/>
                <a:gridCol w="469768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Function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Meaning</a:t>
                      </a:r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mtClean="0"/>
                        <a:t>[order(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en-US" smtClean="0"/>
                        <a:t>), ]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Sort</a:t>
                      </a:r>
                      <a:r>
                        <a:rPr lang="en-US" baseline="0" smtClean="0"/>
                        <a:t> dataframe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baseline="0" smtClean="0"/>
                        <a:t> by column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na.omit(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Omitting</a:t>
                      </a:r>
                      <a:r>
                        <a:rPr lang="en-US" baseline="0" smtClean="0"/>
                        <a:t> NA values in dataframe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unique(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Remove duplicate elements/rows</a:t>
                      </a:r>
                      <a:r>
                        <a:rPr lang="en-US" baseline="0" smtClean="0"/>
                        <a:t> in dataframe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merge(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F1</a:t>
                      </a:r>
                      <a:r>
                        <a:rPr lang="en-US" smtClean="0"/>
                        <a:t>,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F2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Merge two dataframes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F1</a:t>
                      </a:r>
                      <a:r>
                        <a:rPr lang="en-US" baseline="0" smtClean="0"/>
                        <a:t>, </a:t>
                      </a:r>
                      <a:r>
                        <a:rPr lang="en-US" baseline="0" smtClean="0">
                          <a:solidFill>
                            <a:srgbClr val="FF0000"/>
                          </a:solidFill>
                        </a:rPr>
                        <a:t>F2</a:t>
                      </a:r>
                      <a:r>
                        <a:rPr lang="en-US" baseline="0" smtClean="0"/>
                        <a:t> into a single dataframe by an identical column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summary(</a:t>
                      </a:r>
                      <a:r>
                        <a:rPr lang="en-US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mtClean="0"/>
                        <a:t>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Summarize all the contents</a:t>
                      </a:r>
                      <a:r>
                        <a:rPr lang="en-US" baseline="0" smtClean="0"/>
                        <a:t> of all the variables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Starting …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400" smtClean="0">
                <a:cs typeface="Calibri" pitchFamily="34" charset="0"/>
              </a:rPr>
              <a:t>To start R, just click on R icon; you quit R by typing q() or by selecting File|Exit (in Windows).</a:t>
            </a:r>
          </a:p>
          <a:p>
            <a:r>
              <a:rPr lang="en-US" sz="2400" smtClean="0">
                <a:cs typeface="Calibri" pitchFamily="34" charset="0"/>
              </a:rPr>
              <a:t>Set working directory, i.e, D:\My Works\</a:t>
            </a:r>
          </a:p>
          <a:p>
            <a:pPr>
              <a:buNone/>
            </a:pPr>
            <a:r>
              <a:rPr lang="en-US" sz="24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&gt; setwd(“D:/My Works/”)</a:t>
            </a:r>
          </a:p>
          <a:p>
            <a:r>
              <a:rPr lang="en-US" sz="2400" smtClean="0">
                <a:cs typeface="Calibri" pitchFamily="34" charset="0"/>
              </a:rPr>
              <a:t>Get working directory</a:t>
            </a:r>
          </a:p>
          <a:p>
            <a:pPr>
              <a:buNone/>
            </a:pPr>
            <a:r>
              <a:rPr lang="en-US" sz="24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&gt; getwd()</a:t>
            </a:r>
          </a:p>
          <a:p>
            <a:r>
              <a:rPr lang="en-US" sz="2400" smtClean="0">
                <a:cs typeface="Calibri" pitchFamily="34" charset="0"/>
              </a:rPr>
              <a:t>Getting help in R</a:t>
            </a:r>
          </a:p>
          <a:p>
            <a:pPr>
              <a:buNone/>
            </a:pPr>
            <a:r>
              <a:rPr lang="en-US" sz="24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400" smtClean="0">
                <a:latin typeface="Calibri" pitchFamily="34" charset="0"/>
                <a:cs typeface="Calibri" pitchFamily="34" charset="0"/>
              </a:rPr>
              <a:t>&gt; help.start() # general help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&gt; help(lm) # help about function lm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&gt; ? lm # same thing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&gt; apropos("foo") # list all functions containing string foo</a:t>
            </a:r>
          </a:p>
          <a:p>
            <a:pPr>
              <a:buNone/>
            </a:pPr>
            <a:r>
              <a:rPr lang="en-US" sz="2400" smtClean="0">
                <a:latin typeface="Calibri" pitchFamily="34" charset="0"/>
                <a:cs typeface="Calibri" pitchFamily="34" charset="0"/>
              </a:rPr>
              <a:t>	&gt; example(foo) # show an example of function foo</a:t>
            </a:r>
          </a:p>
          <a:p>
            <a:endParaRPr lang="en-US" sz="2400" smtClean="0"/>
          </a:p>
          <a:p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The Workspace … 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2200" smtClean="0"/>
              <a:t>Listing files in your working directory</a:t>
            </a:r>
          </a:p>
          <a:p>
            <a:pPr>
              <a:buNone/>
            </a:pPr>
            <a:r>
              <a:rPr lang="en-US" sz="2200" smtClean="0"/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list.files() # or dir()</a:t>
            </a:r>
          </a:p>
          <a:p>
            <a:r>
              <a:rPr lang="en-US" sz="2200" smtClean="0"/>
              <a:t>Work with your previous commands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history() # display last 25 commands</a:t>
            </a:r>
            <a:br>
              <a:rPr lang="en-US" sz="2200" smtClean="0">
                <a:latin typeface="Calibri" pitchFamily="34" charset="0"/>
                <a:cs typeface="Calibri" pitchFamily="34" charset="0"/>
              </a:rPr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history(max.show=Inf) # display all previous commands</a:t>
            </a:r>
          </a:p>
          <a:p>
            <a:r>
              <a:rPr lang="en-US" sz="2200" smtClean="0"/>
              <a:t>Save your command history 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savehistory(file="myfile") # default is ".Rhistory"</a:t>
            </a:r>
            <a:r>
              <a:rPr lang="en-US" sz="2200" smtClean="0"/>
              <a:t> </a:t>
            </a:r>
          </a:p>
          <a:p>
            <a:r>
              <a:rPr lang="en-US" sz="2200" smtClean="0"/>
              <a:t>Recall your command history 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loadhistory(file="myfile") # default is ".Rhistory"</a:t>
            </a:r>
          </a:p>
          <a:p>
            <a:r>
              <a:rPr lang="en-US" sz="2200" smtClean="0"/>
              <a:t>Save the workspace to the file .RData in the cwd 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save.image()</a:t>
            </a: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Saving …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200" smtClean="0"/>
              <a:t>Save specific objects to a file, if you don't specify the path, the cwd is assumed 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save(object list,file="myfile.RData")</a:t>
            </a:r>
            <a:endParaRPr lang="en-US" sz="2200" smtClean="0"/>
          </a:p>
          <a:p>
            <a:r>
              <a:rPr lang="en-US" sz="2200" smtClean="0"/>
              <a:t>Load a workspace into the current session, if you don't specify the path, the cwd is assumed </a:t>
            </a:r>
            <a:br>
              <a:rPr lang="en-US" sz="2200" smtClean="0"/>
            </a:br>
            <a:r>
              <a:rPr lang="en-US" sz="2200" smtClean="0">
                <a:latin typeface="Calibri" pitchFamily="34" charset="0"/>
                <a:cs typeface="Calibri" pitchFamily="34" charset="0"/>
              </a:rPr>
              <a:t>&gt; load("myfile.RData")</a:t>
            </a:r>
          </a:p>
          <a:p>
            <a:r>
              <a:rPr lang="en-US" sz="2200" smtClean="0"/>
              <a:t>Remove objects from a specified environment</a:t>
            </a:r>
          </a:p>
          <a:p>
            <a:pPr>
              <a:buNone/>
            </a:pPr>
            <a:r>
              <a:rPr lang="en-US" sz="2200" smtClean="0"/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rm(object)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rm(list=ls()) # remove all</a:t>
            </a:r>
          </a:p>
          <a:p>
            <a:r>
              <a:rPr lang="en-US" sz="2200" smtClean="0"/>
              <a:t>Display the structure of an R object</a:t>
            </a:r>
          </a:p>
          <a:p>
            <a:pPr>
              <a:buNone/>
            </a:pPr>
            <a:r>
              <a:rPr lang="en-US" sz="2200" i="1" smtClean="0">
                <a:latin typeface="Calibri" pitchFamily="34" charset="0"/>
                <a:cs typeface="Calibri" pitchFamily="34" charset="0"/>
              </a:rPr>
              <a:t>	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&gt; str(object)</a:t>
            </a:r>
          </a:p>
          <a:p>
            <a:pPr>
              <a:buNone/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	&gt; ls.str() # display information of all object in workspace</a:t>
            </a:r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1404</TotalTime>
  <Words>4275</Words>
  <Application>Microsoft Office PowerPoint</Application>
  <PresentationFormat>On-screen Show (4:3)</PresentationFormat>
  <Paragraphs>664</Paragraphs>
  <Slides>65</Slides>
  <Notes>65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6" baseType="lpstr">
      <vt:lpstr>Median</vt:lpstr>
      <vt:lpstr>R FunDamEntals</vt:lpstr>
      <vt:lpstr>Programming with Data Began with S</vt:lpstr>
      <vt:lpstr>Where did R come from?</vt:lpstr>
      <vt:lpstr>R is infinitely Expandable</vt:lpstr>
      <vt:lpstr>Outline</vt:lpstr>
      <vt:lpstr>An R Session</vt:lpstr>
      <vt:lpstr>Starting …</vt:lpstr>
      <vt:lpstr>The Workspace … </vt:lpstr>
      <vt:lpstr>Saving …</vt:lpstr>
      <vt:lpstr>Primitive Data Types in R</vt:lpstr>
      <vt:lpstr>Fundamental Data Objects</vt:lpstr>
      <vt:lpstr>A Variable is “Typed” by What it contains</vt:lpstr>
      <vt:lpstr>Atomic Data Elements</vt:lpstr>
      <vt:lpstr>Creating Vectors – And learning R Syntax</vt:lpstr>
      <vt:lpstr>Creating Vectors – And accessing attributes</vt:lpstr>
      <vt:lpstr>Vector Names</vt:lpstr>
      <vt:lpstr>Vector Arithmetic – Basic operations on numeric vectors</vt:lpstr>
      <vt:lpstr>Vector Arithmetic – Some built-in functions</vt:lpstr>
      <vt:lpstr>Vector Arithmetic – Stastical operations on numeric vectors</vt:lpstr>
      <vt:lpstr>Vector Arithmetic – Vector functions used in R </vt:lpstr>
      <vt:lpstr>Generating regular sequences</vt:lpstr>
      <vt:lpstr>Generating regular sequences</vt:lpstr>
      <vt:lpstr>Logical Vectors</vt:lpstr>
      <vt:lpstr>Logical Comparisons</vt:lpstr>
      <vt:lpstr>Missing Values</vt:lpstr>
      <vt:lpstr>Subsetting Vectors</vt:lpstr>
      <vt:lpstr>Extracting Subsequences of a Vector</vt:lpstr>
      <vt:lpstr>Subsetting with positive Integral Sequences</vt:lpstr>
      <vt:lpstr>Subsetting with negative Integral Sequences</vt:lpstr>
      <vt:lpstr>Subsetting with Logical Vector</vt:lpstr>
      <vt:lpstr>Asignment to a Subset</vt:lpstr>
      <vt:lpstr>Higher-order data types</vt:lpstr>
      <vt:lpstr>Factors Represent Categorical Data</vt:lpstr>
      <vt:lpstr>Lists – An ordered collection of objects</vt:lpstr>
      <vt:lpstr>Lists Length and Components</vt:lpstr>
      <vt:lpstr>Lists Subsetting</vt:lpstr>
      <vt:lpstr>Lists Subsetting - Example</vt:lpstr>
      <vt:lpstr>Matrices and Arrays</vt:lpstr>
      <vt:lpstr>Matrix</vt:lpstr>
      <vt:lpstr>Matrix Entries, Rows, …</vt:lpstr>
      <vt:lpstr>Matrix Entries, Rows, …</vt:lpstr>
      <vt:lpstr>Matrix = Vector with Dimension</vt:lpstr>
      <vt:lpstr>Matrix = Vector with Dimension</vt:lpstr>
      <vt:lpstr>Matrix Assignment</vt:lpstr>
      <vt:lpstr>Adding Rows and Columns</vt:lpstr>
      <vt:lpstr>Subsetting with logicals – Review for vectors</vt:lpstr>
      <vt:lpstr>Assignment with Logicals – sometimes useful</vt:lpstr>
      <vt:lpstr>Matrix and Number Arithmetic</vt:lpstr>
      <vt:lpstr>Row and Column Stats</vt:lpstr>
      <vt:lpstr>Row and Column Stats</vt:lpstr>
      <vt:lpstr>Names</vt:lpstr>
      <vt:lpstr>Names</vt:lpstr>
      <vt:lpstr>Names</vt:lpstr>
      <vt:lpstr>Data Frames</vt:lpstr>
      <vt:lpstr>Fundemental Object for Experimental Data</vt:lpstr>
      <vt:lpstr>Data Frame Restrictions</vt:lpstr>
      <vt:lpstr>Creating Data Frames – Explicitly like a list</vt:lpstr>
      <vt:lpstr>Data Frame Attributes – Both list and matrix</vt:lpstr>
      <vt:lpstr>Components as Vectors</vt:lpstr>
      <vt:lpstr>Extracting ALL Components</vt:lpstr>
      <vt:lpstr>Expanding Data Frames</vt:lpstr>
      <vt:lpstr>Reading and Writing Tables</vt:lpstr>
      <vt:lpstr>Reading Tables – The working directory</vt:lpstr>
      <vt:lpstr>Can Move Between R and Excel – Reading .CSV</vt:lpstr>
      <vt:lpstr>Data frames – some useful functions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Hoang Ha</dc:creator>
  <cp:lastModifiedBy>Hoang Ha</cp:lastModifiedBy>
  <cp:revision>101</cp:revision>
  <dcterms:created xsi:type="dcterms:W3CDTF">2011-07-29T07:43:18Z</dcterms:created>
  <dcterms:modified xsi:type="dcterms:W3CDTF">2011-07-31T02:41:13Z</dcterms:modified>
</cp:coreProperties>
</file>