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9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95" autoAdjust="0"/>
  </p:normalViewPr>
  <p:slideViewPr>
    <p:cSldViewPr>
      <p:cViewPr varScale="1">
        <p:scale>
          <a:sx n="74" d="100"/>
          <a:sy n="74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884A-068D-4673-A0BC-4807FF906B87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3977-0B9D-4A99-AB68-31AB06031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statistics testing in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unknown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/>
          <a:p>
            <a:r>
              <a:rPr lang="en-US" sz="2400" smtClean="0"/>
              <a:t>Suppose </a:t>
            </a:r>
            <a:r>
              <a:rPr lang="en-US" sz="2400" i="1" smtClean="0"/>
              <a:t>X</a:t>
            </a:r>
            <a:r>
              <a:rPr lang="en-US" sz="2400" i="1" baseline="-25000" smtClean="0"/>
              <a:t>1</a:t>
            </a:r>
            <a:r>
              <a:rPr lang="en-US" sz="2400" i="1" smtClean="0"/>
              <a:t>, X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X</a:t>
            </a:r>
            <a:r>
              <a:rPr lang="en-US" sz="2400" i="1" baseline="-25000" smtClean="0"/>
              <a:t>n</a:t>
            </a:r>
            <a:r>
              <a:rPr lang="en-US" sz="2400" i="1" smtClean="0"/>
              <a:t> </a:t>
            </a:r>
            <a:r>
              <a:rPr lang="en-US" sz="2400" smtClean="0"/>
              <a:t>is a random sample from a normal distribution with unknown mean </a:t>
            </a:r>
            <a:r>
              <a:rPr lang="en-US" sz="2400" i="1" smtClean="0">
                <a:sym typeface="Euclid Symbol"/>
              </a:rPr>
              <a:t></a:t>
            </a:r>
            <a:r>
              <a:rPr lang="en-US" sz="2400" smtClean="0">
                <a:sym typeface="Euclid Symbol"/>
              </a:rPr>
              <a:t> and unknown variance </a:t>
            </a:r>
            <a:r>
              <a:rPr lang="en-US" sz="2400" i="1" smtClean="0">
                <a:sym typeface="Euclid Symbol"/>
              </a:rPr>
              <a:t></a:t>
            </a:r>
            <a:r>
              <a:rPr lang="en-US" sz="2400" i="1" baseline="30000" smtClean="0">
                <a:sym typeface="Euclid Symbol"/>
              </a:rPr>
              <a:t>2</a:t>
            </a:r>
            <a:r>
              <a:rPr lang="en-US" sz="2400" smtClean="0">
                <a:sym typeface="Euclid Symbol"/>
              </a:rPr>
              <a:t>.</a:t>
            </a:r>
            <a:endParaRPr lang="en-US" sz="2400" smtClean="0">
              <a:sym typeface="Euclid Symbol"/>
            </a:endParaRPr>
          </a:p>
          <a:p>
            <a:r>
              <a:rPr lang="en-US" sz="2400" smtClean="0">
                <a:sym typeface="Euclid Symbol"/>
              </a:rPr>
              <a:t>The statistic</a:t>
            </a: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</a:t>
            </a:r>
            <a:r>
              <a:rPr lang="en-US" sz="2400" smtClean="0">
                <a:sym typeface="Euclid Symbol"/>
              </a:rPr>
              <a:t>has a </a:t>
            </a:r>
            <a:r>
              <a:rPr lang="en-US" sz="2400" i="1" smtClean="0">
                <a:sym typeface="Euclid Symbol"/>
              </a:rPr>
              <a:t>t </a:t>
            </a:r>
            <a:r>
              <a:rPr lang="en-US" sz="2400" smtClean="0">
                <a:sym typeface="Euclid Symbol"/>
              </a:rPr>
              <a:t>distribution with </a:t>
            </a:r>
            <a:r>
              <a:rPr lang="en-US" sz="2400" i="1" smtClean="0">
                <a:sym typeface="Euclid Symbol"/>
              </a:rPr>
              <a:t>n – 1 </a:t>
            </a:r>
            <a:r>
              <a:rPr lang="en-US" sz="2400" smtClean="0">
                <a:sym typeface="Euclid Symbol"/>
              </a:rPr>
              <a:t>degree freedom.</a:t>
            </a:r>
          </a:p>
          <a:p>
            <a:r>
              <a:rPr lang="en-US" sz="2400" smtClean="0"/>
              <a:t>Then the 100(1-</a:t>
            </a:r>
            <a:r>
              <a:rPr lang="en-US" sz="2400" smtClean="0">
                <a:sym typeface="Symbol"/>
              </a:rPr>
              <a:t>)% </a:t>
            </a:r>
            <a:r>
              <a:rPr lang="en-US" sz="2400" smtClean="0">
                <a:sym typeface="Symbol"/>
              </a:rPr>
              <a:t>confidence </a:t>
            </a:r>
            <a:r>
              <a:rPr lang="en-US" sz="2400" smtClean="0">
                <a:sym typeface="Symbol"/>
              </a:rPr>
              <a:t>interval on </a:t>
            </a:r>
            <a:r>
              <a:rPr lang="en-US" sz="2400" i="1" smtClean="0">
                <a:sym typeface="Euclid Symbol"/>
              </a:rPr>
              <a:t></a:t>
            </a:r>
            <a:r>
              <a:rPr lang="en-US" sz="2400" smtClean="0">
                <a:sym typeface="Symbol"/>
              </a:rPr>
              <a:t> is given by</a:t>
            </a:r>
          </a:p>
          <a:p>
            <a:endParaRPr lang="en-US" sz="2400" smtClean="0">
              <a:sym typeface="Symbol"/>
            </a:endParaRP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</a:t>
            </a:r>
            <a:r>
              <a:rPr lang="en-US" sz="2400" smtClean="0"/>
              <a:t>where </a:t>
            </a:r>
            <a:r>
              <a:rPr lang="en-US" sz="2400" i="1" smtClean="0"/>
              <a:t>t</a:t>
            </a:r>
            <a:r>
              <a:rPr lang="en-US" sz="2400" i="1" baseline="-25000" smtClean="0">
                <a:sym typeface="Symbol"/>
              </a:rPr>
              <a:t>/2;n-1 </a:t>
            </a:r>
            <a:r>
              <a:rPr lang="en-US" sz="2400" smtClean="0">
                <a:sym typeface="Symbol"/>
              </a:rPr>
              <a:t>is </a:t>
            </a:r>
            <a:r>
              <a:rPr lang="en-US" sz="2400" smtClean="0">
                <a:sym typeface="Symbol"/>
              </a:rPr>
              <a:t>the </a:t>
            </a:r>
            <a:r>
              <a:rPr lang="en-US" sz="2400" smtClean="0">
                <a:sym typeface="Symbol"/>
              </a:rPr>
              <a:t>upper </a:t>
            </a:r>
            <a:r>
              <a:rPr lang="en-US" sz="2400" i="1" smtClean="0">
                <a:sym typeface="Symbol"/>
              </a:rPr>
              <a:t>100/2</a:t>
            </a:r>
            <a:r>
              <a:rPr lang="en-US" sz="2400" smtClean="0">
                <a:sym typeface="Symbol"/>
              </a:rPr>
              <a:t> percentage </a:t>
            </a:r>
            <a:r>
              <a:rPr lang="en-US" sz="2400" smtClean="0">
                <a:sym typeface="Symbol"/>
              </a:rPr>
              <a:t>point of </a:t>
            </a:r>
            <a:r>
              <a:rPr lang="en-US" sz="2400" smtClean="0">
                <a:sym typeface="Symbol"/>
              </a:rPr>
              <a:t>the </a:t>
            </a:r>
            <a:r>
              <a:rPr lang="en-US" sz="2400" i="1" smtClean="0">
                <a:sym typeface="Symbol"/>
              </a:rPr>
              <a:t>t</a:t>
            </a:r>
            <a:r>
              <a:rPr lang="en-US" sz="2400" smtClean="0">
                <a:sym typeface="Symbol"/>
              </a:rPr>
              <a:t> distribution </a:t>
            </a:r>
            <a:r>
              <a:rPr lang="en-US" sz="2400" smtClean="0">
                <a:sym typeface="Euclid Symbol"/>
              </a:rPr>
              <a:t>with </a:t>
            </a:r>
            <a:r>
              <a:rPr lang="en-US" sz="2400" i="1" smtClean="0">
                <a:sym typeface="Euclid Symbol"/>
              </a:rPr>
              <a:t>n – 1 </a:t>
            </a:r>
            <a:r>
              <a:rPr lang="en-US" sz="2400" smtClean="0">
                <a:sym typeface="Euclid Symbol"/>
              </a:rPr>
              <a:t>degree freedom</a:t>
            </a:r>
            <a:r>
              <a:rPr lang="en-US" sz="2400" smtClean="0">
                <a:sym typeface="Symbol"/>
              </a:rPr>
              <a:t>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443288" y="2530475"/>
          <a:ext cx="1573212" cy="822325"/>
        </p:xfrm>
        <a:graphic>
          <a:graphicData uri="http://schemas.openxmlformats.org/presentationml/2006/ole">
            <p:oleObj spid="_x0000_s5124" name="Equation" r:id="rId4" imgW="685800" imgH="457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00313" y="4267200"/>
          <a:ext cx="4383087" cy="838200"/>
        </p:xfrm>
        <a:graphic>
          <a:graphicData uri="http://schemas.openxmlformats.org/presentationml/2006/ole">
            <p:oleObj spid="_x0000_s5125" name="Equation" r:id="rId5" imgW="17776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</a:t>
            </a:r>
            <a:r>
              <a:rPr lang="en-US" sz="4000" b="1" smtClean="0">
                <a:solidFill>
                  <a:srgbClr val="0070C0"/>
                </a:solidFill>
              </a:rPr>
              <a:t>unknown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27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/>
          <a:p>
            <a:pPr>
              <a:buNone/>
            </a:pPr>
            <a:r>
              <a:rPr lang="en-US" sz="2400" smtClean="0">
                <a:sym typeface="Symbol"/>
              </a:rPr>
              <a:t>	An </a:t>
            </a:r>
            <a:r>
              <a:rPr lang="en-US" sz="2400" smtClean="0">
                <a:sym typeface="Symbol"/>
              </a:rPr>
              <a:t>article in the journal Materials Engineering (1989, Vol. II, No. 4, pp. 275–281</a:t>
            </a:r>
            <a:r>
              <a:rPr lang="en-US" sz="2400" smtClean="0">
                <a:sym typeface="Symbol"/>
              </a:rPr>
              <a:t>) </a:t>
            </a:r>
            <a:r>
              <a:rPr lang="en-US" sz="2400" smtClean="0">
                <a:sym typeface="Symbol"/>
              </a:rPr>
              <a:t>describes the </a:t>
            </a:r>
            <a:r>
              <a:rPr lang="en-US" sz="2400" smtClean="0">
                <a:sym typeface="Symbol"/>
              </a:rPr>
              <a:t>results of tensile adhesion tests on 22 U-700 alloy specimens. The load at </a:t>
            </a:r>
            <a:r>
              <a:rPr lang="en-US" sz="2400" smtClean="0">
                <a:sym typeface="Symbol"/>
              </a:rPr>
              <a:t>specimen </a:t>
            </a:r>
            <a:r>
              <a:rPr lang="en-US" sz="2400" smtClean="0">
                <a:sym typeface="Symbol"/>
              </a:rPr>
              <a:t>failure is </a:t>
            </a:r>
            <a:r>
              <a:rPr lang="en-US" sz="2400" smtClean="0">
                <a:sym typeface="Symbol"/>
              </a:rPr>
              <a:t>as follows (in </a:t>
            </a:r>
            <a:r>
              <a:rPr lang="en-US" sz="2400" smtClean="0">
                <a:sym typeface="Symbol"/>
              </a:rPr>
              <a:t>megapascals</a:t>
            </a:r>
            <a:r>
              <a:rPr lang="en-US" sz="2400" smtClean="0">
                <a:sym typeface="Symbol"/>
              </a:rPr>
              <a:t>).</a:t>
            </a:r>
          </a:p>
          <a:p>
            <a:pPr lvl="2">
              <a:buNone/>
            </a:pPr>
            <a:r>
              <a:rPr lang="en-US" sz="2200" smtClean="0">
                <a:sym typeface="Symbol"/>
              </a:rPr>
              <a:t>19.8 10.1 14.9 7.5 </a:t>
            </a:r>
            <a:r>
              <a:rPr lang="en-US" sz="2200" smtClean="0">
                <a:sym typeface="Symbol"/>
              </a:rPr>
              <a:t>15.4 </a:t>
            </a:r>
            <a:r>
              <a:rPr lang="en-US" sz="2200" smtClean="0">
                <a:sym typeface="Symbol"/>
              </a:rPr>
              <a:t>15.4 15.4 </a:t>
            </a:r>
            <a:r>
              <a:rPr lang="en-US" sz="2200" smtClean="0">
                <a:sym typeface="Symbol"/>
              </a:rPr>
              <a:t>18.5 7.9 12.7 11.9 11.4</a:t>
            </a:r>
          </a:p>
          <a:p>
            <a:pPr lvl="2">
              <a:buNone/>
            </a:pPr>
            <a:r>
              <a:rPr lang="en-US" sz="2200" smtClean="0">
                <a:sym typeface="Symbol"/>
              </a:rPr>
              <a:t>11.4 14.1 17.6 </a:t>
            </a:r>
            <a:r>
              <a:rPr lang="en-US" sz="2200" smtClean="0">
                <a:sym typeface="Symbol"/>
              </a:rPr>
              <a:t>16.7 </a:t>
            </a:r>
            <a:r>
              <a:rPr lang="en-US" sz="2200" smtClean="0">
                <a:sym typeface="Symbol"/>
              </a:rPr>
              <a:t>15.8 19.5 </a:t>
            </a:r>
            <a:r>
              <a:rPr lang="en-US" sz="2200" smtClean="0">
                <a:sym typeface="Symbol"/>
              </a:rPr>
              <a:t>8.8 13.6 </a:t>
            </a:r>
            <a:r>
              <a:rPr lang="en-US" sz="2200" smtClean="0">
                <a:sym typeface="Symbol"/>
              </a:rPr>
              <a:t>11.9 </a:t>
            </a:r>
            <a:r>
              <a:rPr lang="en-US" sz="2200" smtClean="0">
                <a:sym typeface="Symbol"/>
              </a:rPr>
              <a:t>11.4</a:t>
            </a:r>
          </a:p>
          <a:p>
            <a:pPr lvl="1">
              <a:buNone/>
            </a:pPr>
            <a:r>
              <a:rPr lang="en-US" sz="2500" smtClean="0">
                <a:sym typeface="Symbol"/>
              </a:rPr>
              <a:t>Find the 95% CI on the mean.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unknown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27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x &lt;- c(19.8,10.1, 14.9, 7.5, 15.4, 15.4, 15.4, 18.5, 7.9, 12.7, 11.9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11.4, 11.4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, 14.1, 17.6, 16.7, 15.8, 19.5, 8.8, 13.6, 11.9, 11.4)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n &lt;- length(x)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x.bar &lt;- mean(x)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s &lt;- sd(x)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alpha &lt;- 0.05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t.critical &lt;- qt(1-0.05/2,n-1)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epsilon &lt;- t.critical*s/sqrt(n)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ci.lower &lt;- x.bar - epsilon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ci.upper &lt;- x.bar + epsilon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cat('The ',100*(1-alpha),'% CI on the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mean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is:\n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')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cat('[',ci.lower,';',ci.upper,']\n')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smtClean="0">
                <a:solidFill>
                  <a:srgbClr val="0070C0"/>
                </a:solidFill>
              </a:rPr>
              <a:t>Single Sample Tests</a:t>
            </a:r>
            <a:endParaRPr lang="en-US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population proportion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/>
              <a:t>We consider testing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Assumption:</a:t>
            </a:r>
          </a:p>
          <a:p>
            <a:pPr lvl="1"/>
            <a:r>
              <a:rPr lang="en-US" sz="2100" smtClean="0"/>
              <a:t>Large sample size</a:t>
            </a:r>
          </a:p>
          <a:p>
            <a:pPr lvl="1"/>
            <a:r>
              <a:rPr lang="en-US" sz="2100" i="1" smtClean="0"/>
              <a:t>np</a:t>
            </a:r>
            <a:r>
              <a:rPr lang="en-US" sz="2100" i="1" smtClean="0">
                <a:sym typeface="Euclid Symbol"/>
              </a:rPr>
              <a:t>5</a:t>
            </a:r>
            <a:r>
              <a:rPr lang="en-US" sz="2100" smtClean="0">
                <a:sym typeface="Euclid Symbol"/>
              </a:rPr>
              <a:t> and </a:t>
            </a:r>
            <a:r>
              <a:rPr lang="en-US" sz="2100" i="1" smtClean="0"/>
              <a:t>n(1-p)</a:t>
            </a:r>
            <a:r>
              <a:rPr lang="en-US" sz="2100" i="1" smtClean="0">
                <a:sym typeface="Euclid Symbol"/>
              </a:rPr>
              <a:t>5</a:t>
            </a:r>
          </a:p>
          <a:p>
            <a:r>
              <a:rPr lang="en-US" sz="2400" smtClean="0">
                <a:sym typeface="Euclid Symbol"/>
              </a:rPr>
              <a:t>The test statistic</a:t>
            </a:r>
          </a:p>
          <a:p>
            <a:endParaRPr lang="en-US" sz="2400" smtClean="0">
              <a:sym typeface="Euclid Symbol"/>
            </a:endParaRPr>
          </a:p>
          <a:p>
            <a:endParaRPr lang="en-US" sz="2400" smtClean="0">
              <a:sym typeface="Euclid Symbol"/>
            </a:endParaRP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has </a:t>
            </a:r>
            <a:r>
              <a:rPr lang="en-US" sz="2400" smtClean="0">
                <a:sym typeface="Euclid Symbol"/>
              </a:rPr>
              <a:t>a standard normal distribution.</a:t>
            </a:r>
            <a:endParaRPr lang="en-US" sz="240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057400"/>
          <a:ext cx="4957010" cy="914400"/>
        </p:xfrm>
        <a:graphic>
          <a:graphicData uri="http://schemas.openxmlformats.org/presentationml/2006/ole">
            <p:oleObj spid="_x0000_s8197" name="Equation" r:id="rId4" imgW="2616120" imgH="482400" progId="Equation.DSMT4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30475" y="4692650"/>
          <a:ext cx="3398838" cy="1098550"/>
        </p:xfrm>
        <a:graphic>
          <a:graphicData uri="http://schemas.openxmlformats.org/presentationml/2006/ole">
            <p:oleObj spid="_x0000_s8198" name="Equation" r:id="rId5" imgW="21207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population proportion</a:t>
            </a:r>
            <a:endParaRPr lang="en-US" sz="4000" b="1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676400"/>
          <a:ext cx="7391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Alternative</a:t>
                      </a:r>
                      <a:r>
                        <a:rPr lang="en-US" sz="2400" baseline="0" smtClean="0"/>
                        <a:t> H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Rejection</a:t>
                      </a:r>
                      <a:r>
                        <a:rPr lang="en-US" sz="2400" baseline="0" smtClean="0"/>
                        <a:t> region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P-value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/>
                        <a:t>p</a:t>
                      </a:r>
                      <a:r>
                        <a:rPr lang="en-US" sz="2200" i="1" baseline="0" smtClean="0"/>
                        <a:t> ≠ p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v </a:t>
                      </a: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</a:t>
                      </a:r>
                      <a:endParaRPr lang="en-US" sz="22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2P{Z &gt;|Z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|}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/>
                        <a:t>p &lt; p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P{Z &lt;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/>
                        <a:t>p &gt; p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P{Z &gt;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7338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Using p – value:</a:t>
            </a:r>
          </a:p>
          <a:p>
            <a:r>
              <a:rPr lang="en-US" sz="2400" smtClean="0"/>
              <a:t>The P-value is the smallest level of signiﬁcance that would lead to rejection </a:t>
            </a:r>
            <a:r>
              <a:rPr lang="en-US" sz="2400" smtClean="0"/>
              <a:t>of </a:t>
            </a:r>
            <a:r>
              <a:rPr lang="en-US" sz="2400" smtClean="0"/>
              <a:t>the null </a:t>
            </a:r>
            <a:r>
              <a:rPr lang="en-US" sz="2400" smtClean="0"/>
              <a:t>hypothesis </a:t>
            </a:r>
            <a:r>
              <a:rPr lang="en-US" sz="2400" i="1" smtClean="0"/>
              <a:t>H</a:t>
            </a:r>
            <a:r>
              <a:rPr lang="en-US" sz="2400" i="1" baseline="-25000" smtClean="0"/>
              <a:t>0</a:t>
            </a:r>
            <a:r>
              <a:rPr lang="en-US" sz="2400" smtClean="0"/>
              <a:t> with the given </a:t>
            </a:r>
            <a:r>
              <a:rPr lang="en-US" sz="2400" smtClean="0"/>
              <a:t>data</a:t>
            </a:r>
            <a:r>
              <a:rPr lang="en-US" sz="2400" smtClean="0"/>
              <a:t>.</a:t>
            </a:r>
          </a:p>
          <a:p>
            <a:r>
              <a:rPr lang="en-US" sz="2400" smtClean="0"/>
              <a:t>Reject </a:t>
            </a:r>
            <a:r>
              <a:rPr lang="en-US" sz="2400" i="1" smtClean="0"/>
              <a:t>H</a:t>
            </a:r>
            <a:r>
              <a:rPr lang="en-US" sz="2400" i="1" baseline="-25000" smtClean="0"/>
              <a:t>0</a:t>
            </a:r>
            <a:r>
              <a:rPr lang="en-US" sz="2400" smtClean="0"/>
              <a:t> if. P-value &lt; </a:t>
            </a:r>
            <a:r>
              <a:rPr lang="en-US" sz="2400" i="1" smtClean="0">
                <a:sym typeface="Symbol"/>
              </a:rPr>
              <a:t></a:t>
            </a: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population proportion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In R, to test the hypothesis, we use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prop.test</a:t>
            </a:r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prop.test(x,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n, p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400" baseline="-25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,alternative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c("two.sided", 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less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",  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greater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conf.level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0.95)</a:t>
            </a:r>
          </a:p>
          <a:p>
            <a:pPr>
              <a:buNone/>
            </a:pPr>
            <a:r>
              <a:rPr lang="en-US" sz="2400" smtClean="0"/>
              <a:t>	where</a:t>
            </a:r>
          </a:p>
          <a:p>
            <a:pPr lvl="1"/>
            <a:r>
              <a:rPr lang="en-US" sz="2100" smtClean="0"/>
              <a:t>x. a vector of counts of successes</a:t>
            </a:r>
          </a:p>
          <a:p>
            <a:pPr lvl="1"/>
            <a:r>
              <a:rPr lang="en-US" sz="2100" smtClean="0"/>
              <a:t>n. a vector of counts of trials</a:t>
            </a:r>
          </a:p>
          <a:p>
            <a:pPr lvl="1"/>
            <a:r>
              <a:rPr lang="en-US" sz="2100" smtClean="0"/>
              <a:t>p</a:t>
            </a:r>
            <a:r>
              <a:rPr lang="en-US" sz="2100" baseline="-25000" smtClean="0"/>
              <a:t>0</a:t>
            </a:r>
            <a:r>
              <a:rPr lang="en-US" sz="2100" smtClean="0"/>
              <a:t>. a vector of probabilities of success </a:t>
            </a:r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population proportion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	</a:t>
            </a:r>
            <a:r>
              <a:rPr lang="en-US" sz="2000" smtClean="0"/>
              <a:t>Consider </a:t>
            </a:r>
            <a:r>
              <a:rPr lang="en-US" sz="2000" smtClean="0"/>
              <a:t>a simple survey. You ask 100 people (randomly chosen) and 42 </a:t>
            </a:r>
            <a:r>
              <a:rPr lang="en-US" sz="2000" smtClean="0"/>
              <a:t>say </a:t>
            </a:r>
            <a:r>
              <a:rPr lang="en-US" sz="2000" smtClean="0"/>
              <a:t>" </a:t>
            </a:r>
            <a:r>
              <a:rPr lang="en-US" sz="2000" smtClean="0"/>
              <a:t>yes</a:t>
            </a:r>
            <a:r>
              <a:rPr lang="en-US" sz="2000" smtClean="0"/>
              <a:t>" to your question. </a:t>
            </a:r>
            <a:r>
              <a:rPr lang="en-US" sz="2000" smtClean="0"/>
              <a:t>Does </a:t>
            </a:r>
            <a:r>
              <a:rPr lang="en-US" sz="2000" smtClean="0"/>
              <a:t>this support </a:t>
            </a:r>
            <a:r>
              <a:rPr lang="en-US" sz="2000" smtClean="0"/>
              <a:t>the hypothesis that the true proportion is </a:t>
            </a:r>
            <a:r>
              <a:rPr lang="en-US" sz="2000" smtClean="0"/>
              <a:t>50</a:t>
            </a:r>
            <a:r>
              <a:rPr lang="en-US" sz="2000" smtClean="0"/>
              <a:t>%?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0000"/>
                </a:solidFill>
              </a:rPr>
              <a:t>&gt; </a:t>
            </a:r>
            <a:r>
              <a:rPr lang="en-US" sz="2000" smtClean="0">
                <a:solidFill>
                  <a:srgbClr val="FF0000"/>
                </a:solidFill>
              </a:rPr>
              <a:t>prop.test(42,100,p=0.5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        1-sample proportions test with </a:t>
            </a:r>
            <a:r>
              <a:rPr lang="en-US" sz="2000" smtClean="0">
                <a:solidFill>
                  <a:srgbClr val="0070C0"/>
                </a:solidFill>
              </a:rPr>
              <a:t>continuity </a:t>
            </a:r>
            <a:r>
              <a:rPr lang="en-US" sz="2000" smtClean="0">
                <a:solidFill>
                  <a:srgbClr val="0070C0"/>
                </a:solidFill>
              </a:rPr>
              <a:t>correction</a:t>
            </a:r>
            <a:endParaRPr lang="en-US" sz="20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data.  </a:t>
            </a:r>
            <a:r>
              <a:rPr lang="en-US" sz="2000" smtClean="0">
                <a:solidFill>
                  <a:srgbClr val="0070C0"/>
                </a:solidFill>
              </a:rPr>
              <a:t>42 out of 100, null probability 0.5 </a:t>
            </a: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X-squared = 2.25, df = 1, p-value = 0.1336</a:t>
            </a: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alternative </a:t>
            </a:r>
            <a:r>
              <a:rPr lang="en-US" sz="2000" smtClean="0">
                <a:solidFill>
                  <a:srgbClr val="0070C0"/>
                </a:solidFill>
              </a:rPr>
              <a:t>hypothesis. </a:t>
            </a:r>
            <a:r>
              <a:rPr lang="en-US" sz="2000" smtClean="0">
                <a:solidFill>
                  <a:srgbClr val="0070C0"/>
                </a:solidFill>
              </a:rPr>
              <a:t>true p is not equal to 0.5 </a:t>
            </a: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95 percent </a:t>
            </a:r>
            <a:r>
              <a:rPr lang="en-US" sz="2000" smtClean="0">
                <a:solidFill>
                  <a:srgbClr val="0070C0"/>
                </a:solidFill>
              </a:rPr>
              <a:t>confidence </a:t>
            </a:r>
            <a:r>
              <a:rPr lang="en-US" sz="2000" smtClean="0">
                <a:solidFill>
                  <a:srgbClr val="0070C0"/>
                </a:solidFill>
              </a:rPr>
              <a:t>interval:</a:t>
            </a:r>
            <a:endParaRPr lang="en-US" sz="20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 0.3233236 0.5228954 </a:t>
            </a: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sample </a:t>
            </a:r>
            <a:r>
              <a:rPr lang="en-US" sz="2000" smtClean="0">
                <a:solidFill>
                  <a:srgbClr val="0070C0"/>
                </a:solidFill>
              </a:rPr>
              <a:t>estimates.</a:t>
            </a:r>
            <a:endParaRPr lang="en-US" sz="20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   p </a:t>
            </a:r>
          </a:p>
          <a:p>
            <a:pPr lvl="1">
              <a:buNone/>
            </a:pPr>
            <a:r>
              <a:rPr lang="en-US" sz="2000" smtClean="0">
                <a:solidFill>
                  <a:srgbClr val="0070C0"/>
                </a:solidFill>
              </a:rPr>
              <a:t>0.42 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population proportion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we </a:t>
            </a:r>
            <a:r>
              <a:rPr lang="en-US" sz="2400" smtClean="0"/>
              <a:t>repeat, only suppose we ask 1000 people and 420 say yes. Does this still support the </a:t>
            </a:r>
            <a:r>
              <a:rPr lang="en-US" sz="2400" smtClean="0"/>
              <a:t>null </a:t>
            </a:r>
            <a:r>
              <a:rPr lang="en-US" sz="2400" smtClean="0"/>
              <a:t>hypothesis that </a:t>
            </a:r>
            <a:r>
              <a:rPr lang="en-US" sz="2400" smtClean="0"/>
              <a:t>p </a:t>
            </a:r>
            <a:r>
              <a:rPr lang="en-US" sz="2400" smtClean="0"/>
              <a:t>= </a:t>
            </a:r>
            <a:r>
              <a:rPr lang="en-US" sz="2400" smtClean="0"/>
              <a:t>0.5?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	</a:t>
            </a:r>
            <a:r>
              <a:rPr lang="en-US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&gt; </a:t>
            </a:r>
            <a:r>
              <a:rPr lang="en-US" sz="2400" smtClean="0">
                <a:solidFill>
                  <a:srgbClr val="FF0000"/>
                </a:solidFill>
              </a:rPr>
              <a:t>prop.test(420,1000,p=0.5</a:t>
            </a:r>
            <a:r>
              <a:rPr lang="en-US" sz="2400" smtClean="0">
                <a:solidFill>
                  <a:srgbClr val="FF0000"/>
                </a:solidFill>
              </a:rPr>
              <a:t>)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        1-sample proportions test with </a:t>
            </a:r>
            <a:r>
              <a:rPr lang="en-US" sz="2400" smtClean="0">
                <a:solidFill>
                  <a:srgbClr val="0070C0"/>
                </a:solidFill>
              </a:rPr>
              <a:t>continuity </a:t>
            </a:r>
            <a:r>
              <a:rPr lang="en-US" sz="2400" smtClean="0">
                <a:solidFill>
                  <a:srgbClr val="0070C0"/>
                </a:solidFill>
              </a:rPr>
              <a:t>correction</a:t>
            </a:r>
            <a:endParaRPr lang="en-US" sz="24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data.  </a:t>
            </a:r>
            <a:r>
              <a:rPr lang="en-US" sz="2100" smtClean="0">
                <a:solidFill>
                  <a:srgbClr val="0070C0"/>
                </a:solidFill>
              </a:rPr>
              <a:t>420 out of 1000, null probability 0.5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X-squared = 25.281, df = 1, p-value = 4.956e-07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alternative </a:t>
            </a:r>
            <a:r>
              <a:rPr lang="en-US" sz="2100" smtClean="0">
                <a:solidFill>
                  <a:srgbClr val="0070C0"/>
                </a:solidFill>
              </a:rPr>
              <a:t>hypothesis. </a:t>
            </a:r>
            <a:r>
              <a:rPr lang="en-US" sz="2100" smtClean="0">
                <a:solidFill>
                  <a:srgbClr val="0070C0"/>
                </a:solidFill>
              </a:rPr>
              <a:t>true p is not equal to 0.5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95 percent </a:t>
            </a:r>
            <a:r>
              <a:rPr lang="en-US" sz="2100" smtClean="0">
                <a:solidFill>
                  <a:srgbClr val="0070C0"/>
                </a:solidFill>
              </a:rPr>
              <a:t>confidence </a:t>
            </a:r>
            <a:r>
              <a:rPr lang="en-US" sz="2100" smtClean="0">
                <a:solidFill>
                  <a:srgbClr val="0070C0"/>
                </a:solidFill>
              </a:rPr>
              <a:t>interval:</a:t>
            </a:r>
            <a:endParaRPr lang="en-US" sz="21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 0.3892796 0.4513427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sample </a:t>
            </a:r>
            <a:r>
              <a:rPr lang="en-US" sz="2100" smtClean="0">
                <a:solidFill>
                  <a:srgbClr val="0070C0"/>
                </a:solidFill>
              </a:rPr>
              <a:t>estimates.</a:t>
            </a:r>
            <a:endParaRPr lang="en-US" sz="21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   p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0.42 </a:t>
            </a:r>
            <a:endParaRPr lang="en-US" sz="1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mean – variance known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sz="2400" smtClean="0"/>
              <a:t>We consider testing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Assumption:</a:t>
            </a:r>
          </a:p>
          <a:p>
            <a:pPr lvl="1">
              <a:buNone/>
            </a:pPr>
            <a:r>
              <a:rPr lang="en-US" sz="2100" smtClean="0"/>
              <a:t>Random sample </a:t>
            </a:r>
            <a:r>
              <a:rPr lang="en-US" sz="2100" i="1" smtClean="0"/>
              <a:t>X</a:t>
            </a:r>
            <a:r>
              <a:rPr lang="en-US" sz="2100" i="1" baseline="-25000" smtClean="0"/>
              <a:t>1</a:t>
            </a:r>
            <a:r>
              <a:rPr lang="en-US" sz="2100" i="1" smtClean="0"/>
              <a:t>, X</a:t>
            </a:r>
            <a:r>
              <a:rPr lang="en-US" sz="2100" i="1" baseline="-25000" smtClean="0"/>
              <a:t>2</a:t>
            </a:r>
            <a:r>
              <a:rPr lang="en-US" sz="2100" i="1" smtClean="0"/>
              <a:t>, …, X</a:t>
            </a:r>
            <a:r>
              <a:rPr lang="en-US" sz="2100" i="1" baseline="-25000" smtClean="0"/>
              <a:t>n</a:t>
            </a:r>
            <a:r>
              <a:rPr lang="en-US" sz="2100" smtClean="0"/>
              <a:t> has been taken from the population has</a:t>
            </a:r>
          </a:p>
          <a:p>
            <a:pPr lvl="1">
              <a:buNone/>
            </a:pPr>
            <a:r>
              <a:rPr lang="en-US" sz="2100" smtClean="0"/>
              <a:t>a normal distribution with  variance </a:t>
            </a:r>
            <a:r>
              <a:rPr lang="en-US" sz="2100" i="1" smtClean="0">
                <a:sym typeface="Euclid Symbol"/>
              </a:rPr>
              <a:t></a:t>
            </a:r>
            <a:r>
              <a:rPr lang="en-US" sz="2100" i="1" baseline="30000" smtClean="0">
                <a:sym typeface="Euclid Symbol"/>
              </a:rPr>
              <a:t>2</a:t>
            </a:r>
            <a:r>
              <a:rPr lang="en-US" sz="2100" smtClean="0"/>
              <a:t> known.</a:t>
            </a:r>
          </a:p>
          <a:p>
            <a:r>
              <a:rPr lang="en-US" sz="2400" smtClean="0">
                <a:sym typeface="Euclid Symbol"/>
              </a:rPr>
              <a:t>The test statistic</a:t>
            </a:r>
          </a:p>
          <a:p>
            <a:endParaRPr lang="en-US" sz="2400" smtClean="0">
              <a:sym typeface="Euclid Symbol"/>
            </a:endParaRPr>
          </a:p>
          <a:p>
            <a:endParaRPr lang="en-US" sz="2400" smtClean="0">
              <a:sym typeface="Euclid Symbol"/>
            </a:endParaRP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has </a:t>
            </a:r>
            <a:r>
              <a:rPr lang="en-US" sz="2400" smtClean="0">
                <a:sym typeface="Euclid Symbol"/>
              </a:rPr>
              <a:t>a standard normal distribution.</a:t>
            </a:r>
            <a:endParaRPr lang="en-US" sz="240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057400"/>
          <a:ext cx="4957010" cy="914400"/>
        </p:xfrm>
        <a:graphic>
          <a:graphicData uri="http://schemas.openxmlformats.org/presentationml/2006/ole">
            <p:oleObj spid="_x0000_s10242" name="Equation" r:id="rId4" imgW="2616120" imgH="482400" progId="Equation.DSMT4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429000" y="4800600"/>
          <a:ext cx="1752600" cy="999936"/>
        </p:xfrm>
        <a:graphic>
          <a:graphicData uri="http://schemas.openxmlformats.org/presentationml/2006/ole">
            <p:oleObj spid="_x0000_s10243" name="Equation" r:id="rId5" imgW="7999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Outline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Confidence Interval Estimation</a:t>
            </a:r>
            <a:endParaRPr lang="en-US" smtClean="0"/>
          </a:p>
          <a:p>
            <a:r>
              <a:rPr lang="en-US" smtClean="0"/>
              <a:t>Single Sample Tests</a:t>
            </a:r>
          </a:p>
          <a:p>
            <a:r>
              <a:rPr lang="en-US" smtClean="0"/>
              <a:t>Two Samples Tests</a:t>
            </a:r>
          </a:p>
          <a:p>
            <a:r>
              <a:rPr lang="en-US" smtClean="0"/>
              <a:t>Wilcoxon rank-sum test</a:t>
            </a:r>
          </a:p>
          <a:p>
            <a:r>
              <a:rPr lang="en-US" smtClean="0"/>
              <a:t>Chi square test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mean – variance known</a:t>
            </a:r>
            <a:endParaRPr lang="en-US" sz="4000" b="1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676400"/>
          <a:ext cx="7391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Alternative</a:t>
                      </a:r>
                      <a:r>
                        <a:rPr lang="en-US" sz="2400" baseline="0" smtClean="0"/>
                        <a:t> H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Rejection</a:t>
                      </a:r>
                      <a:r>
                        <a:rPr lang="en-US" sz="2400" baseline="0" smtClean="0"/>
                        <a:t> region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P-value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0" smtClean="0"/>
                        <a:t> ≠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v </a:t>
                      </a: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</a:t>
                      </a:r>
                      <a:endParaRPr lang="en-US" sz="22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2P{Z &gt;|Z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|}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smtClean="0"/>
                        <a:t> &lt;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P{Z &lt;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smtClean="0"/>
                        <a:t> &gt;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/>
                        <a:t>0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P{Z &gt;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Test on a mean, variance unknown </a:t>
            </a:r>
            <a:br>
              <a:rPr lang="en-US" sz="3600" b="1" smtClean="0">
                <a:solidFill>
                  <a:srgbClr val="0070C0"/>
                </a:solidFill>
              </a:rPr>
            </a:br>
            <a:r>
              <a:rPr lang="en-US" sz="3600" b="1" smtClean="0">
                <a:solidFill>
                  <a:srgbClr val="0070C0"/>
                </a:solidFill>
              </a:rPr>
              <a:t>– The t - test 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sz="2400" smtClean="0"/>
              <a:t>We consider testing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Assumption:</a:t>
            </a:r>
          </a:p>
          <a:p>
            <a:pPr lvl="1"/>
            <a:r>
              <a:rPr lang="en-US" sz="2100" smtClean="0"/>
              <a:t>Random sample </a:t>
            </a:r>
            <a:r>
              <a:rPr lang="en-US" sz="2100" i="1" smtClean="0"/>
              <a:t>X</a:t>
            </a:r>
            <a:r>
              <a:rPr lang="en-US" sz="2100" i="1" baseline="-25000" smtClean="0"/>
              <a:t>1</a:t>
            </a:r>
            <a:r>
              <a:rPr lang="en-US" sz="2100" i="1" smtClean="0"/>
              <a:t>, X</a:t>
            </a:r>
            <a:r>
              <a:rPr lang="en-US" sz="2100" i="1" baseline="-25000" smtClean="0"/>
              <a:t>2</a:t>
            </a:r>
            <a:r>
              <a:rPr lang="en-US" sz="2100" i="1" smtClean="0"/>
              <a:t>, …, X</a:t>
            </a:r>
            <a:r>
              <a:rPr lang="en-US" sz="2100" i="1" baseline="-25000" smtClean="0"/>
              <a:t>n</a:t>
            </a:r>
            <a:r>
              <a:rPr lang="en-US" sz="2100" smtClean="0"/>
              <a:t> has been taken from the population has a normal distribution with  mean </a:t>
            </a:r>
            <a:r>
              <a:rPr lang="en-US" sz="2100" smtClean="0">
                <a:sym typeface="Euclid Symbol"/>
              </a:rPr>
              <a:t> and </a:t>
            </a:r>
            <a:r>
              <a:rPr lang="en-US" sz="2100" smtClean="0"/>
              <a:t>variance </a:t>
            </a:r>
            <a:r>
              <a:rPr lang="en-US" sz="2100" i="1" smtClean="0">
                <a:sym typeface="Euclid Symbol"/>
              </a:rPr>
              <a:t></a:t>
            </a:r>
            <a:r>
              <a:rPr lang="en-US" sz="2100" i="1" baseline="30000" smtClean="0">
                <a:sym typeface="Euclid Symbol"/>
              </a:rPr>
              <a:t>2</a:t>
            </a:r>
            <a:r>
              <a:rPr lang="en-US" sz="2100" smtClean="0"/>
              <a:t> unknown.</a:t>
            </a:r>
          </a:p>
          <a:p>
            <a:pPr lvl="1"/>
            <a:r>
              <a:rPr lang="en-US" sz="2100" smtClean="0"/>
              <a:t>Small sample size</a:t>
            </a:r>
          </a:p>
          <a:p>
            <a:r>
              <a:rPr lang="en-US" sz="2400" smtClean="0">
                <a:sym typeface="Euclid Symbol"/>
              </a:rPr>
              <a:t>The test statistic</a:t>
            </a:r>
          </a:p>
          <a:p>
            <a:endParaRPr lang="en-US" sz="2400" smtClean="0">
              <a:sym typeface="Euclid Symbol"/>
            </a:endParaRP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has </a:t>
            </a:r>
            <a:r>
              <a:rPr lang="en-US" sz="2400" smtClean="0">
                <a:sym typeface="Euclid Symbol"/>
              </a:rPr>
              <a:t>a </a:t>
            </a:r>
            <a:r>
              <a:rPr lang="en-US" sz="2400" i="1" smtClean="0">
                <a:sym typeface="Euclid Symbol"/>
              </a:rPr>
              <a:t>t </a:t>
            </a:r>
            <a:r>
              <a:rPr lang="en-US" sz="2400" smtClean="0">
                <a:sym typeface="Euclid Symbol"/>
              </a:rPr>
              <a:t>distribution with </a:t>
            </a:r>
            <a:r>
              <a:rPr lang="en-US" sz="2400" i="1" smtClean="0">
                <a:sym typeface="Euclid Symbol"/>
              </a:rPr>
              <a:t>n – 1 </a:t>
            </a:r>
            <a:r>
              <a:rPr lang="en-US" sz="2400" smtClean="0">
                <a:sym typeface="Euclid Symbol"/>
              </a:rPr>
              <a:t>degree freedom.</a:t>
            </a:r>
            <a:endParaRPr lang="en-US" sz="240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057400"/>
          <a:ext cx="4957010" cy="914400"/>
        </p:xfrm>
        <a:graphic>
          <a:graphicData uri="http://schemas.openxmlformats.org/presentationml/2006/ole">
            <p:oleObj spid="_x0000_s11266" name="Equation" r:id="rId4" imgW="2616120" imgH="482400" progId="Equation.DSMT4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455989" y="4940250"/>
          <a:ext cx="1573212" cy="927150"/>
        </p:xfrm>
        <a:graphic>
          <a:graphicData uri="http://schemas.openxmlformats.org/presentationml/2006/ole">
            <p:oleObj spid="_x0000_s11267" name="Equation" r:id="rId5" imgW="7743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mean, variance unknown 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– The t - test </a:t>
            </a:r>
            <a:endParaRPr lang="en-US" sz="4000" b="1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676400"/>
          <a:ext cx="7391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Alternative</a:t>
                      </a:r>
                      <a:r>
                        <a:rPr lang="en-US" sz="2000" baseline="0" smtClean="0"/>
                        <a:t> H</a:t>
                      </a:r>
                      <a:r>
                        <a:rPr lang="en-US" sz="2000" baseline="-25000" smtClean="0"/>
                        <a:t>1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Rejection</a:t>
                      </a:r>
                      <a:r>
                        <a:rPr lang="en-US" sz="2000" baseline="0" smtClean="0"/>
                        <a:t> region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P-value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0" smtClean="0"/>
                        <a:t> ≠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/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/2;n-1</a:t>
                      </a:r>
                      <a:r>
                        <a:rPr lang="en-US" sz="2000" i="1" smtClean="0">
                          <a:sym typeface="Symbol"/>
                        </a:rPr>
                        <a:t> v </a:t>
                      </a:r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/2;n-1</a:t>
                      </a:r>
                      <a:r>
                        <a:rPr lang="en-US" sz="2000" i="1" smtClean="0">
                          <a:sym typeface="Symbol"/>
                        </a:rPr>
                        <a:t> 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2P{T</a:t>
                      </a:r>
                      <a:r>
                        <a:rPr lang="en-US" sz="2000" i="1" baseline="0" smtClean="0"/>
                        <a:t> </a:t>
                      </a:r>
                      <a:r>
                        <a:rPr lang="en-US" sz="2000" i="1" smtClean="0"/>
                        <a:t>&gt;|T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|}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smtClean="0"/>
                        <a:t> &lt;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/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;n-1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P{T &lt;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smtClean="0"/>
                        <a:t> &gt;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/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;n-1</a:t>
                      </a:r>
                      <a:endParaRPr lang="en-US" sz="20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mtClean="0"/>
                        <a:t>P{T &gt;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3810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Using </a:t>
            </a:r>
            <a:r>
              <a:rPr lang="en-US" sz="2400" b="1" smtClean="0">
                <a:solidFill>
                  <a:srgbClr val="FF0000"/>
                </a:solidFill>
              </a:rPr>
              <a:t>t.test</a:t>
            </a:r>
            <a:r>
              <a:rPr lang="en-US" sz="2400" b="1" smtClean="0"/>
              <a:t> function:</a:t>
            </a:r>
          </a:p>
          <a:p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 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</a:t>
            </a:r>
            <a:r>
              <a:rPr lang="en-US" sz="2400" baseline="-25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en-US" sz="2400" baseline="-25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alternative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c("two.sided", "less", "greater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 </a:t>
            </a:r>
            <a:endParaRPr lang="en-US" sz="24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conf.level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0.95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smtClean="0"/>
              <a:t>where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/>
              <a:t> x     . </a:t>
            </a:r>
            <a:r>
              <a:rPr lang="en-US" sz="2400" smtClean="0"/>
              <a:t>a </a:t>
            </a:r>
            <a:r>
              <a:rPr lang="en-US" sz="2400" smtClean="0"/>
              <a:t>numeric </a:t>
            </a:r>
            <a:r>
              <a:rPr lang="en-US" sz="2400" smtClean="0"/>
              <a:t>vector of </a:t>
            </a:r>
            <a:r>
              <a:rPr lang="en-US" sz="2400" smtClean="0"/>
              <a:t>data </a:t>
            </a:r>
            <a:r>
              <a:rPr lang="en-US" sz="2400" smtClean="0"/>
              <a:t>values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/>
              <a:t> mu</a:t>
            </a:r>
            <a:r>
              <a:rPr lang="en-US" sz="2400" baseline="-25000" smtClean="0"/>
              <a:t>0  </a:t>
            </a:r>
            <a:r>
              <a:rPr lang="en-US" sz="2400" smtClean="0"/>
              <a:t>. </a:t>
            </a:r>
            <a:r>
              <a:rPr lang="en-US" sz="2400" smtClean="0"/>
              <a:t>a number indicating the true value of the mean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mean, variance unknown 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– The t - test 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</a:t>
            </a:r>
            <a:r>
              <a:rPr lang="en-US" sz="2000" smtClean="0"/>
              <a:t>Suppose </a:t>
            </a:r>
            <a:r>
              <a:rPr lang="en-US" sz="2000" smtClean="0"/>
              <a:t>a car manufacturer claims a model gets 25 mpg. A consumer group asks 10 owners of </a:t>
            </a:r>
            <a:r>
              <a:rPr lang="en-US" sz="2000" smtClean="0"/>
              <a:t>this </a:t>
            </a:r>
            <a:r>
              <a:rPr lang="en-US" sz="2000" smtClean="0"/>
              <a:t>model to </a:t>
            </a:r>
            <a:r>
              <a:rPr lang="en-US" sz="2000" smtClean="0"/>
              <a:t>calculate their mpg and the mean value was 22 with a standard deviation of 1.5. Is the </a:t>
            </a:r>
            <a:r>
              <a:rPr lang="en-US" sz="2000" smtClean="0"/>
              <a:t>manufacturer's </a:t>
            </a:r>
            <a:r>
              <a:rPr lang="en-US" sz="2000" smtClean="0"/>
              <a:t>claim supported?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## Compute the t statistic. Note we assume mu=25 under H_0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xbar=22;s=1.5;n=10</a:t>
            </a:r>
            <a:endParaRPr lang="en-US" sz="20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t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(xbar-25)/(s/sqrt(n))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t</a:t>
            </a:r>
            <a:endParaRPr lang="en-US" sz="20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##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 pt to get the distribution function of t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pt(t,df=n-1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</a:t>
            </a:r>
            <a:endParaRPr lang="en-US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 on a mean, variance unknown 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– The t - test 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data(airquality)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attach(airquality);names(airquality)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#Data summary and plots for testing normality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par(mfrow=c(1,3))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hist(Wind)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boxplot(Wind)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qqnorm(Wind)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qqline(Wind,lty=2,col='red')</a:t>
            </a:r>
          </a:p>
          <a:p>
            <a:pPr>
              <a:buNone/>
            </a:pPr>
            <a:endParaRPr lang="en-US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#Test for normality - shapiro.test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shapiro.test(Wind)</a:t>
            </a:r>
          </a:p>
          <a:p>
            <a:pPr>
              <a:buNone/>
            </a:pPr>
            <a:endParaRPr lang="en-US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#Test 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mean. 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 = 10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t.test(Wind,mu=10,conf.level=0.99)</a:t>
            </a:r>
            <a:endParaRPr lang="en-US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Testing for non-normality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US" sz="2000" smtClean="0">
                <a:cs typeface="Calibri" pitchFamily="34" charset="0"/>
              </a:rPr>
              <a:t>If the data doesn’t meet the assumption of normality, using the wilcoxon’s signed-rank test.</a:t>
            </a:r>
          </a:p>
          <a:p>
            <a:r>
              <a:rPr lang="en-US" sz="2000" smtClean="0">
                <a:cs typeface="Calibri" pitchFamily="34" charset="0"/>
              </a:rPr>
              <a:t>Syntax:</a:t>
            </a:r>
          </a:p>
          <a:p>
            <a:pPr>
              <a:buNone/>
            </a:pPr>
            <a:r>
              <a:rPr lang="en-US" sz="2000" smtClean="0"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wilcox.test(x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mu = mu</a:t>
            </a:r>
            <a:r>
              <a:rPr lang="en-US" sz="2000" baseline="-25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0 ,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alternative = c("two.sided", "less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       "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greater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conf.level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0.95)</a:t>
            </a:r>
          </a:p>
          <a:p>
            <a:r>
              <a:rPr lang="en-US" sz="2000" smtClean="0">
                <a:cs typeface="Calibri" pitchFamily="34" charset="0"/>
              </a:rPr>
              <a:t>Suppose a study of cell-phone usage for a user gives the following lengths for the calls</a:t>
            </a:r>
            <a:endParaRPr lang="en-US" sz="2400" smtClean="0">
              <a:cs typeface="Calibri" pitchFamily="34" charset="0"/>
            </a:endParaRPr>
          </a:p>
          <a:p>
            <a:pPr lvl="1">
              <a:buNone/>
            </a:pPr>
            <a:r>
              <a:rPr lang="en-US" sz="2100" smtClean="0">
                <a:cs typeface="Calibri" pitchFamily="34" charset="0"/>
              </a:rPr>
              <a:t>12.8 3.5 2.9 9.4 8.7 0.7 0.2 2.8 1.9 2.8 3.1 15.8</a:t>
            </a:r>
          </a:p>
          <a:p>
            <a:pPr lvl="1">
              <a:buNone/>
            </a:pPr>
            <a:r>
              <a:rPr lang="en-US" sz="2100" smtClean="0">
                <a:cs typeface="Calibri" pitchFamily="34" charset="0"/>
              </a:rPr>
              <a:t>What is an appropriate test for center?</a:t>
            </a:r>
          </a:p>
          <a:p>
            <a:pPr lvl="1"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 &lt;- c(12.8,3.5,2.9,9.4,8.7,.7,.2,2.8,1.9,2.8,3.1,15.8)</a:t>
            </a:r>
          </a:p>
          <a:p>
            <a:pPr lvl="1"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stem(x)</a:t>
            </a:r>
          </a:p>
          <a:p>
            <a:pPr lvl="1"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qqnorm(x);qqline(x)</a:t>
            </a:r>
          </a:p>
          <a:p>
            <a:pPr lvl="1"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wilcox.test(x,mu=5,alt='greater')</a:t>
            </a:r>
          </a:p>
          <a:p>
            <a:pPr>
              <a:buNone/>
            </a:pPr>
            <a:endParaRPr lang="en-US" sz="240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smtClean="0">
                <a:solidFill>
                  <a:srgbClr val="0070C0"/>
                </a:solidFill>
              </a:rPr>
              <a:t>Two Samples Tests</a:t>
            </a:r>
            <a:endParaRPr lang="en-US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population proportions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We are interested to test the hypotheses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r>
              <a:rPr lang="en-US" sz="2400" smtClean="0">
                <a:cs typeface="Calibri" pitchFamily="34" charset="0"/>
              </a:rPr>
              <a:t>Assumptions:</a:t>
            </a:r>
          </a:p>
          <a:p>
            <a:pPr lvl="1"/>
            <a:r>
              <a:rPr lang="en-US" sz="2100" smtClean="0">
                <a:cs typeface="Calibri" pitchFamily="34" charset="0"/>
              </a:rPr>
              <a:t>Two </a:t>
            </a:r>
            <a:r>
              <a:rPr lang="en-US" sz="2100" smtClean="0">
                <a:cs typeface="Calibri" pitchFamily="34" charset="0"/>
              </a:rPr>
              <a:t>independent random samples of sizes </a:t>
            </a:r>
            <a:r>
              <a:rPr lang="en-US" sz="2100" i="1" smtClean="0">
                <a:cs typeface="Calibri" pitchFamily="34" charset="0"/>
              </a:rPr>
              <a:t>n</a:t>
            </a:r>
            <a:r>
              <a:rPr lang="en-US" sz="2100" i="1" baseline="-25000" smtClean="0">
                <a:cs typeface="Calibri" pitchFamily="34" charset="0"/>
              </a:rPr>
              <a:t>1</a:t>
            </a:r>
            <a:r>
              <a:rPr lang="en-US" sz="2100" smtClean="0">
                <a:cs typeface="Calibri" pitchFamily="34" charset="0"/>
              </a:rPr>
              <a:t> and </a:t>
            </a:r>
            <a:r>
              <a:rPr lang="en-US" sz="2100" i="1" smtClean="0">
                <a:cs typeface="Calibri" pitchFamily="34" charset="0"/>
              </a:rPr>
              <a:t>n</a:t>
            </a:r>
            <a:r>
              <a:rPr lang="en-US" sz="2100" i="1" baseline="-25000" smtClean="0">
                <a:cs typeface="Calibri" pitchFamily="34" charset="0"/>
              </a:rPr>
              <a:t>2</a:t>
            </a:r>
            <a:r>
              <a:rPr lang="en-US" sz="2100" smtClean="0">
                <a:cs typeface="Calibri" pitchFamily="34" charset="0"/>
              </a:rPr>
              <a:t> are taken from </a:t>
            </a:r>
            <a:r>
              <a:rPr lang="en-US" sz="2100" smtClean="0">
                <a:cs typeface="Calibri" pitchFamily="34" charset="0"/>
              </a:rPr>
              <a:t>two </a:t>
            </a:r>
            <a:r>
              <a:rPr lang="en-US" sz="2100" smtClean="0">
                <a:cs typeface="Calibri" pitchFamily="34" charset="0"/>
              </a:rPr>
              <a:t>populations</a:t>
            </a:r>
          </a:p>
          <a:p>
            <a:pPr lvl="1"/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1</a:t>
            </a:r>
            <a:r>
              <a:rPr lang="en-US" sz="2100" smtClean="0">
                <a:cs typeface="Calibri" pitchFamily="34" charset="0"/>
              </a:rPr>
              <a:t> and </a:t>
            </a:r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2</a:t>
            </a:r>
            <a:r>
              <a:rPr lang="en-US" sz="2100" smtClean="0">
                <a:cs typeface="Calibri" pitchFamily="34" charset="0"/>
              </a:rPr>
              <a:t> represent the number of observations that belong to the class </a:t>
            </a:r>
            <a:r>
              <a:rPr lang="en-US" sz="2100" smtClean="0">
                <a:cs typeface="Calibri" pitchFamily="34" charset="0"/>
              </a:rPr>
              <a:t>of </a:t>
            </a:r>
            <a:r>
              <a:rPr lang="en-US" sz="2100" smtClean="0">
                <a:cs typeface="Calibri" pitchFamily="34" charset="0"/>
              </a:rPr>
              <a:t>interest </a:t>
            </a:r>
            <a:r>
              <a:rPr lang="en-US" sz="2100" smtClean="0">
                <a:cs typeface="Calibri" pitchFamily="34" charset="0"/>
              </a:rPr>
              <a:t>in samples 1 </a:t>
            </a:r>
            <a:r>
              <a:rPr lang="en-US" sz="2100" smtClean="0">
                <a:cs typeface="Calibri" pitchFamily="34" charset="0"/>
              </a:rPr>
              <a:t>and </a:t>
            </a:r>
            <a:r>
              <a:rPr lang="en-US" sz="2100" smtClean="0">
                <a:cs typeface="Calibri" pitchFamily="34" charset="0"/>
              </a:rPr>
              <a:t>2</a:t>
            </a:r>
          </a:p>
          <a:p>
            <a:pPr lvl="1"/>
            <a:r>
              <a:rPr lang="en-US" sz="2100" smtClean="0">
                <a:cs typeface="Calibri" pitchFamily="34" charset="0"/>
              </a:rPr>
              <a:t>The </a:t>
            </a:r>
            <a:r>
              <a:rPr lang="en-US" sz="2100" smtClean="0">
                <a:cs typeface="Calibri" pitchFamily="34" charset="0"/>
              </a:rPr>
              <a:t>normal </a:t>
            </a:r>
            <a:r>
              <a:rPr lang="en-US" sz="2100" smtClean="0">
                <a:cs typeface="Calibri" pitchFamily="34" charset="0"/>
              </a:rPr>
              <a:t>approximation to </a:t>
            </a:r>
            <a:r>
              <a:rPr lang="en-US" sz="2100" smtClean="0">
                <a:cs typeface="Calibri" pitchFamily="34" charset="0"/>
              </a:rPr>
              <a:t>the binomial is applied to each population</a:t>
            </a:r>
            <a:endParaRPr lang="en-US" sz="2100">
              <a:cs typeface="Calibri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936750" y="2057400"/>
          <a:ext cx="5199063" cy="914400"/>
        </p:xfrm>
        <a:graphic>
          <a:graphicData uri="http://schemas.openxmlformats.org/presentationml/2006/ole">
            <p:oleObj spid="_x0000_s12290" name="Equation" r:id="rId4" imgW="27432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population proportions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The test statistic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smtClean="0">
                <a:cs typeface="Calibri" pitchFamily="34" charset="0"/>
              </a:rPr>
              <a:t>where</a:t>
            </a:r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  <a:p>
            <a:r>
              <a:rPr lang="en-US" sz="2400" smtClean="0">
                <a:cs typeface="Calibri" pitchFamily="34" charset="0"/>
              </a:rPr>
              <a:t>The test statistics </a:t>
            </a:r>
            <a:r>
              <a:rPr lang="en-US" sz="2400" i="1" smtClean="0">
                <a:cs typeface="Calibri" pitchFamily="34" charset="0"/>
              </a:rPr>
              <a:t>Z</a:t>
            </a:r>
            <a:r>
              <a:rPr lang="en-US" sz="2400" i="1" baseline="-25000" smtClean="0">
                <a:cs typeface="Calibri" pitchFamily="34" charset="0"/>
              </a:rPr>
              <a:t>0</a:t>
            </a:r>
            <a:r>
              <a:rPr lang="en-US" sz="2400" smtClean="0">
                <a:cs typeface="Calibri" pitchFamily="34" charset="0"/>
              </a:rPr>
              <a:t> is distributed approximately </a:t>
            </a:r>
            <a:r>
              <a:rPr lang="en-US" sz="2400" i="1" smtClean="0">
                <a:cs typeface="Calibri" pitchFamily="34" charset="0"/>
              </a:rPr>
              <a:t>N(0,1)</a:t>
            </a:r>
            <a:r>
              <a:rPr lang="en-US" sz="2400" smtClean="0">
                <a:cs typeface="Calibri" pitchFamily="34" charset="0"/>
              </a:rPr>
              <a:t>.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6575" y="1828800"/>
          <a:ext cx="2747963" cy="1276350"/>
        </p:xfrm>
        <a:graphic>
          <a:graphicData uri="http://schemas.openxmlformats.org/presentationml/2006/ole">
            <p:oleObj spid="_x0000_s13315" name="Equation" r:id="rId4" imgW="1612800" imgH="74916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6800" y="3467608"/>
          <a:ext cx="3527612" cy="799592"/>
        </p:xfrm>
        <a:graphic>
          <a:graphicData uri="http://schemas.openxmlformats.org/presentationml/2006/ole">
            <p:oleObj spid="_x0000_s13316" name="Equation" r:id="rId5" imgW="1904760" imgH="431640" progId="Equation.DSMT4">
              <p:embed/>
            </p:oleObj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/>
        </p:nvGraphicFramePr>
        <p:xfrm>
          <a:off x="685800" y="4953000"/>
          <a:ext cx="7391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Alternative</a:t>
                      </a:r>
                      <a:r>
                        <a:rPr lang="en-US" sz="2000" baseline="0" smtClean="0"/>
                        <a:t> H</a:t>
                      </a:r>
                      <a:r>
                        <a:rPr lang="en-US" sz="2000" baseline="-25000" smtClean="0"/>
                        <a:t>1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Rejection</a:t>
                      </a:r>
                      <a:r>
                        <a:rPr lang="en-US" sz="2000" baseline="0" smtClean="0"/>
                        <a:t> region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P-value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/>
                        <a:t>p</a:t>
                      </a:r>
                      <a:r>
                        <a:rPr lang="en-US" sz="2000" i="1" baseline="-25000" smtClean="0"/>
                        <a:t>1</a:t>
                      </a:r>
                      <a:r>
                        <a:rPr lang="en-US" sz="2000" i="1" baseline="0" smtClean="0"/>
                        <a:t> ≠ p</a:t>
                      </a:r>
                      <a:r>
                        <a:rPr lang="en-US" sz="2000" i="1" baseline="-25000" smtClean="0"/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Z</a:t>
                      </a:r>
                      <a:r>
                        <a:rPr lang="en-US" sz="2000" i="1" baseline="-25000" smtClean="0"/>
                        <a:t>0 </a:t>
                      </a:r>
                      <a:r>
                        <a:rPr lang="en-US" sz="2000" i="1" smtClean="0"/>
                        <a:t>&lt; - Z</a:t>
                      </a:r>
                      <a:r>
                        <a:rPr lang="en-US" sz="2000" i="1" baseline="-25000" smtClean="0">
                          <a:sym typeface="Symbol"/>
                        </a:rPr>
                        <a:t>/2</a:t>
                      </a:r>
                      <a:r>
                        <a:rPr lang="en-US" sz="2000" i="1" smtClean="0">
                          <a:sym typeface="Symbol"/>
                        </a:rPr>
                        <a:t> v </a:t>
                      </a:r>
                      <a:r>
                        <a:rPr lang="en-US" sz="2000" i="1" smtClean="0"/>
                        <a:t>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&gt; Z</a:t>
                      </a:r>
                      <a:r>
                        <a:rPr lang="en-US" sz="2000" i="1" baseline="-25000" smtClean="0">
                          <a:sym typeface="Symbol"/>
                        </a:rPr>
                        <a:t>/2</a:t>
                      </a:r>
                      <a:r>
                        <a:rPr lang="en-US" sz="2000" i="1" smtClean="0">
                          <a:sym typeface="Symbol"/>
                        </a:rPr>
                        <a:t> 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2P{Z &gt;|Z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|}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/>
                        <a:t>p</a:t>
                      </a:r>
                      <a:r>
                        <a:rPr lang="en-US" sz="2000" i="1" baseline="-25000" smtClean="0"/>
                        <a:t>1</a:t>
                      </a:r>
                      <a:r>
                        <a:rPr lang="en-US" sz="2000" i="1" smtClean="0"/>
                        <a:t> &lt; p</a:t>
                      </a:r>
                      <a:r>
                        <a:rPr lang="en-US" sz="2000" i="1" baseline="-25000" smtClean="0"/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Z</a:t>
                      </a:r>
                      <a:r>
                        <a:rPr lang="en-US" sz="2000" i="1" baseline="-25000" smtClean="0">
                          <a:sym typeface="Symbol"/>
                        </a:rPr>
                        <a:t>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P{Z &lt; 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/>
                        <a:t>p</a:t>
                      </a:r>
                      <a:r>
                        <a:rPr lang="en-US" sz="2000" i="1" baseline="-25000" smtClean="0"/>
                        <a:t>1</a:t>
                      </a:r>
                      <a:r>
                        <a:rPr lang="en-US" sz="2000" i="1" smtClean="0"/>
                        <a:t> &gt; p</a:t>
                      </a:r>
                      <a:r>
                        <a:rPr lang="en-US" sz="2000" i="1" baseline="-25000" smtClean="0"/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mtClean="0"/>
                        <a:t>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&gt; Z</a:t>
                      </a:r>
                      <a:r>
                        <a:rPr lang="en-US" sz="2000" i="1" baseline="-25000" smtClean="0">
                          <a:sym typeface="Symbol"/>
                        </a:rPr>
                        <a:t></a:t>
                      </a:r>
                      <a:endParaRPr lang="en-US" sz="20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mtClean="0"/>
                        <a:t>P{Z &gt; Z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population proportions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Using R functions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</a:rPr>
              <a:t>prop.test(x, </a:t>
            </a:r>
            <a:r>
              <a:rPr lang="en-US" sz="2400" smtClean="0">
                <a:solidFill>
                  <a:srgbClr val="FF0000"/>
                </a:solidFill>
              </a:rPr>
              <a:t>n, alternative = c("two.sided", "</a:t>
            </a:r>
            <a:r>
              <a:rPr lang="en-US" sz="2400" smtClean="0">
                <a:solidFill>
                  <a:srgbClr val="FF0000"/>
                </a:solidFill>
              </a:rPr>
              <a:t>less</a:t>
            </a:r>
            <a:r>
              <a:rPr lang="en-US" sz="2400" smtClean="0">
                <a:solidFill>
                  <a:srgbClr val="FF0000"/>
                </a:solidFill>
              </a:rPr>
              <a:t>","</a:t>
            </a:r>
            <a:r>
              <a:rPr lang="en-US" sz="2400" smtClean="0">
                <a:solidFill>
                  <a:srgbClr val="FF0000"/>
                </a:solidFill>
              </a:rPr>
              <a:t>greater</a:t>
            </a:r>
            <a:r>
              <a:rPr lang="en-US" sz="2400" smtClean="0">
                <a:solidFill>
                  <a:srgbClr val="FF0000"/>
                </a:solidFill>
              </a:rPr>
              <a:t>"),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</a:rPr>
              <a:t>            conf.level </a:t>
            </a:r>
            <a:r>
              <a:rPr lang="en-US" sz="2400" smtClean="0">
                <a:solidFill>
                  <a:srgbClr val="FF0000"/>
                </a:solidFill>
              </a:rPr>
              <a:t>= 0.95, correct = </a:t>
            </a:r>
            <a:r>
              <a:rPr lang="en-US" sz="2400" smtClean="0">
                <a:solidFill>
                  <a:srgbClr val="FF0000"/>
                </a:solidFill>
              </a:rPr>
              <a:t>TRUE</a:t>
            </a:r>
            <a:r>
              <a:rPr lang="en-US" sz="240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400" smtClean="0"/>
              <a:t> </a:t>
            </a:r>
            <a:r>
              <a:rPr lang="en-US" sz="2400" smtClean="0"/>
              <a:t>	where </a:t>
            </a:r>
            <a:r>
              <a:rPr lang="en-US" sz="2400" i="1" smtClean="0"/>
              <a:t>x = (x</a:t>
            </a:r>
            <a:r>
              <a:rPr lang="en-US" sz="2400" i="1" baseline="-25000" smtClean="0"/>
              <a:t>1</a:t>
            </a:r>
            <a:r>
              <a:rPr lang="en-US" sz="2400" i="1" smtClean="0"/>
              <a:t>, x</a:t>
            </a:r>
            <a:r>
              <a:rPr lang="en-US" sz="2400" i="1" baseline="-25000" smtClean="0"/>
              <a:t>2</a:t>
            </a:r>
            <a:r>
              <a:rPr lang="en-US" sz="2400" i="1" smtClean="0"/>
              <a:t>) </a:t>
            </a:r>
            <a:r>
              <a:rPr lang="en-US" sz="2400" smtClean="0"/>
              <a:t>and </a:t>
            </a:r>
            <a:r>
              <a:rPr lang="en-US" sz="2400" i="1" smtClean="0"/>
              <a:t>n = (n</a:t>
            </a:r>
            <a:r>
              <a:rPr lang="en-US" sz="2400" i="1" baseline="-25000" smtClean="0"/>
              <a:t>1</a:t>
            </a:r>
            <a:r>
              <a:rPr lang="en-US" sz="2400" i="1" smtClean="0"/>
              <a:t>, n</a:t>
            </a:r>
            <a:r>
              <a:rPr lang="en-US" sz="2400" i="1" baseline="-25000" smtClean="0"/>
              <a:t>2</a:t>
            </a:r>
            <a:r>
              <a:rPr lang="en-US" sz="2400" i="1" smtClean="0"/>
              <a:t>)</a:t>
            </a:r>
            <a:r>
              <a:rPr lang="en-US" sz="2400" smtClean="0"/>
              <a:t>.</a:t>
            </a:r>
          </a:p>
          <a:p>
            <a:pPr>
              <a:buNone/>
            </a:pPr>
            <a:r>
              <a:rPr lang="en-US" sz="2400" smtClean="0"/>
              <a:t>	</a:t>
            </a:r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1242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smtClean="0">
                <a:solidFill>
                  <a:srgbClr val="0070C0"/>
                </a:solidFill>
              </a:rPr>
              <a:t>Confidence Interval Estimation</a:t>
            </a:r>
            <a:endParaRPr lang="en-US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population proportions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	Suppose </a:t>
            </a:r>
            <a:r>
              <a:rPr lang="en-US" sz="2400" smtClean="0"/>
              <a:t>that only four females were promoted, compared to 196 men. Is this </a:t>
            </a:r>
            <a:r>
              <a:rPr lang="en-US" sz="2400" smtClean="0"/>
              <a:t>an </a:t>
            </a:r>
            <a:r>
              <a:rPr lang="en-US" sz="2400" smtClean="0"/>
              <a:t>example of </a:t>
            </a:r>
            <a:r>
              <a:rPr lang="en-US" sz="2400" smtClean="0"/>
              <a:t>blatant sexism, as it might appear at first glance? Before we can judge, of course</a:t>
            </a:r>
            <a:r>
              <a:rPr lang="en-US" sz="2400" smtClean="0"/>
              <a:t>, </a:t>
            </a:r>
            <a:r>
              <a:rPr lang="en-US" sz="2400" smtClean="0"/>
              <a:t>we need </a:t>
            </a:r>
            <a:r>
              <a:rPr lang="en-US" sz="2400" smtClean="0"/>
              <a:t>to know the number of male and female candidates. It turns out that 196 </a:t>
            </a:r>
            <a:r>
              <a:rPr lang="en-US" sz="2400" smtClean="0"/>
              <a:t>men </a:t>
            </a:r>
            <a:r>
              <a:rPr lang="en-US" sz="2400" smtClean="0"/>
              <a:t>were promoted </a:t>
            </a:r>
            <a:r>
              <a:rPr lang="en-US" sz="2400" smtClean="0"/>
              <a:t>out of 3270 candidates, compared with 4 promotions out of only </a:t>
            </a:r>
            <a:r>
              <a:rPr lang="en-US" sz="2400" smtClean="0"/>
              <a:t>40 </a:t>
            </a:r>
            <a:r>
              <a:rPr lang="en-US" sz="2400" smtClean="0"/>
              <a:t>candidates for </a:t>
            </a:r>
            <a:r>
              <a:rPr lang="en-US" sz="2400" smtClean="0"/>
              <a:t>the women. Now, if anything, it looks like the females did better than males </a:t>
            </a:r>
            <a:r>
              <a:rPr lang="en-US" sz="2400" smtClean="0"/>
              <a:t>in </a:t>
            </a:r>
            <a:r>
              <a:rPr lang="en-US" sz="2400" smtClean="0"/>
              <a:t>the promotion </a:t>
            </a:r>
            <a:r>
              <a:rPr lang="en-US" sz="2400" smtClean="0"/>
              <a:t>round (10% success for women versus 6% success for men</a:t>
            </a:r>
            <a:r>
              <a:rPr lang="en-US" sz="2400" smtClean="0"/>
              <a:t>). </a:t>
            </a:r>
            <a:endParaRPr lang="en-US" sz="2400" smtClean="0"/>
          </a:p>
          <a:p>
            <a:pPr>
              <a:buNone/>
            </a:pPr>
            <a:r>
              <a:rPr lang="en-US" sz="2400" smtClean="0"/>
              <a:t>	</a:t>
            </a:r>
            <a:endParaRPr lang="en-US" sz="2400" smtClean="0"/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population proportions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/>
          </a:bodyPr>
          <a:lstStyle/>
          <a:p>
            <a:pPr marL="319088" indent="-319088"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prop.test(c(4,196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),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c(40,3270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))</a:t>
            </a:r>
            <a:endParaRPr lang="en-US" sz="24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        2-sample test for equality of proportions with </a:t>
            </a:r>
            <a:r>
              <a:rPr lang="en-US" sz="2400" smtClean="0">
                <a:solidFill>
                  <a:srgbClr val="0070C0"/>
                </a:solidFill>
              </a:rPr>
              <a:t>continuity </a:t>
            </a:r>
            <a:r>
              <a:rPr lang="en-US" sz="2400" smtClean="0">
                <a:solidFill>
                  <a:srgbClr val="0070C0"/>
                </a:solidFill>
              </a:rPr>
              <a:t>correction</a:t>
            </a:r>
            <a:endParaRPr lang="en-US" sz="24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data:  c(4, 196) out of c(40, 3270)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X-squared = 0.5229, df = 1, p-value = 0.4696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alternative hypothesis: two.sided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95 percent confidence interval: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 -0.06591631  0.14603864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sample estimates: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    prop 1     prop 2 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0.10000000 </a:t>
            </a:r>
            <a:r>
              <a:rPr lang="en-US" sz="2100" smtClean="0">
                <a:solidFill>
                  <a:srgbClr val="0070C0"/>
                </a:solidFill>
              </a:rPr>
              <a:t>0.05993884 </a:t>
            </a:r>
            <a:endParaRPr lang="en-US" sz="210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Warning message: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In prop.test(c(4, 196), c(40, 3270)) :</a:t>
            </a:r>
          </a:p>
          <a:p>
            <a:pPr lvl="1">
              <a:buNone/>
            </a:pPr>
            <a:r>
              <a:rPr lang="en-US" sz="2100" smtClean="0">
                <a:solidFill>
                  <a:srgbClr val="0070C0"/>
                </a:solidFill>
              </a:rPr>
              <a:t>  Chi-squared approximation may be incorrect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We are interested to test the hypotheses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r>
              <a:rPr lang="en-US" sz="2400" smtClean="0">
                <a:cs typeface="Calibri" pitchFamily="34" charset="0"/>
              </a:rPr>
              <a:t>Assumptions:</a:t>
            </a:r>
          </a:p>
          <a:p>
            <a:pPr lvl="1"/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11</a:t>
            </a:r>
            <a:r>
              <a:rPr lang="en-US" sz="2100" i="1" smtClean="0">
                <a:cs typeface="Calibri" pitchFamily="34" charset="0"/>
              </a:rPr>
              <a:t>, X</a:t>
            </a:r>
            <a:r>
              <a:rPr lang="en-US" sz="2100" i="1" baseline="-25000" smtClean="0">
                <a:cs typeface="Calibri" pitchFamily="34" charset="0"/>
              </a:rPr>
              <a:t>12</a:t>
            </a:r>
            <a:r>
              <a:rPr lang="en-US" sz="2100" i="1" smtClean="0">
                <a:cs typeface="Calibri" pitchFamily="34" charset="0"/>
              </a:rPr>
              <a:t>, …, X</a:t>
            </a:r>
            <a:r>
              <a:rPr lang="en-US" sz="2100" i="1" baseline="-25000" smtClean="0">
                <a:cs typeface="Calibri" pitchFamily="34" charset="0"/>
              </a:rPr>
              <a:t>1n</a:t>
            </a:r>
            <a:r>
              <a:rPr lang="en-US" sz="2100" i="1" smtClean="0">
                <a:cs typeface="Calibri" pitchFamily="34" charset="0"/>
              </a:rPr>
              <a:t> </a:t>
            </a:r>
            <a:r>
              <a:rPr lang="en-US" sz="2100" smtClean="0">
                <a:cs typeface="Calibri" pitchFamily="34" charset="0"/>
              </a:rPr>
              <a:t>is a random sample from population 1</a:t>
            </a:r>
          </a:p>
          <a:p>
            <a:pPr lvl="1"/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21</a:t>
            </a:r>
            <a:r>
              <a:rPr lang="en-US" sz="2100" i="1" smtClean="0">
                <a:cs typeface="Calibri" pitchFamily="34" charset="0"/>
              </a:rPr>
              <a:t>, </a:t>
            </a:r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22</a:t>
            </a:r>
            <a:r>
              <a:rPr lang="en-US" sz="2100" i="1" smtClean="0">
                <a:cs typeface="Calibri" pitchFamily="34" charset="0"/>
              </a:rPr>
              <a:t>, </a:t>
            </a:r>
            <a:r>
              <a:rPr lang="en-US" sz="2100" i="1" smtClean="0">
                <a:cs typeface="Calibri" pitchFamily="34" charset="0"/>
              </a:rPr>
              <a:t>…, </a:t>
            </a:r>
            <a:r>
              <a:rPr lang="en-US" sz="2100" i="1" smtClean="0">
                <a:cs typeface="Calibri" pitchFamily="34" charset="0"/>
              </a:rPr>
              <a:t>X</a:t>
            </a:r>
            <a:r>
              <a:rPr lang="en-US" sz="2100" i="1" baseline="-25000" smtClean="0">
                <a:cs typeface="Calibri" pitchFamily="34" charset="0"/>
              </a:rPr>
              <a:t>2</a:t>
            </a:r>
            <a:r>
              <a:rPr lang="en-US" sz="2100" i="1" smtClean="0">
                <a:cs typeface="Calibri" pitchFamily="34" charset="0"/>
              </a:rPr>
              <a:t>n </a:t>
            </a:r>
            <a:r>
              <a:rPr lang="en-US" sz="2100" smtClean="0">
                <a:cs typeface="Calibri" pitchFamily="34" charset="0"/>
              </a:rPr>
              <a:t>is a random sample from </a:t>
            </a:r>
            <a:r>
              <a:rPr lang="en-US" sz="2100" smtClean="0">
                <a:cs typeface="Calibri" pitchFamily="34" charset="0"/>
              </a:rPr>
              <a:t>population </a:t>
            </a:r>
            <a:r>
              <a:rPr lang="en-US" sz="2100" smtClean="0">
                <a:cs typeface="Calibri" pitchFamily="34" charset="0"/>
              </a:rPr>
              <a:t>1</a:t>
            </a:r>
          </a:p>
          <a:p>
            <a:pPr lvl="1"/>
            <a:r>
              <a:rPr lang="en-US" sz="2100" smtClean="0">
                <a:cs typeface="Calibri" pitchFamily="34" charset="0"/>
              </a:rPr>
              <a:t>The two populations represented by X1 and X2 are independent</a:t>
            </a:r>
          </a:p>
          <a:p>
            <a:pPr lvl="1"/>
            <a:r>
              <a:rPr lang="en-US" sz="2100" smtClean="0">
                <a:cs typeface="Calibri" pitchFamily="34" charset="0"/>
              </a:rPr>
              <a:t>Both population are normal</a:t>
            </a:r>
            <a:endParaRPr lang="en-US" sz="21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949450" y="2057400"/>
          <a:ext cx="5173663" cy="914400"/>
        </p:xfrm>
        <a:graphic>
          <a:graphicData uri="http://schemas.openxmlformats.org/presentationml/2006/ole">
            <p:oleObj spid="_x0000_s73731" name="Equation" r:id="rId4" imgW="273024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means: variance known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Assuming the variance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smtClean="0">
                <a:cs typeface="Calibri" pitchFamily="34" charset="0"/>
                <a:sym typeface="Euclid Symbol"/>
              </a:rPr>
              <a:t> </a:t>
            </a:r>
            <a:r>
              <a:rPr lang="en-US" sz="2400" smtClean="0">
                <a:cs typeface="Calibri" pitchFamily="34" charset="0"/>
                <a:sym typeface="Euclid Symbol"/>
              </a:rPr>
              <a:t>and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smtClean="0">
                <a:cs typeface="Calibri" pitchFamily="34" charset="0"/>
                <a:sym typeface="Euclid Symbol"/>
              </a:rPr>
              <a:t> are known.</a:t>
            </a:r>
          </a:p>
          <a:p>
            <a:r>
              <a:rPr lang="en-US" sz="2400" smtClean="0">
                <a:cs typeface="Calibri" pitchFamily="34" charset="0"/>
                <a:sym typeface="Euclid Symbol"/>
              </a:rPr>
              <a:t>The test statistics</a:t>
            </a: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has a </a:t>
            </a:r>
            <a:r>
              <a:rPr lang="en-US" sz="2400" i="1" smtClean="0">
                <a:cs typeface="Calibri" pitchFamily="34" charset="0"/>
              </a:rPr>
              <a:t>N(0,1)</a:t>
            </a:r>
            <a:r>
              <a:rPr lang="en-US" sz="2400" smtClean="0">
                <a:cs typeface="Calibri" pitchFamily="34" charset="0"/>
              </a:rPr>
              <a:t> distribution.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2468879"/>
          <a:ext cx="2362200" cy="1417321"/>
        </p:xfrm>
        <a:graphic>
          <a:graphicData uri="http://schemas.openxmlformats.org/presentationml/2006/ole">
            <p:oleObj spid="_x0000_s74755" name="Equation" r:id="rId4" imgW="1015920" imgH="698400" progId="Equation.DSMT4">
              <p:embed/>
            </p:oleObj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762000" y="4511040"/>
          <a:ext cx="7391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Alternative</a:t>
                      </a:r>
                      <a:r>
                        <a:rPr lang="en-US" sz="2400" baseline="0" smtClean="0"/>
                        <a:t> H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Rejection</a:t>
                      </a:r>
                      <a:r>
                        <a:rPr lang="en-US" sz="2400" baseline="0" smtClean="0"/>
                        <a:t> region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P-value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1</a:t>
                      </a:r>
                      <a:r>
                        <a:rPr lang="en-US" sz="2200" i="1" baseline="0" smtClean="0"/>
                        <a:t> ≠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2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v </a:t>
                      </a: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/2</a:t>
                      </a:r>
                      <a:r>
                        <a:rPr lang="en-US" sz="2200" i="1" smtClean="0">
                          <a:sym typeface="Symbol"/>
                        </a:rPr>
                        <a:t> </a:t>
                      </a:r>
                      <a:endParaRPr lang="en-US" sz="22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2P{Z &gt;|Z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|}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1</a:t>
                      </a:r>
                      <a:r>
                        <a:rPr lang="en-US" sz="2200" i="1" smtClean="0"/>
                        <a:t> &lt;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2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&lt; -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smtClean="0"/>
                        <a:t>P{Z &lt;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  <a:endParaRPr lang="en-US" sz="2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1</a:t>
                      </a:r>
                      <a:r>
                        <a:rPr lang="en-US" sz="2200" i="1" smtClean="0"/>
                        <a:t> &gt; </a:t>
                      </a:r>
                      <a:r>
                        <a:rPr lang="en-US" sz="2200" i="1" smtClean="0">
                          <a:sym typeface="Euclid Symbol"/>
                        </a:rPr>
                        <a:t></a:t>
                      </a:r>
                      <a:r>
                        <a:rPr lang="en-US" sz="2200" i="1" baseline="-25000" smtClean="0">
                          <a:sym typeface="Euclid Symbol"/>
                        </a:rPr>
                        <a:t>2</a:t>
                      </a:r>
                      <a:endParaRPr lang="en-US" sz="22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 &gt; Z</a:t>
                      </a:r>
                      <a:r>
                        <a:rPr lang="en-US" sz="2200" i="1" baseline="-25000" smtClean="0">
                          <a:sym typeface="Symbol"/>
                        </a:rPr>
                        <a:t></a:t>
                      </a:r>
                      <a:endParaRPr lang="en-US" sz="22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smtClean="0"/>
                        <a:t>P{Z &gt; Z</a:t>
                      </a:r>
                      <a:r>
                        <a:rPr lang="en-US" sz="2200" i="1" baseline="-25000" smtClean="0"/>
                        <a:t>0</a:t>
                      </a:r>
                      <a:r>
                        <a:rPr lang="en-US" sz="22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means: variance unknown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cs typeface="Calibri" pitchFamily="34" charset="0"/>
              </a:rPr>
              <a:t>The variance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smtClean="0">
                <a:cs typeface="Calibri" pitchFamily="34" charset="0"/>
                <a:sym typeface="Euclid Symbol"/>
              </a:rPr>
              <a:t> </a:t>
            </a:r>
            <a:r>
              <a:rPr lang="en-US" sz="2400" smtClean="0">
                <a:cs typeface="Calibri" pitchFamily="34" charset="0"/>
                <a:sym typeface="Euclid Symbol"/>
              </a:rPr>
              <a:t>and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smtClean="0">
                <a:cs typeface="Calibri" pitchFamily="34" charset="0"/>
                <a:sym typeface="Euclid Symbol"/>
              </a:rPr>
              <a:t> are unknown.</a:t>
            </a:r>
          </a:p>
          <a:p>
            <a:r>
              <a:rPr lang="en-US" sz="2400" smtClean="0">
                <a:cs typeface="Calibri" pitchFamily="34" charset="0"/>
                <a:sym typeface="Euclid Symbol"/>
              </a:rPr>
              <a:t>We have two cases: equal variances and unequal variances</a:t>
            </a:r>
          </a:p>
          <a:p>
            <a:r>
              <a:rPr lang="en-US" sz="2400" smtClean="0">
                <a:cs typeface="Calibri" pitchFamily="34" charset="0"/>
                <a:sym typeface="Euclid Symbol"/>
              </a:rPr>
              <a:t>Case 1: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 </a:t>
            </a:r>
            <a:r>
              <a:rPr lang="en-US" sz="2400" i="1" smtClean="0">
                <a:cs typeface="Calibri" pitchFamily="34" charset="0"/>
                <a:sym typeface="Euclid Symbol"/>
              </a:rPr>
              <a:t> = 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  </a:t>
            </a:r>
            <a:r>
              <a:rPr lang="en-US" sz="2400" i="1" smtClean="0">
                <a:cs typeface="Calibri" pitchFamily="34" charset="0"/>
                <a:sym typeface="Euclid Symbol"/>
              </a:rPr>
              <a:t>= 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smtClean="0">
                <a:cs typeface="Calibri" pitchFamily="34" charset="0"/>
                <a:sym typeface="Euclid Symbol"/>
              </a:rPr>
              <a:t> 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The pooled estimator of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smtClean="0">
                <a:cs typeface="Calibri" pitchFamily="34" charset="0"/>
                <a:sym typeface="Euclid Symbol"/>
              </a:rPr>
              <a:t>, denoted by </a:t>
            </a:r>
            <a:r>
              <a:rPr lang="en-US" sz="2400" i="1" smtClean="0">
                <a:cs typeface="Calibri" pitchFamily="34" charset="0"/>
                <a:sym typeface="Euclid Symbol"/>
              </a:rPr>
              <a:t>S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p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 </a:t>
            </a:r>
            <a:r>
              <a:rPr lang="en-US" sz="2400" i="1" smtClean="0">
                <a:cs typeface="Calibri" pitchFamily="34" charset="0"/>
                <a:sym typeface="Euclid Symbol"/>
              </a:rPr>
              <a:t> </a:t>
            </a:r>
            <a:r>
              <a:rPr lang="en-US" sz="2400" smtClean="0">
                <a:cs typeface="Calibri" pitchFamily="34" charset="0"/>
                <a:sym typeface="Euclid Symbol"/>
              </a:rPr>
              <a:t>is defined as 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</a:t>
            </a:r>
            <a:endParaRPr lang="en-US" sz="2400" smtClean="0">
              <a:cs typeface="Calibri" pitchFamily="34" charset="0"/>
              <a:sym typeface="Euclid Symbol"/>
            </a:endParaRP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r>
              <a:rPr lang="en-US" sz="2400" smtClean="0">
                <a:cs typeface="Calibri" pitchFamily="34" charset="0"/>
                <a:sym typeface="Euclid Symbol"/>
              </a:rPr>
              <a:t>The test statistic</a:t>
            </a: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smtClean="0">
                <a:cs typeface="Calibri" pitchFamily="34" charset="0"/>
              </a:rPr>
              <a:t>has a </a:t>
            </a:r>
            <a:r>
              <a:rPr lang="en-US" sz="2400" i="1" smtClean="0">
                <a:cs typeface="Calibri" pitchFamily="34" charset="0"/>
              </a:rPr>
              <a:t>t</a:t>
            </a:r>
            <a:r>
              <a:rPr lang="en-US" sz="2400" smtClean="0">
                <a:cs typeface="Calibri" pitchFamily="34" charset="0"/>
              </a:rPr>
              <a:t> distribution with </a:t>
            </a:r>
            <a:r>
              <a:rPr lang="en-US" sz="2400" i="1" smtClean="0">
                <a:cs typeface="Calibri" pitchFamily="34" charset="0"/>
              </a:rPr>
              <a:t>df</a:t>
            </a:r>
            <a:r>
              <a:rPr lang="en-US" sz="2400" smtClean="0">
                <a:cs typeface="Calibri" pitchFamily="34" charset="0"/>
              </a:rPr>
              <a:t> = </a:t>
            </a:r>
            <a:r>
              <a:rPr lang="en-US" sz="2400" i="1" smtClean="0">
                <a:cs typeface="Calibri" pitchFamily="34" charset="0"/>
              </a:rPr>
              <a:t>n</a:t>
            </a:r>
            <a:r>
              <a:rPr lang="en-US" sz="2400" i="1" baseline="-25000" smtClean="0">
                <a:cs typeface="Calibri" pitchFamily="34" charset="0"/>
              </a:rPr>
              <a:t>1</a:t>
            </a:r>
            <a:r>
              <a:rPr lang="en-US" sz="2400" i="1" smtClean="0">
                <a:cs typeface="Calibri" pitchFamily="34" charset="0"/>
              </a:rPr>
              <a:t> + n</a:t>
            </a:r>
            <a:r>
              <a:rPr lang="en-US" sz="2400" i="1" baseline="-25000" smtClean="0">
                <a:cs typeface="Calibri" pitchFamily="34" charset="0"/>
              </a:rPr>
              <a:t>2</a:t>
            </a:r>
            <a:r>
              <a:rPr lang="en-US" sz="2400" i="1" smtClean="0">
                <a:cs typeface="Calibri" pitchFamily="34" charset="0"/>
              </a:rPr>
              <a:t> – 2 </a:t>
            </a:r>
            <a:r>
              <a:rPr lang="en-US" sz="2400" smtClean="0">
                <a:cs typeface="Calibri" pitchFamily="34" charset="0"/>
              </a:rPr>
              <a:t>degrees of freedom.</a:t>
            </a:r>
          </a:p>
          <a:p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55495" y="3416300"/>
          <a:ext cx="3064305" cy="839847"/>
        </p:xfrm>
        <a:graphic>
          <a:graphicData uri="http://schemas.openxmlformats.org/presentationml/2006/ole">
            <p:oleObj spid="_x0000_s75779" name="Equation" r:id="rId4" imgW="1714320" imgH="469800" progId="Equation.DSMT4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217863" y="4507321"/>
          <a:ext cx="2192337" cy="1207679"/>
        </p:xfrm>
        <a:graphic>
          <a:graphicData uri="http://schemas.openxmlformats.org/presentationml/2006/ole">
            <p:oleObj spid="_x0000_s75780" name="Equation" r:id="rId5" imgW="1066680" imgH="672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means: variance unknown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  <a:sym typeface="Euclid Symbol"/>
              </a:rPr>
              <a:t>Case 2: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 </a:t>
            </a:r>
            <a:r>
              <a:rPr lang="en-US" sz="2400" i="1" smtClean="0">
                <a:cs typeface="Calibri" pitchFamily="34" charset="0"/>
                <a:sym typeface="Euclid Symbol"/>
              </a:rPr>
              <a:t> ≠ 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r>
              <a:rPr lang="en-US" sz="2400" smtClean="0">
                <a:cs typeface="Calibri" pitchFamily="34" charset="0"/>
                <a:sym typeface="Euclid Symbol"/>
              </a:rPr>
              <a:t>The test statistic</a:t>
            </a: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has a </a:t>
            </a:r>
            <a:r>
              <a:rPr lang="en-US" sz="2400" i="1" smtClean="0">
                <a:cs typeface="Calibri" pitchFamily="34" charset="0"/>
                <a:sym typeface="Euclid Symbol"/>
              </a:rPr>
              <a:t>t</a:t>
            </a:r>
            <a:r>
              <a:rPr lang="en-US" sz="2400" smtClean="0">
                <a:cs typeface="Calibri" pitchFamily="34" charset="0"/>
                <a:sym typeface="Euclid Symbol"/>
              </a:rPr>
              <a:t> distribution with degrees of freedom is given by 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</a:t>
            </a:r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379788" y="2209800"/>
          <a:ext cx="1984375" cy="1254125"/>
        </p:xfrm>
        <a:graphic>
          <a:graphicData uri="http://schemas.openxmlformats.org/presentationml/2006/ole">
            <p:oleObj spid="_x0000_s76803" name="Equation" r:id="rId4" imgW="965160" imgH="6984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3962400"/>
          <a:ext cx="3319924" cy="1971985"/>
        </p:xfrm>
        <a:graphic>
          <a:graphicData uri="http://schemas.openxmlformats.org/presentationml/2006/ole">
            <p:oleObj spid="_x0000_s76804" name="Equation" r:id="rId5" imgW="168876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means: variance unknown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  <a:sym typeface="Euclid Symbol"/>
              </a:rPr>
              <a:t>Case 2: </a:t>
            </a:r>
            <a:r>
              <a:rPr lang="en-US" sz="2400" i="1" smtClean="0">
                <a:cs typeface="Calibri" pitchFamily="34" charset="0"/>
                <a:sym typeface="Euclid Symbol"/>
              </a:rPr>
              <a:t>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 </a:t>
            </a:r>
            <a:r>
              <a:rPr lang="en-US" sz="2400" i="1" smtClean="0">
                <a:cs typeface="Calibri" pitchFamily="34" charset="0"/>
                <a:sym typeface="Euclid Symbol"/>
              </a:rPr>
              <a:t> ≠ </a:t>
            </a:r>
            <a:r>
              <a:rPr lang="en-US" sz="24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400" i="1" baseline="30000" smtClean="0">
                <a:cs typeface="Calibri" pitchFamily="34" charset="0"/>
                <a:sym typeface="Euclid Symbol"/>
              </a:rPr>
              <a:t>2</a:t>
            </a:r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r>
              <a:rPr lang="en-US" sz="2400" smtClean="0">
                <a:cs typeface="Calibri" pitchFamily="34" charset="0"/>
                <a:sym typeface="Euclid Symbol"/>
              </a:rPr>
              <a:t>The test statistic</a:t>
            </a: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has a </a:t>
            </a:r>
            <a:r>
              <a:rPr lang="en-US" sz="2400" i="1" smtClean="0">
                <a:cs typeface="Calibri" pitchFamily="34" charset="0"/>
                <a:sym typeface="Euclid Symbol"/>
              </a:rPr>
              <a:t>t</a:t>
            </a:r>
            <a:r>
              <a:rPr lang="en-US" sz="2400" smtClean="0">
                <a:cs typeface="Calibri" pitchFamily="34" charset="0"/>
                <a:sym typeface="Euclid Symbol"/>
              </a:rPr>
              <a:t> distribution with degrees of freedom is given by 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  <a:sym typeface="Euclid Symbol"/>
              </a:rPr>
              <a:t>	</a:t>
            </a:r>
            <a:endParaRPr lang="en-US" sz="2400" smtClean="0">
              <a:cs typeface="Calibri" pitchFamily="34" charset="0"/>
              <a:sym typeface="Euclid Symbol"/>
            </a:endParaRPr>
          </a:p>
          <a:p>
            <a:pPr marL="319088" indent="-319088"/>
            <a:endParaRPr lang="en-US" sz="2400" smtClean="0">
              <a:cs typeface="Calibri" pitchFamily="34" charset="0"/>
              <a:sym typeface="Euclid Symbol"/>
            </a:endParaRPr>
          </a:p>
          <a:p>
            <a:endParaRPr lang="en-US" sz="24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379788" y="2209800"/>
          <a:ext cx="1984375" cy="1254125"/>
        </p:xfrm>
        <a:graphic>
          <a:graphicData uri="http://schemas.openxmlformats.org/presentationml/2006/ole">
            <p:oleObj spid="_x0000_s77826" name="Equation" r:id="rId4" imgW="965160" imgH="6984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3962400"/>
          <a:ext cx="3319924" cy="1971985"/>
        </p:xfrm>
        <a:graphic>
          <a:graphicData uri="http://schemas.openxmlformats.org/presentationml/2006/ole">
            <p:oleObj spid="_x0000_s77827" name="Equation" r:id="rId5" imgW="168876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means: variance unknown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marL="319088" indent="-319088">
              <a:buNone/>
            </a:pPr>
            <a:endParaRPr lang="en-US" sz="2400" smtClean="0">
              <a:cs typeface="Calibri" pitchFamily="34" charset="0"/>
            </a:endParaRPr>
          </a:p>
          <a:p>
            <a:pPr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endParaRPr lang="en-US" sz="2400" smtClean="0">
              <a:cs typeface="Calibri" pitchFamily="34" charset="0"/>
            </a:endParaRPr>
          </a:p>
          <a:p>
            <a:endParaRPr lang="en-US" sz="2400" smtClean="0">
              <a:cs typeface="Calibri" pitchFamily="34" charset="0"/>
            </a:endParaRPr>
          </a:p>
          <a:p>
            <a:pPr lvl="1"/>
            <a:endParaRPr lang="en-US" sz="2100">
              <a:cs typeface="Calibri" pitchFamily="34" charset="0"/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609600" y="1676400"/>
          <a:ext cx="7391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Alternative</a:t>
                      </a:r>
                      <a:r>
                        <a:rPr lang="en-US" sz="2000" baseline="0" smtClean="0"/>
                        <a:t> H</a:t>
                      </a:r>
                      <a:r>
                        <a:rPr lang="en-US" sz="2000" baseline="-25000" smtClean="0"/>
                        <a:t>1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Rejection</a:t>
                      </a:r>
                      <a:r>
                        <a:rPr lang="en-US" sz="2000" baseline="0" smtClean="0"/>
                        <a:t> region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P-value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1</a:t>
                      </a:r>
                      <a:r>
                        <a:rPr lang="en-US" sz="2000" i="1" baseline="0" smtClean="0"/>
                        <a:t> ≠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/2;df</a:t>
                      </a:r>
                      <a:r>
                        <a:rPr lang="en-US" sz="2000" i="1" smtClean="0">
                          <a:sym typeface="Symbol"/>
                        </a:rPr>
                        <a:t> v </a:t>
                      </a:r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/2;df</a:t>
                      </a:r>
                      <a:r>
                        <a:rPr lang="en-US" sz="2000" i="1" smtClean="0">
                          <a:sym typeface="Symbol"/>
                        </a:rPr>
                        <a:t> 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2P{T</a:t>
                      </a:r>
                      <a:r>
                        <a:rPr lang="en-US" sz="2000" i="1" baseline="0" smtClean="0"/>
                        <a:t> </a:t>
                      </a:r>
                      <a:r>
                        <a:rPr lang="en-US" sz="2000" i="1" smtClean="0"/>
                        <a:t>&gt;|T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|}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1</a:t>
                      </a:r>
                      <a:r>
                        <a:rPr lang="en-US" sz="2000" i="1" smtClean="0"/>
                        <a:t> &lt;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;df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P{T &lt;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1</a:t>
                      </a:r>
                      <a:r>
                        <a:rPr lang="en-US" sz="2000" i="1" smtClean="0"/>
                        <a:t> &gt; </a:t>
                      </a:r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2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;df</a:t>
                      </a:r>
                      <a:endParaRPr lang="en-US" sz="20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mtClean="0"/>
                        <a:t>P{T &gt;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581400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Using </a:t>
            </a:r>
            <a:r>
              <a:rPr lang="en-US" sz="2400" b="1" smtClean="0">
                <a:solidFill>
                  <a:srgbClr val="FF0000"/>
                </a:solidFill>
              </a:rPr>
              <a:t>t.test</a:t>
            </a:r>
            <a:r>
              <a:rPr lang="en-US" sz="2400" b="1" smtClean="0"/>
              <a:t> function: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t.test(x, y, alternative = c("two.sided", "less", 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greater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var.equal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FALSE, conf.level 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0.95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smtClean="0"/>
              <a:t>or</a:t>
            </a:r>
          </a:p>
          <a:p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t.test(data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~ group, alternative = c("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two.sided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","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less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","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greater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</a:t>
            </a:r>
          </a:p>
          <a:p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var.equal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FALSE, conf.level 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0.95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4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 </a:t>
            </a:r>
            <a:r>
              <a:rPr lang="en-US" sz="2400" b="1" smtClean="0">
                <a:solidFill>
                  <a:srgbClr val="0070C0"/>
                </a:solidFill>
              </a:rPr>
              <a:t>- Example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b="1" smtClean="0">
                <a:cs typeface="Calibri" pitchFamily="34" charset="0"/>
              </a:rPr>
              <a:t>Recovery </a:t>
            </a:r>
            <a:r>
              <a:rPr lang="en-US" sz="2400" b="1" smtClean="0">
                <a:cs typeface="Calibri" pitchFamily="34" charset="0"/>
              </a:rPr>
              <a:t>time for </a:t>
            </a:r>
            <a:r>
              <a:rPr lang="en-US" sz="2400" b="1" smtClean="0">
                <a:cs typeface="Calibri" pitchFamily="34" charset="0"/>
              </a:rPr>
              <a:t>new </a:t>
            </a:r>
            <a:r>
              <a:rPr lang="en-US" sz="2400" b="1" smtClean="0">
                <a:cs typeface="Calibri" pitchFamily="34" charset="0"/>
              </a:rPr>
              <a:t>drug: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smtClean="0">
                <a:cs typeface="Calibri" pitchFamily="34" charset="0"/>
              </a:rPr>
              <a:t>Suppose </a:t>
            </a:r>
            <a:r>
              <a:rPr lang="en-US" sz="2400" smtClean="0">
                <a:cs typeface="Calibri" pitchFamily="34" charset="0"/>
              </a:rPr>
              <a:t>the recovery time for patients taking a new drug is measured (in days). A placebo group is </a:t>
            </a:r>
            <a:r>
              <a:rPr lang="en-US" sz="2400" smtClean="0">
                <a:cs typeface="Calibri" pitchFamily="34" charset="0"/>
              </a:rPr>
              <a:t>also </a:t>
            </a:r>
            <a:r>
              <a:rPr lang="en-US" sz="2400" smtClean="0">
                <a:cs typeface="Calibri" pitchFamily="34" charset="0"/>
              </a:rPr>
              <a:t>used to </a:t>
            </a:r>
            <a:r>
              <a:rPr lang="en-US" sz="2400" smtClean="0">
                <a:cs typeface="Calibri" pitchFamily="34" charset="0"/>
              </a:rPr>
              <a:t>avoid the </a:t>
            </a:r>
            <a:r>
              <a:rPr lang="en-US" sz="2400" smtClean="0">
                <a:cs typeface="Calibri" pitchFamily="34" charset="0"/>
              </a:rPr>
              <a:t>placebo </a:t>
            </a:r>
            <a:r>
              <a:rPr lang="en-US" sz="2400" smtClean="0">
                <a:cs typeface="Calibri" pitchFamily="34" charset="0"/>
              </a:rPr>
              <a:t>effect</a:t>
            </a:r>
            <a:r>
              <a:rPr lang="en-US" sz="2400" smtClean="0">
                <a:cs typeface="Calibri" pitchFamily="34" charset="0"/>
              </a:rPr>
              <a:t>. The data are as follows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with </a:t>
            </a:r>
            <a:r>
              <a:rPr lang="en-US" sz="2400" smtClean="0">
                <a:cs typeface="Calibri" pitchFamily="34" charset="0"/>
              </a:rPr>
              <a:t>drug: 15 10 13 7 9 8 21 9 14 8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placebo</a:t>
            </a:r>
            <a:r>
              <a:rPr lang="en-US" sz="2400" smtClean="0">
                <a:cs typeface="Calibri" pitchFamily="34" charset="0"/>
              </a:rPr>
              <a:t>: </a:t>
            </a:r>
            <a:r>
              <a:rPr lang="en-US" sz="2400" smtClean="0">
                <a:cs typeface="Calibri" pitchFamily="34" charset="0"/>
              </a:rPr>
              <a:t>  15 </a:t>
            </a:r>
            <a:r>
              <a:rPr lang="en-US" sz="2400" smtClean="0">
                <a:cs typeface="Calibri" pitchFamily="34" charset="0"/>
              </a:rPr>
              <a:t>14 12 8 14 7 16 10 </a:t>
            </a:r>
            <a:r>
              <a:rPr lang="en-US" sz="2400" smtClean="0">
                <a:cs typeface="Calibri" pitchFamily="34" charset="0"/>
              </a:rPr>
              <a:t>15 </a:t>
            </a:r>
            <a:r>
              <a:rPr lang="en-US" sz="2400" smtClean="0">
                <a:cs typeface="Calibri" pitchFamily="34" charset="0"/>
              </a:rPr>
              <a:t>12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c(15, 10, 13, 7, 9, 8, 21, 9, 14, 8)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 = c(15, 14, 12, 8, 14, 7, 16, 10, 15, 12)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boxplot(x,y)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par(mfrow=c(1,2))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qqnorm(x);qqline(x)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qqnorm(y);qqline(y)</a:t>
            </a:r>
          </a:p>
          <a:p>
            <a:pPr marL="639128" lvl="1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t.test(x,y,alt="less",var.equal=TRUE)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Comparing two means </a:t>
            </a:r>
            <a:r>
              <a:rPr lang="en-US" sz="2400" b="1" smtClean="0">
                <a:solidFill>
                  <a:srgbClr val="0070C0"/>
                </a:solidFill>
              </a:rPr>
              <a:t>- Example</a:t>
            </a:r>
            <a:endParaRPr lang="en-US" sz="34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r>
              <a:rPr lang="en-US" sz="2400" b="1" smtClean="0">
                <a:cs typeface="Calibri" pitchFamily="34" charset="0"/>
              </a:rPr>
              <a:t>Recovery </a:t>
            </a:r>
            <a:r>
              <a:rPr lang="en-US" sz="2400" b="1" smtClean="0">
                <a:cs typeface="Calibri" pitchFamily="34" charset="0"/>
              </a:rPr>
              <a:t>time for </a:t>
            </a:r>
            <a:r>
              <a:rPr lang="en-US" sz="2400" b="1" smtClean="0">
                <a:cs typeface="Calibri" pitchFamily="34" charset="0"/>
              </a:rPr>
              <a:t>new </a:t>
            </a:r>
            <a:r>
              <a:rPr lang="en-US" sz="2400" b="1" smtClean="0">
                <a:cs typeface="Calibri" pitchFamily="34" charset="0"/>
              </a:rPr>
              <a:t>drug: </a:t>
            </a:r>
            <a:r>
              <a:rPr lang="en-US" sz="2400" smtClean="0">
                <a:cs typeface="Calibri" pitchFamily="34" charset="0"/>
              </a:rPr>
              <a:t>Assuming unequal variances.</a:t>
            </a:r>
          </a:p>
          <a:p>
            <a:pPr marL="319088" indent="-319088">
              <a:buNone/>
            </a:pPr>
            <a:r>
              <a:rPr lang="en-US" sz="2400" b="1" smtClean="0">
                <a:cs typeface="Calibri" pitchFamily="34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t.test(x,y,alt="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less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</a:t>
            </a:r>
          </a:p>
          <a:p>
            <a:pPr marL="319088" indent="-319088"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Welch Two </a:t>
            </a:r>
            <a:r>
              <a:rPr lang="en-US" sz="24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Sample </a:t>
            </a:r>
            <a:r>
              <a:rPr lang="en-US" sz="24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t-test</a:t>
            </a:r>
            <a:endParaRPr lang="en-US" sz="240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19088" indent="-319088">
              <a:buNone/>
            </a:pPr>
            <a:r>
              <a:rPr lang="en-US" sz="24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data</a:t>
            </a:r>
            <a:r>
              <a:rPr lang="en-US" sz="24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:  x and y 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 = -0.5331, df = 16.245, p-value = 0.3006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alternative hypothesis: true difference in means is less than 0 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95 percent confidence interval: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-Inf 2.044664 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sample estimates: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mean of x mean of y </a:t>
            </a:r>
          </a:p>
          <a:p>
            <a:pPr marL="639128" lvl="1" indent="-319088">
              <a:buNone/>
            </a:pPr>
            <a:r>
              <a:rPr lang="en-US" sz="21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11.4      12.3 </a:t>
            </a:r>
          </a:p>
          <a:p>
            <a:pPr marL="319088" indent="-319088">
              <a:buNone/>
            </a:pPr>
            <a:r>
              <a:rPr lang="en-US" sz="2400" smtClean="0">
                <a:cs typeface="Calibri" pitchFamily="34" charset="0"/>
              </a:rPr>
              <a:t>	</a:t>
            </a:r>
            <a:endParaRPr lang="en-US" sz="24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for a population proportion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Suppose that a random number of size </a:t>
            </a:r>
            <a:r>
              <a:rPr lang="en-US" sz="2400" i="1" smtClean="0"/>
              <a:t>n</a:t>
            </a:r>
            <a:r>
              <a:rPr lang="en-US" sz="2400" smtClean="0"/>
              <a:t> has been taken from a large (possibly infinite) population.</a:t>
            </a:r>
          </a:p>
          <a:p>
            <a:r>
              <a:rPr lang="en-US" sz="2400" i="1" smtClean="0"/>
              <a:t>X</a:t>
            </a:r>
            <a:r>
              <a:rPr lang="en-US" sz="2400" smtClean="0"/>
              <a:t> = number of observations in this sample </a:t>
            </a:r>
            <a:r>
              <a:rPr lang="en-US" sz="2400" smtClean="0"/>
              <a:t>belong to a class of interest</a:t>
            </a:r>
            <a:r>
              <a:rPr lang="en-US" sz="2400" smtClean="0"/>
              <a:t>.</a:t>
            </a:r>
          </a:p>
          <a:p>
            <a:r>
              <a:rPr lang="en-US" smtClean="0"/>
              <a:t>            </a:t>
            </a:r>
            <a:r>
              <a:rPr lang="en-US" sz="2400" smtClean="0"/>
              <a:t>is a point estimator of the proportion of the population </a:t>
            </a:r>
            <a:r>
              <a:rPr lang="en-US" sz="2400" i="1" smtClean="0"/>
              <a:t>p</a:t>
            </a:r>
            <a:r>
              <a:rPr lang="en-US" sz="2400" smtClean="0"/>
              <a:t> that belongs to this class.  </a:t>
            </a:r>
          </a:p>
          <a:p>
            <a:r>
              <a:rPr lang="en-US" sz="2400" smtClean="0"/>
              <a:t>If </a:t>
            </a:r>
            <a:r>
              <a:rPr lang="en-US" sz="2400" i="1" smtClean="0"/>
              <a:t>np </a:t>
            </a:r>
            <a:r>
              <a:rPr lang="en-US" sz="2400" i="1" smtClean="0">
                <a:sym typeface="Euclid Symbol"/>
              </a:rPr>
              <a:t> 5 </a:t>
            </a:r>
            <a:r>
              <a:rPr lang="en-US" sz="2400" smtClean="0">
                <a:sym typeface="Euclid Symbol"/>
              </a:rPr>
              <a:t>and </a:t>
            </a:r>
            <a:r>
              <a:rPr lang="en-US" sz="2400" i="1" smtClean="0">
                <a:sym typeface="Euclid Symbol"/>
              </a:rPr>
              <a:t>n(1-p) </a:t>
            </a:r>
            <a:r>
              <a:rPr lang="en-US" sz="2400" i="1" smtClean="0">
                <a:sym typeface="Euclid Symbol"/>
              </a:rPr>
              <a:t> </a:t>
            </a:r>
            <a:r>
              <a:rPr lang="en-US" sz="2400" i="1" smtClean="0">
                <a:sym typeface="Euclid Symbol"/>
              </a:rPr>
              <a:t>5 </a:t>
            </a:r>
            <a:r>
              <a:rPr lang="en-US" sz="2400" smtClean="0">
                <a:sym typeface="Euclid Symbol"/>
              </a:rPr>
              <a:t>then the sampling distribution of     is</a:t>
            </a:r>
          </a:p>
          <a:p>
            <a:pPr>
              <a:buNone/>
            </a:pPr>
            <a:r>
              <a:rPr lang="en-US" sz="2400" smtClean="0">
                <a:sym typeface="Euclid Symbol"/>
              </a:rPr>
              <a:t>	</a:t>
            </a:r>
            <a:endParaRPr lang="en-US" sz="240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3328988"/>
          <a:ext cx="1143000" cy="404812"/>
        </p:xfrm>
        <a:graphic>
          <a:graphicData uri="http://schemas.openxmlformats.org/presentationml/2006/ole">
            <p:oleObj spid="_x0000_s1026" name="Equation" r:id="rId4" imgW="609480" imgH="215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153400" y="4089400"/>
          <a:ext cx="304800" cy="406400"/>
        </p:xfrm>
        <a:graphic>
          <a:graphicData uri="http://schemas.openxmlformats.org/presentationml/2006/ole">
            <p:oleObj spid="_x0000_s1027" name="Equation" r:id="rId5" imgW="152280" imgH="2030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997200" y="4648200"/>
          <a:ext cx="2794000" cy="533400"/>
        </p:xfrm>
        <a:graphic>
          <a:graphicData uri="http://schemas.openxmlformats.org/presentationml/2006/ole">
            <p:oleObj spid="_x0000_s1029" name="Equation" r:id="rId6" imgW="139680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means: paired t-test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When </a:t>
            </a:r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observations </a:t>
            </a:r>
            <a:r>
              <a:rPr lang="en-US" sz="2200" smtClean="0">
                <a:cs typeface="Calibri" pitchFamily="34" charset="0"/>
              </a:rPr>
              <a:t>on the </a:t>
            </a:r>
            <a:r>
              <a:rPr lang="en-US" sz="2200" smtClean="0">
                <a:cs typeface="Calibri" pitchFamily="34" charset="0"/>
              </a:rPr>
              <a:t>two populations of interest are collected in pairs. Each pair of observations, say </a:t>
            </a:r>
            <a:r>
              <a:rPr lang="en-US" sz="2200" i="1" smtClean="0">
                <a:cs typeface="Calibri" pitchFamily="34" charset="0"/>
              </a:rPr>
              <a:t>(</a:t>
            </a:r>
            <a:r>
              <a:rPr lang="en-US" sz="2200" i="1" smtClean="0">
                <a:cs typeface="Calibri" pitchFamily="34" charset="0"/>
              </a:rPr>
              <a:t>X</a:t>
            </a:r>
            <a:r>
              <a:rPr lang="en-US" sz="2200" i="1" baseline="-25000" smtClean="0">
                <a:cs typeface="Calibri" pitchFamily="34" charset="0"/>
              </a:rPr>
              <a:t>1j</a:t>
            </a:r>
            <a:r>
              <a:rPr lang="en-US" sz="2200" i="1" smtClean="0">
                <a:cs typeface="Calibri" pitchFamily="34" charset="0"/>
              </a:rPr>
              <a:t>, X</a:t>
            </a:r>
            <a:r>
              <a:rPr lang="en-US" sz="2200" i="1" baseline="-25000" smtClean="0">
                <a:cs typeface="Calibri" pitchFamily="34" charset="0"/>
              </a:rPr>
              <a:t>2j</a:t>
            </a:r>
            <a:r>
              <a:rPr lang="en-US" sz="2200" i="1" smtClean="0">
                <a:cs typeface="Calibri" pitchFamily="34" charset="0"/>
              </a:rPr>
              <a:t>)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smtClean="0">
                <a:cs typeface="Calibri" pitchFamily="34" charset="0"/>
              </a:rPr>
              <a:t>is taken under homogeneous conditions, but these conditions may change </a:t>
            </a:r>
            <a:r>
              <a:rPr lang="en-US" sz="2200" smtClean="0">
                <a:cs typeface="Calibri" pitchFamily="34" charset="0"/>
              </a:rPr>
              <a:t>from </a:t>
            </a:r>
            <a:r>
              <a:rPr lang="en-US" sz="2200" smtClean="0">
                <a:cs typeface="Calibri" pitchFamily="34" charset="0"/>
              </a:rPr>
              <a:t>one pair </a:t>
            </a:r>
            <a:r>
              <a:rPr lang="en-US" sz="2200" smtClean="0">
                <a:cs typeface="Calibri" pitchFamily="34" charset="0"/>
              </a:rPr>
              <a:t>to </a:t>
            </a:r>
            <a:r>
              <a:rPr lang="en-US" sz="2200" smtClean="0">
                <a:cs typeface="Calibri" pitchFamily="34" charset="0"/>
              </a:rPr>
              <a:t>another</a:t>
            </a:r>
            <a:r>
              <a:rPr lang="en-US" sz="2200" smtClean="0">
                <a:cs typeface="Calibri" pitchFamily="34" charset="0"/>
              </a:rPr>
              <a:t>.</a:t>
            </a:r>
          </a:p>
          <a:p>
            <a:r>
              <a:rPr lang="en-US" sz="2200" smtClean="0">
                <a:cs typeface="Calibri" pitchFamily="34" charset="0"/>
              </a:rPr>
              <a:t>This test </a:t>
            </a:r>
            <a:r>
              <a:rPr lang="en-US" sz="2200" smtClean="0">
                <a:cs typeface="Calibri" pitchFamily="34" charset="0"/>
              </a:rPr>
              <a:t>procedure </a:t>
            </a:r>
            <a:r>
              <a:rPr lang="en-US" sz="2200" smtClean="0">
                <a:cs typeface="Calibri" pitchFamily="34" charset="0"/>
              </a:rPr>
              <a:t>is called </a:t>
            </a:r>
            <a:r>
              <a:rPr lang="en-US" sz="2200" smtClean="0">
                <a:cs typeface="Calibri" pitchFamily="34" charset="0"/>
              </a:rPr>
              <a:t>the paired </a:t>
            </a:r>
            <a:r>
              <a:rPr lang="en-US" sz="2200" smtClean="0">
                <a:cs typeface="Calibri" pitchFamily="34" charset="0"/>
              </a:rPr>
              <a:t>t-test</a:t>
            </a:r>
            <a:r>
              <a:rPr lang="en-US" sz="2200" smtClean="0">
                <a:cs typeface="Calibri" pitchFamily="34" charset="0"/>
              </a:rPr>
              <a:t>.</a:t>
            </a:r>
          </a:p>
          <a:p>
            <a:r>
              <a:rPr lang="en-US" sz="2200" smtClean="0">
                <a:cs typeface="Calibri" pitchFamily="34" charset="0"/>
              </a:rPr>
              <a:t>Let </a:t>
            </a:r>
            <a:r>
              <a:rPr lang="en-US" sz="2200" i="1" smtClean="0">
                <a:cs typeface="Calibri" pitchFamily="34" charset="0"/>
              </a:rPr>
              <a:t>(X</a:t>
            </a:r>
            <a:r>
              <a:rPr lang="en-US" sz="2200" i="1" baseline="-25000" smtClean="0">
                <a:cs typeface="Calibri" pitchFamily="34" charset="0"/>
              </a:rPr>
              <a:t>11</a:t>
            </a:r>
            <a:r>
              <a:rPr lang="en-US" sz="2200" i="1" smtClean="0">
                <a:cs typeface="Calibri" pitchFamily="34" charset="0"/>
              </a:rPr>
              <a:t>, X</a:t>
            </a:r>
            <a:r>
              <a:rPr lang="en-US" sz="2200" i="1" baseline="-25000" smtClean="0">
                <a:cs typeface="Calibri" pitchFamily="34" charset="0"/>
              </a:rPr>
              <a:t>21</a:t>
            </a:r>
            <a:r>
              <a:rPr lang="en-US" sz="2200" i="1" smtClean="0">
                <a:cs typeface="Calibri" pitchFamily="34" charset="0"/>
              </a:rPr>
              <a:t>), (X</a:t>
            </a:r>
            <a:r>
              <a:rPr lang="en-US" sz="2200" i="1" baseline="-25000" smtClean="0">
                <a:cs typeface="Calibri" pitchFamily="34" charset="0"/>
              </a:rPr>
              <a:t>12</a:t>
            </a:r>
            <a:r>
              <a:rPr lang="en-US" sz="2200" i="1" smtClean="0">
                <a:cs typeface="Calibri" pitchFamily="34" charset="0"/>
              </a:rPr>
              <a:t>, X</a:t>
            </a:r>
            <a:r>
              <a:rPr lang="en-US" sz="2200" i="1" baseline="-25000" smtClean="0">
                <a:cs typeface="Calibri" pitchFamily="34" charset="0"/>
              </a:rPr>
              <a:t>2</a:t>
            </a:r>
            <a:r>
              <a:rPr lang="en-US" sz="2200" i="1" smtClean="0">
                <a:cs typeface="Calibri" pitchFamily="34" charset="0"/>
              </a:rPr>
              <a:t>2</a:t>
            </a:r>
            <a:r>
              <a:rPr lang="en-US" sz="2200" i="1" smtClean="0">
                <a:cs typeface="Calibri" pitchFamily="34" charset="0"/>
              </a:rPr>
              <a:t>), </a:t>
            </a:r>
            <a:r>
              <a:rPr lang="en-US" sz="2200" i="1" smtClean="0">
                <a:cs typeface="Calibri" pitchFamily="34" charset="0"/>
              </a:rPr>
              <a:t>…, </a:t>
            </a:r>
            <a:r>
              <a:rPr lang="en-US" sz="2200" i="1" smtClean="0">
                <a:cs typeface="Calibri" pitchFamily="34" charset="0"/>
              </a:rPr>
              <a:t>(X</a:t>
            </a:r>
            <a:r>
              <a:rPr lang="en-US" sz="2200" i="1" baseline="-25000" smtClean="0">
                <a:cs typeface="Calibri" pitchFamily="34" charset="0"/>
              </a:rPr>
              <a:t>1n</a:t>
            </a:r>
            <a:r>
              <a:rPr lang="en-US" sz="2200" i="1" smtClean="0">
                <a:cs typeface="Calibri" pitchFamily="34" charset="0"/>
              </a:rPr>
              <a:t>, X</a:t>
            </a:r>
            <a:r>
              <a:rPr lang="en-US" sz="2200" i="1" baseline="-25000" smtClean="0">
                <a:cs typeface="Calibri" pitchFamily="34" charset="0"/>
              </a:rPr>
              <a:t>2n</a:t>
            </a:r>
            <a:r>
              <a:rPr lang="en-US" sz="2200" i="1" smtClean="0">
                <a:cs typeface="Calibri" pitchFamily="34" charset="0"/>
              </a:rPr>
              <a:t>)</a:t>
            </a:r>
            <a:r>
              <a:rPr lang="en-US" sz="2200" smtClean="0">
                <a:cs typeface="Calibri" pitchFamily="34" charset="0"/>
              </a:rPr>
              <a:t> be a set of n paired observations where </a:t>
            </a:r>
            <a:r>
              <a:rPr lang="en-US" sz="2200" smtClean="0">
                <a:cs typeface="Calibri" pitchFamily="34" charset="0"/>
              </a:rPr>
              <a:t>we </a:t>
            </a:r>
            <a:r>
              <a:rPr lang="en-US" sz="2200" smtClean="0">
                <a:cs typeface="Calibri" pitchFamily="34" charset="0"/>
              </a:rPr>
              <a:t>assume that </a:t>
            </a:r>
            <a:r>
              <a:rPr lang="en-US" sz="2200" smtClean="0">
                <a:cs typeface="Calibri" pitchFamily="34" charset="0"/>
              </a:rPr>
              <a:t>the mean and variance of the population represented by </a:t>
            </a:r>
            <a:r>
              <a:rPr lang="en-US" sz="2200" i="1" smtClean="0">
                <a:cs typeface="Calibri" pitchFamily="34" charset="0"/>
              </a:rPr>
              <a:t>X</a:t>
            </a:r>
            <a:r>
              <a:rPr lang="en-US" sz="2200" i="1" baseline="-25000" smtClean="0">
                <a:cs typeface="Calibri" pitchFamily="34" charset="0"/>
              </a:rPr>
              <a:t>1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cs typeface="Calibri" pitchFamily="34" charset="0"/>
              </a:rPr>
              <a:t>are </a:t>
            </a:r>
            <a:r>
              <a:rPr lang="en-US" sz="2200" i="1" smtClean="0">
                <a:cs typeface="Calibri" pitchFamily="34" charset="0"/>
                <a:sym typeface="Euclid Symbol"/>
              </a:rPr>
              <a:t>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200" smtClean="0">
                <a:cs typeface="Calibri" pitchFamily="34" charset="0"/>
              </a:rPr>
              <a:t> and </a:t>
            </a:r>
            <a:r>
              <a:rPr lang="en-US" sz="2200" i="1" smtClean="0">
                <a:cs typeface="Calibri" pitchFamily="34" charset="0"/>
                <a:sym typeface="Euclid Symbol"/>
              </a:rPr>
              <a:t>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2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smtClean="0">
                <a:cs typeface="Calibri" pitchFamily="34" charset="0"/>
              </a:rPr>
              <a:t>and </a:t>
            </a:r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mean and </a:t>
            </a:r>
            <a:r>
              <a:rPr lang="en-US" sz="2200" smtClean="0">
                <a:cs typeface="Calibri" pitchFamily="34" charset="0"/>
              </a:rPr>
              <a:t>variance of the population represented by </a:t>
            </a:r>
            <a:r>
              <a:rPr lang="en-US" sz="2200" i="1" smtClean="0">
                <a:cs typeface="Calibri" pitchFamily="34" charset="0"/>
              </a:rPr>
              <a:t>X</a:t>
            </a:r>
            <a:r>
              <a:rPr lang="en-US" sz="2200" i="1" baseline="-25000" smtClean="0">
                <a:cs typeface="Calibri" pitchFamily="34" charset="0"/>
              </a:rPr>
              <a:t>2</a:t>
            </a:r>
            <a:r>
              <a:rPr lang="en-US" sz="2200" smtClean="0">
                <a:cs typeface="Calibri" pitchFamily="34" charset="0"/>
              </a:rPr>
              <a:t> are </a:t>
            </a:r>
            <a:r>
              <a:rPr lang="en-US" sz="2200" i="1" smtClean="0">
                <a:cs typeface="Calibri" pitchFamily="34" charset="0"/>
                <a:sym typeface="Euclid Symbol"/>
              </a:rPr>
              <a:t>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cs typeface="Calibri" pitchFamily="34" charset="0"/>
              </a:rPr>
              <a:t>and </a:t>
            </a:r>
            <a:r>
              <a:rPr lang="en-US" sz="2200" i="1" smtClean="0">
                <a:cs typeface="Calibri" pitchFamily="34" charset="0"/>
                <a:sym typeface="Euclid Symbol"/>
              </a:rPr>
              <a:t>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200" i="1" baseline="30000" smtClean="0">
                <a:cs typeface="Calibri" pitchFamily="34" charset="0"/>
                <a:sym typeface="Euclid Symbol"/>
              </a:rPr>
              <a:t>2</a:t>
            </a:r>
            <a:r>
              <a:rPr lang="en-US" sz="2200" smtClean="0">
                <a:cs typeface="Calibri" pitchFamily="34" charset="0"/>
              </a:rPr>
              <a:t>. </a:t>
            </a:r>
            <a:r>
              <a:rPr lang="en-US" sz="2200" smtClean="0">
                <a:cs typeface="Calibri" pitchFamily="34" charset="0"/>
              </a:rPr>
              <a:t>Deﬁne the </a:t>
            </a:r>
            <a:r>
              <a:rPr lang="en-US" sz="2200" smtClean="0">
                <a:cs typeface="Calibri" pitchFamily="34" charset="0"/>
              </a:rPr>
              <a:t>differences </a:t>
            </a:r>
            <a:r>
              <a:rPr lang="en-US" sz="2200" smtClean="0">
                <a:cs typeface="Calibri" pitchFamily="34" charset="0"/>
              </a:rPr>
              <a:t>between </a:t>
            </a:r>
            <a:r>
              <a:rPr lang="en-US" sz="2200" smtClean="0">
                <a:cs typeface="Calibri" pitchFamily="34" charset="0"/>
              </a:rPr>
              <a:t>each pair of observations </a:t>
            </a:r>
            <a:r>
              <a:rPr lang="en-US" sz="2200" smtClean="0">
                <a:cs typeface="Calibri" pitchFamily="34" charset="0"/>
              </a:rPr>
              <a:t>as </a:t>
            </a:r>
            <a:r>
              <a:rPr lang="en-US" sz="2200" i="1" smtClean="0">
                <a:cs typeface="Calibri" pitchFamily="34" charset="0"/>
              </a:rPr>
              <a:t>D</a:t>
            </a:r>
            <a:r>
              <a:rPr lang="en-US" sz="2200" i="1" baseline="-25000" smtClean="0">
                <a:cs typeface="Calibri" pitchFamily="34" charset="0"/>
              </a:rPr>
              <a:t>j</a:t>
            </a:r>
            <a:r>
              <a:rPr lang="en-US" sz="2200" i="1" smtClean="0">
                <a:cs typeface="Calibri" pitchFamily="34" charset="0"/>
              </a:rPr>
              <a:t> = X</a:t>
            </a:r>
            <a:r>
              <a:rPr lang="en-US" sz="2200" i="1" baseline="-25000" smtClean="0">
                <a:cs typeface="Calibri" pitchFamily="34" charset="0"/>
              </a:rPr>
              <a:t>1j</a:t>
            </a:r>
            <a:r>
              <a:rPr lang="en-US" sz="2200" i="1" smtClean="0">
                <a:cs typeface="Calibri" pitchFamily="34" charset="0"/>
              </a:rPr>
              <a:t> - X</a:t>
            </a:r>
            <a:r>
              <a:rPr lang="en-US" sz="2200" i="1" baseline="-25000" smtClean="0">
                <a:cs typeface="Calibri" pitchFamily="34" charset="0"/>
              </a:rPr>
              <a:t>2j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i="1" smtClean="0">
                <a:cs typeface="Calibri" pitchFamily="34" charset="0"/>
              </a:rPr>
              <a:t>j </a:t>
            </a:r>
            <a:r>
              <a:rPr lang="en-US" sz="2200" i="1" smtClean="0">
                <a:cs typeface="Calibri" pitchFamily="34" charset="0"/>
              </a:rPr>
              <a:t>= 1, </a:t>
            </a:r>
            <a:r>
              <a:rPr lang="en-US" sz="2200" i="1" smtClean="0">
                <a:cs typeface="Calibri" pitchFamily="34" charset="0"/>
              </a:rPr>
              <a:t>2</a:t>
            </a:r>
            <a:r>
              <a:rPr lang="en-US" sz="2200" i="1" smtClean="0">
                <a:cs typeface="Calibri" pitchFamily="34" charset="0"/>
              </a:rPr>
              <a:t>, </a:t>
            </a:r>
            <a:r>
              <a:rPr lang="en-US" sz="2200" i="1" smtClean="0">
                <a:cs typeface="Calibri" pitchFamily="34" charset="0"/>
              </a:rPr>
              <a:t>…, </a:t>
            </a:r>
            <a:r>
              <a:rPr lang="en-US" sz="2200" i="1" smtClean="0">
                <a:cs typeface="Calibri" pitchFamily="34" charset="0"/>
              </a:rPr>
              <a:t>n</a:t>
            </a:r>
            <a:r>
              <a:rPr lang="en-US" sz="2200" smtClean="0">
                <a:cs typeface="Calibri" pitchFamily="34" charset="0"/>
              </a:rPr>
              <a:t>. </a:t>
            </a:r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Dj’s </a:t>
            </a:r>
            <a:r>
              <a:rPr lang="en-US" sz="2200" smtClean="0">
                <a:cs typeface="Calibri" pitchFamily="34" charset="0"/>
              </a:rPr>
              <a:t>are assumed </a:t>
            </a:r>
            <a:r>
              <a:rPr lang="en-US" sz="2200" smtClean="0">
                <a:cs typeface="Calibri" pitchFamily="34" charset="0"/>
              </a:rPr>
              <a:t>to </a:t>
            </a:r>
            <a:r>
              <a:rPr lang="en-US" sz="2200" smtClean="0">
                <a:cs typeface="Calibri" pitchFamily="34" charset="0"/>
              </a:rPr>
              <a:t>be normally </a:t>
            </a:r>
            <a:r>
              <a:rPr lang="en-US" sz="2200" smtClean="0">
                <a:cs typeface="Calibri" pitchFamily="34" charset="0"/>
              </a:rPr>
              <a:t>distributed </a:t>
            </a:r>
            <a:r>
              <a:rPr lang="en-US" sz="2200" smtClean="0">
                <a:cs typeface="Calibri" pitchFamily="34" charset="0"/>
              </a:rPr>
              <a:t>with </a:t>
            </a:r>
            <a:r>
              <a:rPr lang="en-US" sz="2200" smtClean="0">
                <a:cs typeface="Calibri" pitchFamily="34" charset="0"/>
              </a:rPr>
              <a:t>mean </a:t>
            </a:r>
            <a:r>
              <a:rPr lang="en-US" sz="2200" i="1" smtClean="0">
                <a:cs typeface="Calibri" pitchFamily="34" charset="0"/>
                <a:sym typeface="Euclid Symbol"/>
              </a:rPr>
              <a:t>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D</a:t>
            </a:r>
            <a:r>
              <a:rPr lang="en-US" sz="2200" i="1" smtClean="0">
                <a:cs typeface="Calibri" pitchFamily="34" charset="0"/>
                <a:sym typeface="Euclid Symbol"/>
              </a:rPr>
              <a:t> = </a:t>
            </a:r>
            <a:r>
              <a:rPr lang="en-US" sz="2200" i="1" smtClean="0">
                <a:cs typeface="Calibri" pitchFamily="34" charset="0"/>
                <a:sym typeface="Euclid Symbol"/>
              </a:rPr>
              <a:t>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1</a:t>
            </a:r>
            <a:r>
              <a:rPr lang="en-US" sz="2200" i="1" smtClean="0">
                <a:cs typeface="Calibri" pitchFamily="34" charset="0"/>
                <a:sym typeface="Euclid Symbol"/>
              </a:rPr>
              <a:t> - 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2</a:t>
            </a:r>
            <a:r>
              <a:rPr lang="en-US" sz="2200" smtClean="0">
                <a:cs typeface="Calibri" pitchFamily="34" charset="0"/>
                <a:sym typeface="Euclid Symbol"/>
              </a:rPr>
              <a:t>.</a:t>
            </a:r>
            <a:endParaRPr lang="en-US" sz="22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means: paired t-test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The hypothesis</a:t>
            </a:r>
          </a:p>
          <a:p>
            <a:endParaRPr lang="en-US" sz="2200" smtClean="0">
              <a:cs typeface="Calibri" pitchFamily="34" charset="0"/>
            </a:endParaRPr>
          </a:p>
          <a:p>
            <a:endParaRPr lang="en-US" sz="2200" smtClean="0">
              <a:cs typeface="Calibri" pitchFamily="34" charset="0"/>
            </a:endParaRPr>
          </a:p>
          <a:p>
            <a:r>
              <a:rPr lang="en-US" sz="2200" smtClean="0">
                <a:cs typeface="Calibri" pitchFamily="34" charset="0"/>
              </a:rPr>
              <a:t>The test statistic is</a:t>
            </a:r>
          </a:p>
          <a:p>
            <a:endParaRPr lang="en-US" sz="2200" smtClean="0">
              <a:cs typeface="Calibri" pitchFamily="34" charset="0"/>
            </a:endParaRPr>
          </a:p>
          <a:p>
            <a:endParaRPr lang="en-US" sz="2200" smtClean="0"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has a </a:t>
            </a:r>
            <a:r>
              <a:rPr lang="en-US" sz="2200" i="1" smtClean="0">
                <a:cs typeface="Calibri" pitchFamily="34" charset="0"/>
              </a:rPr>
              <a:t>t</a:t>
            </a:r>
            <a:r>
              <a:rPr lang="en-US" sz="2200" smtClean="0">
                <a:cs typeface="Calibri" pitchFamily="34" charset="0"/>
              </a:rPr>
              <a:t> distribution with </a:t>
            </a:r>
            <a:r>
              <a:rPr lang="en-US" sz="2200" i="1" smtClean="0">
                <a:cs typeface="Calibri" pitchFamily="34" charset="0"/>
              </a:rPr>
              <a:t>n – 1 </a:t>
            </a:r>
            <a:r>
              <a:rPr lang="en-US" sz="2200" smtClean="0">
                <a:cs typeface="Calibri" pitchFamily="34" charset="0"/>
              </a:rPr>
              <a:t>degrees of freedom.</a:t>
            </a:r>
            <a:endParaRPr lang="en-US" sz="2200" smtClean="0">
              <a:cs typeface="Calibri" pitchFamily="34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057400" y="2057400"/>
          <a:ext cx="4957763" cy="914400"/>
        </p:xfrm>
        <a:graphic>
          <a:graphicData uri="http://schemas.openxmlformats.org/presentationml/2006/ole">
            <p:oleObj spid="_x0000_s80898" name="Equation" r:id="rId4" imgW="2616120" imgH="4824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3200400"/>
          <a:ext cx="1905000" cy="914400"/>
        </p:xfrm>
        <a:graphic>
          <a:graphicData uri="http://schemas.openxmlformats.org/presentationml/2006/ole">
            <p:oleObj spid="_x0000_s80899" name="Equation" r:id="rId5" imgW="787320" imgH="457200" progId="Equation.DSMT4">
              <p:embed/>
            </p:oleObj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685800" y="4724400"/>
          <a:ext cx="7391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93"/>
                <a:gridCol w="3038687"/>
                <a:gridCol w="2217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Alternative</a:t>
                      </a:r>
                      <a:r>
                        <a:rPr lang="en-US" sz="2000" baseline="0" smtClean="0"/>
                        <a:t> H</a:t>
                      </a:r>
                      <a:r>
                        <a:rPr lang="en-US" sz="2000" baseline="-25000" smtClean="0"/>
                        <a:t>1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Rejection</a:t>
                      </a:r>
                      <a:r>
                        <a:rPr lang="en-US" sz="2000" baseline="0" smtClean="0"/>
                        <a:t> region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P-value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D</a:t>
                      </a:r>
                      <a:r>
                        <a:rPr lang="en-US" sz="2000" i="1" baseline="0" smtClean="0"/>
                        <a:t> ≠ </a:t>
                      </a:r>
                      <a:r>
                        <a:rPr lang="en-US" sz="2000" i="1" smtClean="0">
                          <a:sym typeface="Euclid Symbol"/>
                        </a:rPr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/2;n-1</a:t>
                      </a:r>
                      <a:r>
                        <a:rPr lang="en-US" sz="2000" i="1" smtClean="0">
                          <a:sym typeface="Symbol"/>
                        </a:rPr>
                        <a:t> v </a:t>
                      </a:r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/2;n-1</a:t>
                      </a:r>
                      <a:r>
                        <a:rPr lang="en-US" sz="2000" i="1" smtClean="0">
                          <a:sym typeface="Symbol"/>
                        </a:rPr>
                        <a:t> 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2P{T</a:t>
                      </a:r>
                      <a:r>
                        <a:rPr lang="en-US" sz="2000" i="1" baseline="0" smtClean="0"/>
                        <a:t> </a:t>
                      </a:r>
                      <a:r>
                        <a:rPr lang="en-US" sz="2000" i="1" smtClean="0"/>
                        <a:t>&gt;|T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|}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D</a:t>
                      </a:r>
                      <a:r>
                        <a:rPr lang="en-US" sz="2000" i="1" smtClean="0"/>
                        <a:t> &lt; </a:t>
                      </a:r>
                      <a:r>
                        <a:rPr lang="en-US" sz="2000" i="1" smtClean="0">
                          <a:sym typeface="Euclid Symbol"/>
                        </a:rPr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 &lt; - t</a:t>
                      </a:r>
                      <a:r>
                        <a:rPr lang="en-US" sz="2000" i="1" baseline="-25000" smtClean="0">
                          <a:sym typeface="Symbol"/>
                        </a:rPr>
                        <a:t>;n-1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smtClean="0"/>
                        <a:t>P{T &lt;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  <a:endParaRPr lang="en-US" sz="20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smtClean="0">
                          <a:sym typeface="Euclid Symbol"/>
                        </a:rPr>
                        <a:t></a:t>
                      </a:r>
                      <a:r>
                        <a:rPr lang="en-US" sz="2000" i="1" baseline="-25000" smtClean="0">
                          <a:sym typeface="Euclid Symbol"/>
                        </a:rPr>
                        <a:t>D</a:t>
                      </a:r>
                      <a:r>
                        <a:rPr lang="en-US" sz="2000" i="1" smtClean="0"/>
                        <a:t> &gt; </a:t>
                      </a:r>
                      <a:r>
                        <a:rPr lang="en-US" sz="2000" i="1" smtClean="0">
                          <a:sym typeface="Euclid Symbol"/>
                        </a:rPr>
                        <a:t>0</a:t>
                      </a:r>
                      <a:endParaRPr lang="en-US" sz="2000" i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smtClean="0"/>
                        <a:t>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&gt; t</a:t>
                      </a:r>
                      <a:r>
                        <a:rPr lang="en-US" sz="2000" i="1" baseline="-25000" smtClean="0">
                          <a:sym typeface="Symbol"/>
                        </a:rPr>
                        <a:t>;n-1</a:t>
                      </a:r>
                      <a:endParaRPr lang="en-US" sz="2000" i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mtClean="0"/>
                        <a:t>P{T &gt; T</a:t>
                      </a:r>
                      <a:r>
                        <a:rPr lang="en-US" sz="2000" i="1" baseline="-25000" smtClean="0"/>
                        <a:t>0</a:t>
                      </a:r>
                      <a:r>
                        <a:rPr lang="en-US" sz="2000" i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means: paired t-test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Using R function, the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t.test</a:t>
            </a:r>
            <a:r>
              <a:rPr lang="en-US" sz="2200" smtClean="0"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t.test(x, y, alternative = c("two.sided", "less", "greater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paired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TRUE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   conf.level=0.95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or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t.test(x ~ group, alternative = c("two.sided", "less", "greater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"),           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      paired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TRUE, conf.level=0.95)</a:t>
            </a:r>
          </a:p>
          <a:p>
            <a:pPr>
              <a:spcBef>
                <a:spcPts val="1200"/>
              </a:spcBef>
              <a:buNone/>
            </a:pPr>
            <a:r>
              <a:rPr lang="en-US" sz="2200" smtClean="0">
                <a:cs typeface="Calibri" pitchFamily="34" charset="0"/>
              </a:rPr>
              <a:t>	Notice the syntax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paired = TR</a:t>
            </a:r>
            <a:r>
              <a:rPr lang="en-US" sz="2200" smtClean="0">
                <a:cs typeface="Calibri" pitchFamily="34" charset="0"/>
              </a:rPr>
              <a:t>UE.</a:t>
            </a:r>
            <a:endParaRPr lang="en-US" sz="22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Comparing two means: paired t-test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US" sz="2200" b="1" smtClean="0">
                <a:cs typeface="Calibri" pitchFamily="34" charset="0"/>
              </a:rPr>
              <a:t>Example: </a:t>
            </a:r>
            <a:r>
              <a:rPr lang="en-US" sz="2200" smtClean="0">
                <a:cs typeface="Calibri" pitchFamily="34" charset="0"/>
              </a:rPr>
              <a:t>Dilemma of </a:t>
            </a:r>
            <a:r>
              <a:rPr lang="en-US" sz="2200" smtClean="0">
                <a:cs typeface="Calibri" pitchFamily="34" charset="0"/>
              </a:rPr>
              <a:t>two </a:t>
            </a:r>
            <a:r>
              <a:rPr lang="en-US" sz="2200" smtClean="0">
                <a:cs typeface="Calibri" pitchFamily="34" charset="0"/>
              </a:rPr>
              <a:t>graders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 In order to promote fairness in grading, each application was graded twice </a:t>
            </a:r>
            <a:r>
              <a:rPr lang="en-US" sz="2200" smtClean="0">
                <a:cs typeface="Calibri" pitchFamily="34" charset="0"/>
              </a:rPr>
              <a:t>by </a:t>
            </a:r>
            <a:r>
              <a:rPr lang="en-US" sz="2200" smtClean="0">
                <a:cs typeface="Calibri" pitchFamily="34" charset="0"/>
              </a:rPr>
              <a:t>different </a:t>
            </a:r>
            <a:r>
              <a:rPr lang="en-US" sz="2200" smtClean="0">
                <a:cs typeface="Calibri" pitchFamily="34" charset="0"/>
              </a:rPr>
              <a:t>graders. Based </a:t>
            </a:r>
            <a:r>
              <a:rPr lang="en-US" sz="2200" smtClean="0">
                <a:cs typeface="Calibri" pitchFamily="34" charset="0"/>
              </a:rPr>
              <a:t>on </a:t>
            </a:r>
            <a:r>
              <a:rPr lang="en-US" sz="2200" smtClean="0">
                <a:cs typeface="Calibri" pitchFamily="34" charset="0"/>
              </a:rPr>
              <a:t>the grades</a:t>
            </a:r>
            <a:r>
              <a:rPr lang="en-US" sz="2200" smtClean="0">
                <a:cs typeface="Calibri" pitchFamily="34" charset="0"/>
              </a:rPr>
              <a:t>, can we see if there is </a:t>
            </a:r>
            <a:r>
              <a:rPr lang="en-US" sz="2200" smtClean="0">
                <a:cs typeface="Calibri" pitchFamily="34" charset="0"/>
              </a:rPr>
              <a:t>a </a:t>
            </a:r>
            <a:r>
              <a:rPr lang="en-US" sz="2200" smtClean="0">
                <a:cs typeface="Calibri" pitchFamily="34" charset="0"/>
              </a:rPr>
              <a:t>difference </a:t>
            </a:r>
            <a:r>
              <a:rPr lang="en-US" sz="2200" smtClean="0">
                <a:cs typeface="Calibri" pitchFamily="34" charset="0"/>
              </a:rPr>
              <a:t>between the two graders? The data is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Grader </a:t>
            </a:r>
            <a:r>
              <a:rPr lang="en-US" sz="2200" smtClean="0">
                <a:cs typeface="Calibri" pitchFamily="34" charset="0"/>
              </a:rPr>
              <a:t>1: 3 0 5 2 5 5 5 4 4 5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Grader </a:t>
            </a:r>
            <a:r>
              <a:rPr lang="en-US" sz="2200" smtClean="0">
                <a:cs typeface="Calibri" pitchFamily="34" charset="0"/>
              </a:rPr>
              <a:t>2: 2 1 4 1 4 3 3 2 </a:t>
            </a:r>
            <a:r>
              <a:rPr lang="en-US" sz="2200" smtClean="0">
                <a:cs typeface="Calibri" pitchFamily="34" charset="0"/>
              </a:rPr>
              <a:t>3 </a:t>
            </a:r>
            <a:r>
              <a:rPr lang="en-US" sz="2200" smtClean="0">
                <a:cs typeface="Calibri" pitchFamily="34" charset="0"/>
              </a:rPr>
              <a:t>5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 A matched sample test will give us some insight. First we should </a:t>
            </a:r>
            <a:r>
              <a:rPr lang="en-US" sz="2200" smtClean="0">
                <a:cs typeface="Calibri" pitchFamily="34" charset="0"/>
              </a:rPr>
              <a:t>check </a:t>
            </a:r>
            <a:r>
              <a:rPr lang="en-US" sz="2200" smtClean="0">
                <a:cs typeface="Calibri" pitchFamily="34" charset="0"/>
              </a:rPr>
              <a:t>the assumption </a:t>
            </a:r>
            <a:r>
              <a:rPr lang="en-US" sz="2200" smtClean="0">
                <a:cs typeface="Calibri" pitchFamily="34" charset="0"/>
              </a:rPr>
              <a:t>of normality with normal plots say. (The data is discrete due to necessary rounding, but </a:t>
            </a:r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general shape </a:t>
            </a:r>
            <a:r>
              <a:rPr lang="en-US" sz="2200" smtClean="0">
                <a:cs typeface="Calibri" pitchFamily="34" charset="0"/>
              </a:rPr>
              <a:t>is seen to be normal</a:t>
            </a:r>
            <a:r>
              <a:rPr lang="en-US" sz="2200" smtClean="0">
                <a:cs typeface="Calibri" pitchFamily="34" charset="0"/>
              </a:rPr>
              <a:t>.) </a:t>
            </a:r>
            <a:r>
              <a:rPr lang="en-US" sz="2200" smtClean="0">
                <a:cs typeface="Calibri" pitchFamily="34" charset="0"/>
              </a:rPr>
              <a:t>Then </a:t>
            </a:r>
            <a:r>
              <a:rPr lang="en-US" sz="2200" smtClean="0">
                <a:cs typeface="Calibri" pitchFamily="34" charset="0"/>
              </a:rPr>
              <a:t>we can apply the t-test </a:t>
            </a:r>
            <a:r>
              <a:rPr lang="en-US" sz="2200" smtClean="0">
                <a:cs typeface="Calibri" pitchFamily="34" charset="0"/>
              </a:rPr>
              <a:t>as </a:t>
            </a:r>
            <a:r>
              <a:rPr lang="en-US" sz="2200" smtClean="0">
                <a:cs typeface="Calibri" pitchFamily="34" charset="0"/>
              </a:rPr>
              <a:t>follows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x = c(3, 0, 5, 2, 5, 5, 5, 4, 4, 5)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y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c(2, 1, 4, 1, 4, 3, 3, 2, 3, 5)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t.test(x,y,paired=TRUE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smtClean="0">
                <a:solidFill>
                  <a:srgbClr val="0070C0"/>
                </a:solidFill>
              </a:rPr>
              <a:t>Wilcoxon rank-sum test</a:t>
            </a:r>
            <a:endParaRPr lang="en-US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Wilcoxon rank-sum test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Wilcoxon’s rank-sum test when the samples are independent but the errors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not normally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distributed (e.g. they are ranks or scores or some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sort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The Wilcoxon rank-sum test statistic, W, is calculated as follows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Both samples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are put into a single array with their sample names clearly attached (A and B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this case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, as explained below). Then the aggregate list is sorted, taking care to keep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sample labels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with their respective values. A rank is assigned to each value, with ties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getting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appropriate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average rank (two-way ties get (rank i+ (rank i+1))/2, three-way ties get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rank i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+ (rank i+1) + (rank i+2))/3, and so on). Finally the ranks are added up for each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two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samples, and significance is assessed on size of the smaller sum of ranks.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Wilcoxon </a:t>
            </a:r>
            <a:r>
              <a:rPr lang="en-US" sz="4000" b="1" smtClean="0">
                <a:solidFill>
                  <a:srgbClr val="0070C0"/>
                </a:solidFill>
              </a:rPr>
              <a:t>rank-sum </a:t>
            </a:r>
            <a:r>
              <a:rPr lang="en-US" sz="4000" b="1" smtClean="0">
                <a:solidFill>
                  <a:srgbClr val="0070C0"/>
                </a:solidFill>
              </a:rPr>
              <a:t>test </a:t>
            </a:r>
            <a:r>
              <a:rPr lang="en-US" sz="24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t.test.data&lt;-read.table("t.test.data.txt",header=T)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attach(t.test.data)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names(t.test.data)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(ozone&lt;-c(gardenA,gardenB))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(label&lt;-c(rep("A",10),rep("B",10)))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combined.ranks&lt;-rank(ozone)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tapply(combined.ranks,label,sum)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wilcox.test(gardenA,gardenB)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smtClean="0">
                <a:solidFill>
                  <a:srgbClr val="0070C0"/>
                </a:solidFill>
              </a:rPr>
              <a:t>Chi square test</a:t>
            </a:r>
            <a:endParaRPr lang="en-US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The chi-squared distribution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smtClean="0">
                <a:latin typeface="Calibri" pitchFamily="34" charset="0"/>
                <a:cs typeface="Calibri" pitchFamily="34" charset="0"/>
                <a:sym typeface="Euclid Symbol"/>
              </a:rPr>
              <a:t></a:t>
            </a:r>
            <a:r>
              <a:rPr lang="en-US" sz="2200" baseline="3000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-distribution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(chi-squared) is the distribution of the sum of squared normal random variables. Let </a:t>
            </a:r>
            <a:r>
              <a:rPr lang="en-US" sz="2200" i="1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2200" i="1" baseline="-2500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be i.i.d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. normal(0,1) random numbers,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set</a:t>
            </a:r>
          </a:p>
          <a:p>
            <a:endParaRPr lang="en-US" sz="2200" smtClean="0">
              <a:latin typeface="Calibri" pitchFamily="34" charset="0"/>
              <a:cs typeface="Calibri" pitchFamily="34" charset="0"/>
            </a:endParaRPr>
          </a:p>
          <a:p>
            <a:endParaRPr lang="en-US" sz="220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Then </a:t>
            </a:r>
            <a:r>
              <a:rPr lang="en-US" sz="2200" smtClean="0">
                <a:latin typeface="Calibri" pitchFamily="34" charset="0"/>
                <a:cs typeface="Calibri" pitchFamily="34" charset="0"/>
                <a:sym typeface="Euclid Symbol"/>
              </a:rPr>
              <a:t></a:t>
            </a:r>
            <a:r>
              <a:rPr lang="en-US" sz="2200" baseline="3000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has the chi-squared distribution with n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degrees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of freedom.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shape of the distribution depends upon the degrees of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freedom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>
              <a:buNone/>
            </a:pPr>
            <a:r>
              <a:rPr lang="es-E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 = rchisq(100,5);y=rchisq(100,50)</a:t>
            </a:r>
          </a:p>
          <a:p>
            <a:pPr lvl="1">
              <a:buNone/>
            </a:pPr>
            <a:r>
              <a:rPr lang="es-E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simple.eda(x);simple.eda(y)</a:t>
            </a:r>
            <a:endParaRPr lang="en-US" sz="19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Notice for a small number of degrees of freedom it is very skewed. However, as the number gets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large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distribution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begins to look normal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. 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2667000"/>
          <a:ext cx="1447800" cy="863600"/>
        </p:xfrm>
        <a:graphic>
          <a:graphicData uri="http://schemas.openxmlformats.org/presentationml/2006/ole">
            <p:oleObj spid="_x0000_s82946" name="Equation" r:id="rId4" imgW="723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goodness of fit tests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A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goodness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fit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test checks to see if the data came from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some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specified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population. The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chi-squared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goodness of  fit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test allows one to test if categorical data corresponds to a model where the data is chosen from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categories according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some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specified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set of probabilities. For dice rolling, the 6 categories (faces) would be assumed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be equally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likely. For a letter distribution, the assumption would be that some categories are more likely than other.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for a population proportion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r>
              <a:rPr lang="en-US" sz="2400" smtClean="0"/>
              <a:t>If n is large, the distribution of</a:t>
            </a:r>
          </a:p>
          <a:p>
            <a:endParaRPr lang="en-US" sz="2400" smtClean="0"/>
          </a:p>
          <a:p>
            <a:endParaRPr lang="en-US" sz="2400" smtClean="0"/>
          </a:p>
          <a:p>
            <a:pPr>
              <a:buNone/>
            </a:pPr>
            <a:r>
              <a:rPr lang="en-US" sz="2400" smtClean="0"/>
              <a:t>	is approximately standard normal.</a:t>
            </a:r>
          </a:p>
          <a:p>
            <a:r>
              <a:rPr lang="en-US" sz="2400" smtClean="0"/>
              <a:t>Then the 100(1-</a:t>
            </a:r>
            <a:r>
              <a:rPr lang="en-US" sz="2400" smtClean="0">
                <a:sym typeface="Symbol"/>
              </a:rPr>
              <a:t>)% confidence interval on the proportion p of the population that belong to the class of interest is </a:t>
            </a:r>
          </a:p>
          <a:p>
            <a:endParaRPr lang="en-US" sz="2400" smtClean="0"/>
          </a:p>
          <a:p>
            <a:endParaRPr lang="en-US" sz="2400" smtClean="0"/>
          </a:p>
          <a:p>
            <a:pPr>
              <a:buNone/>
            </a:pPr>
            <a:r>
              <a:rPr lang="en-US" sz="2400" smtClean="0"/>
              <a:t> 	where </a:t>
            </a:r>
            <a:r>
              <a:rPr lang="en-US" sz="2400" i="1" smtClean="0"/>
              <a:t>z</a:t>
            </a:r>
            <a:r>
              <a:rPr lang="en-US" sz="2400" i="1" baseline="-25000" smtClean="0">
                <a:sym typeface="Symbol"/>
              </a:rPr>
              <a:t>/2</a:t>
            </a:r>
            <a:r>
              <a:rPr lang="en-US" sz="2400" smtClean="0">
                <a:sym typeface="Symbol"/>
              </a:rPr>
              <a:t> is the upper percentage point of the standard normal distribution.</a:t>
            </a:r>
            <a:endParaRPr lang="en-US" sz="240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1981200"/>
          <a:ext cx="2971800" cy="1099159"/>
        </p:xfrm>
        <a:graphic>
          <a:graphicData uri="http://schemas.openxmlformats.org/presentationml/2006/ole">
            <p:oleObj spid="_x0000_s2054" name="Equation" r:id="rId4" imgW="1854000" imgH="6858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8800" y="4254260"/>
          <a:ext cx="4876800" cy="851140"/>
        </p:xfrm>
        <a:graphic>
          <a:graphicData uri="http://schemas.openxmlformats.org/presentationml/2006/ole">
            <p:oleObj spid="_x0000_s2055" name="Equation" r:id="rId5" imgW="2692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goodness of fit tests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b="1" smtClean="0">
                <a:cs typeface="Calibri" pitchFamily="34" charset="0"/>
              </a:rPr>
              <a:t>Example:</a:t>
            </a:r>
            <a:r>
              <a:rPr lang="en-US" sz="2200" smtClean="0">
                <a:cs typeface="Calibri" pitchFamily="34" charset="0"/>
              </a:rPr>
              <a:t> Is the die </a:t>
            </a:r>
            <a:r>
              <a:rPr lang="en-US" sz="2200" smtClean="0">
                <a:cs typeface="Calibri" pitchFamily="34" charset="0"/>
              </a:rPr>
              <a:t>fair</a:t>
            </a:r>
            <a:r>
              <a:rPr lang="en-US" sz="2200" smtClean="0">
                <a:cs typeface="Calibri" pitchFamily="34" charset="0"/>
              </a:rPr>
              <a:t>?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If we toss a die 150 times </a:t>
            </a:r>
            <a:r>
              <a:rPr lang="en-US" sz="2200" smtClean="0">
                <a:cs typeface="Calibri" pitchFamily="34" charset="0"/>
              </a:rPr>
              <a:t>and 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cs typeface="Calibri" pitchFamily="34" charset="0"/>
              </a:rPr>
              <a:t>find </a:t>
            </a:r>
            <a:r>
              <a:rPr lang="en-US" sz="2200" smtClean="0">
                <a:cs typeface="Calibri" pitchFamily="34" charset="0"/>
              </a:rPr>
              <a:t>that we have the following distribution of rolls is the die </a:t>
            </a:r>
            <a:r>
              <a:rPr lang="en-US" sz="2200" smtClean="0">
                <a:cs typeface="Calibri" pitchFamily="34" charset="0"/>
              </a:rPr>
              <a:t>fair</a:t>
            </a:r>
            <a:r>
              <a:rPr lang="en-US" sz="2200" smtClean="0">
                <a:cs typeface="Calibri" pitchFamily="34" charset="0"/>
              </a:rPr>
              <a:t>?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trial &lt;- sample(1:6,150,rep=T)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trial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 &lt;- table(trial)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freq &lt;- tab[]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 specify probabilities, (uniform, like this, is default though)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probs = c(1,1,1,1,1,1)/6 # or use rep(1/6,6)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chisq.test(freq,p=probs)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goodness of fit tests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b="1" smtClean="0">
                <a:cs typeface="Calibri" pitchFamily="34" charset="0"/>
              </a:rPr>
              <a:t>Example</a:t>
            </a:r>
            <a:r>
              <a:rPr lang="en-US" sz="2200" b="1" smtClean="0">
                <a:cs typeface="Calibri" pitchFamily="34" charset="0"/>
              </a:rPr>
              <a:t>: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cs typeface="Calibri" pitchFamily="34" charset="0"/>
              </a:rPr>
              <a:t>Letter distributions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The letter distribution of the 5 most popular letters in the English language is known to </a:t>
            </a:r>
            <a:r>
              <a:rPr lang="en-US" sz="2200" smtClean="0">
                <a:cs typeface="Calibri" pitchFamily="34" charset="0"/>
              </a:rPr>
              <a:t>be </a:t>
            </a:r>
            <a:r>
              <a:rPr lang="en-US" sz="2200" smtClean="0">
                <a:cs typeface="Calibri" pitchFamily="34" charset="0"/>
              </a:rPr>
              <a:t>approximately</a:t>
            </a:r>
          </a:p>
          <a:p>
            <a:pPr>
              <a:buNone/>
            </a:pPr>
            <a:endParaRPr lang="en-US" sz="2200" smtClean="0">
              <a:cs typeface="Calibri" pitchFamily="34" charset="0"/>
            </a:endParaRPr>
          </a:p>
          <a:p>
            <a:pPr>
              <a:buNone/>
            </a:pPr>
            <a:endParaRPr lang="en-US" sz="2200" smtClean="0"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That </a:t>
            </a:r>
            <a:r>
              <a:rPr lang="en-US" sz="2200" smtClean="0">
                <a:cs typeface="Calibri" pitchFamily="34" charset="0"/>
              </a:rPr>
              <a:t>is when either E,T,N,R,O appear, on average 29 times out of 100 it is an E and not the other 4</a:t>
            </a:r>
            <a:r>
              <a:rPr lang="en-US" sz="2200" smtClean="0">
                <a:cs typeface="Calibri" pitchFamily="34" charset="0"/>
              </a:rPr>
              <a:t>. </a:t>
            </a:r>
            <a:r>
              <a:rPr lang="en-US" sz="2200" smtClean="0">
                <a:cs typeface="Calibri" pitchFamily="34" charset="0"/>
              </a:rPr>
              <a:t>This information </a:t>
            </a:r>
            <a:r>
              <a:rPr lang="en-US" sz="2200" smtClean="0">
                <a:cs typeface="Calibri" pitchFamily="34" charset="0"/>
              </a:rPr>
              <a:t>is </a:t>
            </a:r>
            <a:r>
              <a:rPr lang="en-US" sz="2200" smtClean="0">
                <a:cs typeface="Calibri" pitchFamily="34" charset="0"/>
              </a:rPr>
              <a:t>useful </a:t>
            </a:r>
            <a:r>
              <a:rPr lang="en-US" sz="2200" smtClean="0">
                <a:cs typeface="Calibri" pitchFamily="34" charset="0"/>
              </a:rPr>
              <a:t>in cryptography </a:t>
            </a:r>
            <a:r>
              <a:rPr lang="en-US" sz="2200" smtClean="0">
                <a:cs typeface="Calibri" pitchFamily="34" charset="0"/>
              </a:rPr>
              <a:t>to break some basic secret codes. Suppose a text is analyzed and </a:t>
            </a:r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number of </a:t>
            </a:r>
            <a:r>
              <a:rPr lang="en-US" sz="2200" smtClean="0">
                <a:cs typeface="Calibri" pitchFamily="34" charset="0"/>
              </a:rPr>
              <a:t>E,T,N,R and O's are counted. The following distribution is found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743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Letter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Freq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5486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Letter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Freq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goodness of fit tests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b="1" smtClean="0">
                <a:cs typeface="Calibri" pitchFamily="34" charset="0"/>
              </a:rPr>
              <a:t>Example</a:t>
            </a:r>
            <a:r>
              <a:rPr lang="en-US" sz="2200" b="1" smtClean="0">
                <a:cs typeface="Calibri" pitchFamily="34" charset="0"/>
              </a:rPr>
              <a:t>:</a:t>
            </a:r>
            <a:r>
              <a:rPr lang="en-US" sz="2200" smtClean="0">
                <a:cs typeface="Calibri" pitchFamily="34" charset="0"/>
              </a:rPr>
              <a:t> Letter </a:t>
            </a:r>
            <a:r>
              <a:rPr lang="en-US" sz="2200" smtClean="0">
                <a:cs typeface="Calibri" pitchFamily="34" charset="0"/>
              </a:rPr>
              <a:t>distributions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Do </a:t>
            </a:r>
            <a:r>
              <a:rPr lang="en-US" sz="2200" smtClean="0">
                <a:cs typeface="Calibri" pitchFamily="34" charset="0"/>
              </a:rPr>
              <a:t>a chi-square goodness </a:t>
            </a:r>
            <a:r>
              <a:rPr lang="en-US" sz="2200" smtClean="0">
                <a:cs typeface="Calibri" pitchFamily="34" charset="0"/>
              </a:rPr>
              <a:t>of </a:t>
            </a:r>
            <a:r>
              <a:rPr lang="en-US" sz="2200" smtClean="0">
                <a:cs typeface="Calibri" pitchFamily="34" charset="0"/>
              </a:rPr>
              <a:t>fit </a:t>
            </a:r>
            <a:r>
              <a:rPr lang="en-US" sz="2200" smtClean="0">
                <a:cs typeface="Calibri" pitchFamily="34" charset="0"/>
              </a:rPr>
              <a:t>hypothesis test to see if the letter proportions for this </a:t>
            </a:r>
            <a:r>
              <a:rPr lang="en-US" sz="2200" smtClean="0">
                <a:cs typeface="Calibri" pitchFamily="34" charset="0"/>
              </a:rPr>
              <a:t>text </a:t>
            </a:r>
            <a:r>
              <a:rPr lang="en-US" sz="2200" smtClean="0">
                <a:cs typeface="Calibri" pitchFamily="34" charset="0"/>
              </a:rPr>
              <a:t>are p</a:t>
            </a:r>
            <a:r>
              <a:rPr lang="en-US" sz="2200" baseline="-25000" smtClean="0">
                <a:cs typeface="Calibri" pitchFamily="34" charset="0"/>
              </a:rPr>
              <a:t>E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cs typeface="Calibri" pitchFamily="34" charset="0"/>
              </a:rPr>
              <a:t>= </a:t>
            </a:r>
            <a:r>
              <a:rPr lang="en-US" sz="2200" smtClean="0">
                <a:cs typeface="Calibri" pitchFamily="34" charset="0"/>
              </a:rPr>
              <a:t>0.29</a:t>
            </a:r>
            <a:r>
              <a:rPr lang="en-US" sz="2200" smtClean="0">
                <a:cs typeface="Calibri" pitchFamily="34" charset="0"/>
              </a:rPr>
              <a:t>; </a:t>
            </a:r>
            <a:r>
              <a:rPr lang="en-US" sz="2200" smtClean="0">
                <a:cs typeface="Calibri" pitchFamily="34" charset="0"/>
              </a:rPr>
              <a:t>p</a:t>
            </a:r>
            <a:r>
              <a:rPr lang="en-US" sz="2200" baseline="-25000" smtClean="0">
                <a:cs typeface="Calibri" pitchFamily="34" charset="0"/>
              </a:rPr>
              <a:t>T</a:t>
            </a:r>
            <a:r>
              <a:rPr lang="en-US" sz="2200" smtClean="0">
                <a:cs typeface="Calibri" pitchFamily="34" charset="0"/>
              </a:rPr>
              <a:t> = 0.21</a:t>
            </a:r>
            <a:r>
              <a:rPr lang="en-US" sz="2200" smtClean="0">
                <a:cs typeface="Calibri" pitchFamily="34" charset="0"/>
              </a:rPr>
              <a:t>; </a:t>
            </a:r>
            <a:r>
              <a:rPr lang="en-US" sz="2200" smtClean="0">
                <a:cs typeface="Calibri" pitchFamily="34" charset="0"/>
              </a:rPr>
              <a:t> p</a:t>
            </a:r>
            <a:r>
              <a:rPr lang="en-US" sz="2200" baseline="-25000" smtClean="0">
                <a:cs typeface="Calibri" pitchFamily="34" charset="0"/>
              </a:rPr>
              <a:t>N</a:t>
            </a:r>
            <a:r>
              <a:rPr lang="en-US" sz="2200" smtClean="0">
                <a:cs typeface="Calibri" pitchFamily="34" charset="0"/>
              </a:rPr>
              <a:t>= 0.17</a:t>
            </a:r>
            <a:r>
              <a:rPr lang="en-US" sz="2200" smtClean="0">
                <a:cs typeface="Calibri" pitchFamily="34" charset="0"/>
              </a:rPr>
              <a:t>; </a:t>
            </a:r>
            <a:r>
              <a:rPr lang="en-US" sz="2200" smtClean="0">
                <a:cs typeface="Calibri" pitchFamily="34" charset="0"/>
              </a:rPr>
              <a:t> p</a:t>
            </a:r>
            <a:r>
              <a:rPr lang="en-US" sz="2200" baseline="-25000" smtClean="0">
                <a:cs typeface="Calibri" pitchFamily="34" charset="0"/>
              </a:rPr>
              <a:t>R</a:t>
            </a:r>
            <a:r>
              <a:rPr lang="en-US" sz="2200" smtClean="0">
                <a:cs typeface="Calibri" pitchFamily="34" charset="0"/>
              </a:rPr>
              <a:t>= 0.17</a:t>
            </a:r>
            <a:r>
              <a:rPr lang="en-US" sz="2200" smtClean="0">
                <a:cs typeface="Calibri" pitchFamily="34" charset="0"/>
              </a:rPr>
              <a:t>; </a:t>
            </a:r>
            <a:r>
              <a:rPr lang="en-US" sz="2200" smtClean="0">
                <a:cs typeface="Calibri" pitchFamily="34" charset="0"/>
              </a:rPr>
              <a:t> p</a:t>
            </a:r>
            <a:r>
              <a:rPr lang="en-US" sz="2200" baseline="-25000" smtClean="0">
                <a:cs typeface="Calibri" pitchFamily="34" charset="0"/>
              </a:rPr>
              <a:t>O</a:t>
            </a:r>
            <a:r>
              <a:rPr lang="en-US" sz="2200" smtClean="0">
                <a:cs typeface="Calibri" pitchFamily="34" charset="0"/>
              </a:rPr>
              <a:t>= 0.16 </a:t>
            </a:r>
            <a:r>
              <a:rPr lang="en-US" sz="2200" smtClean="0">
                <a:cs typeface="Calibri" pitchFamily="34" charset="0"/>
              </a:rPr>
              <a:t>or </a:t>
            </a:r>
            <a:r>
              <a:rPr lang="en-US" sz="2200" smtClean="0">
                <a:cs typeface="Calibri" pitchFamily="34" charset="0"/>
              </a:rPr>
              <a:t>are </a:t>
            </a:r>
            <a:r>
              <a:rPr lang="en-US" sz="2200" smtClean="0">
                <a:cs typeface="Calibri" pitchFamily="34" charset="0"/>
              </a:rPr>
              <a:t>different.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x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= c(100,110,80,55,14)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probs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= c(29, 21, 17, 17, 16)/100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chisq.test(x,p=probs)</a:t>
            </a:r>
            <a:endParaRPr lang="en-US" sz="2200" smtClean="0">
              <a:solidFill>
                <a:srgbClr val="0070C0"/>
              </a:solidFill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        Chi-squared test for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given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probabilities</a:t>
            </a:r>
            <a:endParaRPr lang="en-US" sz="2200" smtClean="0">
              <a:solidFill>
                <a:srgbClr val="0070C0"/>
              </a:solidFill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	data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:  x </a:t>
            </a:r>
          </a:p>
          <a:p>
            <a:pPr>
              <a:buNone/>
            </a:pP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	X-squared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= 55.3955, df = 4, p-value = 2.685e-11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tests of independence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The </a:t>
            </a:r>
            <a:r>
              <a:rPr lang="en-US" sz="2200" smtClean="0">
                <a:cs typeface="Calibri" pitchFamily="34" charset="0"/>
              </a:rPr>
              <a:t>same statistic can also be used to study if two rows in a contingency table </a:t>
            </a:r>
            <a:r>
              <a:rPr lang="en-US" sz="2200" smtClean="0">
                <a:cs typeface="Calibri" pitchFamily="34" charset="0"/>
              </a:rPr>
              <a:t>are </a:t>
            </a:r>
            <a:r>
              <a:rPr lang="en-US" sz="2200" smtClean="0">
                <a:cs typeface="Calibri" pitchFamily="34" charset="0"/>
              </a:rPr>
              <a:t>"</a:t>
            </a:r>
            <a:r>
              <a:rPr lang="en-US" sz="2200" smtClean="0">
                <a:cs typeface="Calibri" pitchFamily="34" charset="0"/>
              </a:rPr>
              <a:t>independent</a:t>
            </a:r>
            <a:r>
              <a:rPr lang="en-US" sz="2200" smtClean="0">
                <a:cs typeface="Calibri" pitchFamily="34" charset="0"/>
              </a:rPr>
              <a:t>". That is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smtClean="0">
                <a:cs typeface="Calibri" pitchFamily="34" charset="0"/>
              </a:rPr>
              <a:t>the null </a:t>
            </a:r>
            <a:r>
              <a:rPr lang="en-US" sz="2200" smtClean="0">
                <a:cs typeface="Calibri" pitchFamily="34" charset="0"/>
              </a:rPr>
              <a:t>hypothesis is that the rows are independent and the alternative hypothesis is that they are not </a:t>
            </a:r>
            <a:r>
              <a:rPr lang="en-US" sz="2200" smtClean="0">
                <a:cs typeface="Calibri" pitchFamily="34" charset="0"/>
              </a:rPr>
              <a:t>independent</a:t>
            </a:r>
            <a:r>
              <a:rPr lang="en-US" sz="2200" smtClean="0">
                <a:cs typeface="Calibri" pitchFamily="34" charset="0"/>
              </a:rPr>
              <a:t>.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Example: For example, suppose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find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following data on the severity of a crash tabulated for the cases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the passenger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had a seat belt, or did not: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384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Injury level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Minimal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Minor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Major 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mtClean="0"/>
                        <a:t>Seal belt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12813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647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359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65963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2642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Chi-squared tests of independence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yesbelt = c(12813,647,359,42)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nobelt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= c(65963,4000,2642,303)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	chisq.test(data.frame(yesbelt,nobelt</a:t>
            </a:r>
            <a:r>
              <a:rPr lang="en-US" sz="2200" smtClean="0">
                <a:cs typeface="Calibri" pitchFamily="34" charset="0"/>
              </a:rPr>
              <a:t>))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Pearson's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Chi-squared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test</a:t>
            </a:r>
            <a:endParaRPr lang="en-US" sz="2200" smtClean="0">
              <a:solidFill>
                <a:srgbClr val="0070C0"/>
              </a:solidFill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	data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:  data.frame(yesbelt, nobelt) </a:t>
            </a:r>
          </a:p>
          <a:p>
            <a:pPr>
              <a:buNone/>
            </a:pP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	X-squared </a:t>
            </a:r>
            <a:r>
              <a:rPr lang="en-US" sz="2200" smtClean="0">
                <a:solidFill>
                  <a:srgbClr val="0070C0"/>
                </a:solidFill>
                <a:cs typeface="Calibri" pitchFamily="34" charset="0"/>
              </a:rPr>
              <a:t>= 59.224, df = 3, p-value = 8.61e-13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for a population proportion </a:t>
            </a:r>
            <a:r>
              <a:rPr lang="en-US" sz="24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50; n=20; p = .5; # toss 20 coins 50 times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p.hat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rbinom(m,n,p)/n # divide by n for proportions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sqrt(p.hat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*(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1-p.hat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)/n) # compute SE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alpha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0.10;zstar = qnorm(1-alpha/2)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matplot(rbind(p.hat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zstar*SE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p.hat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zstar*SE),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rbind(1.m,1.m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),type="l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",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lty=1)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abline(v=p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#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draw line for p=0.5</a:t>
            </a:r>
            <a:endParaRPr lang="en-US" sz="24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known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sz="2400" smtClean="0"/>
              <a:t>Suppose </a:t>
            </a:r>
            <a:r>
              <a:rPr lang="en-US" sz="2400" i="1" smtClean="0"/>
              <a:t>X</a:t>
            </a:r>
            <a:r>
              <a:rPr lang="en-US" sz="2400" i="1" baseline="-25000" smtClean="0"/>
              <a:t>1</a:t>
            </a:r>
            <a:r>
              <a:rPr lang="en-US" sz="2400" i="1" smtClean="0"/>
              <a:t>, X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X</a:t>
            </a:r>
            <a:r>
              <a:rPr lang="en-US" sz="2400" i="1" baseline="-25000" smtClean="0"/>
              <a:t>n</a:t>
            </a:r>
            <a:r>
              <a:rPr lang="en-US" sz="2400" i="1" smtClean="0"/>
              <a:t> </a:t>
            </a:r>
            <a:r>
              <a:rPr lang="en-US" sz="2400" smtClean="0"/>
              <a:t>is a random sample from a normal distribution with unknown mean </a:t>
            </a:r>
            <a:r>
              <a:rPr lang="en-US" sz="2400" i="1" smtClean="0">
                <a:sym typeface="Euclid Symbol"/>
              </a:rPr>
              <a:t></a:t>
            </a:r>
            <a:r>
              <a:rPr lang="en-US" sz="2400" smtClean="0">
                <a:sym typeface="Euclid Symbol"/>
              </a:rPr>
              <a:t> and known variance </a:t>
            </a:r>
            <a:r>
              <a:rPr lang="en-US" sz="2400" i="1" smtClean="0">
                <a:sym typeface="Euclid Symbol"/>
              </a:rPr>
              <a:t></a:t>
            </a:r>
            <a:r>
              <a:rPr lang="en-US" sz="2400" i="1" baseline="30000" smtClean="0">
                <a:sym typeface="Euclid Symbol"/>
              </a:rPr>
              <a:t>2</a:t>
            </a:r>
            <a:r>
              <a:rPr lang="en-US" sz="2400" smtClean="0">
                <a:sym typeface="Euclid Symbol"/>
              </a:rPr>
              <a:t>.</a:t>
            </a:r>
          </a:p>
          <a:p>
            <a:r>
              <a:rPr lang="en-US" sz="2400" smtClean="0">
                <a:sym typeface="Euclid Symbol"/>
              </a:rPr>
              <a:t>The sample distribution of      is                 . </a:t>
            </a:r>
          </a:p>
          <a:p>
            <a:r>
              <a:rPr lang="en-US" sz="2400" smtClean="0">
                <a:sym typeface="Euclid Symbol"/>
              </a:rPr>
              <a:t>The statistic</a:t>
            </a: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</a:t>
            </a:r>
            <a:r>
              <a:rPr lang="en-US" sz="2400" smtClean="0">
                <a:sym typeface="Euclid Symbol"/>
              </a:rPr>
              <a:t>has a standard normal distribution.</a:t>
            </a:r>
          </a:p>
          <a:p>
            <a:r>
              <a:rPr lang="en-US" sz="2400" smtClean="0"/>
              <a:t>Then the 100(1-</a:t>
            </a:r>
            <a:r>
              <a:rPr lang="en-US" sz="2400" smtClean="0">
                <a:sym typeface="Symbol"/>
              </a:rPr>
              <a:t>)% </a:t>
            </a:r>
            <a:r>
              <a:rPr lang="en-US" sz="2400" smtClean="0">
                <a:sym typeface="Symbol"/>
              </a:rPr>
              <a:t>confidence </a:t>
            </a:r>
            <a:r>
              <a:rPr lang="en-US" sz="2400" smtClean="0">
                <a:sym typeface="Symbol"/>
              </a:rPr>
              <a:t>interval on </a:t>
            </a:r>
            <a:r>
              <a:rPr lang="en-US" sz="2400" i="1" smtClean="0">
                <a:sym typeface="Euclid Symbol"/>
              </a:rPr>
              <a:t></a:t>
            </a:r>
            <a:r>
              <a:rPr lang="en-US" sz="2400" smtClean="0">
                <a:sym typeface="Symbol"/>
              </a:rPr>
              <a:t> is given by</a:t>
            </a:r>
          </a:p>
          <a:p>
            <a:endParaRPr lang="en-US" sz="2400" smtClean="0">
              <a:sym typeface="Symbol"/>
            </a:endParaRPr>
          </a:p>
          <a:p>
            <a:endParaRPr lang="en-US" sz="2400" smtClean="0">
              <a:sym typeface="Euclid Symbol"/>
            </a:endParaRPr>
          </a:p>
          <a:p>
            <a:pPr>
              <a:buNone/>
            </a:pPr>
            <a:r>
              <a:rPr lang="en-US" sz="2400" smtClean="0">
                <a:sym typeface="Euclid Symbol"/>
              </a:rPr>
              <a:t>	</a:t>
            </a:r>
            <a:r>
              <a:rPr lang="en-US" sz="2400" smtClean="0"/>
              <a:t>where </a:t>
            </a:r>
            <a:r>
              <a:rPr lang="en-US" sz="2400" i="1" smtClean="0"/>
              <a:t>z</a:t>
            </a:r>
            <a:r>
              <a:rPr lang="en-US" sz="2400" i="1" baseline="-25000" smtClean="0">
                <a:sym typeface="Symbol"/>
              </a:rPr>
              <a:t>/2</a:t>
            </a:r>
            <a:r>
              <a:rPr lang="en-US" sz="2400" smtClean="0">
                <a:sym typeface="Symbol"/>
              </a:rPr>
              <a:t> is the upper percentage point of the standard normal distribution.</a:t>
            </a:r>
            <a:endParaRPr lang="en-US" sz="2400" smtClean="0">
              <a:sym typeface="Symbo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16400" y="2438400"/>
          <a:ext cx="355600" cy="381000"/>
        </p:xfrm>
        <a:graphic>
          <a:graphicData uri="http://schemas.openxmlformats.org/presentationml/2006/ole">
            <p:oleObj spid="_x0000_s4101" name="Equation" r:id="rId4" imgW="177480" imgH="1904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76799" y="2438400"/>
          <a:ext cx="1371601" cy="471488"/>
        </p:xfrm>
        <a:graphic>
          <a:graphicData uri="http://schemas.openxmlformats.org/presentationml/2006/ole">
            <p:oleObj spid="_x0000_s4102" name="Equation" r:id="rId5" imgW="812520" imgH="2793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77754" y="3048000"/>
          <a:ext cx="1603846" cy="821575"/>
        </p:xfrm>
        <a:graphic>
          <a:graphicData uri="http://schemas.openxmlformats.org/presentationml/2006/ole">
            <p:oleObj spid="_x0000_s4103" name="Equation" r:id="rId6" imgW="698400" imgH="457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38400" y="4724400"/>
          <a:ext cx="4508202" cy="838200"/>
        </p:xfrm>
        <a:graphic>
          <a:graphicData uri="http://schemas.openxmlformats.org/presentationml/2006/ole">
            <p:oleObj spid="_x0000_s4104" name="Equation" r:id="rId7" imgW="18288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known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ym typeface="Symbol"/>
              </a:rPr>
              <a:t>	ASTM </a:t>
            </a:r>
            <a:r>
              <a:rPr lang="en-US" sz="2400" smtClean="0">
                <a:sym typeface="Symbol"/>
              </a:rPr>
              <a:t>Standard E23 deﬁnes standard test methods for notched bar impact testing </a:t>
            </a:r>
            <a:r>
              <a:rPr lang="en-US" sz="2400" smtClean="0">
                <a:sym typeface="Symbol"/>
              </a:rPr>
              <a:t>of </a:t>
            </a:r>
            <a:r>
              <a:rPr lang="en-US" sz="2400" smtClean="0">
                <a:sym typeface="Symbol"/>
              </a:rPr>
              <a:t>metallic materials</a:t>
            </a:r>
            <a:r>
              <a:rPr lang="en-US" sz="2400" smtClean="0">
                <a:sym typeface="Symbol"/>
              </a:rPr>
              <a:t>. The Charpy V-notch (CVN) technique measures impact energy and is often </a:t>
            </a:r>
            <a:r>
              <a:rPr lang="en-US" sz="2400" smtClean="0">
                <a:sym typeface="Symbol"/>
              </a:rPr>
              <a:t>used </a:t>
            </a:r>
            <a:r>
              <a:rPr lang="en-US" sz="2400" smtClean="0">
                <a:sym typeface="Symbol"/>
              </a:rPr>
              <a:t>to determine </a:t>
            </a:r>
            <a:r>
              <a:rPr lang="en-US" sz="2400" smtClean="0">
                <a:sym typeface="Symbol"/>
              </a:rPr>
              <a:t>whether or not a material experiences a ductile-to-brittle transition </a:t>
            </a:r>
            <a:r>
              <a:rPr lang="en-US" sz="2400" smtClean="0">
                <a:sym typeface="Symbol"/>
              </a:rPr>
              <a:t>with </a:t>
            </a:r>
            <a:r>
              <a:rPr lang="en-US" sz="2400" smtClean="0">
                <a:sym typeface="Symbol"/>
              </a:rPr>
              <a:t>decreasing temperature</a:t>
            </a:r>
            <a:r>
              <a:rPr lang="en-US" sz="2400" smtClean="0">
                <a:sym typeface="Symbol"/>
              </a:rPr>
              <a:t>. Ten measurements of impact energy (J) on specimens of A238 steel cut </a:t>
            </a:r>
            <a:r>
              <a:rPr lang="en-US" sz="2400" smtClean="0">
                <a:sym typeface="Symbol"/>
              </a:rPr>
              <a:t>at </a:t>
            </a:r>
            <a:r>
              <a:rPr lang="en-US" sz="2400" smtClean="0">
                <a:sym typeface="Symbol"/>
              </a:rPr>
              <a:t>60ºC are </a:t>
            </a:r>
            <a:r>
              <a:rPr lang="en-US" sz="2400" smtClean="0">
                <a:sym typeface="Symbol"/>
              </a:rPr>
              <a:t>as </a:t>
            </a:r>
            <a:r>
              <a:rPr lang="en-US" sz="2400" smtClean="0">
                <a:sym typeface="Symbol"/>
              </a:rPr>
              <a:t>follows. </a:t>
            </a:r>
            <a:r>
              <a:rPr lang="en-US" sz="2400" smtClean="0">
                <a:sym typeface="Symbol"/>
              </a:rPr>
              <a:t>64.1, 64.7, 64.5, 64.6, 64.5, 64.3, 64.6, 64.8, 64.2, and 64.3. </a:t>
            </a:r>
            <a:r>
              <a:rPr lang="en-US" sz="2400" smtClean="0">
                <a:sym typeface="Symbol"/>
              </a:rPr>
              <a:t>Assume </a:t>
            </a:r>
            <a:r>
              <a:rPr lang="en-US" sz="2400" smtClean="0">
                <a:sym typeface="Symbol"/>
              </a:rPr>
              <a:t>that impact </a:t>
            </a:r>
            <a:r>
              <a:rPr lang="en-US" sz="2400" smtClean="0">
                <a:sym typeface="Symbol"/>
              </a:rPr>
              <a:t>energy is normally distributed </a:t>
            </a:r>
            <a:r>
              <a:rPr lang="en-US" sz="2400" smtClean="0">
                <a:sym typeface="Symbol"/>
              </a:rPr>
              <a:t>with </a:t>
            </a:r>
            <a:r>
              <a:rPr lang="en-US" sz="2400" i="1" smtClean="0">
                <a:sym typeface="Euclid Symbol"/>
              </a:rPr>
              <a:t></a:t>
            </a:r>
            <a:r>
              <a:rPr lang="en-US" sz="2400" smtClean="0">
                <a:sym typeface="Euclid Symbol"/>
              </a:rPr>
              <a:t> = </a:t>
            </a:r>
            <a:r>
              <a:rPr lang="en-US" sz="2400" smtClean="0">
                <a:sym typeface="Symbol"/>
              </a:rPr>
              <a:t>1J</a:t>
            </a:r>
            <a:r>
              <a:rPr lang="en-US" sz="2400" smtClean="0">
                <a:sym typeface="Symbol"/>
              </a:rPr>
              <a:t>. We want to ﬁnd a 95% CI </a:t>
            </a:r>
            <a:r>
              <a:rPr lang="en-US" sz="2400" smtClean="0">
                <a:sym typeface="Symbol"/>
              </a:rPr>
              <a:t>for </a:t>
            </a:r>
            <a:r>
              <a:rPr lang="en-US" sz="2400" i="1" smtClean="0">
                <a:sym typeface="Euclid Symbol"/>
              </a:rPr>
              <a:t></a:t>
            </a:r>
            <a:r>
              <a:rPr lang="en-US" sz="2400" smtClean="0">
                <a:sym typeface="Symbol"/>
              </a:rPr>
              <a:t>, </a:t>
            </a:r>
            <a:r>
              <a:rPr lang="en-US" sz="2400" smtClean="0">
                <a:sym typeface="Symbol"/>
              </a:rPr>
              <a:t>the </a:t>
            </a:r>
            <a:r>
              <a:rPr lang="en-US" sz="2400" smtClean="0">
                <a:sym typeface="Symbol"/>
              </a:rPr>
              <a:t>mean impact </a:t>
            </a:r>
            <a:r>
              <a:rPr lang="en-US" sz="2400" smtClean="0">
                <a:sym typeface="Symbol"/>
              </a:rPr>
              <a:t>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CI on the mean of a normal distribution, variance known </a:t>
            </a:r>
            <a:r>
              <a:rPr lang="en-US" sz="2700" b="1" smtClean="0">
                <a:solidFill>
                  <a:srgbClr val="0070C0"/>
                </a:solidFill>
              </a:rPr>
              <a:t>- Example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3" name="cv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x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&lt;- c(64.1, 64.7, 64.5, 64.6, 64.5, 64.3, 64.6, 64.8, 64.2, 64.3)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qqnorm(x);qqline(x)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n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= length(x)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x.bar &lt;- mean(x)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sigma &lt;- 1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alpha &lt;- 0.05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z.critical &lt;- qnorm(1-alpha/2)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epsilon &lt;- z.critical*sigma/sqrt(n)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cat('The ',100*(1-alpha),'% CI on the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mean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is.\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n')</a:t>
            </a:r>
          </a:p>
          <a:p>
            <a:pPr lvl="1"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cat('[',x.bar - epsilon,';',x.bar + epsilon,']\n')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</TotalTime>
  <Words>2086</Words>
  <Application>Microsoft Office PowerPoint</Application>
  <PresentationFormat>On-screen Show (4:3)</PresentationFormat>
  <Paragraphs>590</Paragraphs>
  <Slides>54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Median</vt:lpstr>
      <vt:lpstr>MathType 6.0 Equation</vt:lpstr>
      <vt:lpstr>statistics testing in R</vt:lpstr>
      <vt:lpstr>Outline</vt:lpstr>
      <vt:lpstr>Confidence Interval Estimation</vt:lpstr>
      <vt:lpstr>CI for a population proportion</vt:lpstr>
      <vt:lpstr>CI for a population proportion</vt:lpstr>
      <vt:lpstr>CI for a population proportion - Example</vt:lpstr>
      <vt:lpstr>CI on the mean of a normal distribution, variance known</vt:lpstr>
      <vt:lpstr>CI on the mean of a normal distribution, variance known - Example</vt:lpstr>
      <vt:lpstr>CI on the mean of a normal distribution, variance known - Example</vt:lpstr>
      <vt:lpstr>CI on the mean of a normal distribution, variance unknown</vt:lpstr>
      <vt:lpstr>CI on the mean of a normal distribution, variance unknown - Example</vt:lpstr>
      <vt:lpstr>CI on the mean of a normal distribution, variance unknown - Example</vt:lpstr>
      <vt:lpstr>Single Sample Tests</vt:lpstr>
      <vt:lpstr>Test on a population proportion</vt:lpstr>
      <vt:lpstr>Test on a population proportion</vt:lpstr>
      <vt:lpstr>Test on a population proportion</vt:lpstr>
      <vt:lpstr>Test on a population proportion - Example</vt:lpstr>
      <vt:lpstr>Test on a population proportion - Example</vt:lpstr>
      <vt:lpstr>Test on a mean – variance known</vt:lpstr>
      <vt:lpstr>Test on a mean – variance known</vt:lpstr>
      <vt:lpstr>Test on a mean, variance unknown  – The t - test </vt:lpstr>
      <vt:lpstr>Test on a mean, variance unknown  – The t - test </vt:lpstr>
      <vt:lpstr>Test on a mean, variance unknown  – The t - test </vt:lpstr>
      <vt:lpstr>Test on a mean, variance unknown  – The t - test </vt:lpstr>
      <vt:lpstr>Testing for non-normality</vt:lpstr>
      <vt:lpstr>Two Samples Tests</vt:lpstr>
      <vt:lpstr>Comparing two population proportions</vt:lpstr>
      <vt:lpstr>Comparing two population proportions</vt:lpstr>
      <vt:lpstr>Comparing two population proportions</vt:lpstr>
      <vt:lpstr>Comparing two population proportions</vt:lpstr>
      <vt:lpstr>Comparing two population proportions</vt:lpstr>
      <vt:lpstr>Comparing two means</vt:lpstr>
      <vt:lpstr>Comparing two means: variance known</vt:lpstr>
      <vt:lpstr>Comparing two means: variance unknown</vt:lpstr>
      <vt:lpstr>Comparing two means: variance unknown</vt:lpstr>
      <vt:lpstr>Comparing two means: variance unknown</vt:lpstr>
      <vt:lpstr>Comparing two means: variance unknown</vt:lpstr>
      <vt:lpstr>Comparing two means - Example</vt:lpstr>
      <vt:lpstr>Comparing two means - Example</vt:lpstr>
      <vt:lpstr>Comparing two means: paired t-test</vt:lpstr>
      <vt:lpstr>Comparing two means: paired t-test</vt:lpstr>
      <vt:lpstr>Comparing two means: paired t-test</vt:lpstr>
      <vt:lpstr>Comparing two means: paired t-test</vt:lpstr>
      <vt:lpstr>Wilcoxon rank-sum test</vt:lpstr>
      <vt:lpstr>Wilcoxon rank-sum test</vt:lpstr>
      <vt:lpstr>Wilcoxon rank-sum test - Example</vt:lpstr>
      <vt:lpstr>Chi square test</vt:lpstr>
      <vt:lpstr>The chi-squared distribution</vt:lpstr>
      <vt:lpstr>Chi-squared goodness of fit tests</vt:lpstr>
      <vt:lpstr>Chi-squared goodness of fit tests</vt:lpstr>
      <vt:lpstr>Chi-squared goodness of fit tests</vt:lpstr>
      <vt:lpstr>Chi-squared goodness of fit tests</vt:lpstr>
      <vt:lpstr>Chi-squared tests of independence</vt:lpstr>
      <vt:lpstr>Chi-squared tests of independence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Hoang Ha</dc:creator>
  <cp:lastModifiedBy>Hoang Ha</cp:lastModifiedBy>
  <cp:revision>375</cp:revision>
  <dcterms:created xsi:type="dcterms:W3CDTF">2011-07-29T07:43:18Z</dcterms:created>
  <dcterms:modified xsi:type="dcterms:W3CDTF">2011-08-10T04:07:47Z</dcterms:modified>
</cp:coreProperties>
</file>