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notesSlides/notesSlide18.xml" ContentType="application/vnd.openxmlformats-officedocument.presentationml.notesSlide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notesSlides/notesSlide16.xml" ContentType="application/vnd.openxmlformats-officedocument.presentationml.notes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9.xml" ContentType="application/vnd.openxmlformats-officedocument.presentationml.notes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notesSlides/notesSlide17.xml" ContentType="application/vnd.openxmlformats-officedocument.presentationml.notesSlide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ppt/notesSlides/notesSlide24.xml" ContentType="application/vnd.openxmlformats-officedocument.presentationml.notesSlide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6"/>
  </p:notesMasterIdLst>
  <p:sldIdLst>
    <p:sldId id="256" r:id="rId2"/>
    <p:sldId id="264" r:id="rId3"/>
    <p:sldId id="267" r:id="rId4"/>
    <p:sldId id="261" r:id="rId5"/>
    <p:sldId id="262" r:id="rId6"/>
    <p:sldId id="322" r:id="rId7"/>
    <p:sldId id="323" r:id="rId8"/>
    <p:sldId id="325" r:id="rId9"/>
    <p:sldId id="326" r:id="rId10"/>
    <p:sldId id="327" r:id="rId11"/>
    <p:sldId id="328" r:id="rId12"/>
    <p:sldId id="336" r:id="rId13"/>
    <p:sldId id="335" r:id="rId14"/>
    <p:sldId id="337" r:id="rId15"/>
    <p:sldId id="329" r:id="rId16"/>
    <p:sldId id="330" r:id="rId17"/>
    <p:sldId id="331" r:id="rId18"/>
    <p:sldId id="333" r:id="rId19"/>
    <p:sldId id="334" r:id="rId20"/>
    <p:sldId id="338" r:id="rId21"/>
    <p:sldId id="339" r:id="rId22"/>
    <p:sldId id="340" r:id="rId23"/>
    <p:sldId id="341" r:id="rId24"/>
    <p:sldId id="342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46" autoAdjust="0"/>
    <p:restoredTop sz="94595" autoAdjust="0"/>
  </p:normalViewPr>
  <p:slideViewPr>
    <p:cSldViewPr>
      <p:cViewPr varScale="1">
        <p:scale>
          <a:sx n="74" d="100"/>
          <a:sy n="74" d="100"/>
        </p:scale>
        <p:origin x="-792" y="-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0" d="100"/>
          <a:sy n="60" d="100"/>
        </p:scale>
        <p:origin x="-2208" y="-78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861884A-068D-4673-A0BC-4807FF906B87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E33977-0B9D-4A99-AB68-31AB0603133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20863" y="609600"/>
            <a:ext cx="3444875" cy="2584450"/>
          </a:xfrm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1820863" y="609600"/>
            <a:ext cx="3444875" cy="2584450"/>
          </a:xfrm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 w="9525"/>
        </p:spPr>
        <p:txBody>
          <a:bodyPr/>
          <a:lstStyle/>
          <a:p>
            <a:endParaRPr lang="en-US" smtClean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CE33977-0B9D-4A99-AB68-31AB06031337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5971032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-9144" y="6053328"/>
            <a:ext cx="2249424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2359152" y="6044184"/>
            <a:ext cx="6784848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2362200" y="4038600"/>
            <a:ext cx="6477000" cy="1828800"/>
          </a:xfrm>
        </p:spPr>
        <p:txBody>
          <a:bodyPr anchor="b"/>
          <a:lstStyle>
            <a:lvl1pPr>
              <a:defRPr cap="all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2362200" y="6050037"/>
            <a:ext cx="6705600" cy="685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>
                <a:solidFill>
                  <a:srgbClr val="FFFFFF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76200" y="6068699"/>
            <a:ext cx="2057400" cy="685800"/>
          </a:xfrm>
        </p:spPr>
        <p:txBody>
          <a:bodyPr>
            <a:noAutofit/>
          </a:bodyPr>
          <a:lstStyle>
            <a:lvl1pPr algn="ctr">
              <a:defRPr sz="2000">
                <a:solidFill>
                  <a:srgbClr val="FFFFFF"/>
                </a:solidFill>
              </a:defRPr>
            </a:lvl1pPr>
          </a:lstStyle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2085393" y="236538"/>
            <a:ext cx="5867400" cy="365125"/>
          </a:xfrm>
        </p:spPr>
        <p:txBody>
          <a:bodyPr/>
          <a:lstStyle>
            <a:lvl1pPr algn="r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001000" y="228600"/>
            <a:ext cx="8382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53200" y="609600"/>
            <a:ext cx="2057400" cy="55165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09600"/>
            <a:ext cx="5562600" cy="5516564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553200" y="6248402"/>
            <a:ext cx="2209800" cy="365125"/>
          </a:xfrm>
        </p:spPr>
        <p:txBody>
          <a:bodyPr/>
          <a:lstStyle/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1" y="6248207"/>
            <a:ext cx="5573483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6096318" y="0"/>
            <a:ext cx="320040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6142038" y="609600"/>
            <a:ext cx="2286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6142038" y="0"/>
            <a:ext cx="2286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5989638" y="144462"/>
            <a:ext cx="533400" cy="244476"/>
          </a:xfrm>
        </p:spPr>
        <p:txBody>
          <a:bodyPr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153400" cy="9906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153400" cy="44958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743200"/>
            <a:ext cx="7123113" cy="1673225"/>
          </a:xfrm>
        </p:spPr>
        <p:txBody>
          <a:bodyPr anchor="t"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Rectangle 6"/>
          <p:cNvSpPr/>
          <p:nvPr/>
        </p:nvSpPr>
        <p:spPr bwMode="white">
          <a:xfrm>
            <a:off x="0" y="1524000"/>
            <a:ext cx="9144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600200"/>
            <a:ext cx="12954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1371600" y="1600200"/>
            <a:ext cx="77724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600200"/>
            <a:ext cx="762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1752600"/>
            <a:ext cx="1295400" cy="701676"/>
          </a:xfrm>
        </p:spPr>
        <p:txBody>
          <a:bodyPr>
            <a:no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844901" y="1589567"/>
            <a:ext cx="388620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Footer Placeholder 11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73050"/>
            <a:ext cx="8153400" cy="86995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800600" y="2438400"/>
            <a:ext cx="3886200" cy="35814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5"/>
          </p:nvPr>
        </p:nvSpPr>
        <p:spPr/>
        <p:txBody>
          <a:bodyPr rtlCol="0"/>
          <a:lstStyle/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6"/>
          </p:nvPr>
        </p:nvSpPr>
        <p:spPr/>
        <p:txBody>
          <a:bodyPr rtlCol="0"/>
          <a:lstStyle/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7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609600" y="1752600"/>
            <a:ext cx="38862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4800600" y="1752600"/>
            <a:ext cx="38862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533400" cy="3810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 anchor="ctr"/>
          <a:lstStyle>
            <a:lvl1pPr algn="l">
              <a:buNone/>
              <a:defRPr sz="4400" b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09600" y="1752600"/>
            <a:ext cx="16002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00200" y="5486400"/>
            <a:ext cx="73152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/>
          <p:nvPr/>
        </p:nvSpPr>
        <p:spPr bwMode="white">
          <a:xfrm>
            <a:off x="-9144" y="4572000"/>
            <a:ext cx="9144000" cy="88696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-9144" y="4663440"/>
            <a:ext cx="1463040" cy="7132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1545336" y="4654296"/>
            <a:ext cx="7598664" cy="713232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4648200"/>
            <a:ext cx="7315200" cy="685800"/>
          </a:xfrm>
        </p:spPr>
        <p:txBody>
          <a:bodyPr anchor="ctr"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1" name="Rectangle 10"/>
          <p:cNvSpPr/>
          <p:nvPr/>
        </p:nvSpPr>
        <p:spPr bwMode="white">
          <a:xfrm>
            <a:off x="1447800" y="0"/>
            <a:ext cx="100584" cy="6867144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>
          <a:xfrm>
            <a:off x="6248400" y="6248400"/>
            <a:ext cx="2667000" cy="365125"/>
          </a:xfrm>
        </p:spPr>
        <p:txBody>
          <a:bodyPr rtlCol="0"/>
          <a:lstStyle/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1"/>
          </p:nvPr>
        </p:nvSpPr>
        <p:spPr>
          <a:xfrm>
            <a:off x="0" y="4667249"/>
            <a:ext cx="1447800" cy="663578"/>
          </a:xfrm>
        </p:spPr>
        <p:txBody>
          <a:bodyPr rtlCol="0"/>
          <a:lstStyle>
            <a:lvl1pPr>
              <a:defRPr sz="2800"/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2"/>
          </p:nvPr>
        </p:nvSpPr>
        <p:spPr>
          <a:xfrm>
            <a:off x="1600200" y="6248206"/>
            <a:ext cx="4572000" cy="365125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560576" y="0"/>
            <a:ext cx="7583424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228600"/>
            <a:ext cx="8153400" cy="9906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12648" y="1600200"/>
            <a:ext cx="8153400" cy="452628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096000" y="6248400"/>
            <a:ext cx="2667000" cy="365125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110662BF-05DF-4777-A9C5-52EAFA0123E2}" type="datetimeFigureOut">
              <a:rPr lang="en-US" smtClean="0"/>
              <a:pPr/>
              <a:t>8/5/2011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609600" y="6248206"/>
            <a:ext cx="5421083" cy="365125"/>
          </a:xfrm>
          <a:prstGeom prst="rect">
            <a:avLst/>
          </a:prstGeom>
        </p:spPr>
        <p:txBody>
          <a:bodyPr vert="horz" anchor="ctr"/>
          <a:lstStyle>
            <a:lvl1pPr algn="r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Rectangle 6"/>
          <p:cNvSpPr/>
          <p:nvPr/>
        </p:nvSpPr>
        <p:spPr bwMode="white">
          <a:xfrm>
            <a:off x="0" y="1234440"/>
            <a:ext cx="9144000" cy="32004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0" y="1280160"/>
            <a:ext cx="5334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>
            <a:off x="590550" y="1280160"/>
            <a:ext cx="855345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0" y="1272222"/>
            <a:ext cx="533400" cy="244476"/>
          </a:xfrm>
          <a:prstGeom prst="rect">
            <a:avLst/>
          </a:prstGeom>
        </p:spPr>
        <p:txBody>
          <a:bodyPr vert="horz" anchor="ctr" anchorCtr="0">
            <a:normAutofit/>
          </a:bodyPr>
          <a:lstStyle>
            <a:lvl1pPr algn="ctr" eaLnBrk="1" latinLnBrk="0" hangingPunct="1">
              <a:defRPr kumimoji="0" sz="1400" b="1">
                <a:solidFill>
                  <a:srgbClr val="FFFFFF"/>
                </a:solidFill>
              </a:defRPr>
            </a:lvl1pPr>
          </a:lstStyle>
          <a:p>
            <a:fld id="{3D74F345-EE89-4BF0-A09E-941180D320F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20040" indent="-320040" algn="l" rtl="0" eaLnBrk="1" latinLnBrk="0" hangingPunct="1">
        <a:spcBef>
          <a:spcPts val="700"/>
        </a:spcBef>
        <a:buClr>
          <a:schemeClr val="accent2"/>
        </a:buClr>
        <a:buSzPct val="60000"/>
        <a:buFont typeface="Wingdings"/>
        <a:buChar char=""/>
        <a:defRPr kumimoji="0" sz="29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l" rtl="0" eaLnBrk="1" latinLnBrk="0" hangingPunct="1">
        <a:spcBef>
          <a:spcPts val="550"/>
        </a:spcBef>
        <a:buClr>
          <a:schemeClr val="accent1"/>
        </a:buClr>
        <a:buSzPct val="70000"/>
        <a:buFont typeface="Wingdings 2"/>
        <a:buChar char="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28600" algn="l" rtl="0" eaLnBrk="1" latinLnBrk="0" hangingPunct="1">
        <a:spcBef>
          <a:spcPts val="500"/>
        </a:spcBef>
        <a:buClr>
          <a:schemeClr val="accent2"/>
        </a:buClr>
        <a:buSzPct val="75000"/>
        <a:buFont typeface="Wingdings"/>
        <a:buChar char="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28600" algn="l" rtl="0" eaLnBrk="1" latinLnBrk="0" hangingPunct="1">
        <a:spcBef>
          <a:spcPts val="400"/>
        </a:spcBef>
        <a:buClr>
          <a:schemeClr val="accent3"/>
        </a:buClr>
        <a:buSzPct val="7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-228600" algn="l" rtl="0" eaLnBrk="1" latinLnBrk="0" hangingPunct="1">
        <a:spcBef>
          <a:spcPts val="400"/>
        </a:spcBef>
        <a:buClr>
          <a:schemeClr val="accent4"/>
        </a:buClr>
        <a:buSzPct val="65000"/>
        <a:buFont typeface="Wingdings"/>
        <a:buChar char="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Presenting data by Graphics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Display multiple plots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cs typeface="Calibri" pitchFamily="34" charset="0"/>
              </a:rPr>
              <a:t>Using</a:t>
            </a:r>
            <a:r>
              <a:rPr lang="en-US" sz="2200" smtClean="0">
                <a:latin typeface="Calibri" pitchFamily="34" charset="0"/>
                <a:cs typeface="Calibri" pitchFamily="34" charset="0"/>
              </a:rPr>
              <a:t> </a:t>
            </a: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par(mfrow=c(m,n)) </a:t>
            </a:r>
            <a:r>
              <a:rPr lang="en-US" sz="2200" smtClean="0">
                <a:cs typeface="Calibri" pitchFamily="34" charset="0"/>
              </a:rPr>
              <a:t>: m is the number of rows of plots that you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 want, m is the number of plots per row.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par(mfrow=c(2,2))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curve(x^2-2*x,-2,2)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x&lt;-0:100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plot(x,482*x*exp(-0.045*x),col=4)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hist(rnorm(1000,55,12))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plot(1:200,rnorm(200,107,19),col=3,pch=4)</a:t>
            </a:r>
          </a:p>
          <a:p>
            <a:pPr>
              <a:buNone/>
            </a:pPr>
            <a:endParaRPr lang="en-US" sz="2200" smtClean="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000" b="1" smtClean="0">
                <a:solidFill>
                  <a:srgbClr val="0070C0"/>
                </a:solidFill>
              </a:rPr>
              <a:t>Plotting with a categorical explanatory variable</a:t>
            </a:r>
            <a:endParaRPr lang="en-US" sz="3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smtClean="0">
                <a:cs typeface="Calibri" pitchFamily="34" charset="0"/>
              </a:rPr>
              <a:t>When the explanatory is categorical: using a </a:t>
            </a:r>
            <a:r>
              <a:rPr lang="en-US" sz="2200" b="1" smtClean="0">
                <a:cs typeface="Calibri" pitchFamily="34" charset="0"/>
              </a:rPr>
              <a:t>barplot</a:t>
            </a:r>
            <a:r>
              <a:rPr lang="en-US" sz="2200" smtClean="0">
                <a:cs typeface="Calibri" pitchFamily="34" charset="0"/>
              </a:rPr>
              <a:t> or </a:t>
            </a:r>
            <a:r>
              <a:rPr lang="en-US" sz="2200" b="1" smtClean="0">
                <a:cs typeface="Calibri" pitchFamily="34" charset="0"/>
              </a:rPr>
              <a:t>boxplot</a:t>
            </a:r>
            <a:r>
              <a:rPr lang="en-US" sz="2200" smtClean="0">
                <a:cs typeface="Calibri" pitchFamily="34" charset="0"/>
              </a:rPr>
              <a:t>. In most cases, boxplot is more preferable.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amount = c(5,5,5,13,7,11,11,9,8,9,11,8,4,5,9,4,10,5,4,10)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category = rep(c(1,2),c(10,10))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factory(category)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boxplot(amount ~ category)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41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228600"/>
            <a:ext cx="6096000" cy="990600"/>
          </a:xfrm>
        </p:spPr>
        <p:txBody>
          <a:bodyPr>
            <a:normAutofit/>
          </a:bodyPr>
          <a:lstStyle/>
          <a:p>
            <a:pPr defTabSz="914400" eaLnBrk="1" hangingPunct="1"/>
            <a:r>
              <a:rPr lang="en-US" sz="3600" b="1" smtClean="0">
                <a:solidFill>
                  <a:srgbClr val="0070C0"/>
                </a:solidFill>
              </a:rPr>
              <a:t>Boxplots - </a:t>
            </a:r>
            <a:r>
              <a:rPr lang="en-US" sz="2000" b="1" smtClean="0">
                <a:solidFill>
                  <a:srgbClr val="0070C0"/>
                </a:solidFill>
              </a:rPr>
              <a:t>Interquartile Range</a:t>
            </a:r>
          </a:p>
        </p:txBody>
      </p:sp>
      <p:sp>
        <p:nvSpPr>
          <p:cNvPr id="399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09600" y="1905000"/>
            <a:ext cx="8001000" cy="4343400"/>
          </a:xfrm>
        </p:spPr>
        <p:txBody>
          <a:bodyPr/>
          <a:lstStyle/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/>
              <a:t>Can eliminate some outlier problems by using the </a:t>
            </a:r>
            <a:r>
              <a:rPr lang="en-US" b="1" smtClean="0">
                <a:solidFill>
                  <a:schemeClr val="folHlink"/>
                </a:solidFill>
              </a:rPr>
              <a:t>interquartile range</a:t>
            </a:r>
            <a:r>
              <a:rPr lang="en-US" smtClean="0">
                <a:solidFill>
                  <a:schemeClr val="folHlink"/>
                </a:solidFill>
              </a:rPr>
              <a:t> </a:t>
            </a:r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smtClean="0">
              <a:solidFill>
                <a:schemeClr val="folHlink"/>
              </a:solidFill>
            </a:endParaRPr>
          </a:p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/>
              <a:t>Eliminate high- and low-valued observations and calculate the range of the middle 50% of the data</a:t>
            </a:r>
          </a:p>
          <a:p>
            <a:pPr marL="342900" indent="-342900" defTabSz="914400" eaLnBrk="1" hangingPunct="1">
              <a:lnSpc>
                <a:spcPct val="90000"/>
              </a:lnSpc>
            </a:pPr>
            <a:endParaRPr lang="en-US" smtClean="0"/>
          </a:p>
          <a:p>
            <a:pPr marL="342900" indent="-342900" defTabSz="914400" eaLnBrk="1" hangingPunct="1">
              <a:lnSpc>
                <a:spcPct val="90000"/>
              </a:lnSpc>
            </a:pPr>
            <a:r>
              <a:rPr lang="en-US" smtClean="0"/>
              <a:t>Interquartile range = 3</a:t>
            </a:r>
            <a:r>
              <a:rPr lang="en-US" baseline="30000" smtClean="0"/>
              <a:t>rd</a:t>
            </a:r>
            <a:r>
              <a:rPr lang="en-US" smtClean="0"/>
              <a:t> quartile – 1</a:t>
            </a:r>
            <a:r>
              <a:rPr lang="en-US" baseline="30000" smtClean="0"/>
              <a:t>st</a:t>
            </a:r>
            <a:r>
              <a:rPr lang="en-US" smtClean="0"/>
              <a:t> quartile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None/>
            </a:pPr>
            <a:r>
              <a:rPr lang="en-US" smtClean="0"/>
              <a:t>			        IQR = Q</a:t>
            </a:r>
            <a:r>
              <a:rPr lang="en-US" baseline="-25000" smtClean="0"/>
              <a:t>3</a:t>
            </a:r>
            <a:r>
              <a:rPr lang="en-US" smtClean="0"/>
              <a:t> – Q</a:t>
            </a:r>
            <a:r>
              <a:rPr lang="en-US" baseline="-25000" smtClean="0"/>
              <a:t>1</a:t>
            </a:r>
          </a:p>
          <a:p>
            <a:pPr marL="342900" indent="-342900" defTabSz="914400" eaLnBrk="1" hangingPunct="1">
              <a:lnSpc>
                <a:spcPct val="90000"/>
              </a:lnSpc>
              <a:buFont typeface="Wingdings" pitchFamily="2" charset="2"/>
              <a:buNone/>
            </a:pPr>
            <a:endParaRPr lang="en-US" smtClean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4" name="Rectangle 2"/>
          <p:cNvSpPr>
            <a:spLocks noGrp="1" noChangeArrowheads="1"/>
          </p:cNvSpPr>
          <p:nvPr>
            <p:ph type="title"/>
          </p:nvPr>
        </p:nvSpPr>
        <p:spPr>
          <a:xfrm>
            <a:off x="533400" y="306388"/>
            <a:ext cx="6096000" cy="892175"/>
          </a:xfrm>
        </p:spPr>
        <p:txBody>
          <a:bodyPr>
            <a:normAutofit/>
          </a:bodyPr>
          <a:lstStyle/>
          <a:p>
            <a:pPr defTabSz="914400" eaLnBrk="1" hangingPunct="1"/>
            <a:r>
              <a:rPr lang="en-US" sz="3600" b="1" smtClean="0">
                <a:solidFill>
                  <a:srgbClr val="0070C0"/>
                </a:solidFill>
              </a:rPr>
              <a:t>Boxplots - </a:t>
            </a:r>
            <a:r>
              <a:rPr lang="en-US" sz="2000" b="1" smtClean="0">
                <a:solidFill>
                  <a:srgbClr val="0070C0"/>
                </a:solidFill>
              </a:rPr>
              <a:t>Interquartile Range</a:t>
            </a:r>
            <a:endParaRPr lang="en-US" sz="3600" b="1" smtClean="0">
              <a:solidFill>
                <a:srgbClr val="0070C0"/>
              </a:solidFill>
            </a:endParaRPr>
          </a:p>
        </p:txBody>
      </p:sp>
      <p:sp>
        <p:nvSpPr>
          <p:cNvPr id="40965" name="Line 3"/>
          <p:cNvSpPr>
            <a:spLocks noChangeShapeType="1"/>
          </p:cNvSpPr>
          <p:nvPr/>
        </p:nvSpPr>
        <p:spPr bwMode="auto">
          <a:xfrm>
            <a:off x="3429000" y="4800600"/>
            <a:ext cx="2514600" cy="0"/>
          </a:xfrm>
          <a:prstGeom prst="line">
            <a:avLst/>
          </a:prstGeom>
          <a:noFill/>
          <a:ln w="28575">
            <a:solidFill>
              <a:schemeClr val="folHlink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6" name="Freeform 4"/>
          <p:cNvSpPr>
            <a:spLocks/>
          </p:cNvSpPr>
          <p:nvPr/>
        </p:nvSpPr>
        <p:spPr bwMode="auto">
          <a:xfrm>
            <a:off x="3417888" y="3357563"/>
            <a:ext cx="2516187" cy="528637"/>
          </a:xfrm>
          <a:custGeom>
            <a:avLst/>
            <a:gdLst>
              <a:gd name="T0" fmla="*/ 0 w 1585"/>
              <a:gd name="T1" fmla="*/ 317 h 318"/>
              <a:gd name="T2" fmla="*/ 1584 w 1585"/>
              <a:gd name="T3" fmla="*/ 317 h 318"/>
              <a:gd name="T4" fmla="*/ 1584 w 1585"/>
              <a:gd name="T5" fmla="*/ 0 h 318"/>
              <a:gd name="T6" fmla="*/ 0 w 1585"/>
              <a:gd name="T7" fmla="*/ 0 h 318"/>
              <a:gd name="T8" fmla="*/ 0 w 1585"/>
              <a:gd name="T9" fmla="*/ 317 h 31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85"/>
              <a:gd name="T16" fmla="*/ 0 h 318"/>
              <a:gd name="T17" fmla="*/ 1585 w 1585"/>
              <a:gd name="T18" fmla="*/ 318 h 31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85" h="318">
                <a:moveTo>
                  <a:pt x="0" y="317"/>
                </a:moveTo>
                <a:lnTo>
                  <a:pt x="1584" y="317"/>
                </a:lnTo>
                <a:lnTo>
                  <a:pt x="1584" y="0"/>
                </a:lnTo>
                <a:lnTo>
                  <a:pt x="0" y="0"/>
                </a:lnTo>
                <a:lnTo>
                  <a:pt x="0" y="317"/>
                </a:lnTo>
              </a:path>
            </a:pathLst>
          </a:custGeom>
          <a:noFill/>
          <a:ln w="25400" cap="rnd">
            <a:solidFill>
              <a:schemeClr val="hlink"/>
            </a:solidFill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40967" name="Line 5"/>
          <p:cNvSpPr>
            <a:spLocks noChangeShapeType="1"/>
          </p:cNvSpPr>
          <p:nvPr/>
        </p:nvSpPr>
        <p:spPr bwMode="auto">
          <a:xfrm flipV="1">
            <a:off x="4876800" y="3352800"/>
            <a:ext cx="0" cy="5334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68" name="Rectangle 6"/>
          <p:cNvSpPr>
            <a:spLocks noChangeArrowheads="1"/>
          </p:cNvSpPr>
          <p:nvPr/>
        </p:nvSpPr>
        <p:spPr bwMode="auto">
          <a:xfrm>
            <a:off x="4267200" y="2514600"/>
            <a:ext cx="1182688" cy="81915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0"/>
              <a:t>Median</a:t>
            </a:r>
          </a:p>
          <a:p>
            <a:pPr algn="ctr" eaLnBrk="0" hangingPunct="0"/>
            <a:r>
              <a:rPr lang="en-US" b="0"/>
              <a:t>(Q2)</a:t>
            </a:r>
            <a:endParaRPr lang="en-US" b="0">
              <a:solidFill>
                <a:srgbClr val="FFFF66"/>
              </a:solidFill>
            </a:endParaRPr>
          </a:p>
        </p:txBody>
      </p:sp>
      <p:sp>
        <p:nvSpPr>
          <p:cNvPr id="40969" name="Line 7"/>
          <p:cNvSpPr>
            <a:spLocks noChangeShapeType="1"/>
          </p:cNvSpPr>
          <p:nvPr/>
        </p:nvSpPr>
        <p:spPr bwMode="auto">
          <a:xfrm flipV="1">
            <a:off x="5943600" y="3657600"/>
            <a:ext cx="11430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0" name="Line 8"/>
          <p:cNvSpPr>
            <a:spLocks noChangeShapeType="1"/>
          </p:cNvSpPr>
          <p:nvPr/>
        </p:nvSpPr>
        <p:spPr bwMode="auto">
          <a:xfrm>
            <a:off x="1676400" y="3657600"/>
            <a:ext cx="1752600" cy="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1" name="Line 9"/>
          <p:cNvSpPr>
            <a:spLocks noChangeShapeType="1"/>
          </p:cNvSpPr>
          <p:nvPr/>
        </p:nvSpPr>
        <p:spPr bwMode="auto">
          <a:xfrm flipV="1">
            <a:off x="7086600" y="3276600"/>
            <a:ext cx="0" cy="6858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2" name="Line 10"/>
          <p:cNvSpPr>
            <a:spLocks noChangeShapeType="1"/>
          </p:cNvSpPr>
          <p:nvPr/>
        </p:nvSpPr>
        <p:spPr bwMode="auto">
          <a:xfrm flipV="1">
            <a:off x="1676400" y="3352800"/>
            <a:ext cx="0" cy="609600"/>
          </a:xfrm>
          <a:prstGeom prst="line">
            <a:avLst/>
          </a:prstGeom>
          <a:noFill/>
          <a:ln w="25400">
            <a:solidFill>
              <a:schemeClr val="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3" name="Rectangle 13"/>
          <p:cNvSpPr>
            <a:spLocks noChangeArrowheads="1"/>
          </p:cNvSpPr>
          <p:nvPr/>
        </p:nvSpPr>
        <p:spPr bwMode="auto">
          <a:xfrm>
            <a:off x="7969250" y="3038475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4" name="Rectangle 14"/>
          <p:cNvSpPr>
            <a:spLocks noChangeArrowheads="1"/>
          </p:cNvSpPr>
          <p:nvPr/>
        </p:nvSpPr>
        <p:spPr bwMode="auto">
          <a:xfrm>
            <a:off x="628650" y="2886075"/>
            <a:ext cx="161925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/>
              <a:t>Q1 – 1.5IQR</a:t>
            </a:r>
            <a:endParaRPr lang="en-US" b="0"/>
          </a:p>
        </p:txBody>
      </p:sp>
      <p:sp>
        <p:nvSpPr>
          <p:cNvPr id="40975" name="Rectangle 16"/>
          <p:cNvSpPr>
            <a:spLocks noChangeArrowheads="1"/>
          </p:cNvSpPr>
          <p:nvPr/>
        </p:nvSpPr>
        <p:spPr bwMode="auto">
          <a:xfrm>
            <a:off x="2605088" y="3136900"/>
            <a:ext cx="184150" cy="920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76" name="Rectangle 17"/>
          <p:cNvSpPr>
            <a:spLocks noChangeArrowheads="1"/>
          </p:cNvSpPr>
          <p:nvPr/>
        </p:nvSpPr>
        <p:spPr bwMode="auto">
          <a:xfrm>
            <a:off x="3200400" y="2743200"/>
            <a:ext cx="587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0"/>
              <a:t>Q1</a:t>
            </a:r>
            <a:endParaRPr lang="en-US" b="0">
              <a:solidFill>
                <a:srgbClr val="FFFF66"/>
              </a:solidFill>
            </a:endParaRPr>
          </a:p>
        </p:txBody>
      </p:sp>
      <p:sp>
        <p:nvSpPr>
          <p:cNvPr id="40977" name="Rectangle 18"/>
          <p:cNvSpPr>
            <a:spLocks noChangeArrowheads="1"/>
          </p:cNvSpPr>
          <p:nvPr/>
        </p:nvSpPr>
        <p:spPr bwMode="auto">
          <a:xfrm>
            <a:off x="5638800" y="2743200"/>
            <a:ext cx="587375" cy="45402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algn="ctr" eaLnBrk="0" hangingPunct="0"/>
            <a:r>
              <a:rPr lang="en-US" b="0"/>
              <a:t>Q3</a:t>
            </a:r>
            <a:endParaRPr lang="en-US" b="0">
              <a:solidFill>
                <a:srgbClr val="FFFF66"/>
              </a:solidFill>
            </a:endParaRPr>
          </a:p>
        </p:txBody>
      </p:sp>
      <p:sp>
        <p:nvSpPr>
          <p:cNvPr id="40979" name="Rectangle 20"/>
          <p:cNvSpPr>
            <a:spLocks noChangeArrowheads="1"/>
          </p:cNvSpPr>
          <p:nvPr/>
        </p:nvSpPr>
        <p:spPr bwMode="auto">
          <a:xfrm>
            <a:off x="2209800" y="3352800"/>
            <a:ext cx="467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1800" b="0"/>
              <a:t>25%                 25%               25%          25%</a:t>
            </a:r>
          </a:p>
        </p:txBody>
      </p:sp>
      <p:sp>
        <p:nvSpPr>
          <p:cNvPr id="40980" name="Rectangle 21"/>
          <p:cNvSpPr>
            <a:spLocks noChangeArrowheads="1"/>
          </p:cNvSpPr>
          <p:nvPr/>
        </p:nvSpPr>
        <p:spPr bwMode="auto">
          <a:xfrm>
            <a:off x="1447800" y="3937000"/>
            <a:ext cx="5695950" cy="400050"/>
          </a:xfrm>
          <a:prstGeom prst="rect">
            <a:avLst/>
          </a:prstGeom>
          <a:solidFill>
            <a:srgbClr val="FDE0BD"/>
          </a:solidFill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2000"/>
              <a:t>                        30                 45           57              </a:t>
            </a:r>
          </a:p>
        </p:txBody>
      </p:sp>
      <p:sp>
        <p:nvSpPr>
          <p:cNvPr id="40981" name="Line 22"/>
          <p:cNvSpPr>
            <a:spLocks noChangeShapeType="1"/>
          </p:cNvSpPr>
          <p:nvPr/>
        </p:nvSpPr>
        <p:spPr bwMode="auto">
          <a:xfrm flipV="1">
            <a:off x="5943600" y="4343400"/>
            <a:ext cx="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2" name="Line 23"/>
          <p:cNvSpPr>
            <a:spLocks noChangeShapeType="1"/>
          </p:cNvSpPr>
          <p:nvPr/>
        </p:nvSpPr>
        <p:spPr bwMode="auto">
          <a:xfrm flipV="1">
            <a:off x="3429000" y="4343400"/>
            <a:ext cx="0" cy="609600"/>
          </a:xfrm>
          <a:prstGeom prst="line">
            <a:avLst/>
          </a:prstGeom>
          <a:noFill/>
          <a:ln w="25400">
            <a:solidFill>
              <a:schemeClr val="folHlink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983" name="Rectangle 24"/>
          <p:cNvSpPr>
            <a:spLocks noChangeArrowheads="1"/>
          </p:cNvSpPr>
          <p:nvPr/>
        </p:nvSpPr>
        <p:spPr bwMode="auto">
          <a:xfrm>
            <a:off x="3352800" y="4953000"/>
            <a:ext cx="2667000" cy="822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b="0">
                <a:solidFill>
                  <a:schemeClr val="folHlink"/>
                </a:solidFill>
              </a:rPr>
              <a:t>Interquartile range </a:t>
            </a:r>
          </a:p>
          <a:p>
            <a:r>
              <a:rPr lang="en-US" b="0">
                <a:solidFill>
                  <a:schemeClr val="folHlink"/>
                </a:solidFill>
              </a:rPr>
              <a:t>   = 57 – 30 = 27</a:t>
            </a:r>
            <a:endParaRPr lang="en-US" b="0">
              <a:solidFill>
                <a:srgbClr val="FF6600"/>
              </a:solidFill>
            </a:endParaRPr>
          </a:p>
        </p:txBody>
      </p:sp>
      <p:sp>
        <p:nvSpPr>
          <p:cNvPr id="40984" name="Rectangle 14"/>
          <p:cNvSpPr>
            <a:spLocks noChangeArrowheads="1"/>
          </p:cNvSpPr>
          <p:nvPr/>
        </p:nvSpPr>
        <p:spPr bwMode="auto">
          <a:xfrm>
            <a:off x="6470650" y="2881313"/>
            <a:ext cx="1625600" cy="39687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8" tIns="44450" rIns="90488" bIns="44450">
            <a:spAutoFit/>
          </a:bodyPr>
          <a:lstStyle/>
          <a:p>
            <a:pPr eaLnBrk="0" hangingPunct="0"/>
            <a:r>
              <a:rPr lang="en-US" sz="2000" b="0"/>
              <a:t>Q3 + 1.5IQR</a:t>
            </a:r>
            <a:endParaRPr lang="en-US" b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Boxplots </a:t>
            </a:r>
            <a:r>
              <a:rPr lang="en-US" sz="2000" b="1" smtClean="0">
                <a:solidFill>
                  <a:srgbClr val="0070C0"/>
                </a:solidFill>
              </a:rPr>
              <a:t>- Example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mat &lt;- cbind(Uni05 = (1:100)/21, Norm = rnorm(100),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 `5T` = rt(100, df = 5), Gam2 = rgamma(100, shape = 2))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boxplot(as.data.frame(mat), main = "boxplot(as.data.frame(mat), main = ...)")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par(las=1)# all axis labels horizontal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boxplot(as.data.frame(mat), main = "boxplot(*, horizontal = TRUE)",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horizontal = TRUE)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Barplots </a:t>
            </a:r>
            <a:r>
              <a:rPr lang="en-US" sz="2000" b="1" smtClean="0">
                <a:solidFill>
                  <a:srgbClr val="0070C0"/>
                </a:solidFill>
              </a:rPr>
              <a:t>- Example</a:t>
            </a:r>
            <a:endParaRPr lang="en-US" sz="3600" b="1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88974" y="2321560"/>
          <a:ext cx="5635626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7908"/>
                <a:gridCol w="1214518"/>
                <a:gridCol w="2743200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Person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Smokes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amount of Studying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less than 5 hours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5 – 10 hours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5 – 10 hours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more</a:t>
                      </a:r>
                      <a:r>
                        <a:rPr lang="en-US" baseline="0" smtClean="0"/>
                        <a:t> than 10 hours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more</a:t>
                      </a:r>
                      <a:r>
                        <a:rPr lang="en-US" baseline="0" smtClean="0"/>
                        <a:t> than 10 hours</a:t>
                      </a:r>
                      <a:endParaRPr 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less than 5 hours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7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5 – 10 hours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8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less than 5 hours</a:t>
                      </a:r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9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N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more</a:t>
                      </a:r>
                      <a:r>
                        <a:rPr lang="en-US" baseline="0" smtClean="0"/>
                        <a:t> than 10 hours</a:t>
                      </a:r>
                      <a:endParaRPr lang="en-US" smtClean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10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Y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mtClean="0"/>
                        <a:t>5 – 10 hours</a:t>
                      </a:r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609600" y="1752600"/>
            <a:ext cx="64008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smtClean="0"/>
              <a:t>A student survey on smokers</a:t>
            </a:r>
            <a:endParaRPr lang="en-US" sz="22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Barplots </a:t>
            </a:r>
            <a:r>
              <a:rPr lang="en-US" sz="2000" b="1" smtClean="0">
                <a:solidFill>
                  <a:srgbClr val="0070C0"/>
                </a:solidFill>
              </a:rPr>
              <a:t>- Example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s-E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smokes = c("Y","N","N","Y","N","Y","Y","Y","N","Y")</a:t>
            </a:r>
          </a:p>
          <a:p>
            <a:pPr>
              <a:buNone/>
            </a:pPr>
            <a:r>
              <a:rPr lang="es-E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amount = c(1,2,2,3,3,1,2,1,3,2)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table(smokes,amount)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Smokes = factor(smokes)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barplot(table(smokes,amount),col=c("red","yellow"))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barplot(table(amount,smokes),col=c("red","orange","yellow"))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barplot(table(smokes,amount),beside=TRUE,legend.text=T,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       col=c("red","yellow"))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barplot(table(amount,smokes),main="table(amount,smokes)",beside=T,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legend.text=c("less than 5","5-10","more than 10"),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col=c("red","orange","yellow"))</a:t>
            </a:r>
          </a:p>
          <a:p>
            <a:pPr>
              <a:buNone/>
            </a:pPr>
            <a:endParaRPr lang="en-US" sz="22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  <a:p>
            <a:pPr>
              <a:buNone/>
            </a:pPr>
            <a:endParaRPr lang="en-US" sz="2200" smtClean="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895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rgbClr val="0070C0"/>
                </a:solidFill>
              </a:rPr>
              <a:t>Plot for single samples</a:t>
            </a:r>
            <a:endParaRPr lang="en-US" sz="5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Histogram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lnSpc>
                <a:spcPct val="110000"/>
              </a:lnSpc>
            </a:pPr>
            <a:r>
              <a:rPr lang="en-US" sz="2400" smtClean="0"/>
              <a:t>A graph of the data in a frequency distribution is called a histogram </a:t>
            </a:r>
          </a:p>
          <a:p>
            <a:pPr marL="342900" indent="-342900">
              <a:lnSpc>
                <a:spcPct val="110000"/>
              </a:lnSpc>
            </a:pPr>
            <a:r>
              <a:rPr lang="en-US" sz="2400" smtClean="0"/>
              <a:t>The interval endpoints are shown on the horizontal axis</a:t>
            </a:r>
          </a:p>
          <a:p>
            <a:pPr marL="342900" indent="-342900">
              <a:lnSpc>
                <a:spcPct val="110000"/>
              </a:lnSpc>
            </a:pPr>
            <a:r>
              <a:rPr lang="en-US" sz="2400" smtClean="0"/>
              <a:t>The vertical axis is either frequency, relative frequency, or percentage </a:t>
            </a:r>
          </a:p>
          <a:p>
            <a:pPr marL="342900" indent="-342900">
              <a:lnSpc>
                <a:spcPct val="110000"/>
              </a:lnSpc>
            </a:pPr>
            <a:r>
              <a:rPr lang="en-US" sz="2400" smtClean="0"/>
              <a:t>Bars of the appropriate heights are used to represent the number of observations within each class </a:t>
            </a:r>
          </a:p>
          <a:p>
            <a:r>
              <a:rPr lang="en-US" sz="2400" smtClean="0"/>
              <a:t>Histogram are excellent for showing:</a:t>
            </a:r>
          </a:p>
          <a:p>
            <a:pPr lvl="1"/>
            <a:r>
              <a:rPr lang="en-US" sz="2400" smtClean="0"/>
              <a:t>The mode</a:t>
            </a:r>
          </a:p>
          <a:p>
            <a:pPr lvl="1"/>
            <a:r>
              <a:rPr lang="en-US" sz="2400" smtClean="0"/>
              <a:t>The spread</a:t>
            </a:r>
          </a:p>
          <a:p>
            <a:pPr lvl="1"/>
            <a:r>
              <a:rPr lang="en-US" sz="2400" smtClean="0"/>
              <a:t>The symmetry (skew)</a:t>
            </a:r>
          </a:p>
          <a:p>
            <a:pPr marL="342900" indent="-342900">
              <a:lnSpc>
                <a:spcPct val="110000"/>
              </a:lnSpc>
            </a:pPr>
            <a:endParaRPr lang="en-US" sz="2400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Histogram</a:t>
            </a:r>
            <a:r>
              <a:rPr lang="en-US" sz="2000" b="1" smtClean="0">
                <a:solidFill>
                  <a:srgbClr val="00B0F0"/>
                </a:solidFill>
              </a:rPr>
              <a:t>- Example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height &lt;- rnorm(200,162,12)</a:t>
            </a:r>
          </a:p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hist(height,main="",xlab="Random number from a Normal with mean 162 and variance 12^2“)</a:t>
            </a:r>
          </a:p>
          <a:p>
            <a:pPr marL="342900" indent="-342900">
              <a:lnSpc>
                <a:spcPct val="110000"/>
              </a:lnSpc>
            </a:pPr>
            <a:r>
              <a:rPr lang="en-US" sz="2000" smtClean="0">
                <a:cs typeface="Calibri" pitchFamily="34" charset="0"/>
              </a:rPr>
              <a:t>Overlaying histogram with density functions</a:t>
            </a:r>
          </a:p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hist(height,prob=T)</a:t>
            </a:r>
          </a:p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lines(density(height))</a:t>
            </a:r>
          </a:p>
          <a:p>
            <a:pPr marL="342900" indent="-342900">
              <a:lnSpc>
                <a:spcPct val="110000"/>
              </a:lnSpc>
            </a:pPr>
            <a:r>
              <a:rPr lang="en-US" sz="2200" smtClean="0">
                <a:cs typeface="Calibri" pitchFamily="34" charset="0"/>
              </a:rPr>
              <a:t>Fitting histogram with smooth density functions</a:t>
            </a:r>
          </a:p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x=rnorm(100)</a:t>
            </a:r>
          </a:p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hist(x,probability=TRUE,col=gray(.9),main="normal mu=0,sigma=1")</a:t>
            </a:r>
          </a:p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curve(dnorm(x),add=T)</a:t>
            </a:r>
          </a:p>
          <a:p>
            <a:pPr marL="342900" indent="-342900">
              <a:lnSpc>
                <a:spcPct val="110000"/>
              </a:lnSpc>
              <a:buNone/>
            </a:pPr>
            <a:endParaRPr lang="en-US" sz="2000" smtClean="0">
              <a:latin typeface="Calibri" pitchFamily="34" charset="0"/>
              <a:cs typeface="Calibri" pitchFamily="34" charset="0"/>
            </a:endParaRPr>
          </a:p>
          <a:p>
            <a:pPr marL="342900" indent="-342900">
              <a:lnSpc>
                <a:spcPct val="110000"/>
              </a:lnSpc>
              <a:buNone/>
            </a:pPr>
            <a:endParaRPr lang="en-US" sz="2400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/>
              <a:t>Outline</a:t>
            </a:r>
            <a:endParaRPr lang="en-US" sz="3600" b="1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pPr lvl="1"/>
            <a:r>
              <a:rPr lang="en-US" smtClean="0"/>
              <a:t>Plots with two variables</a:t>
            </a:r>
          </a:p>
          <a:p>
            <a:pPr lvl="1"/>
            <a:r>
              <a:rPr lang="en-US" smtClean="0"/>
              <a:t>Plots for a single sample</a:t>
            </a:r>
          </a:p>
          <a:p>
            <a:pPr lvl="1"/>
            <a:r>
              <a:rPr lang="en-US" smtClean="0"/>
              <a:t>What to look for in </a:t>
            </a:r>
            <a:r>
              <a:rPr lang="en-US" smtClean="0"/>
              <a:t>plots</a:t>
            </a:r>
          </a:p>
          <a:p>
            <a:pPr lvl="1"/>
            <a:r>
              <a:rPr lang="en-US" smtClean="0"/>
              <a:t>Exploratory data analysis</a:t>
            </a:r>
            <a:endParaRPr lang="en-US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Index plots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</a:pPr>
            <a:r>
              <a:rPr lang="en-US" sz="2400" smtClean="0">
                <a:cs typeface="Calibri" pitchFamily="34" charset="0"/>
              </a:rPr>
              <a:t>Index plot is a plot that takes a single argument which is a continous variable and plots the values on the y-axis, with the x-axis coordinate determined by the position of the number in the vector.</a:t>
            </a:r>
          </a:p>
          <a:p>
            <a:pPr marL="342900" indent="-342900">
              <a:lnSpc>
                <a:spcPct val="110000"/>
              </a:lnSpc>
            </a:pPr>
            <a:r>
              <a:rPr lang="en-US" sz="2400" smtClean="0">
                <a:cs typeface="Calibri" pitchFamily="34" charset="0"/>
              </a:rPr>
              <a:t>Useful for error checking.</a:t>
            </a:r>
          </a:p>
          <a:p>
            <a:pPr marL="342900" indent="-342900">
              <a:lnSpc>
                <a:spcPct val="110000"/>
              </a:lnSpc>
            </a:pPr>
            <a:r>
              <a:rPr lang="en-US" sz="2400" smtClean="0">
                <a:cs typeface="Calibri" pitchFamily="34" charset="0"/>
              </a:rPr>
              <a:t>Example:</a:t>
            </a:r>
          </a:p>
          <a:p>
            <a:pPr marL="662940" lvl="1" indent="-342900">
              <a:lnSpc>
                <a:spcPct val="110000"/>
              </a:lnSpc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data(airquality)</a:t>
            </a:r>
          </a:p>
          <a:p>
            <a:pPr marL="662940" lvl="1" indent="-342900">
              <a:lnSpc>
                <a:spcPct val="110000"/>
              </a:lnSpc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plot(airquality$Temp)</a:t>
            </a:r>
          </a:p>
          <a:p>
            <a:pPr marL="342900" indent="-342900">
              <a:lnSpc>
                <a:spcPct val="110000"/>
              </a:lnSpc>
              <a:buNone/>
            </a:pPr>
            <a:endParaRPr lang="en-US" sz="2400" smtClean="0"/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Time series plots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pPr marL="342900" indent="-342900">
              <a:lnSpc>
                <a:spcPct val="110000"/>
              </a:lnSpc>
            </a:pPr>
            <a:r>
              <a:rPr lang="en-US" sz="2400" smtClean="0"/>
              <a:t>There are two function in R for plotting time series data: </a:t>
            </a:r>
            <a:r>
              <a:rPr lang="en-US" sz="2400" smtClean="0">
                <a:solidFill>
                  <a:srgbClr val="FF0000"/>
                </a:solidFill>
              </a:rPr>
              <a:t>ts.plot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FF0000"/>
                </a:solidFill>
              </a:rPr>
              <a:t>plot.ts</a:t>
            </a:r>
            <a:r>
              <a:rPr lang="en-US" sz="2400" smtClean="0"/>
              <a:t>.</a:t>
            </a:r>
          </a:p>
          <a:p>
            <a:pPr marL="342900" indent="-342900">
              <a:lnSpc>
                <a:spcPct val="110000"/>
              </a:lnSpc>
            </a:pPr>
            <a:r>
              <a:rPr lang="en-US" sz="2400" smtClean="0"/>
              <a:t>Example:</a:t>
            </a:r>
          </a:p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</a:rPr>
              <a:t>&gt; data(UKLungDeaths)</a:t>
            </a:r>
          </a:p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</a:rPr>
              <a:t>&gt; class(ldeaths)</a:t>
            </a:r>
          </a:p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</a:rPr>
              <a:t>[1] "ts“</a:t>
            </a:r>
          </a:p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</a:rPr>
              <a:t>&gt; ts.plot(ldeaths,mdeaths,fdeaths,xlab="year",ylab="deaths",</a:t>
            </a:r>
          </a:p>
          <a:p>
            <a:pPr marL="342900" indent="-342900">
              <a:lnSpc>
                <a:spcPct val="110000"/>
              </a:lnSpc>
              <a:buNone/>
            </a:pPr>
            <a:r>
              <a:rPr lang="en-US" sz="2200" smtClean="0">
                <a:solidFill>
                  <a:srgbClr val="FF0000"/>
                </a:solidFill>
              </a:rPr>
              <a:t>       lty=c(1:3))</a:t>
            </a:r>
          </a:p>
          <a:p>
            <a:pPr>
              <a:buNone/>
            </a:pPr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Pie charts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names = c('coal','oil','gas','oil shales','methyl clathrates')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amounts = c(4,2,1,3,6)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piedata = data.frame(names,amounts)</a:t>
            </a:r>
          </a:p>
          <a:p>
            <a:pPr>
              <a:buNone/>
            </a:pPr>
            <a:r>
              <a:rPr lang="en-US" sz="24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pie(piedata$amounts,labels=as.character(piedata$names))</a:t>
            </a:r>
            <a:endParaRPr lang="en-US" sz="240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895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rgbClr val="0070C0"/>
                </a:solidFill>
              </a:rPr>
              <a:t>What to look for in plots</a:t>
            </a:r>
            <a:endParaRPr lang="en-US" sz="5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28600"/>
            <a:ext cx="8074152" cy="990600"/>
          </a:xfrm>
        </p:spPr>
        <p:txBody>
          <a:bodyPr/>
          <a:lstStyle/>
          <a:p>
            <a:r>
              <a:rPr lang="en-US" b="1" smtClean="0">
                <a:solidFill>
                  <a:srgbClr val="00B0F0"/>
                </a:solidFill>
              </a:rPr>
              <a:t>What to look for in plots</a:t>
            </a:r>
            <a:endParaRPr lang="en-US" b="1">
              <a:solidFill>
                <a:srgbClr val="00B0F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12648" y="1600200"/>
            <a:ext cx="8074152" cy="4495800"/>
          </a:xfrm>
        </p:spPr>
        <p:txBody>
          <a:bodyPr>
            <a:normAutofit/>
          </a:bodyPr>
          <a:lstStyle/>
          <a:p>
            <a:r>
              <a:rPr lang="en-US" sz="2400" smtClean="0">
                <a:latin typeface="Calibri" pitchFamily="34" charset="0"/>
                <a:cs typeface="Calibri" pitchFamily="34" charset="0"/>
              </a:rPr>
              <a:t>Outliers</a:t>
            </a:r>
          </a:p>
          <a:p>
            <a:r>
              <a:rPr lang="en-US" sz="2400" smtClean="0">
                <a:latin typeface="Calibri" pitchFamily="34" charset="0"/>
                <a:cs typeface="Calibri" pitchFamily="34" charset="0"/>
              </a:rPr>
              <a:t>Asymmetry of the distribution</a:t>
            </a:r>
          </a:p>
          <a:p>
            <a:r>
              <a:rPr lang="en-US" sz="2400" smtClean="0">
                <a:latin typeface="Calibri" pitchFamily="34" charset="0"/>
                <a:cs typeface="Calibri" pitchFamily="34" charset="0"/>
              </a:rPr>
              <a:t>Changes in variability</a:t>
            </a:r>
          </a:p>
          <a:p>
            <a:r>
              <a:rPr lang="en-US" sz="2400" smtClean="0">
                <a:latin typeface="Calibri" pitchFamily="34" charset="0"/>
                <a:cs typeface="Calibri" pitchFamily="34" charset="0"/>
              </a:rPr>
              <a:t>Clustering</a:t>
            </a:r>
          </a:p>
          <a:p>
            <a:r>
              <a:rPr lang="en-US" sz="2400" smtClean="0">
                <a:latin typeface="Calibri" pitchFamily="34" charset="0"/>
                <a:cs typeface="Calibri" pitchFamily="34" charset="0"/>
              </a:rPr>
              <a:t>Non-linearity</a:t>
            </a:r>
            <a:endParaRPr lang="en-US" sz="2400"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2648" y="2895600"/>
            <a:ext cx="8153400" cy="990600"/>
          </a:xfrm>
        </p:spPr>
        <p:txBody>
          <a:bodyPr>
            <a:normAutofit/>
          </a:bodyPr>
          <a:lstStyle/>
          <a:p>
            <a:pPr algn="ctr"/>
            <a:r>
              <a:rPr lang="en-US" sz="5400" b="1" smtClean="0">
                <a:solidFill>
                  <a:srgbClr val="0070C0"/>
                </a:solidFill>
              </a:rPr>
              <a:t>Plot with two variables</a:t>
            </a:r>
            <a:endParaRPr lang="en-US" sz="5400" b="1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Choosing appropriate plot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876800"/>
          </a:xfrm>
        </p:spPr>
        <p:txBody>
          <a:bodyPr>
            <a:normAutofit/>
          </a:bodyPr>
          <a:lstStyle/>
          <a:p>
            <a:r>
              <a:rPr lang="en-US" sz="2200" smtClean="0"/>
              <a:t>Two variables:</a:t>
            </a:r>
          </a:p>
          <a:p>
            <a:pPr lvl="1"/>
            <a:r>
              <a:rPr lang="en-US" sz="2200" smtClean="0"/>
              <a:t>The response variable on the y – axis.</a:t>
            </a:r>
          </a:p>
          <a:p>
            <a:pPr lvl="1"/>
            <a:r>
              <a:rPr lang="en-US" sz="2200" smtClean="0"/>
              <a:t>The explanatory variable on the x – axis.</a:t>
            </a:r>
          </a:p>
          <a:p>
            <a:r>
              <a:rPr lang="en-US" sz="2200" smtClean="0"/>
              <a:t>If the explanatory variable is a continous variable -&gt; </a:t>
            </a:r>
            <a:r>
              <a:rPr lang="en-US" sz="2200" smtClean="0">
                <a:solidFill>
                  <a:srgbClr val="FF0000"/>
                </a:solidFill>
              </a:rPr>
              <a:t>scatter plot</a:t>
            </a:r>
            <a:r>
              <a:rPr lang="en-US" sz="2200" smtClean="0"/>
              <a:t>.</a:t>
            </a:r>
          </a:p>
          <a:p>
            <a:r>
              <a:rPr lang="en-US" sz="2200" smtClean="0"/>
              <a:t>If the explanatory variable is categorical -&gt; </a:t>
            </a:r>
            <a:r>
              <a:rPr lang="en-US" sz="2200" smtClean="0">
                <a:solidFill>
                  <a:srgbClr val="FF0000"/>
                </a:solidFill>
              </a:rPr>
              <a:t>Box – and – whisker plot</a:t>
            </a:r>
            <a:r>
              <a:rPr lang="en-US" sz="2200" smtClean="0"/>
              <a:t> (when you want to show the scatter in the raw data) or </a:t>
            </a:r>
            <a:r>
              <a:rPr lang="en-US" sz="2200" smtClean="0">
                <a:solidFill>
                  <a:srgbClr val="FF0000"/>
                </a:solidFill>
              </a:rPr>
              <a:t>barplot</a:t>
            </a:r>
            <a:r>
              <a:rPr lang="en-US" sz="2200" smtClean="0"/>
              <a:t> (when you want to emphazie the effect sizes)</a:t>
            </a:r>
          </a:p>
          <a:p>
            <a:pPr>
              <a:buFont typeface="Wingdings" pitchFamily="2" charset="2"/>
              <a:buChar char="Ø"/>
              <a:tabLst>
                <a:tab pos="2743200" algn="l"/>
              </a:tabLst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plot(x, y)</a:t>
            </a:r>
            <a:r>
              <a:rPr lang="en-US" sz="2200" smtClean="0"/>
              <a:t>	scatterplot of y against x</a:t>
            </a:r>
          </a:p>
          <a:p>
            <a:pPr>
              <a:buFont typeface="Wingdings" pitchFamily="2" charset="2"/>
              <a:buChar char="Ø"/>
              <a:tabLst>
                <a:tab pos="2743200" algn="l"/>
              </a:tabLst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plot(factor, y)</a:t>
            </a:r>
            <a:r>
              <a:rPr lang="en-US" sz="2200" smtClean="0"/>
              <a:t>	box-and-whisker plot of y at levels of factor</a:t>
            </a:r>
          </a:p>
          <a:p>
            <a:pPr>
              <a:buFont typeface="Wingdings" pitchFamily="2" charset="2"/>
              <a:buChar char="Ø"/>
              <a:tabLst>
                <a:tab pos="2743200" algn="l"/>
              </a:tabLst>
            </a:pPr>
            <a:r>
              <a:rPr lang="en-US" sz="2200" smtClean="0">
                <a:latin typeface="Calibri" pitchFamily="34" charset="0"/>
                <a:cs typeface="Calibri" pitchFamily="34" charset="0"/>
              </a:rPr>
              <a:t>barplot(y)</a:t>
            </a:r>
            <a:r>
              <a:rPr lang="en-US" sz="2200" smtClean="0"/>
              <a:t>	heights from a vector of y values</a:t>
            </a:r>
          </a:p>
          <a:p>
            <a:endParaRPr lang="en-US" sz="2400" smtClean="0"/>
          </a:p>
          <a:p>
            <a:pPr>
              <a:buNone/>
            </a:pPr>
            <a:endParaRPr lang="en-US" sz="2400" smtClean="0"/>
          </a:p>
          <a:p>
            <a:pPr>
              <a:buNone/>
            </a:pPr>
            <a:endParaRPr lang="en-US" sz="240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Scatterplots</a:t>
            </a:r>
            <a:endParaRPr lang="en-US" sz="36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r>
              <a:rPr lang="en-US" sz="2400" smtClean="0">
                <a:latin typeface="Calibri" pitchFamily="34" charset="0"/>
                <a:cs typeface="Calibri" pitchFamily="34" charset="0"/>
              </a:rPr>
              <a:t>plot</a:t>
            </a:r>
            <a:r>
              <a:rPr lang="en-US" sz="2400" smtClean="0"/>
              <a:t>:  draws axes and adds a scatter plot of points</a:t>
            </a:r>
          </a:p>
          <a:p>
            <a:r>
              <a:rPr lang="en-US" sz="2400" smtClean="0"/>
              <a:t>Extra functions:</a:t>
            </a:r>
          </a:p>
          <a:p>
            <a:pPr lvl="1"/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points</a:t>
            </a:r>
            <a:r>
              <a:rPr lang="en-US" sz="2100" smtClean="0"/>
              <a:t>: add extra points to an existing plot.</a:t>
            </a:r>
          </a:p>
          <a:p>
            <a:pPr lvl="1"/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lines</a:t>
            </a:r>
            <a:r>
              <a:rPr lang="en-US" sz="2100" smtClean="0"/>
              <a:t>: add extra lines to an existing plot.</a:t>
            </a:r>
          </a:p>
          <a:p>
            <a:r>
              <a:rPr lang="en-US" sz="2400" smtClean="0"/>
              <a:t>There are two ways of specifying </a:t>
            </a:r>
            <a:r>
              <a:rPr lang="en-US" sz="2400" smtClean="0">
                <a:solidFill>
                  <a:srgbClr val="FF0000"/>
                </a:solidFill>
              </a:rPr>
              <a:t>plot</a:t>
            </a:r>
            <a:r>
              <a:rPr lang="en-US" sz="2400" smtClean="0"/>
              <a:t>, </a:t>
            </a:r>
            <a:r>
              <a:rPr lang="en-US" sz="2400" smtClean="0">
                <a:solidFill>
                  <a:srgbClr val="FF0000"/>
                </a:solidFill>
              </a:rPr>
              <a:t>points</a:t>
            </a:r>
            <a:r>
              <a:rPr lang="en-US" sz="2400" smtClean="0"/>
              <a:t> and </a:t>
            </a:r>
            <a:r>
              <a:rPr lang="en-US" sz="2400" smtClean="0">
                <a:solidFill>
                  <a:srgbClr val="FF0000"/>
                </a:solidFill>
              </a:rPr>
              <a:t>lines</a:t>
            </a:r>
            <a:r>
              <a:rPr lang="en-US" sz="2400" smtClean="0"/>
              <a:t>:</a:t>
            </a:r>
          </a:p>
          <a:p>
            <a:pPr lvl="1">
              <a:tabLst>
                <a:tab pos="2743200" algn="l"/>
              </a:tabLst>
            </a:pPr>
            <a:r>
              <a:rPr lang="en-US" sz="2100" smtClean="0"/>
              <a:t>Cartersian	</a:t>
            </a: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plot(x,y)</a:t>
            </a:r>
          </a:p>
          <a:p>
            <a:pPr lvl="1">
              <a:tabLst>
                <a:tab pos="2743200" algn="l"/>
              </a:tabLst>
            </a:pPr>
            <a:r>
              <a:rPr lang="en-US" sz="2100" smtClean="0"/>
              <a:t>Formula	</a:t>
            </a: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plot(y ~ x)</a:t>
            </a:r>
            <a:endParaRPr lang="en-US" sz="2100">
              <a:solidFill>
                <a:srgbClr val="FF0000"/>
              </a:solidFill>
              <a:latin typeface="Calibri" pitchFamily="34" charset="0"/>
              <a:cs typeface="Calibri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Scatterplots </a:t>
            </a:r>
            <a:r>
              <a:rPr lang="en-US" sz="2000" b="1" smtClean="0">
                <a:solidFill>
                  <a:srgbClr val="0070C0"/>
                </a:solidFill>
              </a:rPr>
              <a:t>- example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s-E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x &lt;- rnorm(100,25,3)</a:t>
            </a:r>
          </a:p>
          <a:p>
            <a:pPr>
              <a:buNone/>
            </a:pPr>
            <a:r>
              <a:rPr lang="es-E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y &lt;- 2*x + 3</a:t>
            </a:r>
          </a:p>
          <a:p>
            <a:pPr>
              <a:buNone/>
            </a:pPr>
            <a:r>
              <a:rPr lang="es-E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plot(x,y,col='red')</a:t>
            </a:r>
          </a:p>
          <a:p>
            <a:pPr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plot(x,y,col='blue',xlab = 'Explanatory variable', ylab = 'Response</a:t>
            </a:r>
          </a:p>
          <a:p>
            <a:pPr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	variable‘)</a:t>
            </a:r>
          </a:p>
          <a:p>
            <a:pPr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abline(lm(y~x),col='red')</a:t>
            </a:r>
          </a:p>
          <a:p>
            <a:pPr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z &lt;- rnorm(100,36,4)</a:t>
            </a:r>
          </a:p>
          <a:p>
            <a:pPr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plot(x,z,col=3)</a:t>
            </a:r>
          </a:p>
          <a:p>
            <a:pPr>
              <a:buNone/>
            </a:pPr>
            <a:r>
              <a:rPr lang="en-US" sz="21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legend(locator(1),"Treatment",pch=1,col=3)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Scatterplots </a:t>
            </a:r>
            <a:r>
              <a:rPr lang="en-US" sz="2000" b="1" smtClean="0">
                <a:solidFill>
                  <a:srgbClr val="0070C0"/>
                </a:solidFill>
              </a:rPr>
              <a:t>– colors table</a:t>
            </a:r>
            <a:endParaRPr lang="en-US" sz="2000" b="1">
              <a:solidFill>
                <a:srgbClr val="0070C0"/>
              </a:solidFill>
            </a:endParaRP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sz="quarter" idx="1"/>
          </p:nvPr>
        </p:nvGraphicFramePr>
        <p:xfrm>
          <a:off x="609600" y="1737360"/>
          <a:ext cx="4038600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39"/>
                <a:gridCol w="2954161"/>
              </a:tblGrid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Id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Colour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1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black</a:t>
                      </a:r>
                      <a:r>
                        <a:rPr lang="en-US" baseline="0" smtClean="0"/>
                        <a:t> (default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2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red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3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green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4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blue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5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pale blue</a:t>
                      </a:r>
                      <a:endParaRPr lang="en-US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US" smtClean="0"/>
                        <a:t>6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purple</a:t>
                      </a:r>
                      <a:endParaRPr lang="en-US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Scatterplots </a:t>
            </a:r>
            <a:r>
              <a:rPr lang="en-US" sz="2000" b="1" smtClean="0">
                <a:solidFill>
                  <a:srgbClr val="0070C0"/>
                </a:solidFill>
              </a:rPr>
              <a:t>– plotting symbols 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n-US" sz="2200" smtClean="0"/>
              <a:t>Changing the plotting characters in scatterplots by the funtion </a:t>
            </a:r>
            <a:r>
              <a:rPr lang="en-US" sz="2200" smtClean="0">
                <a:solidFill>
                  <a:srgbClr val="FF0000"/>
                </a:solidFill>
              </a:rPr>
              <a:t>pch</a:t>
            </a:r>
            <a:r>
              <a:rPr lang="en-US" sz="2200" smtClean="0"/>
              <a:t>.</a:t>
            </a:r>
          </a:p>
          <a:p>
            <a:r>
              <a:rPr lang="en-US" sz="2200" smtClean="0"/>
              <a:t>Here is the full set of plotting characters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&gt; plot(0:10,0:10,type = "n",xlab="",ylab="")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&gt; k &lt;- -1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&gt; for(i in c(2,5,8)){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		for(j in 0:9){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		k &lt;- k+1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		points(i,j,pch=k,cex=2)</a:t>
            </a:r>
          </a:p>
          <a:p>
            <a:pPr>
              <a:buNone/>
            </a:pPr>
            <a:r>
              <a:rPr lang="en-US" sz="2200" smtClean="0">
                <a:solidFill>
                  <a:srgbClr val="FF0000"/>
                </a:solidFill>
              </a:rPr>
              <a:t>	}}</a:t>
            </a:r>
            <a:endParaRPr lang="en-US" sz="220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b="1" smtClean="0">
                <a:solidFill>
                  <a:srgbClr val="0070C0"/>
                </a:solidFill>
              </a:rPr>
              <a:t>Drawing mathematical functions</a:t>
            </a:r>
            <a:endParaRPr lang="en-US" sz="2000" b="1">
              <a:solidFill>
                <a:srgbClr val="0070C0"/>
              </a:solidFill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sz="quarter" idx="1"/>
          </p:nvPr>
        </p:nvSpPr>
        <p:spPr/>
        <p:txBody>
          <a:bodyPr>
            <a:normAutofit lnSpcReduction="10000"/>
          </a:bodyPr>
          <a:lstStyle/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x &lt;- seq(-2,2,0.01)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y &lt;- x^3 - 3*x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plot(x,y,type='l')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Or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curve(x^3-3*x,-2,2)</a:t>
            </a:r>
          </a:p>
          <a:p>
            <a:pPr>
              <a:buNone/>
            </a:pPr>
            <a:r>
              <a:rPr lang="en-US" sz="2200" smtClean="0">
                <a:cs typeface="Calibri" pitchFamily="34" charset="0"/>
              </a:rPr>
              <a:t>Smooth curves:</a:t>
            </a:r>
          </a:p>
          <a:p>
            <a:pPr lvl="1">
              <a:buNone/>
            </a:pPr>
            <a:r>
              <a:rPr lang="es-E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x &lt;- 0:100</a:t>
            </a:r>
          </a:p>
          <a:p>
            <a:pPr lvl="1">
              <a:buNone/>
            </a:pPr>
            <a:r>
              <a:rPr lang="es-E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yA &lt;- 482*x*exp(-0.045*x)</a:t>
            </a:r>
          </a:p>
          <a:p>
            <a:pPr lvl="1">
              <a:buNone/>
            </a:pPr>
            <a:r>
              <a:rPr lang="es-E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yB &lt;- 518*x*exp(-0.055*x)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plot(c(x,x),c(yA,yB),xlab='Stock',ylab='recruits',type='n')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lines(x,yB,lty=2,col='red')</a:t>
            </a:r>
          </a:p>
          <a:p>
            <a:pPr lvl="1">
              <a:buNone/>
            </a:pPr>
            <a:r>
              <a:rPr lang="en-US" sz="1900" smtClean="0">
                <a:solidFill>
                  <a:srgbClr val="FF0000"/>
                </a:solidFill>
                <a:latin typeface="Calibri" pitchFamily="34" charset="0"/>
                <a:cs typeface="Calibri" pitchFamily="34" charset="0"/>
              </a:rPr>
              <a:t>&gt; lines(x,yA,lty=1,col='blue')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1913</TotalTime>
  <Words>978</Words>
  <Application>Microsoft Office PowerPoint</Application>
  <PresentationFormat>On-screen Show (4:3)</PresentationFormat>
  <Paragraphs>229</Paragraphs>
  <Slides>24</Slides>
  <Notes>24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5" baseType="lpstr">
      <vt:lpstr>Median</vt:lpstr>
      <vt:lpstr>Presenting data by Graphics</vt:lpstr>
      <vt:lpstr>Outline</vt:lpstr>
      <vt:lpstr>Plot with two variables</vt:lpstr>
      <vt:lpstr>Choosing appropriate plot</vt:lpstr>
      <vt:lpstr>Scatterplots</vt:lpstr>
      <vt:lpstr>Scatterplots - example</vt:lpstr>
      <vt:lpstr>Scatterplots – colors table</vt:lpstr>
      <vt:lpstr>Scatterplots – plotting symbols </vt:lpstr>
      <vt:lpstr>Drawing mathematical functions</vt:lpstr>
      <vt:lpstr>Display multiple plots</vt:lpstr>
      <vt:lpstr>Plotting with a categorical explanatory variable</vt:lpstr>
      <vt:lpstr>Boxplots - Interquartile Range</vt:lpstr>
      <vt:lpstr>Boxplots - Interquartile Range</vt:lpstr>
      <vt:lpstr>Boxplots - Example</vt:lpstr>
      <vt:lpstr>Barplots - Example</vt:lpstr>
      <vt:lpstr>Barplots - Example</vt:lpstr>
      <vt:lpstr>Plot for single samples</vt:lpstr>
      <vt:lpstr>Histogram</vt:lpstr>
      <vt:lpstr>Histogram- Example</vt:lpstr>
      <vt:lpstr>Index plots</vt:lpstr>
      <vt:lpstr>Time series plots</vt:lpstr>
      <vt:lpstr>Pie charts</vt:lpstr>
      <vt:lpstr>What to look for in plots</vt:lpstr>
      <vt:lpstr>What to look for in plots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R</dc:title>
  <dc:creator>Hoang Ha</dc:creator>
  <cp:lastModifiedBy>Hoang Ha</cp:lastModifiedBy>
  <cp:revision>158</cp:revision>
  <dcterms:created xsi:type="dcterms:W3CDTF">2011-07-29T07:43:18Z</dcterms:created>
  <dcterms:modified xsi:type="dcterms:W3CDTF">2011-08-04T17:47:14Z</dcterms:modified>
</cp:coreProperties>
</file>