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374" r:id="rId3"/>
    <p:sldId id="343" r:id="rId4"/>
    <p:sldId id="361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2" r:id="rId23"/>
    <p:sldId id="363" r:id="rId24"/>
    <p:sldId id="364" r:id="rId25"/>
    <p:sldId id="365" r:id="rId26"/>
    <p:sldId id="366" r:id="rId27"/>
    <p:sldId id="375" r:id="rId28"/>
    <p:sldId id="368" r:id="rId29"/>
    <p:sldId id="369" r:id="rId30"/>
    <p:sldId id="370" r:id="rId31"/>
    <p:sldId id="371" r:id="rId32"/>
    <p:sldId id="372" r:id="rId33"/>
    <p:sldId id="37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6" autoAdjust="0"/>
    <p:restoredTop sz="94595" autoAdjust="0"/>
  </p:normalViewPr>
  <p:slideViewPr>
    <p:cSldViewPr>
      <p:cViewPr varScale="1">
        <p:scale>
          <a:sx n="74" d="100"/>
          <a:sy n="74" d="100"/>
        </p:scale>
        <p:origin x="-7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2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884A-068D-4673-A0BC-4807FF906B87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33977-0B9D-4A99-AB68-31AB060313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0662BF-05DF-4777-A9C5-52EAFA0123E2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62BF-05DF-4777-A9C5-52EAFA0123E2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0662BF-05DF-4777-A9C5-52EAFA0123E2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62BF-05DF-4777-A9C5-52EAFA0123E2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62BF-05DF-4777-A9C5-52EAFA0123E2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0662BF-05DF-4777-A9C5-52EAFA0123E2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0662BF-05DF-4777-A9C5-52EAFA0123E2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62BF-05DF-4777-A9C5-52EAFA0123E2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62BF-05DF-4777-A9C5-52EAFA0123E2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62BF-05DF-4777-A9C5-52EAFA0123E2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0662BF-05DF-4777-A9C5-52EAFA0123E2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0662BF-05DF-4777-A9C5-52EAFA0123E2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3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Probability and distributions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Discrete distributions </a:t>
            </a:r>
            <a:r>
              <a:rPr lang="en-US" sz="2200" b="1" smtClean="0">
                <a:solidFill>
                  <a:srgbClr val="0070C0"/>
                </a:solidFill>
              </a:rPr>
              <a:t>– Binomial distribution</a:t>
            </a:r>
            <a:endParaRPr lang="en-US" sz="2200" b="1">
              <a:solidFill>
                <a:srgbClr val="0070C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1600" y="2133600"/>
          <a:ext cx="914400" cy="198438"/>
        </p:xfrm>
        <a:graphic>
          <a:graphicData uri="http://schemas.openxmlformats.org/presentationml/2006/ole">
            <p:oleObj spid="_x0000_s5122" name="Equation" r:id="rId4" imgW="914400" imgH="198720" progId="Equation.DSMT4">
              <p:embed/>
            </p:oleObj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Let X has a binomial distribution with </a:t>
            </a:r>
            <a:r>
              <a:rPr lang="en-US" sz="2400" i="1" smtClean="0"/>
              <a:t>n = 10 </a:t>
            </a:r>
            <a:r>
              <a:rPr lang="en-US" sz="2400" smtClean="0"/>
              <a:t>and </a:t>
            </a:r>
            <a:r>
              <a:rPr lang="en-US" sz="2400" i="1" smtClean="0"/>
              <a:t>p = 0.4</a:t>
            </a:r>
            <a:r>
              <a:rPr lang="en-US" sz="2400" smtClean="0"/>
              <a:t>, Caculate:</a:t>
            </a:r>
          </a:p>
          <a:p>
            <a:pPr lvl="1"/>
            <a:r>
              <a:rPr lang="en-US" sz="2100" i="1" smtClean="0"/>
              <a:t>P(X = 5)</a:t>
            </a:r>
          </a:p>
          <a:p>
            <a:pPr lvl="1"/>
            <a:r>
              <a:rPr lang="en-US" sz="2100" i="1" smtClean="0"/>
              <a:t>P(X </a:t>
            </a:r>
            <a:r>
              <a:rPr lang="en-US" sz="2100" i="1" smtClean="0">
                <a:sym typeface="Euclid Symbol"/>
              </a:rPr>
              <a:t> 3)</a:t>
            </a:r>
          </a:p>
          <a:p>
            <a:pPr lvl="1"/>
            <a:r>
              <a:rPr lang="en-US" sz="2100" smtClean="0">
                <a:sym typeface="Euclid Symbol"/>
              </a:rPr>
              <a:t>Find x that </a:t>
            </a:r>
            <a:r>
              <a:rPr lang="en-US" sz="2100" i="1" smtClean="0">
                <a:sym typeface="Euclid Symbol"/>
              </a:rPr>
              <a:t>P(X </a:t>
            </a:r>
            <a:r>
              <a:rPr lang="en-US" sz="2100" i="1" smtClean="0">
                <a:sym typeface="Symbol"/>
              </a:rPr>
              <a:t> x) = 0.975</a:t>
            </a:r>
          </a:p>
          <a:p>
            <a:pPr>
              <a:buNone/>
            </a:pPr>
            <a:r>
              <a:rPr lang="sv-SE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&gt; dbinom(5,10,0.4)</a:t>
            </a:r>
          </a:p>
          <a:p>
            <a:pPr>
              <a:buNone/>
            </a:pPr>
            <a:r>
              <a:rPr lang="sv-SE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[1] 0.2006581</a:t>
            </a:r>
          </a:p>
          <a:p>
            <a:pPr>
              <a:buNone/>
            </a:pPr>
            <a:r>
              <a:rPr lang="sv-SE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&gt; 1-pbinom(2,10,0.4)</a:t>
            </a:r>
          </a:p>
          <a:p>
            <a:pPr>
              <a:buNone/>
            </a:pPr>
            <a:r>
              <a:rPr lang="sv-SE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[1] 0.8327102</a:t>
            </a:r>
          </a:p>
          <a:p>
            <a:pPr>
              <a:buNone/>
            </a:pPr>
            <a:r>
              <a:rPr lang="sv-SE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&gt; sum(dbinom(3:10,10,0.4))</a:t>
            </a:r>
          </a:p>
          <a:p>
            <a:pPr>
              <a:buNone/>
            </a:pPr>
            <a:r>
              <a:rPr lang="sv-SE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[1] 0.8327102</a:t>
            </a:r>
          </a:p>
          <a:p>
            <a:pPr>
              <a:buNone/>
            </a:pPr>
            <a:r>
              <a:rPr lang="sv-SE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&gt; qbinom(0.975,10,0.4)</a:t>
            </a:r>
          </a:p>
          <a:p>
            <a:pPr>
              <a:buNone/>
            </a:pPr>
            <a:r>
              <a:rPr lang="sv-SE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[1] 7</a:t>
            </a:r>
            <a:endParaRPr lang="en-US" sz="1900" smtClean="0">
              <a:solidFill>
                <a:srgbClr val="FF0000"/>
              </a:solidFill>
              <a:latin typeface="Calibri" pitchFamily="34" charset="0"/>
              <a:cs typeface="Calibri" pitchFamily="34" charset="0"/>
              <a:sym typeface="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Discrete distributions </a:t>
            </a:r>
            <a:r>
              <a:rPr lang="en-US" sz="2200" b="1" smtClean="0">
                <a:solidFill>
                  <a:srgbClr val="0070C0"/>
                </a:solidFill>
              </a:rPr>
              <a:t>– Binomial distribution</a:t>
            </a:r>
            <a:endParaRPr lang="en-US" sz="2200" b="1">
              <a:solidFill>
                <a:srgbClr val="0070C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1600" y="2133600"/>
          <a:ext cx="914400" cy="198438"/>
        </p:xfrm>
        <a:graphic>
          <a:graphicData uri="http://schemas.openxmlformats.org/presentationml/2006/ole">
            <p:oleObj spid="_x0000_s6146" name="Equation" r:id="rId4" imgW="914400" imgH="198720" progId="Equation.DSMT4">
              <p:embed/>
            </p:oleObj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v-SE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&gt; rbinom(25,10,0.4)</a:t>
            </a:r>
          </a:p>
          <a:p>
            <a:pPr>
              <a:buNone/>
            </a:pPr>
            <a:r>
              <a:rPr lang="sv-SE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 [1] 7 3 4 5 4 4 6 5 5 2 4 5 4 5 3 4 3 2 6 1 6 2 5 </a:t>
            </a:r>
            <a:r>
              <a:rPr lang="sv-SE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1 </a:t>
            </a:r>
            <a:r>
              <a:rPr lang="sv-SE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5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&gt; barplot(dbinom(0:10,10,0.4))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&gt; plot(0:10,dbinom(0:10,10,0.4),type='h')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&gt; points(0:10,dbinom(0:10,10,0.4))</a:t>
            </a:r>
          </a:p>
          <a:p>
            <a:pPr>
              <a:buNone/>
            </a:pPr>
            <a:endParaRPr lang="en-US" sz="2000" smtClean="0">
              <a:solidFill>
                <a:srgbClr val="FF0000"/>
              </a:solidFill>
              <a:latin typeface="Calibri" pitchFamily="34" charset="0"/>
              <a:cs typeface="Calibri" pitchFamily="34" charset="0"/>
              <a:sym typeface="Symbol"/>
            </a:endParaRPr>
          </a:p>
        </p:txBody>
      </p:sp>
      <p:pic>
        <p:nvPicPr>
          <p:cNvPr id="7" name="Picture 6" descr="binomplo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586355"/>
            <a:ext cx="4419600" cy="30430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Discrete distributions </a:t>
            </a:r>
            <a:r>
              <a:rPr lang="en-US" sz="2200" b="1" smtClean="0">
                <a:solidFill>
                  <a:srgbClr val="0070C0"/>
                </a:solidFill>
              </a:rPr>
              <a:t>– Poisson distribution</a:t>
            </a:r>
            <a:endParaRPr lang="en-US" sz="2200" b="1">
              <a:solidFill>
                <a:srgbClr val="0070C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1600" y="2133600"/>
          <a:ext cx="914400" cy="198438"/>
        </p:xfrm>
        <a:graphic>
          <a:graphicData uri="http://schemas.openxmlformats.org/presentationml/2006/ole">
            <p:oleObj spid="_x0000_s7170" name="Equation" r:id="rId4" imgW="914400" imgH="198720" progId="Equation.DSMT4">
              <p:embed/>
            </p:oleObj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r>
              <a:rPr lang="en-US" sz="2200" smtClean="0">
                <a:cs typeface="Calibri" pitchFamily="34" charset="0"/>
                <a:sym typeface="Symbol"/>
              </a:rPr>
              <a:t>Simulating 600 values from a Poisson distribution with mean of 0.90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&gt; count &lt;- rpois(600,0.9)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&gt; table(count)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count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  0   1   2   3   4   5 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250 204 101  36   5   4 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&gt; hist(count,breaks=-0.5:6,main="")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Continuous distributions</a:t>
            </a:r>
            <a:endParaRPr lang="en-US" sz="22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343400"/>
          </a:xfrm>
        </p:spPr>
        <p:txBody>
          <a:bodyPr>
            <a:normAutofit/>
          </a:bodyPr>
          <a:lstStyle/>
          <a:p>
            <a:r>
              <a:rPr lang="en-US" sz="2000" smtClean="0">
                <a:cs typeface="Calibri" pitchFamily="34" charset="0"/>
              </a:rPr>
              <a:t>For a continuous random variable X, a probability denstiy function is a function such that</a:t>
            </a:r>
          </a:p>
          <a:p>
            <a:endParaRPr lang="en-US" sz="2000" smtClean="0">
              <a:cs typeface="Calibri" pitchFamily="34" charset="0"/>
            </a:endParaRPr>
          </a:p>
          <a:p>
            <a:endParaRPr lang="en-US" sz="2000" smtClean="0">
              <a:cs typeface="Calibri" pitchFamily="34" charset="0"/>
            </a:endParaRPr>
          </a:p>
          <a:p>
            <a:endParaRPr lang="en-US" sz="2000" smtClean="0">
              <a:cs typeface="Calibri" pitchFamily="34" charset="0"/>
            </a:endParaRPr>
          </a:p>
          <a:p>
            <a:endParaRPr lang="en-US" sz="2000" smtClean="0">
              <a:cs typeface="Calibri" pitchFamily="34" charset="0"/>
            </a:endParaRPr>
          </a:p>
          <a:p>
            <a:r>
              <a:rPr lang="en-US" sz="2000" smtClean="0">
                <a:cs typeface="Calibri" pitchFamily="34" charset="0"/>
              </a:rPr>
              <a:t>The cumulative distribution function of a discrete random variable </a:t>
            </a:r>
            <a:r>
              <a:rPr lang="en-US" sz="2000" i="1" smtClean="0">
                <a:cs typeface="Calibri" pitchFamily="34" charset="0"/>
              </a:rPr>
              <a:t>X</a:t>
            </a:r>
            <a:r>
              <a:rPr lang="en-US" sz="2000" smtClean="0">
                <a:cs typeface="Calibri" pitchFamily="34" charset="0"/>
              </a:rPr>
              <a:t>, </a:t>
            </a:r>
            <a:r>
              <a:rPr lang="en-US" sz="2000" smtClean="0">
                <a:cs typeface="Calibri" pitchFamily="34" charset="0"/>
              </a:rPr>
              <a:t>denoted </a:t>
            </a:r>
            <a:r>
              <a:rPr lang="en-US" sz="2000" smtClean="0">
                <a:cs typeface="Calibri" pitchFamily="34" charset="0"/>
              </a:rPr>
              <a:t>as </a:t>
            </a:r>
            <a:r>
              <a:rPr lang="en-US" sz="2000" i="1" smtClean="0">
                <a:cs typeface="Calibri" pitchFamily="34" charset="0"/>
              </a:rPr>
              <a:t>F(x)</a:t>
            </a:r>
            <a:r>
              <a:rPr lang="en-US" sz="2000" smtClean="0">
                <a:cs typeface="Calibri" pitchFamily="34" charset="0"/>
              </a:rPr>
              <a:t>, is</a:t>
            </a:r>
          </a:p>
          <a:p>
            <a:endParaRPr lang="en-US" sz="2000" smtClean="0">
              <a:cs typeface="Calibri" pitchFamily="34" charset="0"/>
            </a:endParaRPr>
          </a:p>
          <a:p>
            <a:pPr>
              <a:buNone/>
            </a:pPr>
            <a:r>
              <a:rPr lang="en-US" sz="2000" smtClean="0">
                <a:cs typeface="Calibri" pitchFamily="34" charset="0"/>
              </a:rPr>
              <a:t>	</a:t>
            </a:r>
            <a:r>
              <a:rPr lang="en-US" sz="2000" smtClean="0">
                <a:cs typeface="Calibri" pitchFamily="34" charset="0"/>
              </a:rPr>
              <a:t>for                    . </a:t>
            </a:r>
          </a:p>
          <a:p>
            <a:endParaRPr lang="en-US" sz="2000">
              <a:cs typeface="Calibri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90600" y="2273300"/>
          <a:ext cx="2754312" cy="1604963"/>
        </p:xfrm>
        <a:graphic>
          <a:graphicData uri="http://schemas.openxmlformats.org/presentationml/2006/ole">
            <p:oleObj spid="_x0000_s8194" name="Equation" r:id="rId4" imgW="1803240" imgH="120636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963863" y="4346575"/>
          <a:ext cx="3111500" cy="757238"/>
        </p:xfrm>
        <a:graphic>
          <a:graphicData uri="http://schemas.openxmlformats.org/presentationml/2006/ole">
            <p:oleObj spid="_x0000_s8195" name="Equation" r:id="rId5" imgW="1879560" imgH="4572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1600" y="2133600"/>
          <a:ext cx="914400" cy="198438"/>
        </p:xfrm>
        <a:graphic>
          <a:graphicData uri="http://schemas.openxmlformats.org/presentationml/2006/ole">
            <p:oleObj spid="_x0000_s8196" name="Equation" r:id="rId6" imgW="914400" imgH="19872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71600" y="5074920"/>
          <a:ext cx="1295400" cy="259080"/>
        </p:xfrm>
        <a:graphic>
          <a:graphicData uri="http://schemas.openxmlformats.org/presentationml/2006/ole">
            <p:oleObj spid="_x0000_s8197" name="Equation" r:id="rId7" imgW="812520" imgH="1522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Continuous distributions</a:t>
            </a:r>
            <a:endParaRPr lang="en-US" sz="22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343400"/>
          </a:xfrm>
        </p:spPr>
        <p:txBody>
          <a:bodyPr>
            <a:normAutofit/>
          </a:bodyPr>
          <a:lstStyle/>
          <a:p>
            <a:r>
              <a:rPr lang="en-US" sz="2400" smtClean="0">
                <a:cs typeface="Calibri" pitchFamily="34" charset="0"/>
              </a:rPr>
              <a:t>Normal</a:t>
            </a:r>
          </a:p>
          <a:p>
            <a:r>
              <a:rPr lang="en-US" sz="2400" smtClean="0">
                <a:cs typeface="Calibri" pitchFamily="34" charset="0"/>
              </a:rPr>
              <a:t>Exponential</a:t>
            </a:r>
          </a:p>
          <a:p>
            <a:r>
              <a:rPr lang="en-US" sz="2400" smtClean="0">
                <a:cs typeface="Calibri" pitchFamily="34" charset="0"/>
              </a:rPr>
              <a:t>Uniform</a:t>
            </a:r>
          </a:p>
          <a:p>
            <a:r>
              <a:rPr lang="en-US" sz="2400" smtClean="0">
                <a:cs typeface="Calibri" pitchFamily="34" charset="0"/>
              </a:rPr>
              <a:t>Gamma</a:t>
            </a:r>
          </a:p>
          <a:p>
            <a:r>
              <a:rPr lang="en-US" sz="2400" smtClean="0">
                <a:cs typeface="Calibri" pitchFamily="34" charset="0"/>
              </a:rPr>
              <a:t>Student’s t</a:t>
            </a:r>
          </a:p>
          <a:p>
            <a:r>
              <a:rPr lang="en-US" sz="2400" smtClean="0">
                <a:cs typeface="Calibri" pitchFamily="34" charset="0"/>
              </a:rPr>
              <a:t>Fisher’s F</a:t>
            </a:r>
          </a:p>
          <a:p>
            <a:r>
              <a:rPr lang="en-US" sz="2400" smtClean="0">
                <a:cs typeface="Calibri" pitchFamily="34" charset="0"/>
              </a:rPr>
              <a:t>Chi-squared</a:t>
            </a:r>
            <a:endParaRPr lang="en-US" sz="2400">
              <a:cs typeface="Calibri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1600" y="2133600"/>
          <a:ext cx="914400" cy="198438"/>
        </p:xfrm>
        <a:graphic>
          <a:graphicData uri="http://schemas.openxmlformats.org/presentationml/2006/ole">
            <p:oleObj spid="_x0000_s9220" name="Equation" r:id="rId4" imgW="914400" imgH="1987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Continuous distributions </a:t>
            </a:r>
            <a:r>
              <a:rPr lang="en-US" sz="2200" b="1" smtClean="0">
                <a:solidFill>
                  <a:srgbClr val="0070C0"/>
                </a:solidFill>
              </a:rPr>
              <a:t>– R functions</a:t>
            </a:r>
            <a:endParaRPr lang="en-US" sz="22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>
              <a:cs typeface="Calibri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1600" y="2133600"/>
          <a:ext cx="914400" cy="198438"/>
        </p:xfrm>
        <a:graphic>
          <a:graphicData uri="http://schemas.openxmlformats.org/presentationml/2006/ole">
            <p:oleObj spid="_x0000_s10242" name="Equation" r:id="rId4" imgW="914400" imgH="198720" progId="Equation.DSMT4">
              <p:embed/>
            </p:oleObj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685800" y="1752600"/>
          <a:ext cx="63976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939"/>
                <a:gridCol w="1969552"/>
                <a:gridCol w="27081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 function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Distribution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Parameters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norm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Normal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mean, standard deviation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exp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Exponential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rate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unif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Uniform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minimum, maximum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gamma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Gamma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shape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Student’s 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degrees of freedom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Fisher’s 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df1, df2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chisq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Chi-squared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degrees</a:t>
                      </a:r>
                      <a:r>
                        <a:rPr lang="en-US" baseline="0" smtClean="0"/>
                        <a:t> of freedom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Continuous distributions </a:t>
            </a:r>
            <a:r>
              <a:rPr lang="en-US" sz="2200" b="1" smtClean="0">
                <a:solidFill>
                  <a:srgbClr val="0070C0"/>
                </a:solidFill>
              </a:rPr>
              <a:t>– summary R functions</a:t>
            </a:r>
            <a:endParaRPr lang="en-US" sz="2200" b="1">
              <a:solidFill>
                <a:srgbClr val="0070C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1600" y="2133600"/>
          <a:ext cx="914400" cy="198438"/>
        </p:xfrm>
        <a:graphic>
          <a:graphicData uri="http://schemas.openxmlformats.org/presentationml/2006/ole">
            <p:oleObj spid="_x0000_s11266" name="Equation" r:id="rId4" imgW="914400" imgH="198720" progId="Equation.DSMT4">
              <p:embed/>
            </p:oleObj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09600" y="1752600"/>
          <a:ext cx="8378825" cy="42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164"/>
                <a:gridCol w="1804862"/>
                <a:gridCol w="1752600"/>
                <a:gridCol w="1752600"/>
                <a:gridCol w="1752599"/>
              </a:tblGrid>
              <a:tr h="388544">
                <a:tc>
                  <a:txBody>
                    <a:bodyPr/>
                    <a:lstStyle/>
                    <a:p>
                      <a:r>
                        <a:rPr lang="en-US" smtClean="0"/>
                        <a:t>Distribution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Density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Cumulative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Quantile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RN Generated</a:t>
                      </a:r>
                      <a:endParaRPr lang="en-US"/>
                    </a:p>
                  </a:txBody>
                  <a:tcPr/>
                </a:tc>
              </a:tr>
              <a:tr h="631068">
                <a:tc>
                  <a:txBody>
                    <a:bodyPr/>
                    <a:lstStyle/>
                    <a:p>
                      <a:r>
                        <a:rPr lang="en-US" smtClean="0"/>
                        <a:t>Normal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dnorm(x,mu,sd)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pnorm(q,mu,sd)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qnorm(p,mu,sd)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rnorm(n,mu,sd)</a:t>
                      </a:r>
                      <a:endParaRPr lang="en-US" sz="1700"/>
                    </a:p>
                  </a:txBody>
                  <a:tcPr/>
                </a:tc>
              </a:tr>
              <a:tr h="388544">
                <a:tc>
                  <a:txBody>
                    <a:bodyPr/>
                    <a:lstStyle/>
                    <a:p>
                      <a:r>
                        <a:rPr lang="en-US" smtClean="0"/>
                        <a:t>Exponential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dexp(x,rate)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pexp(q,rate)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qexp(p,rate)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rexp(n,rate)</a:t>
                      </a:r>
                      <a:endParaRPr lang="en-US" sz="1700"/>
                    </a:p>
                  </a:txBody>
                  <a:tcPr/>
                </a:tc>
              </a:tr>
              <a:tr h="460413">
                <a:tc>
                  <a:txBody>
                    <a:bodyPr/>
                    <a:lstStyle/>
                    <a:p>
                      <a:r>
                        <a:rPr lang="en-US" smtClean="0"/>
                        <a:t>Uniform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dunif(x,min,max)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punif(q,min,max)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qunif(p,min,max)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runif(n,min,max)</a:t>
                      </a:r>
                      <a:endParaRPr lang="en-US" sz="1700"/>
                    </a:p>
                  </a:txBody>
                  <a:tcPr/>
                </a:tc>
              </a:tr>
              <a:tr h="763104">
                <a:tc>
                  <a:txBody>
                    <a:bodyPr/>
                    <a:lstStyle/>
                    <a:p>
                      <a:r>
                        <a:rPr lang="en-US" smtClean="0"/>
                        <a:t>Gamma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dgamma(x, shape, rate,</a:t>
                      </a:r>
                      <a:r>
                        <a:rPr lang="en-US" sz="1700" baseline="0" smtClean="0"/>
                        <a:t> </a:t>
                      </a:r>
                      <a:r>
                        <a:rPr lang="en-US" sz="1700" smtClean="0"/>
                        <a:t>scale)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smtClean="0"/>
                        <a:t>pgamma(q, shape, rate, scale)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smtClean="0"/>
                        <a:t>qgamma(p, shape, rate, scale)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smtClean="0"/>
                        <a:t>rgamma(n, shape, rate, scale)</a:t>
                      </a:r>
                    </a:p>
                  </a:txBody>
                  <a:tcPr/>
                </a:tc>
              </a:tr>
              <a:tr h="467860">
                <a:tc>
                  <a:txBody>
                    <a:bodyPr/>
                    <a:lstStyle/>
                    <a:p>
                      <a:r>
                        <a:rPr lang="en-US" smtClean="0"/>
                        <a:t>Student’s</a:t>
                      </a:r>
                      <a:r>
                        <a:rPr lang="en-US" baseline="0" smtClean="0"/>
                        <a:t> 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dt(x,df)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smtClean="0"/>
                        <a:t>pt(q,df)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qt(p,df)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rt(n,df)</a:t>
                      </a:r>
                      <a:endParaRPr lang="en-US" sz="1700"/>
                    </a:p>
                  </a:txBody>
                  <a:tcPr/>
                </a:tc>
              </a:tr>
              <a:tr h="497031">
                <a:tc>
                  <a:txBody>
                    <a:bodyPr/>
                    <a:lstStyle/>
                    <a:p>
                      <a:r>
                        <a:rPr lang="en-US" smtClean="0"/>
                        <a:t>Fisher’s 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df(x,df1,df2)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smtClean="0"/>
                        <a:t>pf(q,df1,df2)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qf(p,df1,df2)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rf(n,df1,df2)</a:t>
                      </a:r>
                      <a:endParaRPr lang="en-US" sz="1700"/>
                    </a:p>
                  </a:txBody>
                  <a:tcPr/>
                </a:tc>
              </a:tr>
              <a:tr h="670635">
                <a:tc>
                  <a:txBody>
                    <a:bodyPr/>
                    <a:lstStyle/>
                    <a:p>
                      <a:r>
                        <a:rPr lang="en-US" smtClean="0"/>
                        <a:t>Chi-squared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dchisq(x,df)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smtClean="0"/>
                        <a:t>pchisq(q,df)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qchisq(p,df)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rchisq(n,df)</a:t>
                      </a:r>
                      <a:endParaRPr lang="en-US" sz="17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Continuous distributions </a:t>
            </a:r>
            <a:r>
              <a:rPr lang="en-US" sz="2200" b="1" smtClean="0">
                <a:solidFill>
                  <a:srgbClr val="0070C0"/>
                </a:solidFill>
              </a:rPr>
              <a:t>– Normal distribution</a:t>
            </a:r>
            <a:endParaRPr lang="en-US" sz="2200" b="1">
              <a:solidFill>
                <a:srgbClr val="0070C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1600" y="2133600"/>
          <a:ext cx="914400" cy="198438"/>
        </p:xfrm>
        <a:graphic>
          <a:graphicData uri="http://schemas.openxmlformats.org/presentationml/2006/ole">
            <p:oleObj spid="_x0000_s12290" name="Equation" r:id="rId4" imgW="914400" imgH="198720" progId="Equation.DSMT4">
              <p:embed/>
            </p:oleObj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Suppose the heights of people in a city have a normal distribution with the mean 170 cm and the standard deviation 8 cm. What is the probability that a randomly selected individual will be:</a:t>
            </a:r>
          </a:p>
          <a:p>
            <a:pPr lvl="1"/>
            <a:r>
              <a:rPr lang="en-US" sz="2100" smtClean="0"/>
              <a:t>shorter than 165 cm</a:t>
            </a:r>
          </a:p>
          <a:p>
            <a:pPr lvl="1"/>
            <a:r>
              <a:rPr lang="en-US" sz="2100" smtClean="0"/>
              <a:t>taller than 185 cm</a:t>
            </a:r>
          </a:p>
          <a:p>
            <a:pPr lvl="1"/>
            <a:r>
              <a:rPr lang="en-US" sz="2100" smtClean="0"/>
              <a:t>between 160 and 170 cm</a:t>
            </a:r>
          </a:p>
          <a:p>
            <a:r>
              <a:rPr lang="en-US" sz="2400" smtClean="0"/>
              <a:t>Generating 100 values of height that have above distribution.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Continuous distributions </a:t>
            </a:r>
            <a:r>
              <a:rPr lang="en-US" sz="2200" b="1" smtClean="0">
                <a:solidFill>
                  <a:srgbClr val="0070C0"/>
                </a:solidFill>
              </a:rPr>
              <a:t>– Normal distribution</a:t>
            </a:r>
            <a:endParaRPr lang="en-US" sz="2200" b="1">
              <a:solidFill>
                <a:srgbClr val="0070C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1600" y="2133600"/>
          <a:ext cx="914400" cy="198438"/>
        </p:xfrm>
        <a:graphic>
          <a:graphicData uri="http://schemas.openxmlformats.org/presentationml/2006/ole">
            <p:oleObj spid="_x0000_s13314" name="Equation" r:id="rId4" imgW="914400" imgH="198720" progId="Equation.DSMT4">
              <p:embed/>
            </p:oleObj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mu = 170; sd = 8</a:t>
            </a:r>
          </a:p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pnorm(165,mu,sd)</a:t>
            </a:r>
          </a:p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[1] 0.2659855</a:t>
            </a:r>
          </a:p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1 - pnorm(185,mu,sd)</a:t>
            </a:r>
          </a:p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[1] 0.03039636</a:t>
            </a:r>
          </a:p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pnorm(170,mu,sd) - pnorm(160,mu,sd)</a:t>
            </a:r>
          </a:p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[1] 0.3943502</a:t>
            </a:r>
          </a:p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height &lt;- rnorm(100,mu,sd)</a:t>
            </a:r>
          </a:p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hist(height)</a:t>
            </a:r>
          </a:p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curve(dnorm(x,mu,sd),140,200)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78952" cy="990600"/>
          </a:xfrm>
        </p:spPr>
        <p:txBody>
          <a:bodyPr>
            <a:normAutofit/>
          </a:bodyPr>
          <a:lstStyle/>
          <a:p>
            <a:r>
              <a:rPr lang="en-US" sz="3400" b="1" smtClean="0">
                <a:solidFill>
                  <a:srgbClr val="0070C0"/>
                </a:solidFill>
              </a:rPr>
              <a:t>Continuous distributions </a:t>
            </a:r>
            <a:r>
              <a:rPr lang="en-US" sz="2200" b="1" smtClean="0">
                <a:solidFill>
                  <a:srgbClr val="0070C0"/>
                </a:solidFill>
              </a:rPr>
              <a:t>– Standard normal distribution</a:t>
            </a:r>
            <a:endParaRPr lang="en-US" sz="2200" b="1">
              <a:solidFill>
                <a:srgbClr val="0070C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1600" y="2133600"/>
          <a:ext cx="914400" cy="198438"/>
        </p:xfrm>
        <a:graphic>
          <a:graphicData uri="http://schemas.openxmlformats.org/presentationml/2006/ole">
            <p:oleObj spid="_x0000_s14338" name="Equation" r:id="rId4" imgW="914400" imgH="198720" progId="Equation.DSMT4">
              <p:embed/>
            </p:oleObj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smtClean="0">
                <a:latin typeface="Calibri" pitchFamily="34" charset="0"/>
                <a:cs typeface="Calibri" pitchFamily="34" charset="0"/>
              </a:rPr>
              <a:t>From  a normal distribution </a:t>
            </a:r>
            <a:r>
              <a:rPr lang="en-US" sz="2400" i="1" smtClean="0">
                <a:latin typeface="Calibri" pitchFamily="34" charset="0"/>
                <a:cs typeface="Calibri" pitchFamily="34" charset="0"/>
              </a:rPr>
              <a:t>X ~ N(</a:t>
            </a:r>
            <a:r>
              <a:rPr lang="en-US" sz="2400" i="1" smtClean="0">
                <a:latin typeface="Euclid"/>
                <a:cs typeface="Calibri" pitchFamily="34" charset="0"/>
              </a:rPr>
              <a:t> </a:t>
            </a:r>
            <a:r>
              <a:rPr lang="en-US" sz="2400" i="1" smtClean="0">
                <a:latin typeface="Euclid"/>
                <a:cs typeface="Calibri" pitchFamily="34" charset="0"/>
                <a:sym typeface="Euclid Symbol"/>
              </a:rPr>
              <a:t>, </a:t>
            </a:r>
            <a:r>
              <a:rPr lang="en-US" sz="2400" i="1" baseline="30000" smtClean="0">
                <a:latin typeface="Euclid"/>
                <a:cs typeface="Calibri" pitchFamily="34" charset="0"/>
                <a:sym typeface="Euclid Symbol"/>
              </a:rPr>
              <a:t>2</a:t>
            </a:r>
            <a:r>
              <a:rPr lang="en-US" sz="2400" i="1" smtClean="0">
                <a:latin typeface="Euclid"/>
                <a:cs typeface="Calibri" pitchFamily="34" charset="0"/>
                <a:sym typeface="Euclid Symbol"/>
              </a:rPr>
              <a:t>)</a:t>
            </a:r>
            <a:r>
              <a:rPr lang="en-US" sz="2400" smtClean="0">
                <a:latin typeface="Euclid"/>
                <a:cs typeface="Calibri" pitchFamily="34" charset="0"/>
                <a:sym typeface="Euclid Symbol"/>
              </a:rPr>
              <a:t> </a:t>
            </a:r>
            <a:r>
              <a:rPr lang="en-US" sz="2400" smtClean="0">
                <a:cs typeface="Calibri" pitchFamily="34" charset="0"/>
                <a:sym typeface="Euclid Symbol"/>
              </a:rPr>
              <a:t>, we can transform </a:t>
            </a:r>
            <a:r>
              <a:rPr lang="en-US" sz="2400" i="1" smtClean="0">
                <a:cs typeface="Calibri" pitchFamily="34" charset="0"/>
                <a:sym typeface="Euclid Symbol"/>
              </a:rPr>
              <a:t>X</a:t>
            </a:r>
            <a:r>
              <a:rPr lang="en-US" sz="2400" smtClean="0">
                <a:cs typeface="Calibri" pitchFamily="34" charset="0"/>
                <a:sym typeface="Euclid Symbol"/>
              </a:rPr>
              <a:t> to a standard normal distribution </a:t>
            </a:r>
            <a:r>
              <a:rPr lang="en-US" sz="2400" i="1" smtClean="0">
                <a:cs typeface="Calibri" pitchFamily="34" charset="0"/>
                <a:sym typeface="Euclid Symbol"/>
              </a:rPr>
              <a:t>Z</a:t>
            </a:r>
            <a:r>
              <a:rPr lang="en-US" sz="2400" smtClean="0">
                <a:cs typeface="Calibri" pitchFamily="34" charset="0"/>
                <a:sym typeface="Euclid Symbol"/>
              </a:rPr>
              <a:t> by </a:t>
            </a:r>
          </a:p>
          <a:p>
            <a:endParaRPr lang="en-US" sz="2400" smtClean="0">
              <a:latin typeface="Calibri" pitchFamily="34" charset="0"/>
              <a:cs typeface="Calibri" pitchFamily="34" charset="0"/>
              <a:sym typeface="Euclid Symbol"/>
            </a:endParaRPr>
          </a:p>
          <a:p>
            <a:endParaRPr lang="en-US" sz="2400" smtClean="0">
              <a:latin typeface="Calibri" pitchFamily="34" charset="0"/>
              <a:cs typeface="Calibri" pitchFamily="34" charset="0"/>
              <a:sym typeface="Euclid Symbol"/>
            </a:endParaRPr>
          </a:p>
          <a:p>
            <a:r>
              <a:rPr lang="en-US" sz="2400" i="1" smtClean="0">
                <a:latin typeface="Calibri" pitchFamily="34" charset="0"/>
                <a:cs typeface="Calibri" pitchFamily="34" charset="0"/>
                <a:sym typeface="Euclid Symbol"/>
              </a:rPr>
              <a:t>Z</a:t>
            </a:r>
            <a:r>
              <a:rPr lang="en-US" sz="2400" smtClean="0">
                <a:latin typeface="Calibri" pitchFamily="34" charset="0"/>
                <a:cs typeface="Calibri" pitchFamily="34" charset="0"/>
                <a:sym typeface="Euclid Symbol"/>
              </a:rPr>
              <a:t>  has mean </a:t>
            </a:r>
            <a:r>
              <a:rPr lang="en-US" sz="2400" i="1" smtClean="0">
                <a:latin typeface="Calibri" pitchFamily="34" charset="0"/>
                <a:cs typeface="Calibri" pitchFamily="34" charset="0"/>
                <a:sym typeface="Euclid Symbol"/>
              </a:rPr>
              <a:t>0</a:t>
            </a:r>
            <a:r>
              <a:rPr lang="en-US" sz="2400" smtClean="0">
                <a:latin typeface="Calibri" pitchFamily="34" charset="0"/>
                <a:cs typeface="Calibri" pitchFamily="34" charset="0"/>
                <a:sym typeface="Euclid Symbol"/>
              </a:rPr>
              <a:t> and variance </a:t>
            </a:r>
            <a:r>
              <a:rPr lang="en-US" sz="2400" i="1" smtClean="0">
                <a:latin typeface="Calibri" pitchFamily="34" charset="0"/>
                <a:cs typeface="Calibri" pitchFamily="34" charset="0"/>
                <a:sym typeface="Euclid Symbol"/>
              </a:rPr>
              <a:t>1</a:t>
            </a:r>
            <a:r>
              <a:rPr lang="en-US" sz="2400" smtClean="0">
                <a:latin typeface="Calibri" pitchFamily="34" charset="0"/>
                <a:cs typeface="Calibri" pitchFamily="34" charset="0"/>
                <a:sym typeface="Euclid Symbol"/>
              </a:rPr>
              <a:t>.</a:t>
            </a:r>
          </a:p>
          <a:p>
            <a:r>
              <a:rPr lang="en-US" sz="2400" smtClean="0">
                <a:latin typeface="Calibri" pitchFamily="34" charset="0"/>
                <a:cs typeface="Calibri" pitchFamily="34" charset="0"/>
                <a:sym typeface="Euclid Symbol"/>
              </a:rPr>
              <a:t>So, we have </a:t>
            </a:r>
          </a:p>
          <a:p>
            <a:endParaRPr lang="en-US" sz="2400" smtClean="0">
              <a:latin typeface="Calibri" pitchFamily="34" charset="0"/>
              <a:cs typeface="Calibri" pitchFamily="34" charset="0"/>
              <a:sym typeface="Euclid Symbol"/>
            </a:endParaRPr>
          </a:p>
          <a:p>
            <a:pPr>
              <a:buNone/>
            </a:pPr>
            <a:endParaRPr lang="en-US" sz="2200" smtClean="0">
              <a:solidFill>
                <a:srgbClr val="FF0000"/>
              </a:solidFill>
              <a:latin typeface="Calibri" pitchFamily="34" charset="0"/>
              <a:cs typeface="Calibri" pitchFamily="34" charset="0"/>
              <a:sym typeface="Euclid Symbol"/>
            </a:endParaRP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pnorm(-0.625)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[1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] 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0.2659855</a:t>
            </a:r>
          </a:p>
          <a:p>
            <a:pPr>
              <a:buNone/>
            </a:pPr>
            <a:endParaRPr lang="en-US" sz="2200" smtClean="0">
              <a:latin typeface="Calibri" pitchFamily="34" charset="0"/>
              <a:cs typeface="Calibri" pitchFamily="34" charset="0"/>
              <a:sym typeface="Euclid Symbol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657600" y="2514599"/>
          <a:ext cx="1295400" cy="730135"/>
        </p:xfrm>
        <a:graphic>
          <a:graphicData uri="http://schemas.openxmlformats.org/presentationml/2006/ole">
            <p:oleObj spid="_x0000_s14339" name="Equation" r:id="rId5" imgW="698400" imgH="39348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19200" y="4191000"/>
          <a:ext cx="6779562" cy="838200"/>
        </p:xfrm>
        <a:graphic>
          <a:graphicData uri="http://schemas.openxmlformats.org/presentationml/2006/ole">
            <p:oleObj spid="_x0000_s14340" name="Equation" r:id="rId6" imgW="34923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70C0"/>
                </a:solidFill>
              </a:rPr>
              <a:t>Outline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smtClean="0"/>
              <a:t>Random sampling</a:t>
            </a:r>
          </a:p>
          <a:p>
            <a:r>
              <a:rPr lang="en-US" sz="2800" smtClean="0"/>
              <a:t>Probability calculations </a:t>
            </a:r>
            <a:r>
              <a:rPr lang="en-US" sz="2800" smtClean="0"/>
              <a:t>and </a:t>
            </a:r>
            <a:r>
              <a:rPr lang="en-US" sz="2800" smtClean="0"/>
              <a:t>combinatorics</a:t>
            </a:r>
          </a:p>
          <a:p>
            <a:r>
              <a:rPr lang="en-US" sz="2800" smtClean="0"/>
              <a:t>Discrete distributions</a:t>
            </a:r>
          </a:p>
          <a:p>
            <a:r>
              <a:rPr lang="en-US" sz="2800" smtClean="0"/>
              <a:t>Continuous distributions</a:t>
            </a:r>
          </a:p>
          <a:p>
            <a:r>
              <a:rPr lang="en-US" sz="2800" smtClean="0"/>
              <a:t>The Central limit theorem</a:t>
            </a:r>
          </a:p>
          <a:p>
            <a:r>
              <a:rPr lang="en-US" sz="2800" smtClean="0"/>
              <a:t>Exploratory data analysis</a:t>
            </a:r>
          </a:p>
          <a:p>
            <a:endParaRPr lang="en-US" sz="2800" smtClean="0"/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78952" cy="990600"/>
          </a:xfrm>
        </p:spPr>
        <p:txBody>
          <a:bodyPr>
            <a:normAutofit/>
          </a:bodyPr>
          <a:lstStyle/>
          <a:p>
            <a:r>
              <a:rPr lang="en-US" sz="3400" b="1" smtClean="0">
                <a:solidFill>
                  <a:srgbClr val="0070C0"/>
                </a:solidFill>
              </a:rPr>
              <a:t>Continuous distributions </a:t>
            </a:r>
            <a:r>
              <a:rPr lang="en-US" sz="2200" b="1" smtClean="0">
                <a:solidFill>
                  <a:srgbClr val="0070C0"/>
                </a:solidFill>
              </a:rPr>
              <a:t>– Standard normal distribution</a:t>
            </a:r>
            <a:endParaRPr lang="en-US" sz="2200" b="1">
              <a:solidFill>
                <a:srgbClr val="0070C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1600" y="2133600"/>
          <a:ext cx="914400" cy="198438"/>
        </p:xfrm>
        <a:graphic>
          <a:graphicData uri="http://schemas.openxmlformats.org/presentationml/2006/ole">
            <p:oleObj spid="_x0000_s15362" name="Equation" r:id="rId4" imgW="914400" imgH="198720" progId="Equation.DSMT4">
              <p:embed/>
            </p:oleObj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rnorm(1,100,16) #an IQ score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[1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] 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115.2561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x &lt;- rnorm(100)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hist(x,prob=T,col='gray',main="normal mu=0,sigma=1")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curve(dnorm,add=T,col='red')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78952" cy="990600"/>
          </a:xfrm>
        </p:spPr>
        <p:txBody>
          <a:bodyPr>
            <a:normAutofit/>
          </a:bodyPr>
          <a:lstStyle/>
          <a:p>
            <a:r>
              <a:rPr lang="en-US" sz="3400" b="1" smtClean="0">
                <a:solidFill>
                  <a:srgbClr val="0070C0"/>
                </a:solidFill>
              </a:rPr>
              <a:t>Continuous distributions </a:t>
            </a:r>
            <a:r>
              <a:rPr lang="en-US" sz="2200" b="1" smtClean="0">
                <a:solidFill>
                  <a:srgbClr val="0070C0"/>
                </a:solidFill>
              </a:rPr>
              <a:t>– Exponential distribution</a:t>
            </a:r>
            <a:endParaRPr lang="en-US" sz="2200" b="1">
              <a:solidFill>
                <a:srgbClr val="0070C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1600" y="2133600"/>
          <a:ext cx="914400" cy="198438"/>
        </p:xfrm>
        <a:graphic>
          <a:graphicData uri="http://schemas.openxmlformats.org/presentationml/2006/ole">
            <p:oleObj spid="_x0000_s16386" name="Equation" r:id="rId4" imgW="914400" imgH="198720" progId="Equation.DSMT4">
              <p:embed/>
            </p:oleObj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x=rexp(100,1/2500)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hist(x,probability=TRUE,col=gray(.9),main="exponential mean=2500")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curve(dexp(x,1/2500),add=T)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78952" cy="990600"/>
          </a:xfrm>
        </p:spPr>
        <p:txBody>
          <a:bodyPr>
            <a:normAutofit/>
          </a:bodyPr>
          <a:lstStyle/>
          <a:p>
            <a:r>
              <a:rPr lang="en-US" sz="3400" b="1" smtClean="0">
                <a:solidFill>
                  <a:srgbClr val="0070C0"/>
                </a:solidFill>
              </a:rPr>
              <a:t>The central limit theorem</a:t>
            </a:r>
            <a:endParaRPr lang="en-US" sz="2200" b="1">
              <a:solidFill>
                <a:srgbClr val="0070C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1600" y="2133600"/>
          <a:ext cx="914400" cy="198438"/>
        </p:xfrm>
        <a:graphic>
          <a:graphicData uri="http://schemas.openxmlformats.org/presentationml/2006/ole">
            <p:oleObj spid="_x0000_s17410" name="Equation" r:id="rId4" imgW="914400" imgH="198720" progId="Equation.DSMT4">
              <p:embed/>
            </p:oleObj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sz="2200" smtClean="0">
                <a:cs typeface="Calibri" pitchFamily="34" charset="0"/>
                <a:sym typeface="Euclid Symbol"/>
              </a:rPr>
              <a:t>If </a:t>
            </a:r>
            <a:r>
              <a:rPr lang="en-US" sz="2200" i="1" smtClean="0">
                <a:cs typeface="Calibri" pitchFamily="34" charset="0"/>
                <a:sym typeface="Euclid Symbol"/>
              </a:rPr>
              <a:t>X</a:t>
            </a:r>
            <a:r>
              <a:rPr lang="en-US" sz="2200" i="1" baseline="-25000" smtClean="0">
                <a:cs typeface="Calibri" pitchFamily="34" charset="0"/>
                <a:sym typeface="Euclid Symbol"/>
              </a:rPr>
              <a:t>i</a:t>
            </a:r>
            <a:r>
              <a:rPr lang="en-US" sz="2200" smtClean="0">
                <a:cs typeface="Calibri" pitchFamily="34" charset="0"/>
                <a:sym typeface="Euclid Symbol"/>
              </a:rPr>
              <a:t> is drawn independently from a population where </a:t>
            </a:r>
            <a:r>
              <a:rPr lang="en-US" sz="2000" i="1" smtClean="0">
                <a:latin typeface="Euclid"/>
                <a:cs typeface="Calibri" pitchFamily="34" charset="0"/>
                <a:sym typeface="Euclid Symbol"/>
              </a:rPr>
              <a:t> </a:t>
            </a:r>
            <a:r>
              <a:rPr lang="en-US" sz="2000" i="1" smtClean="0">
                <a:cs typeface="Calibri" pitchFamily="34" charset="0"/>
                <a:sym typeface="Euclid Symbol"/>
              </a:rPr>
              <a:t>and</a:t>
            </a:r>
            <a:r>
              <a:rPr lang="en-US" sz="2000" i="1" smtClean="0">
                <a:latin typeface="Euclid"/>
                <a:cs typeface="Calibri" pitchFamily="34" charset="0"/>
                <a:sym typeface="Euclid Symbol"/>
              </a:rPr>
              <a:t>  </a:t>
            </a:r>
            <a:r>
              <a:rPr lang="en-US" sz="2000" smtClean="0">
                <a:cs typeface="Calibri" pitchFamily="34" charset="0"/>
                <a:sym typeface="Euclid Symbol"/>
              </a:rPr>
              <a:t>are known, the the standardized average</a:t>
            </a:r>
          </a:p>
          <a:p>
            <a:endParaRPr lang="en-US" sz="2000" smtClean="0">
              <a:cs typeface="Calibri" pitchFamily="34" charset="0"/>
              <a:sym typeface="Euclid Symbol"/>
            </a:endParaRPr>
          </a:p>
          <a:p>
            <a:endParaRPr lang="en-US" sz="2000" smtClean="0">
              <a:cs typeface="Calibri" pitchFamily="34" charset="0"/>
              <a:sym typeface="Euclid Symbol"/>
            </a:endParaRPr>
          </a:p>
          <a:p>
            <a:pPr>
              <a:buNone/>
            </a:pPr>
            <a:r>
              <a:rPr lang="en-US" sz="2200" smtClean="0">
                <a:cs typeface="Calibri" pitchFamily="34" charset="0"/>
                <a:sym typeface="Euclid Symbol"/>
              </a:rPr>
              <a:t>	is asymptotically normal with mean 0 and variance 1. That is, if n is large enough the average is approximately normal with mean </a:t>
            </a:r>
            <a:r>
              <a:rPr lang="en-US" sz="2400" i="1" smtClean="0">
                <a:latin typeface="Euclid"/>
                <a:cs typeface="Calibri" pitchFamily="34" charset="0"/>
                <a:sym typeface="Euclid Symbol"/>
              </a:rPr>
              <a:t></a:t>
            </a:r>
            <a:r>
              <a:rPr lang="en-US" sz="2200" smtClean="0">
                <a:cs typeface="Calibri" pitchFamily="34" charset="0"/>
                <a:sym typeface="Euclid Symbol"/>
              </a:rPr>
              <a:t> and standard deviation          .</a:t>
            </a:r>
          </a:p>
          <a:p>
            <a:r>
              <a:rPr lang="en-US" sz="2200" smtClean="0">
                <a:cs typeface="Calibri" pitchFamily="34" charset="0"/>
                <a:sym typeface="Euclid Symbol"/>
              </a:rPr>
              <a:t>How can we check this? Simulation is an excellent way.</a:t>
            </a:r>
          </a:p>
          <a:p>
            <a:endParaRPr lang="en-US" sz="2200" smtClean="0">
              <a:cs typeface="Calibri" pitchFamily="34" charset="0"/>
              <a:sym typeface="Euclid Symbol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10000" y="2352675"/>
          <a:ext cx="838200" cy="771525"/>
        </p:xfrm>
        <a:graphic>
          <a:graphicData uri="http://schemas.openxmlformats.org/presentationml/2006/ole">
            <p:oleObj spid="_x0000_s17411" name="Equation" r:id="rId5" imgW="431640" imgH="4572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689350" y="3810000"/>
          <a:ext cx="730250" cy="375558"/>
        </p:xfrm>
        <a:graphic>
          <a:graphicData uri="http://schemas.openxmlformats.org/presentationml/2006/ole">
            <p:oleObj spid="_x0000_s17412" name="Equation" r:id="rId6" imgW="4442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78952" cy="990600"/>
          </a:xfrm>
        </p:spPr>
        <p:txBody>
          <a:bodyPr>
            <a:normAutofit/>
          </a:bodyPr>
          <a:lstStyle/>
          <a:p>
            <a:r>
              <a:rPr lang="en-US" sz="3400" b="1" smtClean="0">
                <a:solidFill>
                  <a:srgbClr val="0070C0"/>
                </a:solidFill>
              </a:rPr>
              <a:t>The central limit theorem </a:t>
            </a:r>
            <a:r>
              <a:rPr lang="en-US" sz="2000" b="1" smtClean="0">
                <a:solidFill>
                  <a:srgbClr val="0070C0"/>
                </a:solidFill>
              </a:rPr>
              <a:t>– Binomial dist.</a:t>
            </a:r>
            <a:endParaRPr lang="en-US" sz="1400" b="1">
              <a:solidFill>
                <a:srgbClr val="0070C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1600" y="2133600"/>
          <a:ext cx="914400" cy="198438"/>
        </p:xfrm>
        <a:graphic>
          <a:graphicData uri="http://schemas.openxmlformats.org/presentationml/2006/ole">
            <p:oleObj spid="_x0000_s18434" name="Equation" r:id="rId4" imgW="914400" imgH="198720" progId="Equation.DSMT4">
              <p:embed/>
            </p:oleObj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sz="2200" smtClean="0">
                <a:cs typeface="Calibri" pitchFamily="34" charset="0"/>
                <a:sym typeface="Euclid Symbol"/>
              </a:rPr>
              <a:t>If </a:t>
            </a:r>
            <a:r>
              <a:rPr lang="en-US" sz="2200" i="1" smtClean="0">
                <a:cs typeface="Calibri" pitchFamily="34" charset="0"/>
                <a:sym typeface="Euclid Symbol"/>
              </a:rPr>
              <a:t>S</a:t>
            </a:r>
            <a:r>
              <a:rPr lang="en-US" sz="2200" i="1" baseline="-25000" smtClean="0">
                <a:cs typeface="Calibri" pitchFamily="34" charset="0"/>
                <a:sym typeface="Euclid Symbol"/>
              </a:rPr>
              <a:t>n</a:t>
            </a:r>
            <a:r>
              <a:rPr lang="en-US" sz="2200" smtClean="0">
                <a:cs typeface="Calibri" pitchFamily="34" charset="0"/>
                <a:sym typeface="Euclid Symbol"/>
              </a:rPr>
              <a:t> has a binomail distribution with parameters </a:t>
            </a:r>
            <a:r>
              <a:rPr lang="en-US" sz="2200" i="1" smtClean="0">
                <a:cs typeface="Calibri" pitchFamily="34" charset="0"/>
                <a:sym typeface="Euclid Symbol"/>
              </a:rPr>
              <a:t>n</a:t>
            </a:r>
            <a:r>
              <a:rPr lang="en-US" sz="2200" smtClean="0">
                <a:cs typeface="Calibri" pitchFamily="34" charset="0"/>
                <a:sym typeface="Euclid Symbol"/>
              </a:rPr>
              <a:t> and </a:t>
            </a:r>
            <a:r>
              <a:rPr lang="en-US" sz="2200" i="1" smtClean="0">
                <a:cs typeface="Calibri" pitchFamily="34" charset="0"/>
                <a:sym typeface="Euclid Symbol"/>
              </a:rPr>
              <a:t>p</a:t>
            </a:r>
            <a:r>
              <a:rPr lang="en-US" sz="2200" smtClean="0">
                <a:cs typeface="Calibri" pitchFamily="34" charset="0"/>
                <a:sym typeface="Euclid Symbol"/>
              </a:rPr>
              <a:t> then</a:t>
            </a:r>
          </a:p>
          <a:p>
            <a:endParaRPr lang="en-US" sz="2200" smtClean="0">
              <a:cs typeface="Calibri" pitchFamily="34" charset="0"/>
              <a:sym typeface="Euclid Symbol"/>
            </a:endParaRPr>
          </a:p>
          <a:p>
            <a:endParaRPr lang="en-US" sz="2200" smtClean="0">
              <a:cs typeface="Calibri" pitchFamily="34" charset="0"/>
              <a:sym typeface="Euclid Symbol"/>
            </a:endParaRPr>
          </a:p>
          <a:p>
            <a:pPr>
              <a:buNone/>
            </a:pPr>
            <a:r>
              <a:rPr lang="en-US" sz="2200" smtClean="0">
                <a:cs typeface="Calibri" pitchFamily="34" charset="0"/>
                <a:sym typeface="Euclid Symbol"/>
              </a:rPr>
              <a:t>	</a:t>
            </a:r>
            <a:r>
              <a:rPr lang="en-US" sz="2200" smtClean="0">
                <a:cs typeface="Calibri" pitchFamily="34" charset="0"/>
                <a:sym typeface="Euclid Symbol"/>
              </a:rPr>
              <a:t>is approximately normal (0,1).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n=10;p=.25;S= rbinom(1,n,p)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(S - n*p)/sqrt(n*p*(1-p))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[1] 0.3651484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n = 10;p = .25;S = rbinom(100,n,p)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X = (S - n*p)/sqrt(n*p*(1-p)) # has 100 random numbers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hist(X,prob=T)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curve(dnorm,add=T)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581401" y="1992312"/>
          <a:ext cx="1712326" cy="827087"/>
        </p:xfrm>
        <a:graphic>
          <a:graphicData uri="http://schemas.openxmlformats.org/presentationml/2006/ole">
            <p:oleObj spid="_x0000_s18437" name="Equation" r:id="rId5" imgW="76176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78952" cy="990600"/>
          </a:xfrm>
        </p:spPr>
        <p:txBody>
          <a:bodyPr>
            <a:normAutofit/>
          </a:bodyPr>
          <a:lstStyle/>
          <a:p>
            <a:r>
              <a:rPr lang="en-US" sz="3400" b="1" smtClean="0">
                <a:solidFill>
                  <a:srgbClr val="0070C0"/>
                </a:solidFill>
              </a:rPr>
              <a:t>The central limit theorem </a:t>
            </a:r>
            <a:r>
              <a:rPr lang="en-US" sz="2000" b="1" smtClean="0">
                <a:solidFill>
                  <a:srgbClr val="0070C0"/>
                </a:solidFill>
              </a:rPr>
              <a:t>– Binomial dist.</a:t>
            </a:r>
            <a:endParaRPr lang="en-US" sz="1400" b="1">
              <a:solidFill>
                <a:srgbClr val="0070C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1600" y="2133600"/>
          <a:ext cx="914400" cy="198438"/>
        </p:xfrm>
        <a:graphic>
          <a:graphicData uri="http://schemas.openxmlformats.org/presentationml/2006/ole">
            <p:oleObj spid="_x0000_s19458" name="Equation" r:id="rId4" imgW="914400" imgH="198720" progId="Equation.DSMT4">
              <p:embed/>
            </p:oleObj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hist(rbinom(10000,20,0.5),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xlim=c(0,20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), probability=T,breaks=seq(0.5,20.5,1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))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lines(seq(0,20,0.1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),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dnorm(seq(0,20,0.1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), 10,sqrt(5)))</a:t>
            </a:r>
          </a:p>
          <a:p>
            <a:pPr>
              <a:buNone/>
            </a:pPr>
            <a:endParaRPr lang="en-US" sz="2200" smtClean="0">
              <a:solidFill>
                <a:srgbClr val="FF0000"/>
              </a:solidFill>
              <a:latin typeface="Calibri" pitchFamily="34" charset="0"/>
              <a:cs typeface="Calibri" pitchFamily="34" charset="0"/>
              <a:sym typeface="Euclid Symbol"/>
            </a:endParaRP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#Non symmetric binomial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hist(rbinom(10000,20,0.3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),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xlim=c(0,20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), probability=T, breaks=seq(-  0.5,15.5,1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))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lines(seq(0,20,0.1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),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dnorm(seq(0,20,0.1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), 6,sqrt(4.2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78952" cy="990600"/>
          </a:xfrm>
        </p:spPr>
        <p:txBody>
          <a:bodyPr>
            <a:normAutofit/>
          </a:bodyPr>
          <a:lstStyle/>
          <a:p>
            <a:r>
              <a:rPr lang="en-US" sz="3400" b="1" smtClean="0">
                <a:solidFill>
                  <a:srgbClr val="0070C0"/>
                </a:solidFill>
              </a:rPr>
              <a:t>Normal plots</a:t>
            </a:r>
            <a:endParaRPr lang="en-US" sz="1400" b="1">
              <a:solidFill>
                <a:srgbClr val="0070C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1600" y="2133600"/>
          <a:ext cx="914400" cy="198438"/>
        </p:xfrm>
        <a:graphic>
          <a:graphicData uri="http://schemas.openxmlformats.org/presentationml/2006/ole">
            <p:oleObj spid="_x0000_s20482" name="Equation" r:id="rId4" imgW="914400" imgH="198720" progId="Equation.DSMT4">
              <p:embed/>
            </p:oleObj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sz="2200" smtClean="0">
                <a:cs typeface="Calibri" pitchFamily="34" charset="0"/>
                <a:sym typeface="Euclid Symbol"/>
              </a:rPr>
              <a:t>A better plot than the histogram for deciding if random data is approximately normal is the so </a:t>
            </a:r>
            <a:r>
              <a:rPr lang="en-US" sz="2200" smtClean="0">
                <a:cs typeface="Calibri" pitchFamily="34" charset="0"/>
                <a:sym typeface="Euclid Symbol"/>
              </a:rPr>
              <a:t>called </a:t>
            </a:r>
            <a:r>
              <a:rPr lang="en-US" sz="2200" smtClean="0">
                <a:cs typeface="Calibri" pitchFamily="34" charset="0"/>
                <a:sym typeface="Euclid Symbol"/>
              </a:rPr>
              <a:t>"normal probability</a:t>
            </a:r>
            <a:r>
              <a:rPr lang="en-US" sz="2200" smtClean="0">
                <a:cs typeface="Calibri" pitchFamily="34" charset="0"/>
                <a:sym typeface="Euclid Symbol"/>
              </a:rPr>
              <a:t>" </a:t>
            </a:r>
            <a:r>
              <a:rPr lang="en-US" sz="2200" smtClean="0">
                <a:cs typeface="Calibri" pitchFamily="34" charset="0"/>
                <a:sym typeface="Euclid Symbol"/>
              </a:rPr>
              <a:t>plot</a:t>
            </a:r>
            <a:r>
              <a:rPr lang="en-US" sz="2200" smtClean="0">
                <a:cs typeface="Calibri" pitchFamily="34" charset="0"/>
                <a:sym typeface="Euclid Symbol"/>
              </a:rPr>
              <a:t>.</a:t>
            </a:r>
          </a:p>
          <a:p>
            <a:r>
              <a:rPr lang="en-US" sz="2200" smtClean="0">
                <a:cs typeface="Calibri" pitchFamily="34" charset="0"/>
                <a:sym typeface="Euclid Symbol"/>
              </a:rPr>
              <a:t>The basic idea is to graph the quantiles of your data against the corresponding quantiles </a:t>
            </a:r>
            <a:r>
              <a:rPr lang="en-US" sz="2200" smtClean="0">
                <a:cs typeface="Calibri" pitchFamily="34" charset="0"/>
                <a:sym typeface="Euclid Symbol"/>
              </a:rPr>
              <a:t>of </a:t>
            </a:r>
            <a:r>
              <a:rPr lang="en-US" sz="2200" smtClean="0">
                <a:cs typeface="Calibri" pitchFamily="34" charset="0"/>
                <a:sym typeface="Euclid Symbol"/>
              </a:rPr>
              <a:t>the normal </a:t>
            </a:r>
            <a:r>
              <a:rPr lang="en-US" sz="2200" smtClean="0">
                <a:cs typeface="Calibri" pitchFamily="34" charset="0"/>
                <a:sym typeface="Euclid Symbol"/>
              </a:rPr>
              <a:t>distribution</a:t>
            </a:r>
            <a:r>
              <a:rPr lang="en-US" sz="2200" smtClean="0">
                <a:cs typeface="Calibri" pitchFamily="34" charset="0"/>
                <a:sym typeface="Euclid Symbol"/>
              </a:rPr>
              <a:t>.</a:t>
            </a:r>
          </a:p>
          <a:p>
            <a:r>
              <a:rPr lang="en-US" sz="2200" smtClean="0">
                <a:cs typeface="Calibri" pitchFamily="34" charset="0"/>
                <a:sym typeface="Euclid Symbol"/>
              </a:rPr>
              <a:t>Essentially</a:t>
            </a:r>
            <a:r>
              <a:rPr lang="en-US" sz="2200" smtClean="0">
                <a:cs typeface="Calibri" pitchFamily="34" charset="0"/>
                <a:sym typeface="Euclid Symbol"/>
              </a:rPr>
              <a:t>, if the graph looks like a </a:t>
            </a:r>
            <a:r>
              <a:rPr lang="en-US" sz="2200" smtClean="0">
                <a:cs typeface="Calibri" pitchFamily="34" charset="0"/>
                <a:sym typeface="Euclid Symbol"/>
              </a:rPr>
              <a:t>straight </a:t>
            </a:r>
            <a:r>
              <a:rPr lang="en-US" sz="2200" smtClean="0">
                <a:cs typeface="Calibri" pitchFamily="34" charset="0"/>
                <a:sym typeface="Euclid Symbol"/>
              </a:rPr>
              <a:t>line then </a:t>
            </a:r>
            <a:r>
              <a:rPr lang="en-US" sz="2200" smtClean="0">
                <a:cs typeface="Calibri" pitchFamily="34" charset="0"/>
                <a:sym typeface="Euclid Symbol"/>
              </a:rPr>
              <a:t>the data is approximately normal. Any curve can tell you that the distribution has short or long tails</a:t>
            </a:r>
            <a:r>
              <a:rPr lang="en-US" sz="2200" smtClean="0">
                <a:cs typeface="Calibri" pitchFamily="34" charset="0"/>
                <a:sym typeface="Euclid Symbol"/>
              </a:rPr>
              <a:t>. </a:t>
            </a:r>
            <a:r>
              <a:rPr lang="en-US" sz="2200" smtClean="0">
                <a:cs typeface="Calibri" pitchFamily="34" charset="0"/>
                <a:sym typeface="Euclid Symbol"/>
              </a:rPr>
              <a:t>The </a:t>
            </a:r>
            <a:r>
              <a:rPr lang="en-US" sz="2200" smtClean="0">
                <a:cs typeface="Calibri" pitchFamily="34" charset="0"/>
                <a:sym typeface="Euclid Symbol"/>
              </a:rPr>
              <a:t>line is drawn through points formed by </a:t>
            </a:r>
            <a:r>
              <a:rPr lang="en-US" sz="2200" smtClean="0">
                <a:cs typeface="Calibri" pitchFamily="34" charset="0"/>
                <a:sym typeface="Euclid Symbol"/>
              </a:rPr>
              <a:t>the </a:t>
            </a:r>
            <a:r>
              <a:rPr lang="en-US" sz="2200" smtClean="0">
                <a:cs typeface="Calibri" pitchFamily="34" charset="0"/>
                <a:sym typeface="Euclid Symbol"/>
              </a:rPr>
              <a:t>first </a:t>
            </a:r>
            <a:r>
              <a:rPr lang="en-US" sz="2200" smtClean="0">
                <a:cs typeface="Calibri" pitchFamily="34" charset="0"/>
                <a:sym typeface="Euclid Symbol"/>
              </a:rPr>
              <a:t>and third </a:t>
            </a:r>
            <a:r>
              <a:rPr lang="en-US" sz="2200" smtClean="0">
                <a:cs typeface="Calibri" pitchFamily="34" charset="0"/>
                <a:sym typeface="Euclid Symbol"/>
              </a:rPr>
              <a:t>quantiles</a:t>
            </a:r>
            <a:r>
              <a:rPr lang="en-US" sz="2200" smtClean="0">
                <a:cs typeface="Calibri" pitchFamily="34" charset="0"/>
                <a:sym typeface="Euclid Symbol"/>
              </a:rPr>
              <a:t>.</a:t>
            </a:r>
          </a:p>
          <a:p>
            <a:r>
              <a:rPr lang="en-US" sz="2200" smtClean="0">
                <a:cs typeface="Calibri" pitchFamily="34" charset="0"/>
                <a:sym typeface="Euclid Symbol"/>
              </a:rPr>
              <a:t>Using 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qqnorm</a:t>
            </a:r>
            <a:r>
              <a:rPr lang="en-US" sz="2200" smtClean="0">
                <a:cs typeface="Calibri" pitchFamily="34" charset="0"/>
                <a:sym typeface="Euclid Symbol"/>
              </a:rPr>
              <a:t>, 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qqplot</a:t>
            </a:r>
            <a:r>
              <a:rPr lang="en-US" sz="2200" smtClean="0">
                <a:cs typeface="Calibri" pitchFamily="34" charset="0"/>
                <a:sym typeface="Euclid Symbol"/>
              </a:rPr>
              <a:t> and 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qqline</a:t>
            </a:r>
            <a:r>
              <a:rPr lang="en-US" sz="2200" smtClean="0">
                <a:cs typeface="Calibri" pitchFamily="34" charset="0"/>
                <a:sym typeface="Euclid Symbol"/>
              </a:rPr>
              <a:t>.</a:t>
            </a:r>
            <a:endParaRPr lang="en-US" sz="2200" smtClean="0">
              <a:cs typeface="Calibri" pitchFamily="34" charset="0"/>
              <a:sym typeface="Euclid 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78952" cy="990600"/>
          </a:xfrm>
        </p:spPr>
        <p:txBody>
          <a:bodyPr>
            <a:normAutofit/>
          </a:bodyPr>
          <a:lstStyle/>
          <a:p>
            <a:r>
              <a:rPr lang="en-US" sz="3400" b="1" smtClean="0">
                <a:solidFill>
                  <a:srgbClr val="0070C0"/>
                </a:solidFill>
              </a:rPr>
              <a:t>Normal plots</a:t>
            </a:r>
            <a:endParaRPr lang="en-US" sz="1400" b="1">
              <a:solidFill>
                <a:srgbClr val="0070C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1600" y="2133600"/>
          <a:ext cx="914400" cy="198438"/>
        </p:xfrm>
        <a:graphic>
          <a:graphicData uri="http://schemas.openxmlformats.org/presentationml/2006/ole">
            <p:oleObj spid="_x0000_s21506" name="Equation" r:id="rId4" imgW="914400" imgH="198720" progId="Equation.DSMT4">
              <p:embed/>
            </p:oleObj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x &lt;- rnorm(100)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y &lt;- rnorm(100,10,15)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z &lt;- rexp(100,1/10)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t &lt;- runif(100,0,1)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par(mfrow=c(2,2))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qqnorm(x,main='normal(0,1)');qqline(x)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qqnorm(y,main='normal(10,15)');qqline(y)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qqnorm(z,main='exponential mu=10');qqline(z)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Euclid Symbol"/>
              </a:rPr>
              <a:t>&gt; qqnorm(t,main='unif(0,1)');qqline(t)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71800"/>
            <a:ext cx="8153400" cy="990600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0070C0"/>
                </a:solidFill>
              </a:rPr>
              <a:t>Exploratory Data Analysis</a:t>
            </a:r>
            <a:endParaRPr lang="en-US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074152" cy="990600"/>
          </a:xfrm>
        </p:spPr>
        <p:txBody>
          <a:bodyPr/>
          <a:lstStyle/>
          <a:p>
            <a:r>
              <a:rPr lang="en-US" b="1" smtClean="0">
                <a:solidFill>
                  <a:srgbClr val="00B0F0"/>
                </a:solidFill>
              </a:rPr>
              <a:t>Example </a:t>
            </a:r>
            <a:r>
              <a:rPr lang="en-US" sz="2200" b="1" smtClean="0">
                <a:solidFill>
                  <a:srgbClr val="00B0F0"/>
                </a:solidFill>
              </a:rPr>
              <a:t>– Home data</a:t>
            </a:r>
            <a:endParaRPr lang="en-US" sz="2200" b="1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74152" cy="4495800"/>
          </a:xfrm>
        </p:spPr>
        <p:txBody>
          <a:bodyPr>
            <a:normAutofit/>
          </a:bodyPr>
          <a:lstStyle/>
          <a:p>
            <a:r>
              <a:rPr lang="en-US" sz="2000" smtClean="0">
                <a:cs typeface="Calibri" pitchFamily="34" charset="0"/>
              </a:rPr>
              <a:t>The dataset homedata contains assessed values for Maplewood, </a:t>
            </a:r>
            <a:r>
              <a:rPr lang="en-US" sz="2000" smtClean="0">
                <a:cs typeface="Calibri" pitchFamily="34" charset="0"/>
              </a:rPr>
              <a:t>NJ </a:t>
            </a:r>
            <a:endParaRPr lang="en-US" sz="2000" smtClean="0">
              <a:cs typeface="Calibri" pitchFamily="34" charset="0"/>
            </a:endParaRPr>
          </a:p>
          <a:p>
            <a:pPr>
              <a:buNone/>
            </a:pPr>
            <a:r>
              <a:rPr lang="en-US" sz="2000" smtClean="0">
                <a:cs typeface="Calibri" pitchFamily="34" charset="0"/>
              </a:rPr>
              <a:t>	for </a:t>
            </a:r>
            <a:r>
              <a:rPr lang="en-US" sz="2000" smtClean="0">
                <a:cs typeface="Calibri" pitchFamily="34" charset="0"/>
              </a:rPr>
              <a:t>the year 1970 and the year 2000</a:t>
            </a:r>
            <a:r>
              <a:rPr lang="en-US" sz="2000" smtClean="0">
                <a:cs typeface="Calibri" pitchFamily="34" charset="0"/>
              </a:rPr>
              <a:t>. </a:t>
            </a:r>
            <a:r>
              <a:rPr lang="en-US" sz="2000" smtClean="0">
                <a:cs typeface="Calibri" pitchFamily="34" charset="0"/>
              </a:rPr>
              <a:t>What is </a:t>
            </a:r>
            <a:r>
              <a:rPr lang="en-US" sz="2000" smtClean="0">
                <a:cs typeface="Calibri" pitchFamily="34" charset="0"/>
              </a:rPr>
              <a:t>the shape of </a:t>
            </a:r>
            <a:r>
              <a:rPr lang="en-US" sz="2000" smtClean="0">
                <a:cs typeface="Calibri" pitchFamily="34" charset="0"/>
              </a:rPr>
              <a:t>the </a:t>
            </a:r>
            <a:endParaRPr lang="en-US" sz="2000" smtClean="0">
              <a:cs typeface="Calibri" pitchFamily="34" charset="0"/>
            </a:endParaRPr>
          </a:p>
          <a:p>
            <a:pPr>
              <a:buNone/>
            </a:pPr>
            <a:r>
              <a:rPr lang="en-US" sz="2000" smtClean="0">
                <a:cs typeface="Calibri" pitchFamily="34" charset="0"/>
              </a:rPr>
              <a:t>	distribution</a:t>
            </a:r>
            <a:r>
              <a:rPr lang="en-US" sz="2000" smtClean="0">
                <a:cs typeface="Calibri" pitchFamily="34" charset="0"/>
              </a:rPr>
              <a:t>?</a:t>
            </a:r>
          </a:p>
          <a:p>
            <a:pPr lvl="1">
              <a:buNone/>
            </a:pPr>
            <a:r>
              <a:rPr lang="en-U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data(homedata</a:t>
            </a:r>
            <a:r>
              <a:rPr lang="en-U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 # from simple package</a:t>
            </a:r>
          </a:p>
          <a:p>
            <a:pPr lvl="1">
              <a:buNone/>
            </a:pPr>
            <a:r>
              <a:rPr lang="en-U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attach(homedata)</a:t>
            </a:r>
          </a:p>
          <a:p>
            <a:pPr lvl="1">
              <a:buNone/>
            </a:pPr>
            <a:r>
              <a:rPr lang="en-U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hist(y1970);hist(y2000) # make two histograms</a:t>
            </a:r>
          </a:p>
          <a:p>
            <a:pPr lvl="1">
              <a:buNone/>
            </a:pPr>
            <a:r>
              <a:rPr lang="en-U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detach(homedata) # </a:t>
            </a:r>
            <a:r>
              <a:rPr lang="en-U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clean </a:t>
            </a:r>
            <a:r>
              <a:rPr lang="en-U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up</a:t>
            </a:r>
          </a:p>
          <a:p>
            <a:r>
              <a:rPr lang="en-US" sz="2000" smtClean="0">
                <a:cs typeface="Calibri" pitchFamily="34" charset="0"/>
              </a:rPr>
              <a:t>On </a:t>
            </a:r>
            <a:r>
              <a:rPr lang="en-US" sz="2000" smtClean="0">
                <a:cs typeface="Calibri" pitchFamily="34" charset="0"/>
              </a:rPr>
              <a:t>first </a:t>
            </a:r>
            <a:r>
              <a:rPr lang="en-US" sz="2000" smtClean="0">
                <a:cs typeface="Calibri" pitchFamily="34" charset="0"/>
              </a:rPr>
              <a:t>appearances </a:t>
            </a:r>
            <a:r>
              <a:rPr lang="en-US" sz="2000" smtClean="0">
                <a:cs typeface="Calibri" pitchFamily="34" charset="0"/>
              </a:rPr>
              <a:t>: the </a:t>
            </a:r>
            <a:r>
              <a:rPr lang="en-US" sz="2000" smtClean="0">
                <a:cs typeface="Calibri" pitchFamily="34" charset="0"/>
              </a:rPr>
              <a:t>1970 data looks more normal, the year 2000 data has a heavier tail.</a:t>
            </a:r>
          </a:p>
          <a:p>
            <a:r>
              <a:rPr lang="en-US" sz="2000" smtClean="0">
                <a:cs typeface="Calibri" pitchFamily="34" charset="0"/>
              </a:rPr>
              <a:t>Neither looks particularly </a:t>
            </a:r>
            <a:r>
              <a:rPr lang="en-US" sz="2000" smtClean="0">
                <a:cs typeface="Calibri" pitchFamily="34" charset="0"/>
              </a:rPr>
              <a:t>normal </a:t>
            </a:r>
            <a:r>
              <a:rPr lang="en-US" sz="2000" smtClean="0">
                <a:cs typeface="Calibri" pitchFamily="34" charset="0"/>
              </a:rPr>
              <a:t>- </a:t>
            </a:r>
            <a:r>
              <a:rPr lang="en-US" sz="2000" smtClean="0">
                <a:cs typeface="Calibri" pitchFamily="34" charset="0"/>
              </a:rPr>
              <a:t>both are heavy tailed and skewed. Any analysis will want to </a:t>
            </a:r>
            <a:r>
              <a:rPr lang="en-US" sz="2000" smtClean="0">
                <a:cs typeface="Calibri" pitchFamily="34" charset="0"/>
              </a:rPr>
              <a:t>consider </a:t>
            </a:r>
            <a:r>
              <a:rPr lang="en-US" sz="2000" smtClean="0">
                <a:cs typeface="Calibri" pitchFamily="34" charset="0"/>
              </a:rPr>
              <a:t>the medians </a:t>
            </a:r>
            <a:r>
              <a:rPr lang="en-US" sz="2000" smtClean="0">
                <a:cs typeface="Calibri" pitchFamily="34" charset="0"/>
              </a:rPr>
              <a:t>or a transformation.</a:t>
            </a:r>
            <a:endParaRPr lang="en-US" sz="2000"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074152" cy="990600"/>
          </a:xfrm>
        </p:spPr>
        <p:txBody>
          <a:bodyPr/>
          <a:lstStyle/>
          <a:p>
            <a:r>
              <a:rPr lang="en-US" b="1" smtClean="0">
                <a:solidFill>
                  <a:srgbClr val="00B0F0"/>
                </a:solidFill>
              </a:rPr>
              <a:t>Example </a:t>
            </a:r>
            <a:r>
              <a:rPr lang="en-US" sz="2200" b="1" smtClean="0">
                <a:solidFill>
                  <a:srgbClr val="00B0F0"/>
                </a:solidFill>
              </a:rPr>
              <a:t>– CEO salaries</a:t>
            </a:r>
            <a:endParaRPr lang="en-US" sz="2200" b="1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74152" cy="4495800"/>
          </a:xfrm>
        </p:spPr>
        <p:txBody>
          <a:bodyPr>
            <a:normAutofit/>
          </a:bodyPr>
          <a:lstStyle/>
          <a:p>
            <a:r>
              <a:rPr lang="en-US" sz="2000" smtClean="0">
                <a:cs typeface="Calibri" pitchFamily="34" charset="0"/>
              </a:rPr>
              <a:t>The data set exec.pay gives the total direct compensation for CEO's at 200 large publicly traded </a:t>
            </a:r>
            <a:r>
              <a:rPr lang="en-US" sz="2000" smtClean="0">
                <a:cs typeface="Calibri" pitchFamily="34" charset="0"/>
              </a:rPr>
              <a:t>companies </a:t>
            </a:r>
            <a:r>
              <a:rPr lang="en-US" sz="2000" smtClean="0">
                <a:cs typeface="Calibri" pitchFamily="34" charset="0"/>
              </a:rPr>
              <a:t>in the </a:t>
            </a:r>
            <a:r>
              <a:rPr lang="en-US" sz="2000" smtClean="0">
                <a:cs typeface="Calibri" pitchFamily="34" charset="0"/>
              </a:rPr>
              <a:t>U.S for the year 2000 (in units of $100,000). What can we say about this distribution besides it looks </a:t>
            </a:r>
            <a:r>
              <a:rPr lang="en-US" sz="2000" smtClean="0">
                <a:cs typeface="Calibri" pitchFamily="34" charset="0"/>
              </a:rPr>
              <a:t>like </a:t>
            </a:r>
            <a:r>
              <a:rPr lang="en-US" sz="2000" smtClean="0">
                <a:cs typeface="Calibri" pitchFamily="34" charset="0"/>
              </a:rPr>
              <a:t>good work </a:t>
            </a:r>
            <a:r>
              <a:rPr lang="en-US" sz="2000" smtClean="0">
                <a:cs typeface="Calibri" pitchFamily="34" charset="0"/>
              </a:rPr>
              <a:t>if you can get it? </a:t>
            </a:r>
            <a:r>
              <a:rPr lang="en-US" sz="2000" smtClean="0">
                <a:cs typeface="Calibri" pitchFamily="34" charset="0"/>
              </a:rPr>
              <a:t>Using </a:t>
            </a:r>
            <a:r>
              <a:rPr lang="en-US" sz="2000" smtClean="0">
                <a:solidFill>
                  <a:srgbClr val="FF0000"/>
                </a:solidFill>
                <a:cs typeface="Calibri" pitchFamily="34" charset="0"/>
              </a:rPr>
              <a:t>simple.eda</a:t>
            </a:r>
            <a:r>
              <a:rPr lang="en-US" sz="2000" smtClean="0">
                <a:cs typeface="Calibri" pitchFamily="34" charset="0"/>
              </a:rPr>
              <a:t>.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data(exec.pay) # or read in from file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simple.eda(exec.pay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200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smtClean="0">
                <a:cs typeface="Calibri" pitchFamily="34" charset="0"/>
              </a:rPr>
              <a:t>From figures, we see a heavily skewed distribution as we might expect. A transformation is called for, let's try </a:t>
            </a:r>
            <a:r>
              <a:rPr lang="en-US" sz="2000" smtClean="0">
                <a:cs typeface="Calibri" pitchFamily="34" charset="0"/>
              </a:rPr>
              <a:t>the </a:t>
            </a:r>
            <a:r>
              <a:rPr lang="en-US" sz="2000" smtClean="0">
                <a:cs typeface="Calibri" pitchFamily="34" charset="0"/>
              </a:rPr>
              <a:t>logarithmic transformation </a:t>
            </a:r>
            <a:r>
              <a:rPr lang="en-US" sz="2000" smtClean="0">
                <a:cs typeface="Calibri" pitchFamily="34" charset="0"/>
              </a:rPr>
              <a:t>(base 10). Since some values are 0 (these CEO's are directly compensated less than $</a:t>
            </a:r>
            <a:r>
              <a:rPr lang="en-US" sz="2000" smtClean="0">
                <a:cs typeface="Calibri" pitchFamily="34" charset="0"/>
              </a:rPr>
              <a:t>100,000 </a:t>
            </a:r>
            <a:r>
              <a:rPr lang="en-US" sz="2000" smtClean="0">
                <a:cs typeface="Calibri" pitchFamily="34" charset="0"/>
              </a:rPr>
              <a:t>or perhaps </a:t>
            </a:r>
            <a:r>
              <a:rPr lang="en-US" sz="2000" smtClean="0">
                <a:cs typeface="Calibri" pitchFamily="34" charset="0"/>
              </a:rPr>
              <a:t>were forced to return </a:t>
            </a:r>
            <a:r>
              <a:rPr lang="en-US" sz="2000" smtClean="0">
                <a:cs typeface="Calibri" pitchFamily="34" charset="0"/>
              </a:rPr>
              <a:t>all </a:t>
            </a:r>
            <a:r>
              <a:rPr lang="en-US" sz="2000" smtClean="0">
                <a:cs typeface="Calibri" pitchFamily="34" charset="0"/>
              </a:rPr>
              <a:t>profits </a:t>
            </a:r>
            <a:r>
              <a:rPr lang="en-US" sz="2000" smtClean="0">
                <a:cs typeface="Calibri" pitchFamily="34" charset="0"/>
              </a:rPr>
              <a:t>in a plea arrangement to stay out of jail), we ask not to include </a:t>
            </a:r>
            <a:r>
              <a:rPr lang="en-US" sz="2000" smtClean="0">
                <a:cs typeface="Calibri" pitchFamily="34" charset="0"/>
              </a:rPr>
              <a:t>these</a:t>
            </a:r>
            <a:r>
              <a:rPr lang="en-US" sz="2000" smtClean="0"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Random sampling – </a:t>
            </a:r>
            <a:r>
              <a:rPr lang="en-US" sz="2200" b="1" smtClean="0">
                <a:solidFill>
                  <a:srgbClr val="0070C0"/>
                </a:solidFill>
              </a:rPr>
              <a:t>The sample function</a:t>
            </a:r>
            <a:endParaRPr lang="en-US" sz="22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5105400"/>
          </a:xfrm>
        </p:spPr>
        <p:txBody>
          <a:bodyPr>
            <a:normAutofit/>
          </a:bodyPr>
          <a:lstStyle/>
          <a:p>
            <a:r>
              <a:rPr lang="en-US" sz="2200" smtClean="0"/>
              <a:t>Simulating a random experiment by </a:t>
            </a:r>
            <a:r>
              <a:rPr lang="en-US" sz="2200" i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sample</a:t>
            </a:r>
            <a:r>
              <a:rPr lang="en-US" sz="2200" smtClean="0"/>
              <a:t> function.</a:t>
            </a:r>
          </a:p>
          <a:p>
            <a:r>
              <a:rPr lang="en-US" sz="2200" smtClean="0"/>
              <a:t>Choose 5 numbers at random from the set {1,2,…, 40}</a:t>
            </a:r>
          </a:p>
          <a:p>
            <a:pPr lvl="1">
              <a:buNone/>
            </a:pPr>
            <a:r>
              <a:rPr lang="en-U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sample(1:40,5)</a:t>
            </a:r>
          </a:p>
          <a:p>
            <a:pPr lvl="1">
              <a:buNone/>
            </a:pPr>
            <a:r>
              <a:rPr lang="en-U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[1]  7 24 35  </a:t>
            </a:r>
            <a:r>
              <a:rPr lang="en-U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5  </a:t>
            </a:r>
            <a:r>
              <a:rPr lang="en-U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</a:rPr>
              <a:t>Note:</a:t>
            </a:r>
            <a:r>
              <a:rPr lang="en-US" sz="2200" smtClean="0"/>
              <a:t> the default behaviour of </a:t>
            </a:r>
            <a:r>
              <a:rPr lang="en-US" sz="2200" i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sample</a:t>
            </a:r>
            <a:r>
              <a:rPr lang="en-US" sz="2200" smtClean="0"/>
              <a:t> is sampling without replacement;</a:t>
            </a:r>
          </a:p>
          <a:p>
            <a:pPr>
              <a:buNone/>
            </a:pPr>
            <a:r>
              <a:rPr lang="en-US" sz="2200" smtClean="0"/>
              <a:t>use the syntax replace = TRUE if you want sample with replacement.</a:t>
            </a:r>
          </a:p>
          <a:p>
            <a:r>
              <a:rPr lang="en-US" sz="2200" smtClean="0"/>
              <a:t>Simulating 10 coin tosses</a:t>
            </a:r>
          </a:p>
          <a:p>
            <a:pPr lvl="1">
              <a:buNone/>
            </a:pPr>
            <a:r>
              <a:rPr lang="fr-FR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sample(c("H","T"),10,replace=T)</a:t>
            </a:r>
          </a:p>
          <a:p>
            <a:pPr lvl="1">
              <a:buNone/>
            </a:pPr>
            <a:r>
              <a:rPr lang="fr-FR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[1] "T" "T" "T" "T" "H" "H" "H" "T" "H" </a:t>
            </a:r>
            <a:r>
              <a:rPr lang="fr-FR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</a:t>
            </a:r>
            <a:r>
              <a:rPr lang="fr-FR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H"</a:t>
            </a:r>
            <a:endParaRPr lang="en-US" sz="190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200" smtClean="0"/>
              <a:t>Simulating with specific different probabilities</a:t>
            </a:r>
          </a:p>
          <a:p>
            <a:pPr lvl="1">
              <a:buNone/>
            </a:pPr>
            <a:r>
              <a:rPr lang="pt-BR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sample(c("H","T"),10,replace=T,prob = c(0.9,0.1))</a:t>
            </a:r>
          </a:p>
          <a:p>
            <a:pPr lvl="1">
              <a:buNone/>
            </a:pPr>
            <a:r>
              <a:rPr lang="pt-BR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[1] "H" "H" "H" "H" "H" "H" "H" "H" "H" "H"</a:t>
            </a:r>
            <a:endParaRPr lang="en-US" sz="190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074152" cy="990600"/>
          </a:xfrm>
        </p:spPr>
        <p:txBody>
          <a:bodyPr/>
          <a:lstStyle/>
          <a:p>
            <a:r>
              <a:rPr lang="en-US" b="1" smtClean="0">
                <a:solidFill>
                  <a:srgbClr val="00B0F0"/>
                </a:solidFill>
              </a:rPr>
              <a:t>Example </a:t>
            </a:r>
            <a:r>
              <a:rPr lang="en-US" sz="2200" b="1" smtClean="0">
                <a:solidFill>
                  <a:srgbClr val="00B0F0"/>
                </a:solidFill>
              </a:rPr>
              <a:t>– CEO salaries</a:t>
            </a:r>
            <a:endParaRPr lang="en-US" sz="2200" b="1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74152" cy="4495800"/>
          </a:xfrm>
        </p:spPr>
        <p:txBody>
          <a:bodyPr>
            <a:normAutofit/>
          </a:bodyPr>
          <a:lstStyle/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log.exec.pay = log(exec.pay[exec.pay &gt;0])/log(10) # 0 is a problem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simple.eda(log.exec.pay)</a:t>
            </a:r>
          </a:p>
          <a:p>
            <a:r>
              <a:rPr lang="en-US" sz="2000" smtClean="0">
                <a:cs typeface="Calibri" pitchFamily="34" charset="0"/>
              </a:rPr>
              <a:t>After transformation, we see that the data is </a:t>
            </a:r>
            <a:r>
              <a:rPr lang="en-US" sz="2000" smtClean="0">
                <a:cs typeface="Calibri" pitchFamily="34" charset="0"/>
              </a:rPr>
              <a:t>now very symmetric and gives good insight into the actual distribution. (Almost log normal, which </a:t>
            </a:r>
            <a:r>
              <a:rPr lang="en-US" sz="2000" smtClean="0">
                <a:cs typeface="Calibri" pitchFamily="34" charset="0"/>
              </a:rPr>
              <a:t>says </a:t>
            </a:r>
            <a:r>
              <a:rPr lang="en-US" sz="2000" smtClean="0">
                <a:cs typeface="Calibri" pitchFamily="34" charset="0"/>
              </a:rPr>
              <a:t>that after </a:t>
            </a:r>
            <a:r>
              <a:rPr lang="en-US" sz="2000" smtClean="0">
                <a:cs typeface="Calibri" pitchFamily="34" charset="0"/>
              </a:rPr>
              <a:t>taking a logarithm, it looks like a normal.) Any analysis will want to use resistant measures such as </a:t>
            </a:r>
            <a:r>
              <a:rPr lang="en-US" sz="2000" smtClean="0">
                <a:cs typeface="Calibri" pitchFamily="34" charset="0"/>
              </a:rPr>
              <a:t>the </a:t>
            </a:r>
            <a:r>
              <a:rPr lang="en-US" sz="2000" smtClean="0">
                <a:cs typeface="Calibri" pitchFamily="34" charset="0"/>
              </a:rPr>
              <a:t>median or </a:t>
            </a:r>
            <a:r>
              <a:rPr lang="en-US" sz="2000" smtClean="0">
                <a:cs typeface="Calibri" pitchFamily="34" charset="0"/>
              </a:rPr>
              <a:t>a transform prior to analysis.</a:t>
            </a:r>
            <a:endParaRPr lang="en-US" sz="2000"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074152" cy="990600"/>
          </a:xfrm>
        </p:spPr>
        <p:txBody>
          <a:bodyPr/>
          <a:lstStyle/>
          <a:p>
            <a:r>
              <a:rPr lang="en-US" b="1" smtClean="0">
                <a:solidFill>
                  <a:srgbClr val="00B0F0"/>
                </a:solidFill>
              </a:rPr>
              <a:t>Example </a:t>
            </a:r>
            <a:r>
              <a:rPr lang="en-US" sz="2200" b="1" smtClean="0">
                <a:solidFill>
                  <a:srgbClr val="00B0F0"/>
                </a:solidFill>
              </a:rPr>
              <a:t>– Taxi time at EWR</a:t>
            </a:r>
            <a:endParaRPr lang="en-US" sz="2200" b="1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74152" cy="4495800"/>
          </a:xfrm>
        </p:spPr>
        <p:txBody>
          <a:bodyPr>
            <a:normAutofit/>
          </a:bodyPr>
          <a:lstStyle/>
          <a:p>
            <a:r>
              <a:rPr lang="en-US" sz="2000" smtClean="0">
                <a:cs typeface="Calibri" pitchFamily="34" charset="0"/>
              </a:rPr>
              <a:t>The dataset ewr contains taxi in and taxi out times at Newark airport (EWR). Let's see what the trends </a:t>
            </a:r>
            <a:r>
              <a:rPr lang="en-US" sz="2000" smtClean="0">
                <a:cs typeface="Calibri" pitchFamily="34" charset="0"/>
              </a:rPr>
              <a:t>are</a:t>
            </a:r>
            <a:r>
              <a:rPr lang="en-US" sz="2000" smtClean="0">
                <a:cs typeface="Calibri" pitchFamily="34" charset="0"/>
              </a:rPr>
              <a:t>.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#Taxi time at EWR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data(ewr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names(ewr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 # only 3-10 are raw data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airnames 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names(ewr) # store them for later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ewr.actual 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ewr[,3:10] # get the important columns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boxplot(ewr.actual)</a:t>
            </a:r>
            <a:endParaRPr lang="en-US" sz="200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074152" cy="990600"/>
          </a:xfrm>
        </p:spPr>
        <p:txBody>
          <a:bodyPr/>
          <a:lstStyle/>
          <a:p>
            <a:r>
              <a:rPr lang="en-US" b="1" smtClean="0">
                <a:solidFill>
                  <a:srgbClr val="00B0F0"/>
                </a:solidFill>
              </a:rPr>
              <a:t>Example </a:t>
            </a:r>
            <a:r>
              <a:rPr lang="en-US" sz="2200" b="1" smtClean="0">
                <a:solidFill>
                  <a:srgbClr val="00B0F0"/>
                </a:solidFill>
              </a:rPr>
              <a:t>– Taxi time at EWR</a:t>
            </a:r>
            <a:endParaRPr lang="en-US" sz="2200" b="1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74152" cy="4953000"/>
          </a:xfrm>
        </p:spPr>
        <p:txBody>
          <a:bodyPr>
            <a:noAutofit/>
          </a:bodyPr>
          <a:lstStyle/>
          <a:p>
            <a:r>
              <a:rPr lang="en-US" sz="2000" smtClean="0">
                <a:cs typeface="Calibri" pitchFamily="34" charset="0"/>
              </a:rPr>
              <a:t>From </a:t>
            </a:r>
            <a:r>
              <a:rPr lang="en-US" sz="2000" smtClean="0">
                <a:cs typeface="Calibri" pitchFamily="34" charset="0"/>
              </a:rPr>
              <a:t>figures, we see </a:t>
            </a:r>
            <a:r>
              <a:rPr lang="en-US" sz="2000" smtClean="0">
                <a:cs typeface="Calibri" pitchFamily="34" charset="0"/>
              </a:rPr>
              <a:t>that </a:t>
            </a:r>
            <a:r>
              <a:rPr lang="en-US" sz="2000" smtClean="0">
                <a:cs typeface="Calibri" pitchFamily="34" charset="0"/>
              </a:rPr>
              <a:t>all </a:t>
            </a:r>
            <a:r>
              <a:rPr lang="en-US" sz="2000" smtClean="0">
                <a:cs typeface="Calibri" pitchFamily="34" charset="0"/>
              </a:rPr>
              <a:t>of them look skewed. Let's see if there is </a:t>
            </a:r>
            <a:r>
              <a:rPr lang="en-US" sz="2000" smtClean="0">
                <a:cs typeface="Calibri" pitchFamily="34" charset="0"/>
              </a:rPr>
              <a:t>a </a:t>
            </a:r>
            <a:r>
              <a:rPr lang="en-US" sz="2000" smtClean="0">
                <a:cs typeface="Calibri" pitchFamily="34" charset="0"/>
              </a:rPr>
              <a:t>difference </a:t>
            </a:r>
            <a:r>
              <a:rPr lang="en-US" sz="2000" smtClean="0">
                <a:cs typeface="Calibri" pitchFamily="34" charset="0"/>
              </a:rPr>
              <a:t>between taxi in and out </a:t>
            </a:r>
            <a:r>
              <a:rPr lang="en-US" sz="2000" smtClean="0">
                <a:cs typeface="Calibri" pitchFamily="34" charset="0"/>
              </a:rPr>
              <a:t>times</a:t>
            </a:r>
            <a:r>
              <a:rPr lang="en-US" sz="2000" smtClean="0">
                <a:cs typeface="Calibri" pitchFamily="34" charset="0"/>
              </a:rPr>
              <a:t>.</a:t>
            </a:r>
          </a:p>
          <a:p>
            <a:pPr lvl="1">
              <a:buNone/>
            </a:pPr>
            <a:r>
              <a:rPr lang="en-US" sz="18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par(mfrow=c(2,4)) # 2 rows 4 columns</a:t>
            </a:r>
          </a:p>
          <a:p>
            <a:pPr lvl="1">
              <a:buNone/>
            </a:pPr>
            <a:r>
              <a:rPr lang="en-US" sz="18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attach(ewr)</a:t>
            </a:r>
          </a:p>
          <a:p>
            <a:pPr lvl="1">
              <a:buNone/>
            </a:pPr>
            <a:r>
              <a:rPr lang="en-US" sz="18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for(i in 3:10) boxplot(ewr[,i] ~ as.factor(inorout),main=airnames[i])</a:t>
            </a:r>
          </a:p>
          <a:p>
            <a:pPr lvl="1">
              <a:buNone/>
            </a:pPr>
            <a:r>
              <a:rPr lang="en-US" sz="18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detach(ewr)</a:t>
            </a:r>
          </a:p>
          <a:p>
            <a:pPr lvl="1">
              <a:buNone/>
            </a:pPr>
            <a:r>
              <a:rPr lang="en-US" sz="18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par(mfrow=c(1,1)) # return graphics as is (or close window)</a:t>
            </a:r>
          </a:p>
          <a:p>
            <a:r>
              <a:rPr lang="en-US" sz="2000" smtClean="0">
                <a:cs typeface="Calibri" pitchFamily="34" charset="0"/>
              </a:rPr>
              <a:t>Notice the taxi in times are more or less symmetric with little variation (except </a:t>
            </a:r>
            <a:r>
              <a:rPr lang="en-US" sz="2000" smtClean="0">
                <a:cs typeface="Calibri" pitchFamily="34" charset="0"/>
              </a:rPr>
              <a:t>for </a:t>
            </a:r>
            <a:r>
              <a:rPr lang="en-US" sz="2000" smtClean="0">
                <a:cs typeface="Calibri" pitchFamily="34" charset="0"/>
              </a:rPr>
              <a:t>HP-America </a:t>
            </a:r>
            <a:r>
              <a:rPr lang="en-US" sz="2000" smtClean="0">
                <a:cs typeface="Calibri" pitchFamily="34" charset="0"/>
              </a:rPr>
              <a:t>West </a:t>
            </a:r>
            <a:r>
              <a:rPr lang="en-US" sz="2000" smtClean="0">
                <a:cs typeface="Calibri" pitchFamily="34" charset="0"/>
              </a:rPr>
              <a:t>–with a </a:t>
            </a:r>
            <a:r>
              <a:rPr lang="en-US" sz="2000" smtClean="0">
                <a:cs typeface="Calibri" pitchFamily="34" charset="0"/>
              </a:rPr>
              <a:t>10 minute plus average). The taxi out times have a heavy tail. At EWR, when the airport is busy, </a:t>
            </a:r>
            <a:r>
              <a:rPr lang="en-US" sz="2000" smtClean="0">
                <a:cs typeface="Calibri" pitchFamily="34" charset="0"/>
              </a:rPr>
              <a:t>the </a:t>
            </a:r>
            <a:r>
              <a:rPr lang="en-US" sz="2000" smtClean="0">
                <a:cs typeface="Calibri" pitchFamily="34" charset="0"/>
              </a:rPr>
              <a:t>planes can </a:t>
            </a:r>
            <a:r>
              <a:rPr lang="en-US" sz="2000" smtClean="0">
                <a:cs typeface="Calibri" pitchFamily="34" charset="0"/>
              </a:rPr>
              <a:t>really backup and the 30 minute wait is not unusual. The data for Northwest (NW) seems to be less. </a:t>
            </a:r>
            <a:r>
              <a:rPr lang="en-US" sz="2000" smtClean="0">
                <a:cs typeface="Calibri" pitchFamily="34" charset="0"/>
              </a:rPr>
              <a:t>We </a:t>
            </a:r>
            <a:r>
              <a:rPr lang="en-US" sz="2000" smtClean="0">
                <a:cs typeface="Calibri" pitchFamily="34" charset="0"/>
              </a:rPr>
              <a:t>can compare </a:t>
            </a:r>
            <a:r>
              <a:rPr lang="en-US" sz="2000" smtClean="0">
                <a:cs typeface="Calibri" pitchFamily="34" charset="0"/>
              </a:rPr>
              <a:t>this using statistical tests. Since the distributions are skewed, we may wish to compare the medians. </a:t>
            </a:r>
            <a:r>
              <a:rPr lang="en-US" sz="2000" smtClean="0">
                <a:cs typeface="Calibri" pitchFamily="34" charset="0"/>
              </a:rPr>
              <a:t>(</a:t>
            </a:r>
            <a:r>
              <a:rPr lang="en-US" sz="2000" smtClean="0">
                <a:cs typeface="Calibri" pitchFamily="34" charset="0"/>
              </a:rPr>
              <a:t>In general</a:t>
            </a:r>
            <a:r>
              <a:rPr lang="en-US" sz="2000" smtClean="0">
                <a:cs typeface="Calibri" pitchFamily="34" charset="0"/>
              </a:rPr>
              <a:t>, be careful when applying statistical tests to summarized data.)</a:t>
            </a:r>
            <a:endParaRPr lang="en-US" sz="2000"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074152" cy="990600"/>
          </a:xfrm>
        </p:spPr>
        <p:txBody>
          <a:bodyPr/>
          <a:lstStyle/>
          <a:p>
            <a:r>
              <a:rPr lang="en-US" b="1" smtClean="0">
                <a:solidFill>
                  <a:srgbClr val="00B0F0"/>
                </a:solidFill>
              </a:rPr>
              <a:t>Example </a:t>
            </a:r>
            <a:r>
              <a:rPr lang="en-US" sz="2200" b="1" smtClean="0">
                <a:solidFill>
                  <a:srgbClr val="00B0F0"/>
                </a:solidFill>
              </a:rPr>
              <a:t>– Symmetric or skewed, Long or short?</a:t>
            </a:r>
            <a:endParaRPr lang="en-US" sz="2200" b="1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74152" cy="4495800"/>
          </a:xfrm>
        </p:spPr>
        <p:txBody>
          <a:bodyPr>
            <a:normAutofit lnSpcReduction="10000"/>
          </a:bodyPr>
          <a:lstStyle/>
          <a:p>
            <a:r>
              <a:rPr lang="en-US" sz="2000" smtClean="0">
                <a:cs typeface="Calibri" pitchFamily="34" charset="0"/>
              </a:rPr>
              <a:t>For unimodal data, there are 6 basic possibilities as it is symmetric or skewed, and the tails are short</a:t>
            </a:r>
            <a:r>
              <a:rPr lang="en-US" sz="2000" smtClean="0">
                <a:cs typeface="Calibri" pitchFamily="34" charset="0"/>
              </a:rPr>
              <a:t>, </a:t>
            </a:r>
            <a:r>
              <a:rPr lang="en-US" sz="2000" smtClean="0">
                <a:cs typeface="Calibri" pitchFamily="34" charset="0"/>
              </a:rPr>
              <a:t>regular or </a:t>
            </a:r>
            <a:r>
              <a:rPr lang="en-US" sz="2000" smtClean="0">
                <a:cs typeface="Calibri" pitchFamily="34" charset="0"/>
              </a:rPr>
              <a:t>long. Here are some examples with random data from </a:t>
            </a:r>
            <a:r>
              <a:rPr lang="en-US" sz="2000" smtClean="0">
                <a:cs typeface="Calibri" pitchFamily="34" charset="0"/>
              </a:rPr>
              <a:t>known </a:t>
            </a:r>
            <a:r>
              <a:rPr lang="en-US" sz="2000" smtClean="0">
                <a:cs typeface="Calibri" pitchFamily="34" charset="0"/>
              </a:rPr>
              <a:t>distributions.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## symmetric: short, regular then long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X=runif(100);boxplot(X,horizontal=T,bty=n)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X=rnorm(100);boxplot(X,horizontal=T,bty=n)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X=rt(100,2);boxplot(X,horizontal=T,bty=n)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## skewed: short, regular then long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# triangle distribution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X=sample(1:6,100,p=7-(1:6),replace=T);boxplot(X,horizontal=T,bty=n)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X=abs(rnorm(200));boxplot(X,horizontal=T,bty=n)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X=rexp(200);boxplot(X,horizontal=T,bty=n)</a:t>
            </a:r>
            <a:endParaRPr lang="en-US" sz="200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Random sampling – </a:t>
            </a:r>
            <a:r>
              <a:rPr lang="en-US" sz="2200" b="1" smtClean="0">
                <a:solidFill>
                  <a:srgbClr val="0070C0"/>
                </a:solidFill>
              </a:rPr>
              <a:t>The sample function</a:t>
            </a:r>
            <a:endParaRPr lang="en-US" sz="22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5105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# 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Roll a die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sample(1:6,10,replace=TRUE)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[1] 5 1 5 3 3 4 5 4 2 1 # no 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sixes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!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</a:rPr>
              <a:t>## pick 6 of 54 (a lottery)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</a:rPr>
              <a:t>&gt; sample(1:54,6) # no replacement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</a:rPr>
              <a:t>[1] 6 39 23 35 </a:t>
            </a:r>
            <a:r>
              <a:rPr lang="en-US" sz="2200" smtClean="0">
                <a:solidFill>
                  <a:srgbClr val="FF0000"/>
                </a:solidFill>
              </a:rPr>
              <a:t>25 </a:t>
            </a:r>
            <a:r>
              <a:rPr lang="en-US" sz="2200" smtClean="0">
                <a:solidFill>
                  <a:srgbClr val="FF0000"/>
                </a:solidFill>
              </a:rPr>
              <a:t>26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</a:rPr>
              <a:t>## pick a card. (Fancy! Uses paste, rep)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</a:rPr>
              <a:t>&gt; cards = paste(rep(c("A",2:10,"J","Q","K"),4),c("H","D","S","C"))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</a:rPr>
              <a:t>&gt; sample(cards,5</a:t>
            </a:r>
            <a:r>
              <a:rPr lang="en-US" sz="2200" smtClean="0">
                <a:solidFill>
                  <a:srgbClr val="FF0000"/>
                </a:solidFill>
              </a:rPr>
              <a:t>) # a pair of jacks, </a:t>
            </a:r>
            <a:r>
              <a:rPr lang="en-US" sz="2200" smtClean="0">
                <a:solidFill>
                  <a:srgbClr val="FF0000"/>
                </a:solidFill>
              </a:rPr>
              <a:t>no </a:t>
            </a:r>
            <a:r>
              <a:rPr lang="en-US" sz="2200" smtClean="0">
                <a:solidFill>
                  <a:srgbClr val="FF0000"/>
                </a:solidFill>
              </a:rPr>
              <a:t>replacement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</a:rPr>
              <a:t>[1] "J D" "5 C" "A S" "2 D" "J H"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</a:rPr>
              <a:t>## roll 2 die. Even fancier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</a:rPr>
              <a:t>&gt; dice = as.vector(outer(1:6,1:6,paste))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</a:rPr>
              <a:t>&gt; sample(dice,5,replace=TRUE) # replace when rolling dice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</a:rPr>
              <a:t>[1] "1 1" "4 1" "6 3" "4 4" "2 6"</a:t>
            </a:r>
            <a:endParaRPr 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Probability calculations and combinatorics</a:t>
            </a:r>
            <a:endParaRPr lang="en-US" sz="22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800600"/>
          </a:xfrm>
        </p:spPr>
        <p:txBody>
          <a:bodyPr>
            <a:normAutofit/>
          </a:bodyPr>
          <a:lstStyle/>
          <a:p>
            <a:r>
              <a:rPr lang="en-US" sz="2200" smtClean="0"/>
              <a:t>Factorials and permutation: 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prod(x), factorial(x)</a:t>
            </a:r>
          </a:p>
          <a:p>
            <a:r>
              <a:rPr lang="en-US" sz="2200" smtClean="0"/>
              <a:t>Combinations: 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choose(n,x)</a:t>
            </a:r>
          </a:p>
          <a:p>
            <a:r>
              <a:rPr lang="en-US" sz="2200" b="1" smtClean="0">
                <a:solidFill>
                  <a:srgbClr val="0070C0"/>
                </a:solidFill>
              </a:rPr>
              <a:t>Example:</a:t>
            </a:r>
            <a:r>
              <a:rPr lang="en-US" sz="2200" smtClean="0"/>
              <a:t> a printed circuit board has eight different locations in which a component can be loaded. If four different components are to be placed on the board, how many different designs are possible?</a:t>
            </a:r>
          </a:p>
          <a:p>
            <a:pPr lvl="1"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factorial(8)/factorial(8-4)</a:t>
            </a:r>
          </a:p>
          <a:p>
            <a:pPr lvl="1"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[1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1680</a:t>
            </a:r>
          </a:p>
          <a:p>
            <a:pPr>
              <a:buNone/>
            </a:pPr>
            <a:r>
              <a:rPr lang="en-US" sz="2200" smtClean="0"/>
              <a:t>	If ﬁve </a:t>
            </a:r>
            <a:r>
              <a:rPr lang="en-US" sz="2200" smtClean="0"/>
              <a:t>identical components are to be placed on the board, </a:t>
            </a:r>
            <a:r>
              <a:rPr lang="en-US" sz="2200" smtClean="0"/>
              <a:t>how </a:t>
            </a:r>
            <a:r>
              <a:rPr lang="en-US" sz="2200" smtClean="0"/>
              <a:t>many</a:t>
            </a:r>
          </a:p>
          <a:p>
            <a:pPr>
              <a:buNone/>
            </a:pPr>
            <a:r>
              <a:rPr lang="en-US" sz="2200" smtClean="0"/>
              <a:t>	different </a:t>
            </a:r>
            <a:r>
              <a:rPr lang="en-US" sz="2200" smtClean="0"/>
              <a:t>designs </a:t>
            </a:r>
            <a:r>
              <a:rPr lang="en-US" sz="2200" smtClean="0"/>
              <a:t>are </a:t>
            </a:r>
            <a:r>
              <a:rPr lang="en-US" sz="2200" smtClean="0"/>
              <a:t>possible?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&gt; choose(8,5)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[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1] 56</a:t>
            </a:r>
            <a:endParaRPr lang="en-US" sz="200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Discrete distributions</a:t>
            </a:r>
            <a:endParaRPr lang="en-US" sz="22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800600"/>
          </a:xfrm>
        </p:spPr>
        <p:txBody>
          <a:bodyPr>
            <a:normAutofit/>
          </a:bodyPr>
          <a:lstStyle/>
          <a:p>
            <a:r>
              <a:rPr lang="en-US" sz="2000" smtClean="0">
                <a:cs typeface="Calibri" pitchFamily="34" charset="0"/>
              </a:rPr>
              <a:t>For a discrete random variable X with possible values </a:t>
            </a:r>
            <a:r>
              <a:rPr lang="en-US" sz="2000" i="1" smtClean="0">
                <a:cs typeface="Calibri" pitchFamily="34" charset="0"/>
              </a:rPr>
              <a:t>x</a:t>
            </a:r>
            <a:r>
              <a:rPr lang="en-US" sz="2000" i="1" baseline="-25000" smtClean="0">
                <a:cs typeface="Calibri" pitchFamily="34" charset="0"/>
              </a:rPr>
              <a:t>1</a:t>
            </a:r>
            <a:r>
              <a:rPr lang="en-US" sz="2000" i="1" smtClean="0">
                <a:cs typeface="Calibri" pitchFamily="34" charset="0"/>
              </a:rPr>
              <a:t>, x</a:t>
            </a:r>
            <a:r>
              <a:rPr lang="en-US" sz="2000" i="1" baseline="-25000" smtClean="0">
                <a:cs typeface="Calibri" pitchFamily="34" charset="0"/>
              </a:rPr>
              <a:t>2</a:t>
            </a:r>
            <a:r>
              <a:rPr lang="en-US" sz="2000" smtClean="0">
                <a:cs typeface="Calibri" pitchFamily="34" charset="0"/>
              </a:rPr>
              <a:t>, …, </a:t>
            </a:r>
            <a:r>
              <a:rPr lang="en-US" sz="2000" i="1" smtClean="0">
                <a:cs typeface="Calibri" pitchFamily="34" charset="0"/>
              </a:rPr>
              <a:t>x</a:t>
            </a:r>
            <a:r>
              <a:rPr lang="en-US" sz="2000" i="1" baseline="-25000" smtClean="0">
                <a:cs typeface="Calibri" pitchFamily="34" charset="0"/>
              </a:rPr>
              <a:t>n</a:t>
            </a:r>
            <a:r>
              <a:rPr lang="en-US" sz="2000" smtClean="0">
                <a:cs typeface="Calibri" pitchFamily="34" charset="0"/>
              </a:rPr>
              <a:t>, a probability mass function is a function such that</a:t>
            </a:r>
          </a:p>
          <a:p>
            <a:endParaRPr lang="en-US" sz="2000" smtClean="0">
              <a:cs typeface="Calibri" pitchFamily="34" charset="0"/>
            </a:endParaRPr>
          </a:p>
          <a:p>
            <a:endParaRPr lang="en-US" sz="2000" smtClean="0">
              <a:cs typeface="Calibri" pitchFamily="34" charset="0"/>
            </a:endParaRPr>
          </a:p>
          <a:p>
            <a:endParaRPr lang="en-US" sz="2000" smtClean="0">
              <a:cs typeface="Calibri" pitchFamily="34" charset="0"/>
            </a:endParaRPr>
          </a:p>
          <a:p>
            <a:endParaRPr lang="en-US" sz="2000" smtClean="0">
              <a:cs typeface="Calibri" pitchFamily="34" charset="0"/>
            </a:endParaRPr>
          </a:p>
          <a:p>
            <a:r>
              <a:rPr lang="en-US" sz="2000" smtClean="0">
                <a:cs typeface="Calibri" pitchFamily="34" charset="0"/>
              </a:rPr>
              <a:t>The cumulative distribution function of a discrete random variable </a:t>
            </a:r>
            <a:r>
              <a:rPr lang="en-US" sz="2000" i="1" smtClean="0">
                <a:cs typeface="Calibri" pitchFamily="34" charset="0"/>
              </a:rPr>
              <a:t>X</a:t>
            </a:r>
            <a:r>
              <a:rPr lang="en-US" sz="2000" smtClean="0">
                <a:cs typeface="Calibri" pitchFamily="34" charset="0"/>
              </a:rPr>
              <a:t>, </a:t>
            </a:r>
            <a:r>
              <a:rPr lang="en-US" sz="2000" smtClean="0">
                <a:cs typeface="Calibri" pitchFamily="34" charset="0"/>
              </a:rPr>
              <a:t>denoted </a:t>
            </a:r>
            <a:r>
              <a:rPr lang="en-US" sz="2000" smtClean="0">
                <a:cs typeface="Calibri" pitchFamily="34" charset="0"/>
              </a:rPr>
              <a:t>as </a:t>
            </a:r>
            <a:r>
              <a:rPr lang="en-US" sz="2000" i="1" smtClean="0">
                <a:cs typeface="Calibri" pitchFamily="34" charset="0"/>
              </a:rPr>
              <a:t>F(x)</a:t>
            </a:r>
            <a:r>
              <a:rPr lang="en-US" sz="2000" smtClean="0">
                <a:cs typeface="Calibri" pitchFamily="34" charset="0"/>
              </a:rPr>
              <a:t>, is</a:t>
            </a:r>
          </a:p>
          <a:p>
            <a:endParaRPr lang="en-US" sz="2000" smtClean="0">
              <a:cs typeface="Calibri" pitchFamily="34" charset="0"/>
            </a:endParaRPr>
          </a:p>
          <a:p>
            <a:pPr>
              <a:buNone/>
            </a:pPr>
            <a:r>
              <a:rPr lang="en-US" sz="2000" smtClean="0">
                <a:cs typeface="Calibri" pitchFamily="34" charset="0"/>
              </a:rPr>
              <a:t>	</a:t>
            </a:r>
            <a:r>
              <a:rPr lang="en-US" sz="2000" smtClean="0">
                <a:cs typeface="Calibri" pitchFamily="34" charset="0"/>
              </a:rPr>
              <a:t>For a discrete random variable X, F(x) satifies the following properties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i="1" smtClean="0">
                <a:cs typeface="Calibri" pitchFamily="34" charset="0"/>
              </a:rPr>
              <a:t>0 </a:t>
            </a:r>
            <a:r>
              <a:rPr lang="en-US" sz="1700" i="1" smtClean="0">
                <a:cs typeface="Calibri" pitchFamily="34" charset="0"/>
                <a:sym typeface="Symbol"/>
              </a:rPr>
              <a:t> F(x)  1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smtClean="0">
                <a:cs typeface="Calibri" pitchFamily="34" charset="0"/>
                <a:sym typeface="Symbol"/>
              </a:rPr>
              <a:t>If </a:t>
            </a:r>
            <a:r>
              <a:rPr lang="en-US" sz="1700" i="1" smtClean="0">
                <a:cs typeface="Calibri" pitchFamily="34" charset="0"/>
                <a:sym typeface="Symbol"/>
              </a:rPr>
              <a:t>x &lt; y</a:t>
            </a:r>
            <a:r>
              <a:rPr lang="en-US" sz="1700" smtClean="0">
                <a:cs typeface="Calibri" pitchFamily="34" charset="0"/>
                <a:sym typeface="Symbol"/>
              </a:rPr>
              <a:t>, then</a:t>
            </a:r>
            <a:r>
              <a:rPr lang="en-US" sz="1700" i="1" smtClean="0">
                <a:cs typeface="Calibri" pitchFamily="34" charset="0"/>
                <a:sym typeface="Symbol"/>
              </a:rPr>
              <a:t> F(x)  F(y)</a:t>
            </a:r>
            <a:endParaRPr lang="en-US" sz="1700" i="1" smtClean="0">
              <a:cs typeface="Calibri" pitchFamily="34" charset="0"/>
            </a:endParaRPr>
          </a:p>
          <a:p>
            <a:endParaRPr lang="en-US" sz="2000">
              <a:cs typeface="Calibri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90600" y="2416176"/>
          <a:ext cx="2133600" cy="1317624"/>
        </p:xfrm>
        <a:graphic>
          <a:graphicData uri="http://schemas.openxmlformats.org/presentationml/2006/ole">
            <p:oleObj spid="_x0000_s1026" name="Equation" r:id="rId4" imgW="1396800" imgH="99036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48000" y="4419600"/>
          <a:ext cx="2942897" cy="609600"/>
        </p:xfrm>
        <a:graphic>
          <a:graphicData uri="http://schemas.openxmlformats.org/presentationml/2006/ole">
            <p:oleObj spid="_x0000_s1027" name="Equation" r:id="rId5" imgW="1777680" imgH="36828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1600" y="2133600"/>
          <a:ext cx="914400" cy="198438"/>
        </p:xfrm>
        <a:graphic>
          <a:graphicData uri="http://schemas.openxmlformats.org/presentationml/2006/ole">
            <p:oleObj spid="_x0000_s1028" name="Equation" r:id="rId6" imgW="914400" imgH="1987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Discrete distributions</a:t>
            </a:r>
            <a:endParaRPr lang="en-US" sz="22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800600"/>
          </a:xfrm>
        </p:spPr>
        <p:txBody>
          <a:bodyPr>
            <a:normAutofit/>
          </a:bodyPr>
          <a:lstStyle/>
          <a:p>
            <a:r>
              <a:rPr lang="en-US" sz="2400" smtClean="0">
                <a:cs typeface="Calibri" pitchFamily="34" charset="0"/>
              </a:rPr>
              <a:t>Bernoulli</a:t>
            </a:r>
          </a:p>
          <a:p>
            <a:r>
              <a:rPr lang="en-US" sz="2400" smtClean="0">
                <a:cs typeface="Calibri" pitchFamily="34" charset="0"/>
              </a:rPr>
              <a:t>Binomial</a:t>
            </a:r>
          </a:p>
          <a:p>
            <a:r>
              <a:rPr lang="en-US" sz="2400" smtClean="0">
                <a:cs typeface="Calibri" pitchFamily="34" charset="0"/>
              </a:rPr>
              <a:t>Poisson</a:t>
            </a:r>
          </a:p>
          <a:p>
            <a:r>
              <a:rPr lang="en-US" sz="2400" smtClean="0">
                <a:cs typeface="Calibri" pitchFamily="34" charset="0"/>
              </a:rPr>
              <a:t>Geometric</a:t>
            </a:r>
          </a:p>
          <a:p>
            <a:r>
              <a:rPr lang="en-US" sz="2400" smtClean="0">
                <a:cs typeface="Calibri" pitchFamily="34" charset="0"/>
              </a:rPr>
              <a:t>Hypergeometric</a:t>
            </a:r>
          </a:p>
          <a:p>
            <a:r>
              <a:rPr lang="en-US" sz="2400" smtClean="0">
                <a:cs typeface="Calibri" pitchFamily="34" charset="0"/>
              </a:rPr>
              <a:t>Multinomial</a:t>
            </a:r>
          </a:p>
          <a:p>
            <a:r>
              <a:rPr lang="en-US" sz="2400" smtClean="0">
                <a:cs typeface="Calibri" pitchFamily="34" charset="0"/>
              </a:rPr>
              <a:t>Negative binomial</a:t>
            </a:r>
          </a:p>
          <a:p>
            <a:endParaRPr lang="en-US" sz="2000">
              <a:cs typeface="Calibri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1600" y="2133600"/>
          <a:ext cx="914400" cy="198438"/>
        </p:xfrm>
        <a:graphic>
          <a:graphicData uri="http://schemas.openxmlformats.org/presentationml/2006/ole">
            <p:oleObj spid="_x0000_s2052" name="Equation" r:id="rId4" imgW="914400" imgH="1987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Discrete distributions </a:t>
            </a:r>
            <a:r>
              <a:rPr lang="en-US" sz="2200" b="1" smtClean="0">
                <a:solidFill>
                  <a:srgbClr val="0070C0"/>
                </a:solidFill>
              </a:rPr>
              <a:t>– R functions</a:t>
            </a:r>
            <a:endParaRPr lang="en-US" sz="22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800600"/>
          </a:xfrm>
        </p:spPr>
        <p:txBody>
          <a:bodyPr>
            <a:normAutofit/>
          </a:bodyPr>
          <a:lstStyle/>
          <a:p>
            <a:r>
              <a:rPr lang="en-US" sz="2200" smtClean="0">
                <a:cs typeface="Calibri" pitchFamily="34" charset="0"/>
              </a:rPr>
              <a:t>R has a wide range of built-in probability functions, for each of which four functions are available: </a:t>
            </a:r>
          </a:p>
          <a:p>
            <a:pPr lvl="1"/>
            <a:r>
              <a:rPr lang="en-US" sz="2000" smtClean="0">
                <a:cs typeface="Calibri" pitchFamily="34" charset="0"/>
              </a:rPr>
              <a:t>Probability density function which has a </a:t>
            </a:r>
            <a:r>
              <a:rPr lang="en-US" sz="2000" smtClean="0">
                <a:solidFill>
                  <a:srgbClr val="FF0000"/>
                </a:solidFill>
                <a:cs typeface="Calibri" pitchFamily="34" charset="0"/>
              </a:rPr>
              <a:t>d</a:t>
            </a:r>
            <a:r>
              <a:rPr lang="en-US" sz="2000" smtClean="0">
                <a:cs typeface="Calibri" pitchFamily="34" charset="0"/>
              </a:rPr>
              <a:t> prefix.</a:t>
            </a:r>
          </a:p>
          <a:p>
            <a:pPr lvl="1"/>
            <a:r>
              <a:rPr lang="en-US" sz="2000" smtClean="0">
                <a:cs typeface="Calibri" pitchFamily="34" charset="0"/>
              </a:rPr>
              <a:t>Cumulative probability function: </a:t>
            </a:r>
            <a:r>
              <a:rPr lang="en-US" sz="2000" smtClean="0">
                <a:solidFill>
                  <a:srgbClr val="FF0000"/>
                </a:solidFill>
                <a:cs typeface="Calibri" pitchFamily="34" charset="0"/>
              </a:rPr>
              <a:t>p</a:t>
            </a:r>
            <a:r>
              <a:rPr lang="en-US" sz="2000" smtClean="0">
                <a:cs typeface="Calibri" pitchFamily="34" charset="0"/>
              </a:rPr>
              <a:t> preifx.</a:t>
            </a:r>
          </a:p>
          <a:p>
            <a:pPr lvl="1"/>
            <a:r>
              <a:rPr lang="en-US" sz="2000" smtClean="0">
                <a:cs typeface="Calibri" pitchFamily="34" charset="0"/>
              </a:rPr>
              <a:t>Quantiles of the distribution: </a:t>
            </a:r>
            <a:r>
              <a:rPr lang="en-US" sz="2000" smtClean="0">
                <a:solidFill>
                  <a:srgbClr val="FF0000"/>
                </a:solidFill>
                <a:cs typeface="Calibri" pitchFamily="34" charset="0"/>
              </a:rPr>
              <a:t>q</a:t>
            </a:r>
            <a:r>
              <a:rPr lang="en-US" sz="2000" smtClean="0">
                <a:cs typeface="Calibri" pitchFamily="34" charset="0"/>
              </a:rPr>
              <a:t> prefix.</a:t>
            </a:r>
          </a:p>
          <a:p>
            <a:pPr lvl="1">
              <a:spcAft>
                <a:spcPts val="600"/>
              </a:spcAft>
            </a:pPr>
            <a:r>
              <a:rPr lang="en-US" sz="2000" smtClean="0">
                <a:cs typeface="Calibri" pitchFamily="34" charset="0"/>
              </a:rPr>
              <a:t>Random numbers generated from the distribution: </a:t>
            </a:r>
            <a:r>
              <a:rPr lang="en-US" sz="2000" smtClean="0">
                <a:solidFill>
                  <a:srgbClr val="FF0000"/>
                </a:solidFill>
                <a:cs typeface="Calibri" pitchFamily="34" charset="0"/>
              </a:rPr>
              <a:t>r</a:t>
            </a:r>
            <a:r>
              <a:rPr lang="en-US" sz="2000" smtClean="0">
                <a:cs typeface="Calibri" pitchFamily="34" charset="0"/>
              </a:rPr>
              <a:t> prefix.</a:t>
            </a:r>
          </a:p>
          <a:p>
            <a:r>
              <a:rPr lang="en-US" sz="2200" smtClean="0">
                <a:cs typeface="Calibri" pitchFamily="34" charset="0"/>
              </a:rPr>
              <a:t>Each letter (</a:t>
            </a:r>
            <a:r>
              <a:rPr lang="en-US" sz="2200" smtClean="0">
                <a:solidFill>
                  <a:srgbClr val="FF0000"/>
                </a:solidFill>
                <a:cs typeface="Calibri" pitchFamily="34" charset="0"/>
              </a:rPr>
              <a:t>d</a:t>
            </a:r>
            <a:r>
              <a:rPr lang="en-US" sz="2200" smtClean="0">
                <a:cs typeface="Calibri" pitchFamily="34" charset="0"/>
              </a:rPr>
              <a:t>, </a:t>
            </a:r>
            <a:r>
              <a:rPr lang="en-US" sz="2200" smtClean="0">
                <a:solidFill>
                  <a:srgbClr val="FF0000"/>
                </a:solidFill>
                <a:cs typeface="Calibri" pitchFamily="34" charset="0"/>
              </a:rPr>
              <a:t>p</a:t>
            </a:r>
            <a:r>
              <a:rPr lang="en-US" sz="2200" smtClean="0">
                <a:cs typeface="Calibri" pitchFamily="34" charset="0"/>
              </a:rPr>
              <a:t>, </a:t>
            </a:r>
            <a:r>
              <a:rPr lang="en-US" sz="2200" smtClean="0">
                <a:solidFill>
                  <a:srgbClr val="FF0000"/>
                </a:solidFill>
                <a:cs typeface="Calibri" pitchFamily="34" charset="0"/>
              </a:rPr>
              <a:t>q</a:t>
            </a:r>
            <a:r>
              <a:rPr lang="en-US" sz="2200" smtClean="0">
                <a:cs typeface="Calibri" pitchFamily="34" charset="0"/>
              </a:rPr>
              <a:t> or </a:t>
            </a:r>
            <a:r>
              <a:rPr lang="en-US" sz="2200" smtClean="0">
                <a:solidFill>
                  <a:srgbClr val="FF0000"/>
                </a:solidFill>
                <a:cs typeface="Calibri" pitchFamily="34" charset="0"/>
              </a:rPr>
              <a:t>r</a:t>
            </a:r>
            <a:r>
              <a:rPr lang="en-US" sz="2200" smtClean="0">
                <a:cs typeface="Calibri" pitchFamily="34" charset="0"/>
              </a:rPr>
              <a:t>) can be prefixed to the R functions.</a:t>
            </a:r>
            <a:endParaRPr lang="en-US" sz="2200">
              <a:cs typeface="Calibri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1600" y="2133600"/>
          <a:ext cx="914400" cy="198438"/>
        </p:xfrm>
        <a:graphic>
          <a:graphicData uri="http://schemas.openxmlformats.org/presentationml/2006/ole">
            <p:oleObj spid="_x0000_s3074" name="Equation" r:id="rId4" imgW="914400" imgH="198720" progId="Equation.DSMT4">
              <p:embed/>
            </p:oleObj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990600" y="4419600"/>
          <a:ext cx="63976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939"/>
                <a:gridCol w="1969552"/>
                <a:gridCol w="27081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 function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Distribution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Parameters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binom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Binomial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Sample size, probability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pois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Poisson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mean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geom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Geometric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probability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hyper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hypergeometric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m, n, k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nbinom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Negative</a:t>
                      </a:r>
                      <a:r>
                        <a:rPr lang="en-US" baseline="0" smtClean="0"/>
                        <a:t> binomial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size, probability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Discrete distributions </a:t>
            </a:r>
            <a:r>
              <a:rPr lang="en-US" sz="2200" b="1" smtClean="0">
                <a:solidFill>
                  <a:srgbClr val="0070C0"/>
                </a:solidFill>
              </a:rPr>
              <a:t>– summary R functions</a:t>
            </a:r>
            <a:endParaRPr lang="en-US" sz="2200" b="1">
              <a:solidFill>
                <a:srgbClr val="0070C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1600" y="2133600"/>
          <a:ext cx="914400" cy="198438"/>
        </p:xfrm>
        <a:graphic>
          <a:graphicData uri="http://schemas.openxmlformats.org/presentationml/2006/ole">
            <p:oleObj spid="_x0000_s4098" name="Equation" r:id="rId4" imgW="914400" imgH="198720" progId="Equation.DSMT4">
              <p:embed/>
            </p:oleObj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803400"/>
          <a:ext cx="8226426" cy="238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225"/>
                <a:gridCol w="1524000"/>
                <a:gridCol w="1600200"/>
                <a:gridCol w="1899585"/>
                <a:gridCol w="1910416"/>
              </a:tblGrid>
              <a:tr h="416973">
                <a:tc>
                  <a:txBody>
                    <a:bodyPr/>
                    <a:lstStyle/>
                    <a:p>
                      <a:r>
                        <a:rPr lang="en-US" smtClean="0"/>
                        <a:t>Distribution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Density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Cumulative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Quantile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RN Generated</a:t>
                      </a:r>
                      <a:endParaRPr lang="en-US"/>
                    </a:p>
                  </a:txBody>
                  <a:tcPr/>
                </a:tc>
              </a:tr>
              <a:tr h="416973">
                <a:tc>
                  <a:txBody>
                    <a:bodyPr/>
                    <a:lstStyle/>
                    <a:p>
                      <a:r>
                        <a:rPr lang="en-US" smtClean="0"/>
                        <a:t>Binomial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dbinom(k,n,p)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pbinom(q,n,p)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qbinom(p,n,p)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rbinom(k,n,prob)</a:t>
                      </a:r>
                      <a:endParaRPr lang="en-US"/>
                    </a:p>
                  </a:txBody>
                  <a:tcPr/>
                </a:tc>
              </a:tr>
              <a:tr h="416973">
                <a:tc>
                  <a:txBody>
                    <a:bodyPr/>
                    <a:lstStyle/>
                    <a:p>
                      <a:r>
                        <a:rPr lang="en-US" smtClean="0"/>
                        <a:t>Poisson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dpois(k,</a:t>
                      </a:r>
                      <a:r>
                        <a:rPr lang="en-US" smtClean="0">
                          <a:latin typeface="Matura MT Script Capitals"/>
                        </a:rPr>
                        <a:t> </a:t>
                      </a:r>
                      <a:r>
                        <a:rPr lang="en-US" smtClean="0">
                          <a:latin typeface="Matura MT Script Capitals"/>
                          <a:sym typeface="Euclid Symbol"/>
                        </a:rPr>
                        <a:t>)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ppois(q,</a:t>
                      </a:r>
                      <a:r>
                        <a:rPr lang="en-US" smtClean="0">
                          <a:latin typeface="Matura MT Script Capitals"/>
                          <a:sym typeface="Euclid Symbol"/>
                        </a:rPr>
                        <a:t> )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qpois(p,</a:t>
                      </a:r>
                      <a:r>
                        <a:rPr lang="en-US" smtClean="0">
                          <a:latin typeface="Matura MT Script Capitals"/>
                          <a:sym typeface="Euclid Symbol"/>
                        </a:rPr>
                        <a:t> )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rpois(n,</a:t>
                      </a:r>
                      <a:r>
                        <a:rPr lang="en-US" smtClean="0">
                          <a:latin typeface="Matura MT Script Capitals"/>
                          <a:sym typeface="Euclid Symbol"/>
                        </a:rPr>
                        <a:t> )</a:t>
                      </a:r>
                      <a:endParaRPr lang="en-US"/>
                    </a:p>
                  </a:txBody>
                  <a:tcPr/>
                </a:tc>
              </a:tr>
              <a:tr h="416973">
                <a:tc>
                  <a:txBody>
                    <a:bodyPr/>
                    <a:lstStyle/>
                    <a:p>
                      <a:r>
                        <a:rPr lang="en-US" smtClean="0"/>
                        <a:t>geom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dgeom(x,p)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pgeom(q,p)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qgeom(p,prob)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rgeom(n,prob)</a:t>
                      </a:r>
                      <a:endParaRPr lang="en-US"/>
                    </a:p>
                  </a:txBody>
                  <a:tcPr/>
                </a:tc>
              </a:tr>
              <a:tr h="719707">
                <a:tc>
                  <a:txBody>
                    <a:bodyPr/>
                    <a:lstStyle/>
                    <a:p>
                      <a:r>
                        <a:rPr lang="en-US" smtClean="0"/>
                        <a:t>Negative binomial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dnbinom(x,k,p)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pnbinom(q,k,p)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qnbinom(p,k,prob)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rnbinom(n,n,prob)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2466</TotalTime>
  <Words>2007</Words>
  <Application>Microsoft Office PowerPoint</Application>
  <PresentationFormat>On-screen Show (4:3)</PresentationFormat>
  <Paragraphs>383</Paragraphs>
  <Slides>33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Median</vt:lpstr>
      <vt:lpstr>MathType 6.0 Equation</vt:lpstr>
      <vt:lpstr>Probability and distributions</vt:lpstr>
      <vt:lpstr>Outline</vt:lpstr>
      <vt:lpstr>Random sampling – The sample function</vt:lpstr>
      <vt:lpstr>Random sampling – The sample function</vt:lpstr>
      <vt:lpstr>Probability calculations and combinatorics</vt:lpstr>
      <vt:lpstr>Discrete distributions</vt:lpstr>
      <vt:lpstr>Discrete distributions</vt:lpstr>
      <vt:lpstr>Discrete distributions – R functions</vt:lpstr>
      <vt:lpstr>Discrete distributions – summary R functions</vt:lpstr>
      <vt:lpstr>Discrete distributions – Binomial distribution</vt:lpstr>
      <vt:lpstr>Discrete distributions – Binomial distribution</vt:lpstr>
      <vt:lpstr>Discrete distributions – Poisson distribution</vt:lpstr>
      <vt:lpstr>Continuous distributions</vt:lpstr>
      <vt:lpstr>Continuous distributions</vt:lpstr>
      <vt:lpstr>Continuous distributions – R functions</vt:lpstr>
      <vt:lpstr>Continuous distributions – summary R functions</vt:lpstr>
      <vt:lpstr>Continuous distributions – Normal distribution</vt:lpstr>
      <vt:lpstr>Continuous distributions – Normal distribution</vt:lpstr>
      <vt:lpstr>Continuous distributions – Standard normal distribution</vt:lpstr>
      <vt:lpstr>Continuous distributions – Standard normal distribution</vt:lpstr>
      <vt:lpstr>Continuous distributions – Exponential distribution</vt:lpstr>
      <vt:lpstr>The central limit theorem</vt:lpstr>
      <vt:lpstr>The central limit theorem – Binomial dist.</vt:lpstr>
      <vt:lpstr>The central limit theorem – Binomial dist.</vt:lpstr>
      <vt:lpstr>Normal plots</vt:lpstr>
      <vt:lpstr>Normal plots</vt:lpstr>
      <vt:lpstr>Exploratory Data Analysis</vt:lpstr>
      <vt:lpstr>Example – Home data</vt:lpstr>
      <vt:lpstr>Example – CEO salaries</vt:lpstr>
      <vt:lpstr>Example – CEO salaries</vt:lpstr>
      <vt:lpstr>Example – Taxi time at EWR</vt:lpstr>
      <vt:lpstr>Example – Taxi time at EWR</vt:lpstr>
      <vt:lpstr>Example – Symmetric or skewed, Long or short?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Hoang Ha</dc:creator>
  <cp:lastModifiedBy>Hoang Ha</cp:lastModifiedBy>
  <cp:revision>197</cp:revision>
  <dcterms:created xsi:type="dcterms:W3CDTF">2011-07-29T07:43:18Z</dcterms:created>
  <dcterms:modified xsi:type="dcterms:W3CDTF">2011-08-04T17:55:44Z</dcterms:modified>
</cp:coreProperties>
</file>