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9"/>
  </p:notesMasterIdLst>
  <p:sldIdLst>
    <p:sldId id="256" r:id="rId2"/>
    <p:sldId id="410" r:id="rId3"/>
    <p:sldId id="375" r:id="rId4"/>
    <p:sldId id="411" r:id="rId5"/>
    <p:sldId id="376" r:id="rId6"/>
    <p:sldId id="377" r:id="rId7"/>
    <p:sldId id="378" r:id="rId8"/>
    <p:sldId id="383" r:id="rId9"/>
    <p:sldId id="412" r:id="rId10"/>
    <p:sldId id="379" r:id="rId11"/>
    <p:sldId id="380" r:id="rId12"/>
    <p:sldId id="382" r:id="rId13"/>
    <p:sldId id="384" r:id="rId14"/>
    <p:sldId id="385" r:id="rId15"/>
    <p:sldId id="386" r:id="rId16"/>
    <p:sldId id="390" r:id="rId17"/>
    <p:sldId id="391" r:id="rId18"/>
    <p:sldId id="413" r:id="rId19"/>
    <p:sldId id="387" r:id="rId20"/>
    <p:sldId id="388" r:id="rId21"/>
    <p:sldId id="396" r:id="rId22"/>
    <p:sldId id="389" r:id="rId23"/>
    <p:sldId id="392" r:id="rId24"/>
    <p:sldId id="393" r:id="rId25"/>
    <p:sldId id="394" r:id="rId26"/>
    <p:sldId id="395" r:id="rId27"/>
    <p:sldId id="398" r:id="rId28"/>
    <p:sldId id="399" r:id="rId29"/>
    <p:sldId id="400" r:id="rId30"/>
    <p:sldId id="401" r:id="rId31"/>
    <p:sldId id="402" r:id="rId32"/>
    <p:sldId id="403" r:id="rId33"/>
    <p:sldId id="404" r:id="rId34"/>
    <p:sldId id="405" r:id="rId35"/>
    <p:sldId id="407" r:id="rId36"/>
    <p:sldId id="408" r:id="rId37"/>
    <p:sldId id="40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6" autoAdjust="0"/>
    <p:restoredTop sz="94595" autoAdjust="0"/>
  </p:normalViewPr>
  <p:slideViewPr>
    <p:cSldViewPr>
      <p:cViewPr varScale="1">
        <p:scale>
          <a:sx n="74" d="100"/>
          <a:sy n="74" d="100"/>
        </p:scale>
        <p:origin x="-79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220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61884A-068D-4673-A0BC-4807FF906B87}" type="datetimeFigureOut">
              <a:rPr lang="en-US" smtClean="0"/>
              <a:pPr/>
              <a:t>8/8/2011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E33977-0B9D-4A99-AB68-31AB060313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E33977-0B9D-4A99-AB68-31AB0603133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10662BF-05DF-4777-A9C5-52EAFA0123E2}" type="datetimeFigureOut">
              <a:rPr lang="en-US" smtClean="0"/>
              <a:pPr/>
              <a:t>8/8/2011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D74F345-EE89-4BF0-A09E-941180D320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0662BF-05DF-4777-A9C5-52EAFA0123E2}"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4F345-EE89-4BF0-A09E-941180D320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10662BF-05DF-4777-A9C5-52EAFA0123E2}" type="datetimeFigureOut">
              <a:rPr lang="en-US" smtClean="0"/>
              <a:pPr/>
              <a:t>8/8/2011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D74F345-EE89-4BF0-A09E-941180D320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0662BF-05DF-4777-A9C5-52EAFA0123E2}" type="datetimeFigureOut">
              <a:rPr lang="en-US" smtClean="0"/>
              <a:pPr/>
              <a:t>8/8/2011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D74F345-EE89-4BF0-A09E-941180D320F2}"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10662BF-05DF-4777-A9C5-52EAFA0123E2}" type="datetimeFigureOut">
              <a:rPr lang="en-US" smtClean="0"/>
              <a:pPr/>
              <a:t>8/8/2011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D74F345-EE89-4BF0-A09E-941180D320F2}"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10662BF-05DF-4777-A9C5-52EAFA0123E2}" type="datetimeFigureOut">
              <a:rPr lang="en-US" smtClean="0"/>
              <a:pPr/>
              <a:t>8/8/2011</a:t>
            </a:fld>
            <a:endParaRPr lang="en-US"/>
          </a:p>
        </p:txBody>
      </p:sp>
      <p:sp>
        <p:nvSpPr>
          <p:cNvPr id="10" name="Slide Number Placeholder 9"/>
          <p:cNvSpPr>
            <a:spLocks noGrp="1"/>
          </p:cNvSpPr>
          <p:nvPr>
            <p:ph type="sldNum" sz="quarter" idx="16"/>
          </p:nvPr>
        </p:nvSpPr>
        <p:spPr/>
        <p:txBody>
          <a:bodyPr rtlCol="0"/>
          <a:lstStyle/>
          <a:p>
            <a:fld id="{3D74F345-EE89-4BF0-A09E-941180D320F2}"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10662BF-05DF-4777-A9C5-52EAFA0123E2}" type="datetimeFigureOut">
              <a:rPr lang="en-US" smtClean="0"/>
              <a:pPr/>
              <a:t>8/8/2011</a:t>
            </a:fld>
            <a:endParaRPr lang="en-US"/>
          </a:p>
        </p:txBody>
      </p:sp>
      <p:sp>
        <p:nvSpPr>
          <p:cNvPr id="12" name="Slide Number Placeholder 11"/>
          <p:cNvSpPr>
            <a:spLocks noGrp="1"/>
          </p:cNvSpPr>
          <p:nvPr>
            <p:ph type="sldNum" sz="quarter" idx="16"/>
          </p:nvPr>
        </p:nvSpPr>
        <p:spPr/>
        <p:txBody>
          <a:bodyPr rtlCol="0"/>
          <a:lstStyle/>
          <a:p>
            <a:fld id="{3D74F345-EE89-4BF0-A09E-941180D320F2}"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0662BF-05DF-4777-A9C5-52EAFA0123E2}" type="datetimeFigureOut">
              <a:rPr lang="en-US" smtClean="0"/>
              <a:pPr/>
              <a:t>8/8/2011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D74F345-EE89-4BF0-A09E-941180D320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662BF-05DF-4777-A9C5-52EAFA0123E2}" type="datetimeFigureOut">
              <a:rPr lang="en-US" smtClean="0"/>
              <a:pPr/>
              <a:t>8/8/2011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D74F345-EE89-4BF0-A09E-941180D320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0662BF-05DF-4777-A9C5-52EAFA0123E2}" type="datetimeFigureOut">
              <a:rPr lang="en-US" smtClean="0"/>
              <a:pPr/>
              <a:t>8/8/2011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D74F345-EE89-4BF0-A09E-941180D320F2}"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10662BF-05DF-4777-A9C5-52EAFA0123E2}" type="datetimeFigureOut">
              <a:rPr lang="en-US" smtClean="0"/>
              <a:pPr/>
              <a:t>8/8/2011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D74F345-EE89-4BF0-A09E-941180D320F2}"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10662BF-05DF-4777-A9C5-52EAFA0123E2}" type="datetimeFigureOut">
              <a:rPr lang="en-US" smtClean="0"/>
              <a:pPr/>
              <a:t>8/8/2011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D74F345-EE89-4BF0-A09E-941180D320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Programming in r</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for</a:t>
            </a:r>
            <a:endParaRPr lang="en-US" sz="2200" b="1">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It may be necessary to loop through an index and perform an operation at each iteration. The most common format uses the</a:t>
            </a:r>
          </a:p>
          <a:p>
            <a:pPr lvl="1">
              <a:buNone/>
            </a:pPr>
            <a:r>
              <a:rPr lang="en-US" sz="2400" smtClean="0">
                <a:cs typeface="Calibri" pitchFamily="34" charset="0"/>
              </a:rPr>
              <a:t>for construct.</a:t>
            </a:r>
          </a:p>
          <a:p>
            <a:pPr lvl="1">
              <a:spcBef>
                <a:spcPts val="1200"/>
              </a:spcBef>
              <a:spcAft>
                <a:spcPts val="1200"/>
              </a:spcAft>
              <a:buNone/>
            </a:pPr>
            <a:r>
              <a:rPr lang="en-US" sz="2400" smtClean="0">
                <a:cs typeface="Calibri" pitchFamily="34" charset="0"/>
              </a:rPr>
              <a:t>	</a:t>
            </a:r>
            <a:r>
              <a:rPr lang="en-US" sz="2400" smtClean="0">
                <a:solidFill>
                  <a:srgbClr val="FF0000"/>
                </a:solidFill>
                <a:latin typeface="Calibri" pitchFamily="34" charset="0"/>
                <a:cs typeface="Calibri" pitchFamily="34" charset="0"/>
              </a:rPr>
              <a:t>for (name in vec) {grouped expression }</a:t>
            </a:r>
          </a:p>
          <a:p>
            <a:r>
              <a:rPr lang="en-US" sz="2400" smtClean="0">
                <a:cs typeface="Calibri" pitchFamily="34" charset="0"/>
              </a:rPr>
              <a:t>Most commonly, </a:t>
            </a:r>
            <a:r>
              <a:rPr lang="en-US" sz="2400" smtClean="0">
                <a:solidFill>
                  <a:srgbClr val="FF0000"/>
                </a:solidFill>
                <a:latin typeface="Calibri" pitchFamily="34" charset="0"/>
                <a:cs typeface="Calibri" pitchFamily="34" charset="0"/>
              </a:rPr>
              <a:t>vec</a:t>
            </a:r>
            <a:r>
              <a:rPr lang="en-US" sz="2400" smtClean="0">
                <a:cs typeface="Calibri" pitchFamily="34" charset="0"/>
              </a:rPr>
              <a:t> is an integer range, like 1:20, so name</a:t>
            </a:r>
          </a:p>
          <a:p>
            <a:pPr lvl="1">
              <a:buNone/>
            </a:pPr>
            <a:r>
              <a:rPr lang="en-US" sz="2400" smtClean="0">
                <a:cs typeface="Calibri" pitchFamily="34" charset="0"/>
              </a:rPr>
              <a:t>iterates through those integers, and the grouped expression</a:t>
            </a:r>
          </a:p>
          <a:p>
            <a:pPr lvl="1">
              <a:buNone/>
            </a:pPr>
            <a:r>
              <a:rPr lang="en-US" sz="2400" smtClean="0">
                <a:cs typeface="Calibri" pitchFamily="34" charset="0"/>
              </a:rPr>
              <a:t>uses name as a variable.</a:t>
            </a:r>
            <a:endParaRPr lang="en-US" sz="240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for </a:t>
            </a:r>
            <a:r>
              <a:rPr lang="en-US" sz="2000" b="1" smtClean="0">
                <a:solidFill>
                  <a:srgbClr val="0070C0"/>
                </a:solidFill>
                <a:latin typeface="+mn-lt"/>
                <a:cs typeface="Calibri" pitchFamily="34" charset="0"/>
              </a:rPr>
              <a:t>- Example</a:t>
            </a:r>
            <a:endParaRPr lang="en-US" sz="20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Use a for loop to compute the product of the elements of a given vector.</a:t>
            </a:r>
          </a:p>
          <a:p>
            <a:pPr lvl="1">
              <a:buNone/>
            </a:pPr>
            <a:r>
              <a:rPr lang="de-DE" sz="2000" smtClean="0">
                <a:solidFill>
                  <a:srgbClr val="FF0000"/>
                </a:solidFill>
                <a:latin typeface="Calibri" pitchFamily="34" charset="0"/>
                <a:cs typeface="Calibri" pitchFamily="34" charset="0"/>
              </a:rPr>
              <a:t>v &lt;- 1:9</a:t>
            </a:r>
          </a:p>
          <a:p>
            <a:pPr lvl="1">
              <a:buNone/>
            </a:pPr>
            <a:r>
              <a:rPr lang="de-DE" sz="2000" smtClean="0">
                <a:solidFill>
                  <a:srgbClr val="FF0000"/>
                </a:solidFill>
                <a:latin typeface="Calibri" pitchFamily="34" charset="0"/>
                <a:cs typeface="Calibri" pitchFamily="34" charset="0"/>
              </a:rPr>
              <a:t>t &lt;- 1</a:t>
            </a:r>
          </a:p>
          <a:p>
            <a:pPr lvl="1">
              <a:buNone/>
            </a:pPr>
            <a:r>
              <a:rPr lang="de-DE" sz="2000" smtClean="0">
                <a:solidFill>
                  <a:srgbClr val="FF0000"/>
                </a:solidFill>
                <a:latin typeface="Calibri" pitchFamily="34" charset="0"/>
                <a:cs typeface="Calibri" pitchFamily="34" charset="0"/>
              </a:rPr>
              <a:t>for(i in 1:length(v)){</a:t>
            </a:r>
          </a:p>
          <a:p>
            <a:pPr lvl="1">
              <a:buNone/>
            </a:pPr>
            <a:r>
              <a:rPr lang="de-DE" sz="2000" smtClean="0">
                <a:solidFill>
                  <a:srgbClr val="FF0000"/>
                </a:solidFill>
                <a:latin typeface="Calibri" pitchFamily="34" charset="0"/>
                <a:cs typeface="Calibri" pitchFamily="34" charset="0"/>
              </a:rPr>
              <a:t>   t &lt;- t*v[i]</a:t>
            </a:r>
          </a:p>
          <a:p>
            <a:pPr lvl="1">
              <a:buNone/>
            </a:pPr>
            <a:r>
              <a:rPr lang="de-DE" sz="2000" smtClean="0">
                <a:solidFill>
                  <a:srgbClr val="FF0000"/>
                </a:solidFill>
                <a:latin typeface="Calibri" pitchFamily="34" charset="0"/>
                <a:cs typeface="Calibri" pitchFamily="34" charset="0"/>
              </a:rPr>
              <a:t>}</a:t>
            </a:r>
          </a:p>
          <a:p>
            <a:pPr lvl="1">
              <a:buNone/>
            </a:pPr>
            <a:r>
              <a:rPr lang="de-DE" sz="2000" smtClean="0">
                <a:solidFill>
                  <a:srgbClr val="FF0000"/>
                </a:solidFill>
                <a:latin typeface="Calibri" pitchFamily="34" charset="0"/>
                <a:cs typeface="Calibri" pitchFamily="34" charset="0"/>
              </a:rPr>
              <a:t>t</a:t>
            </a:r>
          </a:p>
          <a:p>
            <a:pPr lvl="1">
              <a:buNone/>
            </a:pPr>
            <a:r>
              <a:rPr lang="en-US" sz="2000" smtClean="0">
                <a:solidFill>
                  <a:srgbClr val="FF0000"/>
                </a:solidFill>
                <a:latin typeface="Calibri" pitchFamily="34" charset="0"/>
                <a:cs typeface="Calibri" pitchFamily="34" charset="0"/>
              </a:rPr>
              <a:t>[1] 362880</a:t>
            </a:r>
            <a:endParaRPr lang="en-US" sz="2000">
              <a:solidFill>
                <a:srgbClr val="FF0000"/>
              </a:solidFill>
              <a:latin typeface="Calibri" pitchFamily="34" charset="0"/>
              <a:cs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for </a:t>
            </a:r>
            <a:r>
              <a:rPr lang="en-US" sz="2000" b="1" smtClean="0">
                <a:solidFill>
                  <a:srgbClr val="0070C0"/>
                </a:solidFill>
                <a:latin typeface="+mn-lt"/>
                <a:cs typeface="Calibri" pitchFamily="34" charset="0"/>
              </a:rPr>
              <a:t>- Example</a:t>
            </a:r>
            <a:endParaRPr lang="en-US" sz="20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Given a list such that each component is a character vector, create a list whose components are the first entry of the vector.</a:t>
            </a:r>
          </a:p>
          <a:p>
            <a:pPr lvl="1">
              <a:spcBef>
                <a:spcPts val="1200"/>
              </a:spcBef>
              <a:buNone/>
            </a:pPr>
            <a:r>
              <a:rPr lang="en-US" sz="2000" smtClean="0">
                <a:solidFill>
                  <a:srgbClr val="FF0000"/>
                </a:solidFill>
                <a:latin typeface="Calibri" pitchFamily="34" charset="0"/>
                <a:cs typeface="Calibri" pitchFamily="34" charset="0"/>
              </a:rPr>
              <a:t>LL &lt;- list(one = c("a", "b", "c"), two = c("p","q","r"), three = c("x","y"))</a:t>
            </a:r>
          </a:p>
          <a:p>
            <a:pPr lvl="1">
              <a:buNone/>
            </a:pPr>
            <a:r>
              <a:rPr lang="en-US" sz="2000" smtClean="0">
                <a:solidFill>
                  <a:srgbClr val="FF0000"/>
                </a:solidFill>
                <a:latin typeface="Calibri" pitchFamily="34" charset="0"/>
                <a:cs typeface="Calibri" pitchFamily="34" charset="0"/>
              </a:rPr>
              <a:t>FF &lt;- vector(mode = "list", length = length(LL))</a:t>
            </a:r>
          </a:p>
          <a:p>
            <a:pPr lvl="1">
              <a:buNone/>
            </a:pPr>
            <a:r>
              <a:rPr lang="en-US" sz="2000" smtClean="0">
                <a:solidFill>
                  <a:srgbClr val="FF0000"/>
                </a:solidFill>
                <a:latin typeface="Calibri" pitchFamily="34" charset="0"/>
                <a:cs typeface="Calibri" pitchFamily="34" charset="0"/>
              </a:rPr>
              <a:t>for (i in 1:length(LL)) {</a:t>
            </a:r>
          </a:p>
          <a:p>
            <a:pPr lvl="1">
              <a:buNone/>
            </a:pPr>
            <a:r>
              <a:rPr lang="en-US" sz="2000" smtClean="0">
                <a:solidFill>
                  <a:srgbClr val="FF0000"/>
                </a:solidFill>
                <a:latin typeface="Calibri" pitchFamily="34" charset="0"/>
                <a:cs typeface="Calibri" pitchFamily="34" charset="0"/>
              </a:rPr>
              <a:t>    FF[[i]] &lt;- LL[[i]][1]</a:t>
            </a:r>
          </a:p>
          <a:p>
            <a:pPr lvl="1">
              <a:buNone/>
            </a:pPr>
            <a:r>
              <a:rPr lang="en-US" sz="2000" smtClean="0">
                <a:solidFill>
                  <a:srgbClr val="FF0000"/>
                </a:solidFill>
                <a:latin typeface="Calibri" pitchFamily="34" charset="0"/>
                <a:cs typeface="Calibri" pitchFamily="34" charset="0"/>
              </a:rPr>
              <a:t> }</a:t>
            </a:r>
          </a:p>
          <a:p>
            <a:pPr lvl="1">
              <a:buNone/>
            </a:pPr>
            <a:r>
              <a:rPr lang="en-US" sz="2000" smtClean="0">
                <a:solidFill>
                  <a:srgbClr val="FF0000"/>
                </a:solidFill>
                <a:latin typeface="Calibri" pitchFamily="34" charset="0"/>
                <a:cs typeface="Calibri" pitchFamily="34" charset="0"/>
              </a:rPr>
              <a:t>ff &lt;- unlist(FF)</a:t>
            </a:r>
          </a:p>
          <a:p>
            <a:pPr lvl="1">
              <a:buNone/>
            </a:pPr>
            <a:r>
              <a:rPr lang="en-US" sz="2000" smtClean="0">
                <a:solidFill>
                  <a:srgbClr val="FF0000"/>
                </a:solidFill>
                <a:latin typeface="Calibri" pitchFamily="34" charset="0"/>
                <a:cs typeface="Calibri" pitchFamily="34" charset="0"/>
              </a:rPr>
              <a:t>ff</a:t>
            </a:r>
          </a:p>
          <a:p>
            <a:pPr lvl="1">
              <a:buNone/>
            </a:pPr>
            <a:r>
              <a:rPr lang="en-US" sz="2000" smtClean="0">
                <a:solidFill>
                  <a:srgbClr val="FF0000"/>
                </a:solidFill>
                <a:latin typeface="Calibri" pitchFamily="34" charset="0"/>
                <a:cs typeface="Calibri" pitchFamily="34" charset="0"/>
              </a:rPr>
              <a:t>[1] "a" "p" "x"</a:t>
            </a:r>
            <a:endParaRPr lang="de-DE" sz="2000" smtClean="0">
              <a:solidFill>
                <a:srgbClr val="FF0000"/>
              </a:solidFill>
              <a:latin typeface="Calibri" pitchFamily="34" charset="0"/>
              <a:cs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for </a:t>
            </a:r>
            <a:r>
              <a:rPr lang="en-US" sz="2000" b="1" smtClean="0">
                <a:solidFill>
                  <a:srgbClr val="0070C0"/>
                </a:solidFill>
                <a:latin typeface="+mn-lt"/>
                <a:cs typeface="Calibri" pitchFamily="34" charset="0"/>
              </a:rPr>
              <a:t>- Example</a:t>
            </a:r>
            <a:endParaRPr lang="en-US" sz="20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pPr>
              <a:buNone/>
            </a:pPr>
            <a:r>
              <a:rPr lang="de-DE" sz="2000" smtClean="0">
                <a:solidFill>
                  <a:srgbClr val="FF0000"/>
                </a:solidFill>
                <a:latin typeface="Calibri" pitchFamily="34" charset="0"/>
                <a:cs typeface="Calibri" pitchFamily="34" charset="0"/>
              </a:rPr>
              <a:t>	#Calculate and print the first 6 elements of the Fibonacci series</a:t>
            </a:r>
          </a:p>
          <a:p>
            <a:pPr>
              <a:buNone/>
            </a:pPr>
            <a:r>
              <a:rPr lang="de-DE" sz="2000" smtClean="0">
                <a:solidFill>
                  <a:srgbClr val="FF0000"/>
                </a:solidFill>
                <a:latin typeface="Calibri" pitchFamily="34" charset="0"/>
                <a:cs typeface="Calibri" pitchFamily="34" charset="0"/>
              </a:rPr>
              <a:t>	fib &lt;- numeric(6)</a:t>
            </a:r>
          </a:p>
          <a:p>
            <a:pPr>
              <a:buNone/>
            </a:pPr>
            <a:r>
              <a:rPr lang="de-DE" sz="2000" smtClean="0">
                <a:solidFill>
                  <a:srgbClr val="FF0000"/>
                </a:solidFill>
                <a:latin typeface="Calibri" pitchFamily="34" charset="0"/>
                <a:cs typeface="Calibri" pitchFamily="34" charset="0"/>
              </a:rPr>
              <a:t>	fib[1] &lt;- 1</a:t>
            </a:r>
          </a:p>
          <a:p>
            <a:pPr>
              <a:buNone/>
            </a:pPr>
            <a:r>
              <a:rPr lang="de-DE" sz="2000" smtClean="0">
                <a:solidFill>
                  <a:srgbClr val="FF0000"/>
                </a:solidFill>
                <a:latin typeface="Calibri" pitchFamily="34" charset="0"/>
                <a:cs typeface="Calibri" pitchFamily="34" charset="0"/>
              </a:rPr>
              <a:t>	fib[2] &lt;- 1</a:t>
            </a:r>
          </a:p>
          <a:p>
            <a:pPr>
              <a:buNone/>
            </a:pPr>
            <a:r>
              <a:rPr lang="de-DE" sz="2000" smtClean="0">
                <a:solidFill>
                  <a:srgbClr val="FF0000"/>
                </a:solidFill>
                <a:latin typeface="Calibri" pitchFamily="34" charset="0"/>
                <a:cs typeface="Calibri" pitchFamily="34" charset="0"/>
              </a:rPr>
              <a:t>	cat('The 1st Fibonacci number is:',fib[1],'\n')</a:t>
            </a:r>
          </a:p>
          <a:p>
            <a:pPr>
              <a:buNone/>
            </a:pPr>
            <a:r>
              <a:rPr lang="de-DE" sz="2000" smtClean="0">
                <a:solidFill>
                  <a:srgbClr val="FF0000"/>
                </a:solidFill>
                <a:latin typeface="Calibri" pitchFamily="34" charset="0"/>
                <a:cs typeface="Calibri" pitchFamily="34" charset="0"/>
              </a:rPr>
              <a:t>	cat('The 2nd Fibonacci number is:',fib[2],'\n')</a:t>
            </a:r>
          </a:p>
          <a:p>
            <a:pPr>
              <a:buNone/>
            </a:pPr>
            <a:r>
              <a:rPr lang="de-DE" sz="2000" smtClean="0">
                <a:solidFill>
                  <a:srgbClr val="FF0000"/>
                </a:solidFill>
                <a:latin typeface="Calibri" pitchFamily="34" charset="0"/>
                <a:cs typeface="Calibri" pitchFamily="34" charset="0"/>
              </a:rPr>
              <a:t>	for(i in 3:6){</a:t>
            </a:r>
          </a:p>
          <a:p>
            <a:pPr>
              <a:buNone/>
            </a:pPr>
            <a:r>
              <a:rPr lang="de-DE" sz="2000" smtClean="0">
                <a:solidFill>
                  <a:srgbClr val="FF0000"/>
                </a:solidFill>
                <a:latin typeface="Calibri" pitchFamily="34" charset="0"/>
                <a:cs typeface="Calibri" pitchFamily="34" charset="0"/>
              </a:rPr>
              <a:t>		fib[i] &lt;- fib[i-1] + fib[i-2]</a:t>
            </a:r>
          </a:p>
          <a:p>
            <a:pPr>
              <a:buNone/>
            </a:pPr>
            <a:r>
              <a:rPr lang="de-DE" sz="2000" smtClean="0">
                <a:solidFill>
                  <a:srgbClr val="FF0000"/>
                </a:solidFill>
                <a:latin typeface="Calibri" pitchFamily="34" charset="0"/>
                <a:cs typeface="Calibri" pitchFamily="34" charset="0"/>
              </a:rPr>
              <a:t>		cat('The ',i,'th Fibonacci number is:',fib[i],'\n')</a:t>
            </a:r>
          </a:p>
          <a:p>
            <a:pPr>
              <a:buNone/>
            </a:pPr>
            <a:r>
              <a:rPr lang="de-DE" sz="2000" smtClean="0">
                <a:solidFill>
                  <a:srgbClr val="FF0000"/>
                </a:solidFill>
                <a:latin typeface="Calibri" pitchFamily="34" charset="0"/>
                <a:cs typeface="Calibri" pitchFamily="34" charset="0"/>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while</a:t>
            </a:r>
            <a:endParaRPr lang="en-US" sz="2200" b="1">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The syntax is</a:t>
            </a:r>
          </a:p>
          <a:p>
            <a:pPr lvl="1">
              <a:spcBef>
                <a:spcPts val="1200"/>
              </a:spcBef>
              <a:spcAft>
                <a:spcPts val="1200"/>
              </a:spcAft>
              <a:buNone/>
            </a:pPr>
            <a:r>
              <a:rPr lang="en-US" sz="2400" smtClean="0">
                <a:cs typeface="Calibri" pitchFamily="34" charset="0"/>
              </a:rPr>
              <a:t>	</a:t>
            </a:r>
            <a:r>
              <a:rPr lang="en-US" sz="2400" smtClean="0">
                <a:solidFill>
                  <a:srgbClr val="FF0000"/>
                </a:solidFill>
                <a:latin typeface="Calibri" pitchFamily="34" charset="0"/>
                <a:cs typeface="Calibri" pitchFamily="34" charset="0"/>
              </a:rPr>
              <a:t>while (condition) {expr}</a:t>
            </a:r>
          </a:p>
          <a:p>
            <a:r>
              <a:rPr lang="en-US" sz="2400" smtClean="0">
                <a:cs typeface="Calibri" pitchFamily="34" charset="0"/>
              </a:rPr>
              <a:t>expr is excuted while condition remain true</a:t>
            </a:r>
          </a:p>
          <a:p>
            <a:r>
              <a:rPr lang="en-US" sz="2400" smtClean="0">
                <a:cs typeface="Calibri" pitchFamily="34" charset="0"/>
              </a:rPr>
              <a:t>Initialisation is usually required prior to entering the loop, and some changes which will affect the logical expression within the loop.</a:t>
            </a:r>
          </a:p>
          <a:p>
            <a:r>
              <a:rPr lang="en-US" sz="2400" smtClean="0">
                <a:cs typeface="Calibri" pitchFamily="34" charset="0"/>
              </a:rPr>
              <a:t>Other looping facilities: </a:t>
            </a:r>
            <a:r>
              <a:rPr lang="en-US" sz="2400" smtClean="0">
                <a:solidFill>
                  <a:srgbClr val="FF0000"/>
                </a:solidFill>
                <a:latin typeface="Calibri" pitchFamily="34" charset="0"/>
                <a:cs typeface="Calibri" pitchFamily="34" charset="0"/>
              </a:rPr>
              <a:t>repeat  {expr}</a:t>
            </a:r>
          </a:p>
          <a:p>
            <a:r>
              <a:rPr lang="en-US" sz="2400" smtClean="0">
                <a:cs typeface="Calibri" pitchFamily="34" charset="0"/>
              </a:rPr>
              <a:t>To terminate any loop, uses </a:t>
            </a:r>
            <a:r>
              <a:rPr lang="en-US" sz="2400" smtClean="0">
                <a:solidFill>
                  <a:srgbClr val="FF0000"/>
                </a:solidFill>
                <a:latin typeface="Calibri" pitchFamily="34" charset="0"/>
                <a:cs typeface="Calibri" pitchFamily="34" charset="0"/>
              </a:rPr>
              <a:t>break</a:t>
            </a:r>
            <a:r>
              <a:rPr lang="en-US" sz="2400" smtClean="0">
                <a:cs typeface="Calibri" pitchFamily="34" charset="0"/>
              </a:rPr>
              <a:t> statement</a:t>
            </a:r>
          </a:p>
          <a:p>
            <a:r>
              <a:rPr lang="en-US" sz="2400" smtClean="0">
                <a:cs typeface="Calibri" pitchFamily="34" charset="0"/>
              </a:rPr>
              <a:t>The </a:t>
            </a:r>
            <a:r>
              <a:rPr lang="en-US" sz="2400" smtClean="0">
                <a:solidFill>
                  <a:srgbClr val="FF0000"/>
                </a:solidFill>
                <a:latin typeface="Calibri" pitchFamily="34" charset="0"/>
                <a:cs typeface="Calibri" pitchFamily="34" charset="0"/>
              </a:rPr>
              <a:t>next</a:t>
            </a:r>
            <a:r>
              <a:rPr lang="en-US" sz="2400" smtClean="0">
                <a:cs typeface="Calibri" pitchFamily="34" charset="0"/>
              </a:rPr>
              <a:t> statement can be used to discontinue one particular cycle and skip to the “next”.</a:t>
            </a:r>
            <a:endParaRPr lang="en-US" sz="2400">
              <a:cs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Loops: </a:t>
            </a:r>
            <a:r>
              <a:rPr lang="en-US" sz="4000" b="1" smtClean="0">
                <a:solidFill>
                  <a:srgbClr val="FF0000"/>
                </a:solidFill>
                <a:latin typeface="Calibri" pitchFamily="34" charset="0"/>
                <a:cs typeface="Calibri" pitchFamily="34" charset="0"/>
              </a:rPr>
              <a:t>while </a:t>
            </a:r>
            <a:r>
              <a:rPr lang="en-US" sz="2000" b="1" smtClean="0">
                <a:solidFill>
                  <a:srgbClr val="0070C0"/>
                </a:solidFill>
                <a:latin typeface="Calibri" pitchFamily="34" charset="0"/>
                <a:cs typeface="Calibri" pitchFamily="34" charset="0"/>
              </a:rPr>
              <a:t>- Example</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pPr>
              <a:buNone/>
            </a:pPr>
            <a:r>
              <a:rPr lang="en-US" sz="2000" smtClean="0">
                <a:solidFill>
                  <a:srgbClr val="FF0000"/>
                </a:solidFill>
                <a:latin typeface="Calibri" pitchFamily="34" charset="0"/>
                <a:cs typeface="Calibri" pitchFamily="34" charset="0"/>
              </a:rPr>
              <a:t>	#Toss a die untill a 6 is obtained</a:t>
            </a:r>
          </a:p>
          <a:p>
            <a:pPr>
              <a:buNone/>
            </a:pPr>
            <a:r>
              <a:rPr lang="en-US" sz="2000" smtClean="0">
                <a:solidFill>
                  <a:srgbClr val="FF0000"/>
                </a:solidFill>
                <a:latin typeface="Calibri" pitchFamily="34" charset="0"/>
                <a:cs typeface="Calibri" pitchFamily="34" charset="0"/>
              </a:rPr>
              <a:t>	toss &lt;- ceiling(6*runif(1)) #ceiling function</a:t>
            </a:r>
          </a:p>
          <a:p>
            <a:pPr>
              <a:buNone/>
            </a:pPr>
            <a:r>
              <a:rPr lang="en-US" sz="2000" smtClean="0">
                <a:solidFill>
                  <a:srgbClr val="FF0000"/>
                </a:solidFill>
                <a:latin typeface="Calibri" pitchFamily="34" charset="0"/>
                <a:cs typeface="Calibri" pitchFamily="34" charset="0"/>
              </a:rPr>
              <a:t>	#toss &lt;- sample(1:6,1,rep=T) #sample function</a:t>
            </a:r>
          </a:p>
          <a:p>
            <a:pPr>
              <a:buNone/>
            </a:pPr>
            <a:r>
              <a:rPr lang="en-US" sz="2000" smtClean="0">
                <a:solidFill>
                  <a:srgbClr val="FF0000"/>
                </a:solidFill>
                <a:latin typeface="Calibri" pitchFamily="34" charset="0"/>
                <a:cs typeface="Calibri" pitchFamily="34" charset="0"/>
              </a:rPr>
              <a:t>	count &lt;- 1</a:t>
            </a:r>
          </a:p>
          <a:p>
            <a:pPr>
              <a:buNone/>
            </a:pPr>
            <a:r>
              <a:rPr lang="en-US" sz="2000" smtClean="0">
                <a:solidFill>
                  <a:srgbClr val="FF0000"/>
                </a:solidFill>
                <a:latin typeface="Calibri" pitchFamily="34" charset="0"/>
                <a:cs typeface="Calibri" pitchFamily="34" charset="0"/>
              </a:rPr>
              <a:t>	while (toss != 6){</a:t>
            </a:r>
          </a:p>
          <a:p>
            <a:pPr>
              <a:buNone/>
            </a:pPr>
            <a:r>
              <a:rPr lang="en-US" sz="2000" smtClean="0">
                <a:solidFill>
                  <a:srgbClr val="FF0000"/>
                </a:solidFill>
                <a:latin typeface="Calibri" pitchFamily="34" charset="0"/>
                <a:cs typeface="Calibri" pitchFamily="34" charset="0"/>
              </a:rPr>
              <a:t>		toss &lt;- ceiling(6*runif(1))</a:t>
            </a:r>
          </a:p>
          <a:p>
            <a:pPr>
              <a:buNone/>
            </a:pPr>
            <a:r>
              <a:rPr lang="en-US" sz="2000" smtClean="0">
                <a:solidFill>
                  <a:srgbClr val="FF0000"/>
                </a:solidFill>
                <a:latin typeface="Calibri" pitchFamily="34" charset="0"/>
                <a:cs typeface="Calibri" pitchFamily="34" charset="0"/>
              </a:rPr>
              <a:t>	#	toss &lt;- sample(1:6,1,rep=T)</a:t>
            </a:r>
          </a:p>
          <a:p>
            <a:pPr>
              <a:buNone/>
            </a:pPr>
            <a:r>
              <a:rPr lang="en-US" sz="2000" smtClean="0">
                <a:solidFill>
                  <a:srgbClr val="FF0000"/>
                </a:solidFill>
                <a:latin typeface="Calibri" pitchFamily="34" charset="0"/>
                <a:cs typeface="Calibri" pitchFamily="34" charset="0"/>
              </a:rPr>
              <a:t>		cat('Toss', count,' was a', toss,'\n')</a:t>
            </a:r>
          </a:p>
          <a:p>
            <a:pPr>
              <a:buNone/>
            </a:pPr>
            <a:r>
              <a:rPr lang="en-US" sz="2000" smtClean="0">
                <a:solidFill>
                  <a:srgbClr val="FF0000"/>
                </a:solidFill>
                <a:latin typeface="Calibri" pitchFamily="34" charset="0"/>
                <a:cs typeface="Calibri" pitchFamily="34" charset="0"/>
              </a:rPr>
              <a:t>		count &lt;- count + 1</a:t>
            </a:r>
          </a:p>
          <a:p>
            <a:pPr>
              <a:buNone/>
            </a:pPr>
            <a:r>
              <a:rPr lang="en-US" sz="2000" smtClean="0">
                <a:solidFill>
                  <a:srgbClr val="FF0000"/>
                </a:solidFill>
                <a:latin typeface="Calibri" pitchFamily="34" charset="0"/>
                <a:cs typeface="Calibri" pitchFamily="34" charset="0"/>
              </a:rPr>
              <a:t>	}</a:t>
            </a:r>
          </a:p>
          <a:p>
            <a:pPr>
              <a:buNone/>
            </a:pPr>
            <a:r>
              <a:rPr lang="en-US" sz="2000" smtClean="0">
                <a:solidFill>
                  <a:srgbClr val="FF0000"/>
                </a:solidFill>
                <a:latin typeface="Calibri" pitchFamily="34" charset="0"/>
                <a:cs typeface="Calibri" pitchFamily="34" charset="0"/>
              </a:rPr>
              <a:t>	cat('There was ',count-2,' tosses before the firs 6\n')</a:t>
            </a:r>
            <a:endParaRPr lang="en-US" sz="2000">
              <a:solidFill>
                <a:srgbClr val="FF0000"/>
              </a:solidFill>
              <a:latin typeface="Calibri" pitchFamily="34" charset="0"/>
              <a:cs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Loop avoidance</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It is good R programming practice to avoid using loops wherever possible. The use of vector functions makes this particularly straightforward in many cases. </a:t>
            </a:r>
          </a:p>
          <a:p>
            <a:r>
              <a:rPr lang="en-US" sz="2400" smtClean="0">
                <a:cs typeface="Calibri" pitchFamily="34" charset="0"/>
              </a:rPr>
              <a:t>Suppose that you wanted to replace all of the negative values in an array by zeros. In the old days, you might have written something like this:</a:t>
            </a:r>
          </a:p>
          <a:p>
            <a:pPr>
              <a:buNone/>
            </a:pPr>
            <a:r>
              <a:rPr lang="en-US" sz="2400" smtClean="0">
                <a:cs typeface="Calibri" pitchFamily="34" charset="0"/>
              </a:rPr>
              <a:t>		</a:t>
            </a:r>
            <a:r>
              <a:rPr lang="en-US" sz="2400" smtClean="0">
                <a:solidFill>
                  <a:srgbClr val="FF0000"/>
                </a:solidFill>
                <a:latin typeface="Calibri" pitchFamily="34" charset="0"/>
                <a:cs typeface="Calibri" pitchFamily="34" charset="0"/>
              </a:rPr>
              <a:t>for (i in 1:length(y)) { if(y[i] &lt; 0) y[i] &lt;- 0}</a:t>
            </a:r>
          </a:p>
          <a:p>
            <a:r>
              <a:rPr lang="en-US" sz="2400" smtClean="0">
                <a:cs typeface="Calibri" pitchFamily="34" charset="0"/>
              </a:rPr>
              <a:t>Now, however, you would use logical subscripts like this:</a:t>
            </a:r>
          </a:p>
          <a:p>
            <a:pPr>
              <a:buNone/>
            </a:pPr>
            <a:r>
              <a:rPr lang="en-US" sz="2400" smtClean="0">
                <a:cs typeface="Calibri" pitchFamily="34" charset="0"/>
              </a:rPr>
              <a:t>		</a:t>
            </a:r>
            <a:r>
              <a:rPr lang="en-US" sz="2400" smtClean="0">
                <a:solidFill>
                  <a:srgbClr val="FF0000"/>
                </a:solidFill>
                <a:latin typeface="Calibri" pitchFamily="34" charset="0"/>
                <a:cs typeface="Calibri" pitchFamily="34" charset="0"/>
              </a:rPr>
              <a:t>y[y&lt;0]&lt;- 0</a:t>
            </a:r>
            <a:endParaRPr lang="en-US" sz="2400">
              <a:solidFill>
                <a:srgbClr val="FF0000"/>
              </a:solidFill>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smtClean="0">
                <a:solidFill>
                  <a:srgbClr val="0070C0"/>
                </a:solidFill>
              </a:rPr>
              <a:t>Do not ‘grow’ data sets in loop or recursive function calls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Here is an extreme example of what not to do. We want to generate a vector containing the</a:t>
            </a:r>
          </a:p>
          <a:p>
            <a:pPr>
              <a:buNone/>
            </a:pPr>
            <a:r>
              <a:rPr lang="en-US" sz="2400" smtClean="0">
                <a:cs typeface="Calibri" pitchFamily="34" charset="0"/>
              </a:rPr>
              <a:t>	</a:t>
            </a:r>
            <a:r>
              <a:rPr lang="pl-PL" sz="2400" smtClean="0">
                <a:cs typeface="Calibri" pitchFamily="34" charset="0"/>
              </a:rPr>
              <a:t> </a:t>
            </a:r>
            <a:r>
              <a:rPr lang="en-US" sz="2400" smtClean="0">
                <a:cs typeface="Calibri" pitchFamily="34" charset="0"/>
              </a:rPr>
              <a:t>	</a:t>
            </a:r>
            <a:r>
              <a:rPr lang="pl-PL" sz="2400" smtClean="0">
                <a:solidFill>
                  <a:srgbClr val="FF0000"/>
                </a:solidFill>
                <a:latin typeface="Calibri" pitchFamily="34" charset="0"/>
                <a:cs typeface="Calibri" pitchFamily="34" charset="0"/>
              </a:rPr>
              <a:t>z&lt;-NULL</a:t>
            </a:r>
          </a:p>
          <a:p>
            <a:pPr>
              <a:buNone/>
            </a:pPr>
            <a:r>
              <a:rPr lang="en-US" sz="2400" smtClean="0">
                <a:solidFill>
                  <a:srgbClr val="FF0000"/>
                </a:solidFill>
                <a:latin typeface="Calibri" pitchFamily="34" charset="0"/>
                <a:cs typeface="Calibri" pitchFamily="34" charset="0"/>
              </a:rPr>
              <a:t>		</a:t>
            </a:r>
            <a:r>
              <a:rPr lang="pl-PL" sz="2400" smtClean="0">
                <a:solidFill>
                  <a:srgbClr val="FF0000"/>
                </a:solidFill>
                <a:latin typeface="Calibri" pitchFamily="34" charset="0"/>
                <a:cs typeface="Calibri" pitchFamily="34" charset="0"/>
              </a:rPr>
              <a:t>for (i in 1:1000000)</a:t>
            </a:r>
            <a:r>
              <a:rPr lang="en-US" sz="2400" smtClean="0">
                <a:solidFill>
                  <a:srgbClr val="FF0000"/>
                </a:solidFill>
                <a:latin typeface="Calibri" pitchFamily="34" charset="0"/>
                <a:cs typeface="Calibri" pitchFamily="34" charset="0"/>
              </a:rPr>
              <a:t>  </a:t>
            </a:r>
            <a:r>
              <a:rPr lang="pl-PL" sz="2400" smtClean="0">
                <a:solidFill>
                  <a:srgbClr val="FF0000"/>
                </a:solidFill>
                <a:latin typeface="Calibri" pitchFamily="34" charset="0"/>
                <a:cs typeface="Calibri" pitchFamily="34" charset="0"/>
              </a:rPr>
              <a:t>{z&lt;-c(z,i) }</a:t>
            </a:r>
            <a:endParaRPr lang="en-US" sz="2400" smtClean="0">
              <a:solidFill>
                <a:srgbClr val="FF0000"/>
              </a:solidFill>
              <a:latin typeface="Calibri" pitchFamily="34" charset="0"/>
              <a:cs typeface="Calibri" pitchFamily="34" charset="0"/>
            </a:endParaRPr>
          </a:p>
          <a:p>
            <a:r>
              <a:rPr lang="en-US" sz="2400" smtClean="0">
                <a:cs typeface="Calibri" pitchFamily="34" charset="0"/>
              </a:rPr>
              <a:t>This took a ridiculous 4 hours 14 minutes to execute. The moral is clear: do not use concatenation c(z,i) to generate iterative arrays. The simple way to do it, </a:t>
            </a:r>
          </a:p>
          <a:p>
            <a:pPr>
              <a:buNone/>
            </a:pPr>
            <a:r>
              <a:rPr lang="en-US" sz="2400" smtClean="0">
                <a:cs typeface="Calibri" pitchFamily="34" charset="0"/>
              </a:rPr>
              <a:t>		</a:t>
            </a:r>
            <a:r>
              <a:rPr lang="en-US" sz="2400" smtClean="0">
                <a:solidFill>
                  <a:srgbClr val="FF0000"/>
                </a:solidFill>
                <a:latin typeface="Calibri" pitchFamily="34" charset="0"/>
                <a:cs typeface="Calibri" pitchFamily="34" charset="0"/>
              </a:rPr>
              <a:t>z&lt;-1:1000000</a:t>
            </a:r>
          </a:p>
          <a:p>
            <a:pPr>
              <a:buNone/>
            </a:pPr>
            <a:r>
              <a:rPr lang="en-US" sz="2400" smtClean="0">
                <a:cs typeface="Calibri" pitchFamily="34" charset="0"/>
              </a:rPr>
              <a:t>	took 0.05 seconds to accomplish. 		</a:t>
            </a:r>
            <a:endParaRPr lang="en-US" sz="2400">
              <a:solidFill>
                <a:srgbClr val="FF0000"/>
              </a:solidFill>
              <a:latin typeface="Calibri" pitchFamily="34" charset="0"/>
              <a:cs typeface="Calibr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895600"/>
            <a:ext cx="8153400" cy="990600"/>
          </a:xfrm>
        </p:spPr>
        <p:txBody>
          <a:bodyPr>
            <a:noAutofit/>
          </a:bodyPr>
          <a:lstStyle/>
          <a:p>
            <a:pPr algn="ctr"/>
            <a:r>
              <a:rPr lang="en-US" b="1" smtClean="0">
                <a:solidFill>
                  <a:srgbClr val="0070C0"/>
                </a:solidFill>
              </a:rPr>
              <a:t>Function Objects</a:t>
            </a:r>
            <a:endParaRPr lang="en-US" sz="2800" b="1">
              <a:solidFill>
                <a:srgbClr val="FF0000"/>
              </a:solidFill>
              <a:latin typeface="Calibri" pitchFamily="34"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Function Objects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R allows the user to write functions. These can be applied just like core functions ( sum, seq, etc.). The format for creating the function named </a:t>
            </a:r>
            <a:r>
              <a:rPr lang="en-US" sz="2400" smtClean="0">
                <a:solidFill>
                  <a:srgbClr val="FF0000"/>
                </a:solidFill>
                <a:latin typeface="Calibri" pitchFamily="34" charset="0"/>
                <a:cs typeface="Calibri" pitchFamily="34" charset="0"/>
              </a:rPr>
              <a:t>myfun</a:t>
            </a:r>
            <a:r>
              <a:rPr lang="en-US" sz="2400" smtClean="0">
                <a:solidFill>
                  <a:srgbClr val="FF0000"/>
                </a:solidFill>
                <a:cs typeface="Calibri" pitchFamily="34" charset="0"/>
              </a:rPr>
              <a:t>c</a:t>
            </a:r>
            <a:r>
              <a:rPr lang="en-US" sz="2400" smtClean="0">
                <a:cs typeface="Calibri" pitchFamily="34" charset="0"/>
              </a:rPr>
              <a:t> is</a:t>
            </a:r>
          </a:p>
          <a:p>
            <a:pPr>
              <a:spcBef>
                <a:spcPts val="1200"/>
              </a:spcBef>
              <a:spcAft>
                <a:spcPts val="1200"/>
              </a:spcAft>
              <a:buNone/>
            </a:pPr>
            <a:r>
              <a:rPr lang="en-US" sz="2400" smtClean="0">
                <a:cs typeface="Calibri" pitchFamily="34" charset="0"/>
              </a:rPr>
              <a:t>		</a:t>
            </a:r>
            <a:r>
              <a:rPr lang="en-US" sz="2400" smtClean="0">
                <a:solidFill>
                  <a:srgbClr val="FF0000"/>
                </a:solidFill>
                <a:latin typeface="Calibri" pitchFamily="34" charset="0"/>
                <a:cs typeface="Calibri" pitchFamily="34" charset="0"/>
              </a:rPr>
              <a:t>myfunc &lt;- function( var1, var2, ... ) { expr group }</a:t>
            </a:r>
          </a:p>
          <a:p>
            <a:r>
              <a:rPr lang="en-US" sz="2400" smtClean="0">
                <a:cs typeface="Calibri" pitchFamily="34" charset="0"/>
              </a:rPr>
              <a:t>Here, </a:t>
            </a:r>
            <a:r>
              <a:rPr lang="en-US" sz="2400" smtClean="0">
                <a:solidFill>
                  <a:srgbClr val="FF0000"/>
                </a:solidFill>
                <a:latin typeface="Calibri" pitchFamily="34" charset="0"/>
                <a:cs typeface="Calibri" pitchFamily="34" charset="0"/>
              </a:rPr>
              <a:t>var1</a:t>
            </a:r>
            <a:r>
              <a:rPr lang="en-US" sz="2400" smtClean="0">
                <a:cs typeface="Calibri" pitchFamily="34" charset="0"/>
              </a:rPr>
              <a:t>, etc., are the objects the function takes as input. The</a:t>
            </a:r>
          </a:p>
          <a:p>
            <a:pPr>
              <a:buNone/>
            </a:pPr>
            <a:r>
              <a:rPr lang="en-US" sz="2400" smtClean="0">
                <a:cs typeface="Calibri" pitchFamily="34" charset="0"/>
              </a:rPr>
              <a:t>	return value of the function is the value of the expression group; i.e., the value of the last command in the group.</a:t>
            </a:r>
            <a:endParaRPr lang="en-US" sz="2400">
              <a:cs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Outline</a:t>
            </a:r>
            <a:endParaRPr lang="en-US" sz="4000" b="1">
              <a:solidFill>
                <a:srgbClr val="0070C0"/>
              </a:solidFill>
            </a:endParaRPr>
          </a:p>
        </p:txBody>
      </p:sp>
      <p:sp>
        <p:nvSpPr>
          <p:cNvPr id="3" name="Content Placeholder 2"/>
          <p:cNvSpPr>
            <a:spLocks noGrp="1"/>
          </p:cNvSpPr>
          <p:nvPr>
            <p:ph sz="quarter" idx="1"/>
          </p:nvPr>
        </p:nvSpPr>
        <p:spPr/>
        <p:txBody>
          <a:bodyPr/>
          <a:lstStyle/>
          <a:p>
            <a:r>
              <a:rPr lang="en-US" smtClean="0"/>
              <a:t>Grouped Expressions</a:t>
            </a:r>
          </a:p>
          <a:p>
            <a:r>
              <a:rPr lang="en-US" smtClean="0"/>
              <a:t>Control Statements</a:t>
            </a:r>
          </a:p>
          <a:p>
            <a:r>
              <a:rPr lang="en-US" smtClean="0"/>
              <a:t>Loops</a:t>
            </a:r>
          </a:p>
          <a:p>
            <a:r>
              <a:rPr lang="en-US" smtClean="0"/>
              <a:t>Function Objects</a:t>
            </a:r>
          </a:p>
          <a:p>
            <a:r>
              <a:rPr lang="en-US" smtClean="0"/>
              <a:t>Evaluating functions with apply, sapply and lapply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Function Objects </a:t>
            </a:r>
            <a:r>
              <a:rPr lang="en-US" sz="2000" b="1" smtClean="0">
                <a:solidFill>
                  <a:srgbClr val="0070C0"/>
                </a:solidFill>
              </a:rPr>
              <a:t>- Example</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Write a function that computes the product of the entries in a</a:t>
            </a:r>
          </a:p>
          <a:p>
            <a:pPr>
              <a:buNone/>
            </a:pPr>
            <a:r>
              <a:rPr lang="en-US" sz="2400" smtClean="0">
                <a:cs typeface="Calibri" pitchFamily="34" charset="0"/>
              </a:rPr>
              <a:t>	vector.</a:t>
            </a:r>
          </a:p>
          <a:p>
            <a:pPr lvl="1">
              <a:buNone/>
            </a:pPr>
            <a:r>
              <a:rPr lang="en-US" sz="2000" smtClean="0">
                <a:solidFill>
                  <a:srgbClr val="FF0000"/>
                </a:solidFill>
                <a:latin typeface="Calibri" pitchFamily="34" charset="0"/>
                <a:cs typeface="Calibri" pitchFamily="34" charset="0"/>
              </a:rPr>
              <a:t>prod1 &lt;- function(x){</a:t>
            </a:r>
          </a:p>
          <a:p>
            <a:pPr lvl="1">
              <a:buNone/>
            </a:pPr>
            <a:r>
              <a:rPr lang="en-US" sz="2000" smtClean="0">
                <a:solidFill>
                  <a:srgbClr val="FF0000"/>
                </a:solidFill>
                <a:latin typeface="Calibri" pitchFamily="34" charset="0"/>
                <a:cs typeface="Calibri" pitchFamily="34" charset="0"/>
              </a:rPr>
              <a:t>	t &lt;- 1</a:t>
            </a:r>
          </a:p>
          <a:p>
            <a:pPr lvl="1">
              <a:buNone/>
            </a:pPr>
            <a:r>
              <a:rPr lang="en-US" sz="2000" smtClean="0">
                <a:solidFill>
                  <a:srgbClr val="FF0000"/>
                </a:solidFill>
                <a:latin typeface="Calibri" pitchFamily="34" charset="0"/>
                <a:cs typeface="Calibri" pitchFamily="34" charset="0"/>
              </a:rPr>
              <a:t>	for(i in 1:length(x))</a:t>
            </a:r>
          </a:p>
          <a:p>
            <a:pPr lvl="1">
              <a:buNone/>
            </a:pPr>
            <a:r>
              <a:rPr lang="en-US" sz="2000" smtClean="0">
                <a:solidFill>
                  <a:srgbClr val="FF0000"/>
                </a:solidFill>
                <a:latin typeface="Calibri" pitchFamily="34" charset="0"/>
                <a:cs typeface="Calibri" pitchFamily="34" charset="0"/>
              </a:rPr>
              <a:t>		t &lt;- t*x[i]</a:t>
            </a:r>
          </a:p>
          <a:p>
            <a:pPr lvl="1">
              <a:buNone/>
            </a:pPr>
            <a:r>
              <a:rPr lang="en-US" sz="2000" smtClean="0">
                <a:solidFill>
                  <a:srgbClr val="FF0000"/>
                </a:solidFill>
                <a:latin typeface="Calibri" pitchFamily="34" charset="0"/>
                <a:cs typeface="Calibri" pitchFamily="34" charset="0"/>
              </a:rPr>
              <a:t>	t</a:t>
            </a:r>
          </a:p>
          <a:p>
            <a:pPr lvl="1">
              <a:buNone/>
            </a:pPr>
            <a:r>
              <a:rPr lang="en-US" sz="2000" smtClean="0">
                <a:solidFill>
                  <a:srgbClr val="FF0000"/>
                </a:solidFill>
                <a:latin typeface="Calibri" pitchFamily="34" charset="0"/>
                <a:cs typeface="Calibri" pitchFamily="34" charset="0"/>
              </a:rPr>
              <a:t>}</a:t>
            </a:r>
            <a:endParaRPr lang="en-US" sz="2000">
              <a:solidFill>
                <a:srgbClr val="FF0000"/>
              </a:solidFill>
              <a:latin typeface="Calibri" pitchFamily="34" charset="0"/>
              <a:cs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Function Objects </a:t>
            </a:r>
            <a:r>
              <a:rPr lang="en-US" sz="2000" b="1" smtClean="0">
                <a:solidFill>
                  <a:srgbClr val="0070C0"/>
                </a:solidFill>
              </a:rPr>
              <a:t>- Example</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029200"/>
          </a:xfrm>
        </p:spPr>
        <p:txBody>
          <a:bodyPr>
            <a:noAutofit/>
          </a:bodyPr>
          <a:lstStyle/>
          <a:p>
            <a:r>
              <a:rPr lang="en-US" sz="2400" smtClean="0">
                <a:cs typeface="Calibri" pitchFamily="34" charset="0"/>
              </a:rPr>
              <a:t>Write a function that converts a specified number to its binary representation</a:t>
            </a:r>
          </a:p>
          <a:p>
            <a:pPr lvl="1">
              <a:buNone/>
            </a:pPr>
            <a:r>
              <a:rPr lang="en-US" sz="2000" smtClean="0">
                <a:solidFill>
                  <a:srgbClr val="FF0000"/>
                </a:solidFill>
                <a:latin typeface="Calibri" pitchFamily="34" charset="0"/>
                <a:cs typeface="Calibri" pitchFamily="34" charset="0"/>
              </a:rPr>
              <a:t>binary &lt;-function(x){</a:t>
            </a:r>
          </a:p>
          <a:p>
            <a:pPr lvl="1">
              <a:buNone/>
            </a:pPr>
            <a:r>
              <a:rPr lang="en-US" sz="2000" smtClean="0">
                <a:solidFill>
                  <a:srgbClr val="FF0000"/>
                </a:solidFill>
                <a:latin typeface="Calibri" pitchFamily="34" charset="0"/>
                <a:cs typeface="Calibri" pitchFamily="34" charset="0"/>
              </a:rPr>
              <a:t>	i&lt;-0</a:t>
            </a:r>
          </a:p>
          <a:p>
            <a:pPr lvl="1">
              <a:buNone/>
            </a:pPr>
            <a:r>
              <a:rPr lang="en-US" sz="2000" smtClean="0">
                <a:solidFill>
                  <a:srgbClr val="FF0000"/>
                </a:solidFill>
                <a:latin typeface="Calibri" pitchFamily="34" charset="0"/>
                <a:cs typeface="Calibri" pitchFamily="34" charset="0"/>
              </a:rPr>
              <a:t>	string&lt;-numeric(32)</a:t>
            </a:r>
          </a:p>
          <a:p>
            <a:pPr lvl="1">
              <a:buNone/>
            </a:pPr>
            <a:r>
              <a:rPr lang="en-US" sz="2000" smtClean="0">
                <a:solidFill>
                  <a:srgbClr val="FF0000"/>
                </a:solidFill>
                <a:latin typeface="Calibri" pitchFamily="34" charset="0"/>
                <a:cs typeface="Calibri" pitchFamily="34" charset="0"/>
              </a:rPr>
              <a:t>	while(x&gt;0){</a:t>
            </a:r>
          </a:p>
          <a:p>
            <a:pPr lvl="1">
              <a:buNone/>
            </a:pPr>
            <a:r>
              <a:rPr lang="en-US" sz="2000" smtClean="0">
                <a:solidFill>
                  <a:srgbClr val="FF0000"/>
                </a:solidFill>
                <a:latin typeface="Calibri" pitchFamily="34" charset="0"/>
                <a:cs typeface="Calibri" pitchFamily="34" charset="0"/>
              </a:rPr>
              <a:t>		string[32-i]&lt;-x%%2</a:t>
            </a:r>
          </a:p>
          <a:p>
            <a:pPr lvl="1">
              <a:buNone/>
            </a:pPr>
            <a:r>
              <a:rPr lang="en-US" sz="2000" smtClean="0">
                <a:solidFill>
                  <a:srgbClr val="FF0000"/>
                </a:solidFill>
                <a:latin typeface="Calibri" pitchFamily="34" charset="0"/>
                <a:cs typeface="Calibri" pitchFamily="34" charset="0"/>
              </a:rPr>
              <a:t>		x&lt;-x%/% 2</a:t>
            </a:r>
          </a:p>
          <a:p>
            <a:pPr lvl="1">
              <a:buNone/>
            </a:pPr>
            <a:r>
              <a:rPr lang="en-US" sz="2000" smtClean="0">
                <a:solidFill>
                  <a:srgbClr val="FF0000"/>
                </a:solidFill>
                <a:latin typeface="Calibri" pitchFamily="34" charset="0"/>
                <a:cs typeface="Calibri" pitchFamily="34" charset="0"/>
              </a:rPr>
              <a:t>		i&lt;-i+1 </a:t>
            </a:r>
          </a:p>
          <a:p>
            <a:pPr lvl="1">
              <a:buNone/>
            </a:pPr>
            <a:r>
              <a:rPr lang="en-US" sz="2000" smtClean="0">
                <a:solidFill>
                  <a:srgbClr val="FF0000"/>
                </a:solidFill>
                <a:latin typeface="Calibri" pitchFamily="34" charset="0"/>
                <a:cs typeface="Calibri" pitchFamily="34" charset="0"/>
              </a:rPr>
              <a:t>	}</a:t>
            </a:r>
          </a:p>
          <a:p>
            <a:pPr lvl="1">
              <a:buNone/>
            </a:pPr>
            <a:r>
              <a:rPr lang="en-US" sz="2000" smtClean="0">
                <a:solidFill>
                  <a:srgbClr val="FF0000"/>
                </a:solidFill>
                <a:latin typeface="Calibri" pitchFamily="34" charset="0"/>
                <a:cs typeface="Calibri" pitchFamily="34" charset="0"/>
              </a:rPr>
              <a:t>	first&lt;-match(1,string)</a:t>
            </a:r>
          </a:p>
          <a:p>
            <a:pPr lvl="1">
              <a:buNone/>
            </a:pPr>
            <a:r>
              <a:rPr lang="en-US" sz="2000" smtClean="0">
                <a:solidFill>
                  <a:srgbClr val="FF0000"/>
                </a:solidFill>
                <a:latin typeface="Calibri" pitchFamily="34" charset="0"/>
                <a:cs typeface="Calibri" pitchFamily="34" charset="0"/>
              </a:rPr>
              <a:t>	string[first:32] </a:t>
            </a:r>
          </a:p>
          <a:p>
            <a:pPr lvl="1">
              <a:buNone/>
            </a:pPr>
            <a:r>
              <a:rPr lang="en-US" sz="2000" smtClean="0">
                <a:solidFill>
                  <a:srgbClr val="FF0000"/>
                </a:solidFill>
                <a:latin typeface="Calibri" pitchFamily="34" charset="0"/>
                <a:cs typeface="Calibri" pitchFamily="34" charset="0"/>
              </a:rPr>
              <a:t>}</a:t>
            </a:r>
            <a:endParaRPr lang="en-US" sz="2000">
              <a:solidFill>
                <a:srgbClr val="FF0000"/>
              </a:solidFill>
              <a:latin typeface="Calibri" pitchFamily="34" charset="0"/>
              <a:cs typeface="Calibri"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Function Objects </a:t>
            </a:r>
            <a:r>
              <a:rPr lang="en-US" sz="2000" b="1" smtClean="0">
                <a:solidFill>
                  <a:srgbClr val="0070C0"/>
                </a:solidFill>
              </a:rPr>
              <a:t>– The </a:t>
            </a:r>
            <a:r>
              <a:rPr lang="en-US" sz="2000" b="1" smtClean="0">
                <a:solidFill>
                  <a:srgbClr val="FF0000"/>
                </a:solidFill>
              </a:rPr>
              <a:t>switch</a:t>
            </a:r>
            <a:r>
              <a:rPr lang="en-US" sz="2000" b="1" smtClean="0">
                <a:solidFill>
                  <a:srgbClr val="0070C0"/>
                </a:solidFill>
              </a:rPr>
              <a:t> function</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5105400"/>
          </a:xfrm>
        </p:spPr>
        <p:txBody>
          <a:bodyPr>
            <a:noAutofit/>
          </a:bodyPr>
          <a:lstStyle/>
          <a:p>
            <a:r>
              <a:rPr lang="en-US" sz="2400" smtClean="0">
                <a:cs typeface="Calibri" pitchFamily="34" charset="0"/>
              </a:rPr>
              <a:t>When you want a function to do different things in different circumstances, then the </a:t>
            </a:r>
            <a:r>
              <a:rPr lang="en-US" sz="2400" smtClean="0">
                <a:solidFill>
                  <a:srgbClr val="FF0000"/>
                </a:solidFill>
                <a:latin typeface="Calibri" pitchFamily="34" charset="0"/>
                <a:cs typeface="Calibri" pitchFamily="34" charset="0"/>
              </a:rPr>
              <a:t>switch</a:t>
            </a:r>
            <a:r>
              <a:rPr lang="en-US" sz="2400" smtClean="0">
                <a:cs typeface="Calibri" pitchFamily="34" charset="0"/>
              </a:rPr>
              <a:t> function can be useful. </a:t>
            </a:r>
          </a:p>
          <a:p>
            <a:pPr lvl="1">
              <a:buNone/>
            </a:pPr>
            <a:r>
              <a:rPr lang="en-US" sz="1700" smtClean="0">
                <a:solidFill>
                  <a:srgbClr val="FF0000"/>
                </a:solidFill>
                <a:latin typeface="Calibri" pitchFamily="34" charset="0"/>
                <a:cs typeface="Calibri" pitchFamily="34" charset="0"/>
              </a:rPr>
              <a:t>central&lt;-function(y, measure){</a:t>
            </a:r>
          </a:p>
          <a:p>
            <a:pPr lvl="1">
              <a:buNone/>
            </a:pPr>
            <a:r>
              <a:rPr lang="en-US" sz="1700" smtClean="0">
                <a:solidFill>
                  <a:srgbClr val="FF0000"/>
                </a:solidFill>
                <a:latin typeface="Calibri" pitchFamily="34" charset="0"/>
                <a:cs typeface="Calibri" pitchFamily="34" charset="0"/>
              </a:rPr>
              <a:t>	switch(measure,</a:t>
            </a:r>
          </a:p>
          <a:p>
            <a:pPr lvl="1">
              <a:buNone/>
            </a:pPr>
            <a:r>
              <a:rPr lang="en-US" sz="1700" smtClean="0">
                <a:solidFill>
                  <a:srgbClr val="FF0000"/>
                </a:solidFill>
                <a:latin typeface="Calibri" pitchFamily="34" charset="0"/>
                <a:cs typeface="Calibri" pitchFamily="34" charset="0"/>
              </a:rPr>
              <a:t>		Mean = mean(y),</a:t>
            </a:r>
          </a:p>
          <a:p>
            <a:pPr lvl="1">
              <a:buNone/>
            </a:pPr>
            <a:r>
              <a:rPr lang="en-US" sz="1700" smtClean="0">
                <a:solidFill>
                  <a:srgbClr val="FF0000"/>
                </a:solidFill>
                <a:latin typeface="Calibri" pitchFamily="34" charset="0"/>
                <a:cs typeface="Calibri" pitchFamily="34" charset="0"/>
              </a:rPr>
              <a:t>		Geometric = exp(mean(log(y))),</a:t>
            </a:r>
          </a:p>
          <a:p>
            <a:pPr lvl="1">
              <a:buNone/>
            </a:pPr>
            <a:r>
              <a:rPr lang="en-US" sz="1700" smtClean="0">
                <a:solidFill>
                  <a:srgbClr val="FF0000"/>
                </a:solidFill>
                <a:latin typeface="Calibri" pitchFamily="34" charset="0"/>
                <a:cs typeface="Calibri" pitchFamily="34" charset="0"/>
              </a:rPr>
              <a:t>		Harmonic = 1/mean(1/y),</a:t>
            </a:r>
          </a:p>
          <a:p>
            <a:pPr lvl="1">
              <a:buNone/>
            </a:pPr>
            <a:r>
              <a:rPr lang="en-US" sz="1700" smtClean="0">
                <a:solidFill>
                  <a:srgbClr val="FF0000"/>
                </a:solidFill>
                <a:latin typeface="Calibri" pitchFamily="34" charset="0"/>
                <a:cs typeface="Calibri" pitchFamily="34" charset="0"/>
              </a:rPr>
              <a:t>		Median = median(y),</a:t>
            </a:r>
          </a:p>
          <a:p>
            <a:pPr lvl="1">
              <a:buNone/>
            </a:pPr>
            <a:r>
              <a:rPr lang="en-US" sz="1700" smtClean="0">
                <a:solidFill>
                  <a:srgbClr val="FF0000"/>
                </a:solidFill>
                <a:latin typeface="Calibri" pitchFamily="34" charset="0"/>
                <a:cs typeface="Calibri" pitchFamily="34" charset="0"/>
              </a:rPr>
              <a:t>		stop("Measure not included")) </a:t>
            </a:r>
          </a:p>
          <a:p>
            <a:pPr lvl="1">
              <a:buNone/>
            </a:pPr>
            <a:r>
              <a:rPr lang="en-US" sz="1700" smtClean="0">
                <a:solidFill>
                  <a:srgbClr val="FF0000"/>
                </a:solidFill>
                <a:latin typeface="Calibri" pitchFamily="34" charset="0"/>
                <a:cs typeface="Calibri" pitchFamily="34" charset="0"/>
              </a:rPr>
              <a:t>}</a:t>
            </a:r>
          </a:p>
          <a:p>
            <a:pPr lvl="1">
              <a:buNone/>
            </a:pPr>
            <a:r>
              <a:rPr lang="en-US" sz="1700" smtClean="0">
                <a:solidFill>
                  <a:srgbClr val="FF0000"/>
                </a:solidFill>
                <a:latin typeface="Calibri" pitchFamily="34" charset="0"/>
                <a:cs typeface="Calibri" pitchFamily="34" charset="0"/>
              </a:rPr>
              <a:t>central(rnorm(100,10,2),"Harmonic")</a:t>
            </a:r>
          </a:p>
          <a:p>
            <a:pPr lvl="1">
              <a:buNone/>
            </a:pPr>
            <a:r>
              <a:rPr lang="en-US" sz="1700" smtClean="0">
                <a:solidFill>
                  <a:srgbClr val="FF0000"/>
                </a:solidFill>
                <a:latin typeface="Calibri" pitchFamily="34" charset="0"/>
                <a:cs typeface="Calibri" pitchFamily="34" charset="0"/>
              </a:rPr>
              <a:t>[1] 9.515166</a:t>
            </a:r>
          </a:p>
          <a:p>
            <a:pPr lvl="1">
              <a:buNone/>
            </a:pPr>
            <a:r>
              <a:rPr lang="en-US" sz="1700" smtClean="0">
                <a:solidFill>
                  <a:srgbClr val="FF0000"/>
                </a:solidFill>
                <a:latin typeface="Calibri" pitchFamily="34" charset="0"/>
                <a:cs typeface="Calibri" pitchFamily="34" charset="0"/>
              </a:rPr>
              <a:t>central(rnorm(100,10,2),4)</a:t>
            </a:r>
          </a:p>
          <a:p>
            <a:pPr lvl="1">
              <a:buNone/>
            </a:pPr>
            <a:r>
              <a:rPr lang="en-US" sz="1700" smtClean="0">
                <a:solidFill>
                  <a:srgbClr val="FF0000"/>
                </a:solidFill>
                <a:latin typeface="Calibri" pitchFamily="34" charset="0"/>
                <a:cs typeface="Calibri" pitchFamily="34" charset="0"/>
              </a:rPr>
              <a:t>[1] 10.15540</a:t>
            </a:r>
          </a:p>
          <a:p>
            <a:pPr lvl="1">
              <a:buNone/>
            </a:pPr>
            <a:endParaRPr lang="en-US" sz="1700">
              <a:solidFill>
                <a:srgbClr val="FF0000"/>
              </a:solidFill>
              <a:latin typeface="Calibri" pitchFamily="34" charset="0"/>
              <a:cs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Defining new binary operators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We can define new binary operators by the form</a:t>
            </a:r>
          </a:p>
          <a:p>
            <a:pPr>
              <a:buNone/>
            </a:pPr>
            <a:r>
              <a:rPr lang="en-US" sz="2400" smtClean="0">
                <a:solidFill>
                  <a:srgbClr val="FF0000"/>
                </a:solidFill>
                <a:latin typeface="Calibri" pitchFamily="34" charset="0"/>
                <a:cs typeface="Calibri" pitchFamily="34" charset="0"/>
              </a:rPr>
              <a:t>	“ %anything% ’’ &lt;- function(X, Y) { … }</a:t>
            </a:r>
          </a:p>
          <a:p>
            <a:r>
              <a:rPr lang="en-US" sz="2400" smtClean="0">
                <a:cs typeface="Calibri" pitchFamily="34" charset="0"/>
              </a:rPr>
              <a:t>For example:</a:t>
            </a:r>
          </a:p>
          <a:p>
            <a:pPr lvl="1">
              <a:buNone/>
            </a:pPr>
            <a:r>
              <a:rPr lang="en-US" sz="2000" smtClean="0">
                <a:solidFill>
                  <a:srgbClr val="FF0000"/>
                </a:solidFill>
                <a:latin typeface="Calibri" pitchFamily="34" charset="0"/>
                <a:cs typeface="Calibri" pitchFamily="34" charset="0"/>
              </a:rPr>
              <a:t>"%^%" &lt;- function(x,y) { pw &lt;- x^{abs(y)}; return(pw)}</a:t>
            </a:r>
          </a:p>
          <a:p>
            <a:pPr lvl="1">
              <a:buNone/>
            </a:pPr>
            <a:r>
              <a:rPr lang="en-US" sz="2000" smtClean="0">
                <a:solidFill>
                  <a:srgbClr val="FF0000"/>
                </a:solidFill>
                <a:latin typeface="Calibri" pitchFamily="34" charset="0"/>
                <a:cs typeface="Calibri" pitchFamily="34" charset="0"/>
              </a:rPr>
              <a:t>2%^%(-3)</a:t>
            </a:r>
          </a:p>
          <a:p>
            <a:pPr lvl="1">
              <a:buNone/>
            </a:pPr>
            <a:r>
              <a:rPr lang="en-US" sz="2000" smtClean="0">
                <a:solidFill>
                  <a:srgbClr val="FF0000"/>
                </a:solidFill>
                <a:latin typeface="Calibri" pitchFamily="34" charset="0"/>
                <a:cs typeface="Calibri" pitchFamily="34" charset="0"/>
              </a:rPr>
              <a:t>[1] 8</a:t>
            </a:r>
            <a:endParaRPr lang="en-US" sz="2000">
              <a:solidFill>
                <a:srgbClr val="FF0000"/>
              </a:solidFill>
              <a:latin typeface="Calibri" pitchFamily="34" charset="0"/>
              <a:cs typeface="Calibri" pitchFamily="34" charset="0"/>
            </a:endParaRPr>
          </a:p>
          <a:p>
            <a:r>
              <a:rPr lang="en-US" sz="2300" smtClean="0">
                <a:cs typeface="Calibri" pitchFamily="34" charset="0"/>
              </a:rPr>
              <a:t>The matrix multiplication operator, </a:t>
            </a:r>
            <a:r>
              <a:rPr lang="en-US" sz="2300" smtClean="0">
                <a:solidFill>
                  <a:srgbClr val="FF0000"/>
                </a:solidFill>
                <a:cs typeface="Calibri" pitchFamily="34" charset="0"/>
              </a:rPr>
              <a:t>%*%</a:t>
            </a:r>
            <a:r>
              <a:rPr lang="en-US" sz="2300" smtClean="0">
                <a:cs typeface="Calibri" pitchFamily="34" charset="0"/>
              </a:rPr>
              <a:t>, and the outer product matrix operator </a:t>
            </a:r>
            <a:r>
              <a:rPr lang="en-US" sz="2300" smtClean="0">
                <a:solidFill>
                  <a:srgbClr val="FF0000"/>
                </a:solidFill>
                <a:cs typeface="Calibri" pitchFamily="34" charset="0"/>
              </a:rPr>
              <a:t>%o%</a:t>
            </a:r>
            <a:r>
              <a:rPr lang="en-US" sz="2300" smtClean="0">
                <a:cs typeface="Calibri" pitchFamily="34" charset="0"/>
              </a:rPr>
              <a:t> are other examples of binary operators defined in this way.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Name arguments and defaults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If there is a function fun1 defined by</a:t>
            </a:r>
          </a:p>
          <a:p>
            <a:pPr lvl="1">
              <a:buNone/>
            </a:pPr>
            <a:r>
              <a:rPr lang="en-US" sz="2000" smtClean="0">
                <a:solidFill>
                  <a:srgbClr val="FF0000"/>
                </a:solidFill>
                <a:latin typeface="Calibri" pitchFamily="34" charset="0"/>
                <a:cs typeface="Calibri" pitchFamily="34" charset="0"/>
              </a:rPr>
              <a:t>	fun1 &lt;- function(data, data.frame, graph, limit) {</a:t>
            </a:r>
          </a:p>
          <a:p>
            <a:pPr lvl="1">
              <a:buNone/>
            </a:pPr>
            <a:r>
              <a:rPr lang="en-US" sz="2000" smtClean="0">
                <a:solidFill>
                  <a:srgbClr val="FF0000"/>
                </a:solidFill>
                <a:latin typeface="Calibri" pitchFamily="34" charset="0"/>
                <a:cs typeface="Calibri" pitchFamily="34" charset="0"/>
              </a:rPr>
              <a:t>		[function body]</a:t>
            </a:r>
          </a:p>
          <a:p>
            <a:pPr lvl="1">
              <a:buNone/>
            </a:pPr>
            <a:r>
              <a:rPr lang="en-US" sz="2000" smtClean="0">
                <a:solidFill>
                  <a:srgbClr val="FF0000"/>
                </a:solidFill>
                <a:latin typeface="Calibri" pitchFamily="34" charset="0"/>
                <a:cs typeface="Calibri" pitchFamily="34" charset="0"/>
              </a:rPr>
              <a:t>	}</a:t>
            </a:r>
          </a:p>
          <a:p>
            <a:pPr>
              <a:buNone/>
            </a:pPr>
            <a:r>
              <a:rPr lang="en-US" sz="2400" smtClean="0">
                <a:cs typeface="Calibri" pitchFamily="34" charset="0"/>
              </a:rPr>
              <a:t>	then the function may be invoked in several ways, for example</a:t>
            </a:r>
          </a:p>
          <a:p>
            <a:pPr lvl="1">
              <a:buNone/>
            </a:pPr>
            <a:r>
              <a:rPr lang="en-US" sz="2000" smtClean="0">
                <a:solidFill>
                  <a:srgbClr val="FF0000"/>
                </a:solidFill>
                <a:latin typeface="Calibri" pitchFamily="34" charset="0"/>
                <a:cs typeface="Calibri" pitchFamily="34" charset="0"/>
              </a:rPr>
              <a:t>	ans &lt;- fun1(d, df, TRUE, 20)</a:t>
            </a:r>
          </a:p>
          <a:p>
            <a:pPr lvl="1">
              <a:buNone/>
            </a:pPr>
            <a:r>
              <a:rPr lang="en-US" sz="2000" smtClean="0">
                <a:solidFill>
                  <a:srgbClr val="FF0000"/>
                </a:solidFill>
                <a:latin typeface="Calibri" pitchFamily="34" charset="0"/>
                <a:cs typeface="Calibri" pitchFamily="34" charset="0"/>
              </a:rPr>
              <a:t>	ans &lt;- fun1(d, df, graph=TRUE, limit=20)</a:t>
            </a:r>
          </a:p>
          <a:p>
            <a:pPr lvl="1">
              <a:buNone/>
            </a:pPr>
            <a:r>
              <a:rPr lang="en-US" sz="2000" smtClean="0">
                <a:solidFill>
                  <a:srgbClr val="FF0000"/>
                </a:solidFill>
                <a:latin typeface="Calibri" pitchFamily="34" charset="0"/>
                <a:cs typeface="Calibri" pitchFamily="34" charset="0"/>
              </a:rPr>
              <a:t>	ans &lt;- fun1(data=d, limit=20, graph=TRUE, data.frame=df)</a:t>
            </a:r>
          </a:p>
          <a:p>
            <a:pPr>
              <a:buNone/>
            </a:pPr>
            <a:r>
              <a:rPr lang="en-US" sz="2400" smtClean="0">
                <a:cs typeface="Calibri" pitchFamily="34" charset="0"/>
              </a:rPr>
              <a:t>	are all equivalent.</a:t>
            </a:r>
          </a:p>
          <a:p>
            <a:pPr>
              <a:buNone/>
            </a:pPr>
            <a:r>
              <a:rPr lang="en-US" sz="2400" smtClean="0">
                <a:solidFill>
                  <a:srgbClr val="FF0000"/>
                </a:solidFill>
                <a:latin typeface="Calibri" pitchFamily="34" charset="0"/>
                <a:cs typeface="Calibri" pitchFamily="34" charset="0"/>
              </a:rPr>
              <a:t>	</a:t>
            </a:r>
            <a:endParaRPr lang="en-US" sz="2300" smtClean="0">
              <a:cs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Name arguments and defaults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153400" cy="4724400"/>
          </a:xfrm>
        </p:spPr>
        <p:txBody>
          <a:bodyPr>
            <a:noAutofit/>
          </a:bodyPr>
          <a:lstStyle/>
          <a:p>
            <a:r>
              <a:rPr lang="en-US" sz="2400" smtClean="0">
                <a:cs typeface="Calibri" pitchFamily="34" charset="0"/>
              </a:rPr>
              <a:t>In many cases arguments can be given commonly appropriate default values, in which case they may be omitted altogether from the call when the defaults are appropriate. </a:t>
            </a:r>
          </a:p>
          <a:p>
            <a:r>
              <a:rPr lang="en-US" sz="2400" smtClean="0">
                <a:cs typeface="Calibri" pitchFamily="34" charset="0"/>
              </a:rPr>
              <a:t>For example, if </a:t>
            </a:r>
            <a:r>
              <a:rPr lang="en-US" sz="2400" smtClean="0">
                <a:solidFill>
                  <a:srgbClr val="FF0000"/>
                </a:solidFill>
                <a:latin typeface="Calibri" pitchFamily="34" charset="0"/>
                <a:cs typeface="Calibri" pitchFamily="34" charset="0"/>
              </a:rPr>
              <a:t>fun1</a:t>
            </a:r>
            <a:r>
              <a:rPr lang="en-US" sz="2400" smtClean="0">
                <a:cs typeface="Calibri" pitchFamily="34" charset="0"/>
              </a:rPr>
              <a:t> were defined as </a:t>
            </a:r>
          </a:p>
          <a:p>
            <a:pPr>
              <a:buNone/>
            </a:pPr>
            <a:r>
              <a:rPr lang="en-US" sz="2400" smtClean="0">
                <a:cs typeface="Calibri" pitchFamily="34" charset="0"/>
              </a:rPr>
              <a:t>		</a:t>
            </a:r>
            <a:r>
              <a:rPr lang="en-US" sz="2000" smtClean="0">
                <a:cs typeface="Calibri" pitchFamily="34" charset="0"/>
              </a:rPr>
              <a:t> </a:t>
            </a:r>
            <a:r>
              <a:rPr lang="en-US" sz="2000" smtClean="0">
                <a:solidFill>
                  <a:srgbClr val="FF0000"/>
                </a:solidFill>
                <a:latin typeface="Calibri" pitchFamily="34" charset="0"/>
                <a:cs typeface="Calibri" pitchFamily="34" charset="0"/>
              </a:rPr>
              <a:t>fun1 &lt;- function(data, data.frame, graph=TRUE, limit=20) { ... } </a:t>
            </a:r>
          </a:p>
          <a:p>
            <a:pPr>
              <a:buNone/>
            </a:pPr>
            <a:r>
              <a:rPr lang="en-US" sz="2000" smtClean="0">
                <a:cs typeface="Calibri" pitchFamily="34" charset="0"/>
              </a:rPr>
              <a:t>	</a:t>
            </a:r>
            <a:r>
              <a:rPr lang="en-US" sz="2400" smtClean="0">
                <a:cs typeface="Calibri" pitchFamily="34" charset="0"/>
              </a:rPr>
              <a:t> it could be called as</a:t>
            </a:r>
            <a:endParaRPr lang="en-US" sz="2000" smtClean="0">
              <a:cs typeface="Calibri" pitchFamily="34" charset="0"/>
            </a:endParaRPr>
          </a:p>
          <a:p>
            <a:pPr>
              <a:buNone/>
            </a:pPr>
            <a:r>
              <a:rPr lang="en-US" sz="2000" smtClean="0">
                <a:cs typeface="Calibri" pitchFamily="34" charset="0"/>
              </a:rPr>
              <a:t>		</a:t>
            </a:r>
            <a:r>
              <a:rPr lang="en-US" sz="2000" smtClean="0">
                <a:solidFill>
                  <a:srgbClr val="FF0000"/>
                </a:solidFill>
                <a:latin typeface="Calibri" pitchFamily="34" charset="0"/>
                <a:cs typeface="Calibri" pitchFamily="34" charset="0"/>
              </a:rPr>
              <a:t>ans &lt;- fun1(d, df)</a:t>
            </a:r>
          </a:p>
          <a:p>
            <a:pPr>
              <a:buNone/>
            </a:pPr>
            <a:r>
              <a:rPr lang="en-US" sz="2000" smtClean="0">
                <a:cs typeface="Calibri" pitchFamily="34" charset="0"/>
              </a:rPr>
              <a:t>	</a:t>
            </a:r>
            <a:r>
              <a:rPr lang="en-US" sz="2400" smtClean="0">
                <a:cs typeface="Calibri" pitchFamily="34" charset="0"/>
              </a:rPr>
              <a:t>which is now equivalent to the three cases above, or as</a:t>
            </a:r>
            <a:endParaRPr lang="en-US" sz="2000" smtClean="0">
              <a:cs typeface="Calibri" pitchFamily="34" charset="0"/>
            </a:endParaRPr>
          </a:p>
          <a:p>
            <a:pPr>
              <a:buNone/>
            </a:pPr>
            <a:r>
              <a:rPr lang="en-US" sz="2000" smtClean="0">
                <a:cs typeface="Calibri" pitchFamily="34" charset="0"/>
              </a:rPr>
              <a:t>		</a:t>
            </a:r>
            <a:r>
              <a:rPr lang="en-US" sz="2000" smtClean="0">
                <a:solidFill>
                  <a:srgbClr val="FF0000"/>
                </a:solidFill>
                <a:latin typeface="Calibri" pitchFamily="34" charset="0"/>
                <a:cs typeface="Calibri" pitchFamily="34" charset="0"/>
              </a:rPr>
              <a:t>ans &lt;- fun1(d, df, limit=10)</a:t>
            </a:r>
          </a:p>
          <a:p>
            <a:pPr>
              <a:buNone/>
            </a:pPr>
            <a:r>
              <a:rPr lang="en-US" sz="2000" smtClean="0">
                <a:cs typeface="Calibri" pitchFamily="34" charset="0"/>
              </a:rPr>
              <a:t>	</a:t>
            </a:r>
            <a:r>
              <a:rPr lang="en-US" sz="2400" smtClean="0">
                <a:cs typeface="Calibri" pitchFamily="34" charset="0"/>
              </a:rPr>
              <a:t>which changes one of the defaults. </a:t>
            </a:r>
            <a:r>
              <a:rPr lang="en-US" sz="2000" smtClean="0">
                <a:cs typeface="Calibri" pitchFamily="34" charset="0"/>
              </a:rPr>
              <a:t>	</a:t>
            </a:r>
            <a:endParaRPr lang="en-US" sz="2400" smtClean="0">
              <a:cs typeface="Calibri" pitchFamily="34" charset="0"/>
            </a:endParaRPr>
          </a:p>
          <a:p>
            <a:endParaRPr lang="en-US" sz="2400" smtClean="0">
              <a:cs typeface="Calibri" pitchFamily="34" charset="0"/>
            </a:endParaRPr>
          </a:p>
          <a:p>
            <a:endParaRPr lang="en-US" sz="2400" smtClean="0">
              <a:cs typeface="Calibri" pitchFamily="34" charset="0"/>
            </a:endParaRPr>
          </a:p>
          <a:p>
            <a:pPr>
              <a:buNone/>
            </a:pPr>
            <a:r>
              <a:rPr lang="en-US" sz="2400" smtClean="0">
                <a:solidFill>
                  <a:srgbClr val="FF0000"/>
                </a:solidFill>
                <a:latin typeface="Calibri" pitchFamily="34" charset="0"/>
                <a:cs typeface="Calibri" pitchFamily="34" charset="0"/>
              </a:rPr>
              <a:t>	</a:t>
            </a:r>
            <a:endParaRPr lang="en-US" sz="2300" smtClean="0">
              <a:cs typeface="Calibri"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Assignments within functions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r>
              <a:rPr lang="en-US" sz="2400" smtClean="0">
                <a:cs typeface="Calibri" pitchFamily="34" charset="0"/>
              </a:rPr>
              <a:t>Note that any ordinary assignments done within the function are local and temporary and are lost after exit from the function. Thus the assignment </a:t>
            </a:r>
            <a:r>
              <a:rPr lang="en-US" sz="2400" smtClean="0">
                <a:latin typeface="Calibri" pitchFamily="34" charset="0"/>
                <a:cs typeface="Calibri" pitchFamily="34" charset="0"/>
              </a:rPr>
              <a:t>X &lt;- qr(X</a:t>
            </a:r>
            <a:r>
              <a:rPr lang="en-US" sz="2400" smtClean="0">
                <a:cs typeface="Calibri" pitchFamily="34" charset="0"/>
              </a:rPr>
              <a:t>) does not affect the value of the argument in the calling program</a:t>
            </a:r>
          </a:p>
          <a:p>
            <a:r>
              <a:rPr lang="en-US" sz="2400" smtClean="0">
                <a:cs typeface="Calibri" pitchFamily="34" charset="0"/>
              </a:rPr>
              <a:t>If global and permanent assignments are intended within a function, then either the "superassignment" operator, </a:t>
            </a:r>
            <a:r>
              <a:rPr lang="en-US" sz="2400" smtClean="0">
                <a:solidFill>
                  <a:srgbClr val="FF0000"/>
                </a:solidFill>
                <a:latin typeface="Calibri" pitchFamily="34" charset="0"/>
                <a:cs typeface="Calibri" pitchFamily="34" charset="0"/>
              </a:rPr>
              <a:t>&lt;&lt;</a:t>
            </a:r>
            <a:r>
              <a:rPr lang="en-US" sz="2400" smtClean="0">
                <a:solidFill>
                  <a:srgbClr val="FF0000"/>
                </a:solidFill>
                <a:cs typeface="Calibri" pitchFamily="34" charset="0"/>
              </a:rPr>
              <a:t>-</a:t>
            </a:r>
            <a:r>
              <a:rPr lang="en-US" sz="2400" smtClean="0">
                <a:cs typeface="Calibri" pitchFamily="34" charset="0"/>
              </a:rPr>
              <a:t>  or the function </a:t>
            </a:r>
            <a:r>
              <a:rPr lang="en-US" sz="2400" smtClean="0">
                <a:solidFill>
                  <a:srgbClr val="FF0000"/>
                </a:solidFill>
                <a:latin typeface="Calibri" pitchFamily="34" charset="0"/>
                <a:cs typeface="Calibri" pitchFamily="34" charset="0"/>
              </a:rPr>
              <a:t>assign()  </a:t>
            </a:r>
            <a:r>
              <a:rPr lang="en-US" sz="2400" smtClean="0">
                <a:cs typeface="Calibri" pitchFamily="34" charset="0"/>
              </a:rPr>
              <a:t>can be used. See the help document for details</a:t>
            </a:r>
            <a:endParaRPr lang="en-US" sz="2300" smtClean="0">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Returning values from a function</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r>
              <a:rPr lang="en-US" sz="2400" smtClean="0">
                <a:cs typeface="Calibri" pitchFamily="34" charset="0"/>
              </a:rPr>
              <a:t>Often you want a function to return a single value (like a mean or a maximum), in which case you simply leave the last line of the function unassigned.</a:t>
            </a:r>
          </a:p>
          <a:p>
            <a:pPr lvl="1">
              <a:buNone/>
            </a:pPr>
            <a:r>
              <a:rPr lang="en-US" sz="2000" smtClean="0">
                <a:solidFill>
                  <a:srgbClr val="FF0000"/>
                </a:solidFill>
                <a:latin typeface="Calibri" pitchFamily="34" charset="0"/>
                <a:cs typeface="Calibri" pitchFamily="34" charset="0"/>
              </a:rPr>
              <a:t>parmax&lt;-function (a,b) {</a:t>
            </a:r>
          </a:p>
          <a:p>
            <a:pPr lvl="1">
              <a:buNone/>
            </a:pPr>
            <a:r>
              <a:rPr lang="en-US" sz="2000" smtClean="0">
                <a:solidFill>
                  <a:srgbClr val="FF0000"/>
                </a:solidFill>
                <a:latin typeface="Calibri" pitchFamily="34" charset="0"/>
                <a:cs typeface="Calibri" pitchFamily="34" charset="0"/>
              </a:rPr>
              <a:t>	c&lt;-pmax(a,b)</a:t>
            </a:r>
          </a:p>
          <a:p>
            <a:pPr lvl="1">
              <a:buNone/>
            </a:pPr>
            <a:r>
              <a:rPr lang="en-US" sz="2000" smtClean="0">
                <a:solidFill>
                  <a:srgbClr val="FF0000"/>
                </a:solidFill>
                <a:latin typeface="Calibri" pitchFamily="34" charset="0"/>
                <a:cs typeface="Calibri" pitchFamily="34" charset="0"/>
              </a:rPr>
              <a:t>	median(c) </a:t>
            </a:r>
          </a:p>
          <a:p>
            <a:pPr lvl="1">
              <a:buNone/>
            </a:pPr>
            <a:r>
              <a:rPr lang="en-US" sz="2000" smtClean="0">
                <a:solidFill>
                  <a:srgbClr val="FF0000"/>
                </a:solidFill>
                <a:latin typeface="Calibri" pitchFamily="34" charset="0"/>
                <a:cs typeface="Calibri" pitchFamily="34" charset="0"/>
              </a:rPr>
              <a:t>}</a:t>
            </a:r>
          </a:p>
          <a:p>
            <a:pPr lvl="1">
              <a:buNone/>
            </a:pPr>
            <a:r>
              <a:rPr lang="es-ES" sz="2000" smtClean="0">
                <a:solidFill>
                  <a:srgbClr val="FF0000"/>
                </a:solidFill>
                <a:latin typeface="Calibri" pitchFamily="34" charset="0"/>
                <a:cs typeface="Calibri" pitchFamily="34" charset="0"/>
              </a:rPr>
              <a:t>x&lt;-c(1,9,2,8,3,7)</a:t>
            </a:r>
          </a:p>
          <a:p>
            <a:pPr lvl="1">
              <a:buNone/>
            </a:pPr>
            <a:r>
              <a:rPr lang="es-ES" sz="2000" smtClean="0">
                <a:solidFill>
                  <a:srgbClr val="FF0000"/>
                </a:solidFill>
                <a:latin typeface="Calibri" pitchFamily="34" charset="0"/>
                <a:cs typeface="Calibri" pitchFamily="34" charset="0"/>
              </a:rPr>
              <a:t>y&lt;-c(9,2,8,3,7,2)</a:t>
            </a:r>
          </a:p>
          <a:p>
            <a:pPr lvl="1">
              <a:buNone/>
            </a:pPr>
            <a:r>
              <a:rPr lang="es-ES" sz="2000" smtClean="0">
                <a:solidFill>
                  <a:srgbClr val="FF0000"/>
                </a:solidFill>
                <a:latin typeface="Calibri" pitchFamily="34" charset="0"/>
                <a:cs typeface="Calibri" pitchFamily="34" charset="0"/>
              </a:rPr>
              <a:t>parmax(x,y)</a:t>
            </a:r>
          </a:p>
          <a:p>
            <a:pPr lvl="1">
              <a:buNone/>
            </a:pPr>
            <a:r>
              <a:rPr lang="es-ES" sz="2000" smtClean="0">
                <a:solidFill>
                  <a:srgbClr val="FF0000"/>
                </a:solidFill>
                <a:latin typeface="Calibri" pitchFamily="34" charset="0"/>
                <a:cs typeface="Calibri" pitchFamily="34" charset="0"/>
              </a:rPr>
              <a:t>[1] 8</a:t>
            </a:r>
            <a:endParaRPr lang="en-US" sz="2000" smtClean="0">
              <a:solidFill>
                <a:srgbClr val="FF0000"/>
              </a:solidFill>
              <a:latin typeface="Calibri" pitchFamily="34" charset="0"/>
              <a:cs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Returning values from a function</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r>
              <a:rPr lang="en-US" sz="2400" smtClean="0">
                <a:cs typeface="Calibri" pitchFamily="34" charset="0"/>
              </a:rPr>
              <a:t>If you want to return two or more variables from a function you should use return with a list containing the variables to be returned. </a:t>
            </a:r>
          </a:p>
          <a:p>
            <a:pPr lvl="1">
              <a:buNone/>
            </a:pPr>
            <a:r>
              <a:rPr lang="en-US" sz="2000" smtClean="0">
                <a:solidFill>
                  <a:srgbClr val="FF0000"/>
                </a:solidFill>
                <a:latin typeface="Calibri" pitchFamily="34" charset="0"/>
                <a:cs typeface="Calibri" pitchFamily="34" charset="0"/>
              </a:rPr>
              <a:t>parboth&lt;-function (a,b){</a:t>
            </a:r>
          </a:p>
          <a:p>
            <a:pPr lvl="1">
              <a:buNone/>
            </a:pPr>
            <a:r>
              <a:rPr lang="en-US" sz="2000" smtClean="0">
                <a:solidFill>
                  <a:srgbClr val="FF0000"/>
                </a:solidFill>
                <a:latin typeface="Calibri" pitchFamily="34" charset="0"/>
                <a:cs typeface="Calibri" pitchFamily="34" charset="0"/>
              </a:rPr>
              <a:t>	c&lt;-pmax(a,b)</a:t>
            </a:r>
          </a:p>
          <a:p>
            <a:pPr lvl="1">
              <a:buNone/>
            </a:pPr>
            <a:r>
              <a:rPr lang="en-US" sz="2000" smtClean="0">
                <a:solidFill>
                  <a:srgbClr val="FF0000"/>
                </a:solidFill>
                <a:latin typeface="Calibri" pitchFamily="34" charset="0"/>
                <a:cs typeface="Calibri" pitchFamily="34" charset="0"/>
              </a:rPr>
              <a:t>	d&lt;-pmin(a,b)</a:t>
            </a:r>
          </a:p>
          <a:p>
            <a:pPr lvl="1">
              <a:buNone/>
            </a:pPr>
            <a:r>
              <a:rPr lang="en-US" sz="2000" smtClean="0">
                <a:solidFill>
                  <a:srgbClr val="FF0000"/>
                </a:solidFill>
                <a:latin typeface="Calibri" pitchFamily="34" charset="0"/>
                <a:cs typeface="Calibri" pitchFamily="34" charset="0"/>
              </a:rPr>
              <a:t>	answer&lt;-list(med_max = median(c),med_min = median(d))</a:t>
            </a:r>
          </a:p>
          <a:p>
            <a:pPr lvl="1">
              <a:buNone/>
            </a:pPr>
            <a:r>
              <a:rPr lang="en-US" sz="2000" smtClean="0">
                <a:solidFill>
                  <a:srgbClr val="FF0000"/>
                </a:solidFill>
                <a:latin typeface="Calibri" pitchFamily="34" charset="0"/>
                <a:cs typeface="Calibri" pitchFamily="34" charset="0"/>
              </a:rPr>
              <a:t>#	names(answer)[[1]]&lt;-"median of the parallel maxima"</a:t>
            </a:r>
          </a:p>
          <a:p>
            <a:pPr lvl="1">
              <a:buNone/>
            </a:pPr>
            <a:r>
              <a:rPr lang="en-US" sz="2000" smtClean="0">
                <a:solidFill>
                  <a:srgbClr val="FF0000"/>
                </a:solidFill>
                <a:latin typeface="Calibri" pitchFamily="34" charset="0"/>
                <a:cs typeface="Calibri" pitchFamily="34" charset="0"/>
              </a:rPr>
              <a:t>#	names(answer)[[2]]&lt;-"median of the parallel minima"</a:t>
            </a:r>
          </a:p>
          <a:p>
            <a:pPr lvl="1">
              <a:buNone/>
            </a:pPr>
            <a:r>
              <a:rPr lang="en-US" sz="2000" smtClean="0">
                <a:solidFill>
                  <a:srgbClr val="FF0000"/>
                </a:solidFill>
                <a:latin typeface="Calibri" pitchFamily="34" charset="0"/>
                <a:cs typeface="Calibri" pitchFamily="34" charset="0"/>
              </a:rPr>
              <a:t>	return(answer) </a:t>
            </a:r>
          </a:p>
          <a:p>
            <a:pPr lvl="1">
              <a:buNone/>
            </a:pPr>
            <a:r>
              <a:rPr lang="en-US" sz="2000" smtClean="0">
                <a:solidFill>
                  <a:srgbClr val="FF0000"/>
                </a:solidFill>
                <a:latin typeface="Calibri" pitchFamily="34" charset="0"/>
                <a:cs typeface="Calibri"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Functions as Subroutines</a:t>
            </a:r>
            <a:endParaRPr lang="en-US" sz="2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r>
              <a:rPr lang="en-US" sz="2400" smtClean="0">
                <a:cs typeface="Calibri" pitchFamily="34" charset="0"/>
              </a:rPr>
              <a:t>Functions can be used as reusable chuncks of code. Given input they execute a set of commands and return some output. </a:t>
            </a:r>
          </a:p>
          <a:p>
            <a:r>
              <a:rPr lang="en-US" sz="2400" smtClean="0">
                <a:cs typeface="Calibri" pitchFamily="34" charset="0"/>
              </a:rPr>
              <a:t>R commands, including function definitions can be stored in an ordinary text file with a .R extension. Simply type the commands as you would at a prompt, except they aren't executed. Then execute in R,</a:t>
            </a:r>
          </a:p>
          <a:p>
            <a:pPr>
              <a:buNone/>
            </a:pPr>
            <a:r>
              <a:rPr lang="en-US" sz="2400" smtClean="0">
                <a:cs typeface="Calibri" pitchFamily="34" charset="0"/>
              </a:rPr>
              <a:t>	 </a:t>
            </a:r>
            <a:r>
              <a:rPr lang="en-US" sz="2400" smtClean="0">
                <a:solidFill>
                  <a:srgbClr val="FF0000"/>
                </a:solidFill>
                <a:latin typeface="Calibri" pitchFamily="34" charset="0"/>
                <a:cs typeface="Calibri" pitchFamily="34" charset="0"/>
              </a:rPr>
              <a:t>&gt; source("the file")</a:t>
            </a:r>
          </a:p>
          <a:p>
            <a:r>
              <a:rPr lang="en-US" sz="2400" smtClean="0">
                <a:cs typeface="Calibri" pitchFamily="34" charset="0"/>
              </a:rPr>
              <a:t>The commands are executed and any defined functions are ready for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Grouped Expressions</a:t>
            </a:r>
            <a:endParaRPr lang="en-US" sz="4000" b="1">
              <a:solidFill>
                <a:srgbClr val="0070C0"/>
              </a:solidFill>
            </a:endParaRPr>
          </a:p>
        </p:txBody>
      </p:sp>
      <p:sp>
        <p:nvSpPr>
          <p:cNvPr id="3" name="Content Placeholder 2"/>
          <p:cNvSpPr>
            <a:spLocks noGrp="1"/>
          </p:cNvSpPr>
          <p:nvPr>
            <p:ph sz="quarter" idx="1"/>
          </p:nvPr>
        </p:nvSpPr>
        <p:spPr/>
        <p:txBody>
          <a:bodyPr/>
          <a:lstStyle/>
          <a:p>
            <a:pPr>
              <a:buNone/>
            </a:pPr>
            <a:r>
              <a:rPr lang="en-US" sz="2800" smtClean="0"/>
              <a:t>	</a:t>
            </a:r>
            <a:r>
              <a:rPr lang="en-US" sz="2400" smtClean="0"/>
              <a:t>In writing custom functions and loops it's necessary to group a set of expressions together and generate a single output of this set of expressions. Commands may be grouped inside braces. The output of the grouped expressions is the value of the last expression.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895600"/>
            <a:ext cx="8153400" cy="990600"/>
          </a:xfrm>
        </p:spPr>
        <p:txBody>
          <a:bodyPr>
            <a:noAutofit/>
          </a:bodyPr>
          <a:lstStyle/>
          <a:p>
            <a:pPr algn="ctr"/>
            <a:r>
              <a:rPr lang="en-US" sz="4000" b="1" smtClean="0">
                <a:solidFill>
                  <a:srgbClr val="0070C0"/>
                </a:solidFill>
              </a:rPr>
              <a:t>Evaluating Function with </a:t>
            </a:r>
            <a:r>
              <a:rPr lang="en-US" sz="4000" b="1" smtClean="0">
                <a:solidFill>
                  <a:srgbClr val="FF0000"/>
                </a:solidFill>
              </a:rPr>
              <a:t>apply</a:t>
            </a:r>
            <a:r>
              <a:rPr lang="en-US" sz="4000" b="1" smtClean="0">
                <a:solidFill>
                  <a:srgbClr val="0070C0"/>
                </a:solidFill>
              </a:rPr>
              <a:t>, </a:t>
            </a:r>
            <a:r>
              <a:rPr lang="en-US" sz="4000" b="1" smtClean="0">
                <a:solidFill>
                  <a:srgbClr val="FF0000"/>
                </a:solidFill>
              </a:rPr>
              <a:t>sapply</a:t>
            </a:r>
            <a:r>
              <a:rPr lang="en-US" sz="4000" b="1" smtClean="0">
                <a:solidFill>
                  <a:srgbClr val="0070C0"/>
                </a:solidFill>
              </a:rPr>
              <a:t> and </a:t>
            </a:r>
            <a:r>
              <a:rPr lang="en-US" sz="4000" b="1" smtClean="0">
                <a:solidFill>
                  <a:srgbClr val="FF0000"/>
                </a:solidFill>
              </a:rPr>
              <a:t>lapply</a:t>
            </a:r>
            <a:endParaRPr lang="en-US" sz="2400" b="1">
              <a:solidFill>
                <a:srgbClr val="FF0000"/>
              </a:solidFill>
              <a:latin typeface="Calibri" pitchFamily="34" charset="0"/>
              <a:cs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FF0000"/>
                </a:solidFill>
                <a:latin typeface="Calibri" pitchFamily="34" charset="0"/>
                <a:cs typeface="Calibri" pitchFamily="34" charset="0"/>
              </a:rPr>
              <a:t>apply</a:t>
            </a:r>
            <a:r>
              <a:rPr lang="en-US" sz="4000" b="1" smtClean="0">
                <a:solidFill>
                  <a:srgbClr val="0070C0"/>
                </a:solidFill>
                <a:latin typeface="Calibri" pitchFamily="34" charset="0"/>
                <a:cs typeface="Calibri" pitchFamily="34" charset="0"/>
              </a:rPr>
              <a:t> </a:t>
            </a:r>
            <a:r>
              <a:rPr lang="en-US" sz="4000" b="1" smtClean="0">
                <a:solidFill>
                  <a:srgbClr val="0070C0"/>
                </a:solidFill>
                <a:latin typeface="+mn-lt"/>
                <a:cs typeface="Calibri" pitchFamily="34" charset="0"/>
              </a:rPr>
              <a:t>and</a:t>
            </a:r>
            <a:r>
              <a:rPr lang="en-US" sz="4000" b="1" smtClean="0">
                <a:solidFill>
                  <a:srgbClr val="0070C0"/>
                </a:solidFill>
                <a:latin typeface="Calibri" pitchFamily="34" charset="0"/>
                <a:cs typeface="Calibri" pitchFamily="34" charset="0"/>
              </a:rPr>
              <a:t> </a:t>
            </a:r>
            <a:r>
              <a:rPr lang="en-US" sz="4000" b="1" smtClean="0">
                <a:solidFill>
                  <a:srgbClr val="FF0000"/>
                </a:solidFill>
                <a:latin typeface="Calibri" pitchFamily="34" charset="0"/>
                <a:cs typeface="Calibri" pitchFamily="34" charset="0"/>
              </a:rPr>
              <a:t>sapply</a:t>
            </a:r>
            <a:endParaRPr lang="en-US" sz="2200" b="1">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r>
              <a:rPr lang="en-US" sz="2400" smtClean="0">
                <a:cs typeface="Calibri" pitchFamily="34" charset="0"/>
              </a:rPr>
              <a:t>The  </a:t>
            </a:r>
            <a:r>
              <a:rPr lang="en-US" sz="2400" smtClean="0">
                <a:solidFill>
                  <a:srgbClr val="FF0000"/>
                </a:solidFill>
                <a:latin typeface="Calibri" pitchFamily="34" charset="0"/>
                <a:cs typeface="Calibri" pitchFamily="34" charset="0"/>
              </a:rPr>
              <a:t>apply</a:t>
            </a:r>
            <a:r>
              <a:rPr lang="en-US" sz="2400" smtClean="0">
                <a:cs typeface="Calibri" pitchFamily="34" charset="0"/>
              </a:rPr>
              <a:t> function is used for applying functions to the rows or columns of matrices or dataframes. </a:t>
            </a:r>
          </a:p>
          <a:p>
            <a:pPr>
              <a:buNone/>
            </a:pPr>
            <a:r>
              <a:rPr lang="en-US" sz="2400" smtClean="0">
                <a:cs typeface="Calibri" pitchFamily="34" charset="0"/>
              </a:rPr>
              <a:t>		</a:t>
            </a:r>
            <a:r>
              <a:rPr lang="en-US" sz="2400" smtClean="0">
                <a:solidFill>
                  <a:srgbClr val="FF0000"/>
                </a:solidFill>
                <a:latin typeface="Calibri" pitchFamily="34" charset="0"/>
                <a:cs typeface="Calibri" pitchFamily="34" charset="0"/>
              </a:rPr>
              <a:t>apply(X, margin.num, func)</a:t>
            </a:r>
          </a:p>
          <a:p>
            <a:pPr>
              <a:buNone/>
            </a:pPr>
            <a:r>
              <a:rPr lang="en-US" sz="2400" smtClean="0">
                <a:solidFill>
                  <a:srgbClr val="FF0000"/>
                </a:solidFill>
                <a:latin typeface="Calibri" pitchFamily="34" charset="0"/>
                <a:cs typeface="Calibri" pitchFamily="34" charset="0"/>
              </a:rPr>
              <a:t>	</a:t>
            </a:r>
            <a:r>
              <a:rPr lang="en-US" sz="2400" smtClean="0">
                <a:cs typeface="Calibri" pitchFamily="34" charset="0"/>
              </a:rPr>
              <a:t>in which,</a:t>
            </a:r>
          </a:p>
          <a:p>
            <a:pPr lvl="1"/>
            <a:r>
              <a:rPr lang="en-US" sz="2100" smtClean="0">
                <a:latin typeface="Calibri" pitchFamily="34" charset="0"/>
                <a:cs typeface="Calibri" pitchFamily="34" charset="0"/>
              </a:rPr>
              <a:t>X: matrix or dataframe</a:t>
            </a:r>
          </a:p>
          <a:p>
            <a:pPr lvl="1"/>
            <a:r>
              <a:rPr lang="en-US" sz="2100" smtClean="0">
                <a:latin typeface="Calibri" pitchFamily="34" charset="0"/>
                <a:cs typeface="Calibri" pitchFamily="34" charset="0"/>
              </a:rPr>
              <a:t>margin.num:  applying  func to the rows of X if margin.num is 1, and to the columns if margin.num is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FF0000"/>
                </a:solidFill>
                <a:latin typeface="Calibri" pitchFamily="34" charset="0"/>
                <a:cs typeface="Calibri" pitchFamily="34" charset="0"/>
              </a:rPr>
              <a:t>apply</a:t>
            </a:r>
            <a:r>
              <a:rPr lang="en-US" sz="4000" b="1" smtClean="0">
                <a:solidFill>
                  <a:srgbClr val="0070C0"/>
                </a:solidFill>
                <a:latin typeface="Calibri" pitchFamily="34" charset="0"/>
                <a:cs typeface="Calibri" pitchFamily="34" charset="0"/>
              </a:rPr>
              <a:t> </a:t>
            </a:r>
            <a:r>
              <a:rPr lang="en-US" sz="4000" b="1" smtClean="0">
                <a:solidFill>
                  <a:srgbClr val="0070C0"/>
                </a:solidFill>
                <a:cs typeface="Calibri" pitchFamily="34" charset="0"/>
              </a:rPr>
              <a:t>and</a:t>
            </a:r>
            <a:r>
              <a:rPr lang="en-US" sz="4000" b="1" smtClean="0">
                <a:solidFill>
                  <a:srgbClr val="0070C0"/>
                </a:solidFill>
                <a:latin typeface="Calibri" pitchFamily="34" charset="0"/>
                <a:cs typeface="Calibri" pitchFamily="34" charset="0"/>
              </a:rPr>
              <a:t> </a:t>
            </a:r>
            <a:r>
              <a:rPr lang="en-US" sz="4000" b="1" smtClean="0">
                <a:solidFill>
                  <a:srgbClr val="FF0000"/>
                </a:solidFill>
                <a:latin typeface="Calibri" pitchFamily="34" charset="0"/>
                <a:cs typeface="Calibri" pitchFamily="34" charset="0"/>
              </a:rPr>
              <a:t>sapply </a:t>
            </a:r>
            <a:r>
              <a:rPr lang="en-US" sz="2000" b="1" smtClean="0">
                <a:solidFill>
                  <a:srgbClr val="0070C0"/>
                </a:solidFill>
                <a:latin typeface="Calibri" pitchFamily="34" charset="0"/>
                <a:cs typeface="Calibri" pitchFamily="34" charset="0"/>
              </a:rPr>
              <a:t>- Example</a:t>
            </a:r>
            <a:endParaRPr lang="en-US" sz="1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302752" cy="4419600"/>
          </a:xfrm>
        </p:spPr>
        <p:txBody>
          <a:bodyPr>
            <a:noAutofit/>
          </a:bodyPr>
          <a:lstStyle/>
          <a:p>
            <a:pPr>
              <a:buNone/>
            </a:pPr>
            <a:r>
              <a:rPr lang="en-US" sz="2000" smtClean="0">
                <a:solidFill>
                  <a:srgbClr val="FF0000"/>
                </a:solidFill>
                <a:latin typeface="Calibri" pitchFamily="34" charset="0"/>
                <a:cs typeface="Calibri" pitchFamily="34" charset="0"/>
              </a:rPr>
              <a:t>	 X &lt;- matrix(1:24,nrow=4)</a:t>
            </a:r>
          </a:p>
          <a:p>
            <a:pPr>
              <a:buNone/>
            </a:pPr>
            <a:r>
              <a:rPr lang="en-US" sz="2000" smtClean="0">
                <a:solidFill>
                  <a:srgbClr val="FF0000"/>
                </a:solidFill>
                <a:latin typeface="Calibri" pitchFamily="34" charset="0"/>
                <a:cs typeface="Calibri" pitchFamily="34" charset="0"/>
              </a:rPr>
              <a:t>	apply(X,1,sum)</a:t>
            </a:r>
          </a:p>
          <a:p>
            <a:pPr>
              <a:buNone/>
            </a:pPr>
            <a:r>
              <a:rPr lang="en-US" sz="2000" smtClean="0">
                <a:solidFill>
                  <a:srgbClr val="FF0000"/>
                </a:solidFill>
                <a:latin typeface="Calibri" pitchFamily="34" charset="0"/>
                <a:cs typeface="Calibri" pitchFamily="34" charset="0"/>
              </a:rPr>
              <a:t>	apply(X,2,sum)</a:t>
            </a:r>
          </a:p>
          <a:p>
            <a:pPr>
              <a:spcBef>
                <a:spcPts val="1200"/>
              </a:spcBef>
            </a:pPr>
            <a:r>
              <a:rPr lang="en-US" sz="2400" smtClean="0">
                <a:cs typeface="Calibri" pitchFamily="34" charset="0"/>
              </a:rPr>
              <a:t>Note that in both cases, the answer produced by apply is a vector rather than a matrix. You can apply functions to the individual elements of the matrix rather than to the margins. The margin you specify influences only the shape of the resulting matrix.</a:t>
            </a:r>
          </a:p>
          <a:p>
            <a:pPr>
              <a:buNone/>
            </a:pPr>
            <a:r>
              <a:rPr lang="en-US" sz="2000" smtClean="0">
                <a:solidFill>
                  <a:srgbClr val="FF0000"/>
                </a:solidFill>
                <a:latin typeface="Calibri" pitchFamily="34" charset="0"/>
                <a:cs typeface="Calibri" pitchFamily="34" charset="0"/>
              </a:rPr>
              <a:t>	apply(X,1,sqrt)</a:t>
            </a:r>
          </a:p>
          <a:p>
            <a:pPr>
              <a:buNone/>
            </a:pPr>
            <a:r>
              <a:rPr lang="en-US" sz="2000" smtClean="0">
                <a:solidFill>
                  <a:srgbClr val="FF0000"/>
                </a:solidFill>
                <a:latin typeface="Calibri" pitchFamily="34" charset="0"/>
                <a:cs typeface="Calibri" pitchFamily="34" charset="0"/>
              </a:rPr>
              <a:t>	apply(X,2,sqrt)</a:t>
            </a:r>
          </a:p>
          <a:p>
            <a:pPr>
              <a:buNone/>
            </a:pPr>
            <a:r>
              <a:rPr lang="en-US" sz="2000" smtClean="0">
                <a:solidFill>
                  <a:srgbClr val="FF0000"/>
                </a:solidFill>
                <a:latin typeface="Calibri" pitchFamily="34" charset="0"/>
                <a:cs typeface="Calibri"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FF0000"/>
                </a:solidFill>
                <a:latin typeface="Calibri" pitchFamily="34" charset="0"/>
                <a:cs typeface="Calibri" pitchFamily="34" charset="0"/>
              </a:rPr>
              <a:t>apply</a:t>
            </a:r>
            <a:r>
              <a:rPr lang="en-US" sz="4000" b="1" smtClean="0">
                <a:solidFill>
                  <a:srgbClr val="0070C0"/>
                </a:solidFill>
                <a:latin typeface="Calibri" pitchFamily="34" charset="0"/>
                <a:cs typeface="Calibri" pitchFamily="34" charset="0"/>
              </a:rPr>
              <a:t> </a:t>
            </a:r>
            <a:r>
              <a:rPr lang="en-US" sz="4000" b="1" smtClean="0">
                <a:solidFill>
                  <a:srgbClr val="0070C0"/>
                </a:solidFill>
                <a:cs typeface="Calibri" pitchFamily="34" charset="0"/>
              </a:rPr>
              <a:t>and</a:t>
            </a:r>
            <a:r>
              <a:rPr lang="en-US" sz="4000" b="1" smtClean="0">
                <a:solidFill>
                  <a:srgbClr val="0070C0"/>
                </a:solidFill>
                <a:latin typeface="Calibri" pitchFamily="34" charset="0"/>
                <a:cs typeface="Calibri" pitchFamily="34" charset="0"/>
              </a:rPr>
              <a:t> </a:t>
            </a:r>
            <a:r>
              <a:rPr lang="en-US" sz="4000" b="1" smtClean="0">
                <a:solidFill>
                  <a:srgbClr val="FF0000"/>
                </a:solidFill>
                <a:latin typeface="Calibri" pitchFamily="34" charset="0"/>
                <a:cs typeface="Calibri" pitchFamily="34" charset="0"/>
              </a:rPr>
              <a:t>sapply </a:t>
            </a:r>
            <a:r>
              <a:rPr lang="en-US" sz="2000" b="1" smtClean="0">
                <a:solidFill>
                  <a:srgbClr val="0070C0"/>
                </a:solidFill>
                <a:latin typeface="Calibri" pitchFamily="34" charset="0"/>
                <a:cs typeface="Calibri" pitchFamily="34" charset="0"/>
              </a:rPr>
              <a:t>- Example</a:t>
            </a:r>
            <a:endParaRPr lang="en-US" sz="1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531352" cy="4953000"/>
          </a:xfrm>
        </p:spPr>
        <p:txBody>
          <a:bodyPr>
            <a:noAutofit/>
          </a:bodyPr>
          <a:lstStyle/>
          <a:p>
            <a:r>
              <a:rPr lang="en-US" sz="2400" smtClean="0">
                <a:cs typeface="Calibri" pitchFamily="34" charset="0"/>
              </a:rPr>
              <a:t>Problem: Given a matrix A find a vector v whose i</a:t>
            </a:r>
            <a:r>
              <a:rPr lang="en-US" sz="2400" baseline="30000" smtClean="0">
                <a:cs typeface="Calibri" pitchFamily="34" charset="0"/>
              </a:rPr>
              <a:t>th</a:t>
            </a:r>
            <a:r>
              <a:rPr lang="en-US" sz="2400" smtClean="0">
                <a:cs typeface="Calibri" pitchFamily="34" charset="0"/>
              </a:rPr>
              <a:t> entry is max(row i) - min(row i).</a:t>
            </a:r>
          </a:p>
          <a:p>
            <a:pPr>
              <a:buNone/>
            </a:pPr>
            <a:r>
              <a:rPr lang="en-US" sz="2000" smtClean="0">
                <a:solidFill>
                  <a:srgbClr val="FF0000"/>
                </a:solidFill>
                <a:latin typeface="Calibri" pitchFamily="34" charset="0"/>
                <a:cs typeface="Calibri" pitchFamily="34" charset="0"/>
              </a:rPr>
              <a:t>	maxMin &lt;- function(x) {</a:t>
            </a:r>
          </a:p>
          <a:p>
            <a:pPr>
              <a:buNone/>
            </a:pPr>
            <a:r>
              <a:rPr lang="en-US" sz="2000" smtClean="0">
                <a:solidFill>
                  <a:srgbClr val="FF0000"/>
                </a:solidFill>
                <a:latin typeface="Calibri" pitchFamily="34" charset="0"/>
                <a:cs typeface="Calibri" pitchFamily="34" charset="0"/>
              </a:rPr>
              <a:t>		max(x) - min(x)</a:t>
            </a:r>
          </a:p>
          <a:p>
            <a:pPr>
              <a:buNone/>
            </a:pPr>
            <a:r>
              <a:rPr lang="en-US" sz="2000" smtClean="0">
                <a:solidFill>
                  <a:srgbClr val="FF0000"/>
                </a:solidFill>
                <a:latin typeface="Calibri" pitchFamily="34" charset="0"/>
                <a:cs typeface="Calibri" pitchFamily="34" charset="0"/>
              </a:rPr>
              <a:t>	}</a:t>
            </a:r>
          </a:p>
          <a:p>
            <a:pPr>
              <a:buNone/>
            </a:pPr>
            <a:r>
              <a:rPr lang="en-US" sz="2000" smtClean="0">
                <a:solidFill>
                  <a:srgbClr val="FF0000"/>
                </a:solidFill>
                <a:latin typeface="Calibri" pitchFamily="34" charset="0"/>
                <a:cs typeface="Calibri" pitchFamily="34" charset="0"/>
              </a:rPr>
              <a:t>	A &lt;- matrix(rnorm(16), nrow = 4)</a:t>
            </a:r>
          </a:p>
          <a:p>
            <a:pPr>
              <a:buNone/>
            </a:pPr>
            <a:r>
              <a:rPr lang="en-US" sz="2000" smtClean="0">
                <a:solidFill>
                  <a:srgbClr val="FF0000"/>
                </a:solidFill>
                <a:latin typeface="Calibri" pitchFamily="34" charset="0"/>
                <a:cs typeface="Calibri" pitchFamily="34" charset="0"/>
              </a:rPr>
              <a:t>	(v &lt;- apply(A, 1, maxMin))</a:t>
            </a:r>
          </a:p>
          <a:p>
            <a:r>
              <a:rPr lang="en-US" sz="2400" smtClean="0">
                <a:cs typeface="Calibri" pitchFamily="34" charset="0"/>
              </a:rPr>
              <a:t>More commonly, the function definition is included with the apply.</a:t>
            </a:r>
          </a:p>
          <a:p>
            <a:pPr lvl="1">
              <a:buNone/>
            </a:pPr>
            <a:r>
              <a:rPr lang="en-US" sz="2000" smtClean="0">
                <a:solidFill>
                  <a:srgbClr val="FF0000"/>
                </a:solidFill>
                <a:latin typeface="Calibri" pitchFamily="34" charset="0"/>
                <a:cs typeface="Calibri" pitchFamily="34" charset="0"/>
              </a:rPr>
              <a:t>vv &lt;- apply(A, 1, function(x) {</a:t>
            </a:r>
          </a:p>
          <a:p>
            <a:pPr lvl="1">
              <a:buNone/>
            </a:pPr>
            <a:r>
              <a:rPr lang="en-US" sz="2000" smtClean="0">
                <a:solidFill>
                  <a:srgbClr val="FF0000"/>
                </a:solidFill>
                <a:latin typeface="Calibri" pitchFamily="34" charset="0"/>
                <a:cs typeface="Calibri" pitchFamily="34" charset="0"/>
              </a:rPr>
              <a:t>	max(x) - min(x)</a:t>
            </a:r>
          </a:p>
          <a:p>
            <a:pPr lvl="1">
              <a:buNone/>
            </a:pPr>
            <a:r>
              <a:rPr lang="en-US" sz="2000" smtClean="0">
                <a:solidFill>
                  <a:srgbClr val="FF0000"/>
                </a:solidFill>
                <a:latin typeface="Calibri" pitchFamily="34" charset="0"/>
                <a:cs typeface="Calibri" pitchFamily="34" charset="0"/>
              </a:rPr>
              <a:t>	})</a:t>
            </a:r>
          </a:p>
          <a:p>
            <a:pPr lvl="1">
              <a:buNone/>
            </a:pPr>
            <a:r>
              <a:rPr lang="en-US" sz="2000" smtClean="0">
                <a:solidFill>
                  <a:srgbClr val="FF0000"/>
                </a:solidFill>
                <a:latin typeface="Calibri" pitchFamily="34" charset="0"/>
                <a:cs typeface="Calibri" pitchFamily="34" charset="0"/>
              </a:rPr>
              <a:t>vv</a:t>
            </a:r>
          </a:p>
          <a:p>
            <a:pPr>
              <a:buNone/>
            </a:pPr>
            <a:r>
              <a:rPr lang="en-US" sz="2400" smtClean="0">
                <a:cs typeface="Calibri"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FF0000"/>
                </a:solidFill>
                <a:latin typeface="Calibri" pitchFamily="34" charset="0"/>
                <a:cs typeface="Calibri" pitchFamily="34" charset="0"/>
              </a:rPr>
              <a:t>apply</a:t>
            </a:r>
            <a:r>
              <a:rPr lang="en-US" sz="4000" b="1" smtClean="0">
                <a:solidFill>
                  <a:srgbClr val="0070C0"/>
                </a:solidFill>
                <a:latin typeface="Calibri" pitchFamily="34" charset="0"/>
                <a:cs typeface="Calibri" pitchFamily="34" charset="0"/>
              </a:rPr>
              <a:t> </a:t>
            </a:r>
            <a:r>
              <a:rPr lang="en-US" sz="4000" b="1" smtClean="0">
                <a:solidFill>
                  <a:srgbClr val="0070C0"/>
                </a:solidFill>
                <a:cs typeface="Calibri" pitchFamily="34" charset="0"/>
              </a:rPr>
              <a:t>and</a:t>
            </a:r>
            <a:r>
              <a:rPr lang="en-US" sz="4000" b="1" smtClean="0">
                <a:solidFill>
                  <a:srgbClr val="0070C0"/>
                </a:solidFill>
                <a:latin typeface="Calibri" pitchFamily="34" charset="0"/>
                <a:cs typeface="Calibri" pitchFamily="34" charset="0"/>
              </a:rPr>
              <a:t> </a:t>
            </a:r>
            <a:r>
              <a:rPr lang="en-US" sz="4000" b="1" smtClean="0">
                <a:solidFill>
                  <a:srgbClr val="FF0000"/>
                </a:solidFill>
                <a:latin typeface="Calibri" pitchFamily="34" charset="0"/>
                <a:cs typeface="Calibri" pitchFamily="34" charset="0"/>
              </a:rPr>
              <a:t>sapply</a:t>
            </a:r>
            <a:endParaRPr lang="en-US" sz="1200" b="1">
              <a:solidFill>
                <a:srgbClr val="0070C0"/>
              </a:solidFill>
              <a:latin typeface="Calibri" pitchFamily="34" charset="0"/>
              <a:cs typeface="Calibri" pitchFamily="34" charset="0"/>
            </a:endParaRPr>
          </a:p>
        </p:txBody>
      </p:sp>
      <p:sp>
        <p:nvSpPr>
          <p:cNvPr id="3" name="Content Placeholder 2"/>
          <p:cNvSpPr>
            <a:spLocks noGrp="1"/>
          </p:cNvSpPr>
          <p:nvPr>
            <p:ph sz="quarter" idx="1"/>
          </p:nvPr>
        </p:nvSpPr>
        <p:spPr>
          <a:xfrm>
            <a:off x="612648" y="1600200"/>
            <a:ext cx="8531352" cy="4953000"/>
          </a:xfrm>
        </p:spPr>
        <p:txBody>
          <a:bodyPr>
            <a:noAutofit/>
          </a:bodyPr>
          <a:lstStyle/>
          <a:p>
            <a:r>
              <a:rPr lang="en-US" sz="2400" smtClean="0">
                <a:cs typeface="Calibri" pitchFamily="34" charset="0"/>
              </a:rPr>
              <a:t>If you want to apply a function to a vector then use sapply (rather than apply for matrices or margins of matrices). </a:t>
            </a:r>
          </a:p>
          <a:p>
            <a:r>
              <a:rPr lang="en-US" sz="2400" smtClean="0">
                <a:cs typeface="Calibri" pitchFamily="34" charset="0"/>
              </a:rPr>
              <a:t>For example: </a:t>
            </a:r>
          </a:p>
          <a:p>
            <a:pPr>
              <a:buNone/>
            </a:pPr>
            <a:r>
              <a:rPr lang="en-US" sz="2400" smtClean="0">
                <a:cs typeface="Calibri" pitchFamily="34" charset="0"/>
              </a:rPr>
              <a:t>	 </a:t>
            </a:r>
            <a:r>
              <a:rPr lang="en-US" sz="2000" smtClean="0">
                <a:solidFill>
                  <a:srgbClr val="FF0000"/>
                </a:solidFill>
                <a:latin typeface="Calibri" pitchFamily="34" charset="0"/>
                <a:cs typeface="Calibri" pitchFamily="34" charset="0"/>
              </a:rPr>
              <a:t>sapply(3:5,seq)</a:t>
            </a:r>
          </a:p>
          <a:p>
            <a:pPr lvl="1">
              <a:buNone/>
            </a:pPr>
            <a:r>
              <a:rPr lang="en-US" sz="2000" smtClean="0">
                <a:solidFill>
                  <a:srgbClr val="FF0000"/>
                </a:solidFill>
                <a:latin typeface="Calibri" pitchFamily="34" charset="0"/>
                <a:cs typeface="Calibri" pitchFamily="34" charset="0"/>
              </a:rPr>
              <a:t>[[1]]</a:t>
            </a:r>
          </a:p>
          <a:p>
            <a:pPr lvl="1">
              <a:buNone/>
            </a:pPr>
            <a:r>
              <a:rPr lang="en-US" sz="2000" smtClean="0">
                <a:solidFill>
                  <a:srgbClr val="FF0000"/>
                </a:solidFill>
                <a:latin typeface="Calibri" pitchFamily="34" charset="0"/>
                <a:cs typeface="Calibri" pitchFamily="34" charset="0"/>
              </a:rPr>
              <a:t>[1] 1 2 3</a:t>
            </a:r>
          </a:p>
          <a:p>
            <a:pPr lvl="1">
              <a:buNone/>
            </a:pPr>
            <a:r>
              <a:rPr lang="en-US" sz="2000" smtClean="0">
                <a:solidFill>
                  <a:srgbClr val="FF0000"/>
                </a:solidFill>
                <a:latin typeface="Calibri" pitchFamily="34" charset="0"/>
                <a:cs typeface="Calibri" pitchFamily="34" charset="0"/>
              </a:rPr>
              <a:t>[[2]]</a:t>
            </a:r>
          </a:p>
          <a:p>
            <a:pPr lvl="1">
              <a:buNone/>
            </a:pPr>
            <a:r>
              <a:rPr lang="en-US" sz="2000" smtClean="0">
                <a:solidFill>
                  <a:srgbClr val="FF0000"/>
                </a:solidFill>
                <a:latin typeface="Calibri" pitchFamily="34" charset="0"/>
                <a:cs typeface="Calibri" pitchFamily="34" charset="0"/>
              </a:rPr>
              <a:t>[1] 1 2 3 4</a:t>
            </a:r>
          </a:p>
          <a:p>
            <a:pPr lvl="1">
              <a:buNone/>
            </a:pPr>
            <a:r>
              <a:rPr lang="en-US" sz="2000" smtClean="0">
                <a:solidFill>
                  <a:srgbClr val="FF0000"/>
                </a:solidFill>
                <a:latin typeface="Calibri" pitchFamily="34" charset="0"/>
                <a:cs typeface="Calibri" pitchFamily="34" charset="0"/>
              </a:rPr>
              <a:t>[[3]]</a:t>
            </a:r>
          </a:p>
          <a:p>
            <a:pPr lvl="1">
              <a:buNone/>
            </a:pPr>
            <a:r>
              <a:rPr lang="en-US" sz="2000" smtClean="0">
                <a:solidFill>
                  <a:srgbClr val="FF0000"/>
                </a:solidFill>
                <a:latin typeface="Calibri" pitchFamily="34" charset="0"/>
                <a:cs typeface="Calibri" pitchFamily="34" charset="0"/>
              </a:rPr>
              <a:t>[1] 1 2 3 4 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latin typeface="+mn-lt"/>
                <a:cs typeface="Calibri" pitchFamily="34" charset="0"/>
              </a:rPr>
              <a:t>The </a:t>
            </a:r>
            <a:r>
              <a:rPr lang="en-US" sz="4000" b="1" smtClean="0">
                <a:solidFill>
                  <a:srgbClr val="FF0000"/>
                </a:solidFill>
                <a:latin typeface="Calibri" pitchFamily="34" charset="0"/>
                <a:cs typeface="Calibri" pitchFamily="34" charset="0"/>
              </a:rPr>
              <a:t>lappl</a:t>
            </a:r>
            <a:r>
              <a:rPr lang="en-US" sz="4000" b="1" smtClean="0">
                <a:solidFill>
                  <a:srgbClr val="FF0000"/>
                </a:solidFill>
                <a:latin typeface="+mn-lt"/>
                <a:cs typeface="Calibri" pitchFamily="34" charset="0"/>
              </a:rPr>
              <a:t>y</a:t>
            </a:r>
            <a:r>
              <a:rPr lang="en-US" sz="4000" b="1" smtClean="0">
                <a:solidFill>
                  <a:srgbClr val="0070C0"/>
                </a:solidFill>
                <a:latin typeface="+mn-lt"/>
                <a:cs typeface="Calibri" pitchFamily="34" charset="0"/>
              </a:rPr>
              <a:t> Function</a:t>
            </a:r>
            <a:endParaRPr lang="en-US" sz="12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074152" cy="5105400"/>
          </a:xfrm>
        </p:spPr>
        <p:txBody>
          <a:bodyPr>
            <a:noAutofit/>
          </a:bodyPr>
          <a:lstStyle/>
          <a:p>
            <a:pPr>
              <a:spcBef>
                <a:spcPts val="1200"/>
              </a:spcBef>
            </a:pPr>
            <a:r>
              <a:rPr lang="en-US" sz="2400" smtClean="0">
                <a:cs typeface="Calibri" pitchFamily="34" charset="0"/>
              </a:rPr>
              <a:t>The </a:t>
            </a:r>
            <a:r>
              <a:rPr lang="en-US" sz="2400" smtClean="0">
                <a:solidFill>
                  <a:srgbClr val="FF0000"/>
                </a:solidFill>
                <a:latin typeface="Calibri" pitchFamily="34" charset="0"/>
                <a:cs typeface="Calibri" pitchFamily="34" charset="0"/>
              </a:rPr>
              <a:t>lapply</a:t>
            </a:r>
            <a:r>
              <a:rPr lang="en-US" sz="2400" smtClean="0">
                <a:cs typeface="Calibri" pitchFamily="34" charset="0"/>
              </a:rPr>
              <a:t> function alows batch operation of a function on the components of a list. This can replace many (slow) for loops.</a:t>
            </a:r>
          </a:p>
          <a:p>
            <a:pPr>
              <a:spcBef>
                <a:spcPts val="1200"/>
              </a:spcBef>
            </a:pPr>
            <a:r>
              <a:rPr lang="en-US" sz="2400" smtClean="0">
                <a:cs typeface="Calibri" pitchFamily="34" charset="0"/>
              </a:rPr>
              <a:t>Given a list LL with n components, suppose we want to apply a function successively to LL[[i]], for each i, and to collect all the output. Here, it's assumed that fn(i) gives the desired output for the input LL[[i]].</a:t>
            </a:r>
          </a:p>
          <a:p>
            <a:pPr>
              <a:spcBef>
                <a:spcPts val="1200"/>
              </a:spcBef>
            </a:pPr>
            <a:r>
              <a:rPr lang="en-US" sz="2400" smtClean="0">
                <a:cs typeface="Calibri" pitchFamily="34" charset="0"/>
              </a:rPr>
              <a:t>The format</a:t>
            </a:r>
          </a:p>
          <a:p>
            <a:pPr lvl="1">
              <a:spcBef>
                <a:spcPts val="1200"/>
              </a:spcBef>
              <a:buNone/>
            </a:pPr>
            <a:r>
              <a:rPr lang="en-US" sz="2100" smtClean="0">
                <a:cs typeface="Calibri" pitchFamily="34" charset="0"/>
              </a:rPr>
              <a:t>	</a:t>
            </a:r>
            <a:r>
              <a:rPr lang="en-US" sz="2100" smtClean="0">
                <a:solidFill>
                  <a:srgbClr val="FF0000"/>
                </a:solidFill>
                <a:latin typeface="Calibri" pitchFamily="34" charset="0"/>
                <a:cs typeface="Calibri" pitchFamily="34" charset="0"/>
              </a:rPr>
              <a:t>FF &lt;- lapply(1:n,fn)</a:t>
            </a:r>
          </a:p>
          <a:p>
            <a:pPr>
              <a:spcBef>
                <a:spcPts val="1200"/>
              </a:spcBef>
            </a:pPr>
            <a:r>
              <a:rPr lang="en-US" sz="2400" smtClean="0">
                <a:cs typeface="Calibri" pitchFamily="34" charset="0"/>
              </a:rPr>
              <a:t>Then FF is a list with n components, FF[[i]] is the result of applying the function to LL[[i]].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latin typeface="+mn-lt"/>
                <a:cs typeface="Calibri" pitchFamily="34" charset="0"/>
              </a:rPr>
              <a:t>The </a:t>
            </a:r>
            <a:r>
              <a:rPr lang="en-US" sz="4000" b="1" smtClean="0">
                <a:solidFill>
                  <a:srgbClr val="FF0000"/>
                </a:solidFill>
                <a:latin typeface="Calibri" pitchFamily="34" charset="0"/>
                <a:cs typeface="Calibri" pitchFamily="34" charset="0"/>
              </a:rPr>
              <a:t>lappl</a:t>
            </a:r>
            <a:r>
              <a:rPr lang="en-US" sz="4000" b="1" smtClean="0">
                <a:solidFill>
                  <a:srgbClr val="FF0000"/>
                </a:solidFill>
                <a:latin typeface="+mn-lt"/>
                <a:cs typeface="Calibri" pitchFamily="34" charset="0"/>
              </a:rPr>
              <a:t>y</a:t>
            </a:r>
            <a:r>
              <a:rPr lang="en-US" sz="4000" b="1" smtClean="0">
                <a:solidFill>
                  <a:srgbClr val="0070C0"/>
                </a:solidFill>
                <a:latin typeface="+mn-lt"/>
                <a:cs typeface="Calibri" pitchFamily="34" charset="0"/>
              </a:rPr>
              <a:t> Function </a:t>
            </a:r>
            <a:r>
              <a:rPr lang="en-US" sz="2000" b="1" smtClean="0">
                <a:solidFill>
                  <a:srgbClr val="0070C0"/>
                </a:solidFill>
                <a:latin typeface="+mn-lt"/>
                <a:cs typeface="Calibri" pitchFamily="34" charset="0"/>
              </a:rPr>
              <a:t>- Example</a:t>
            </a:r>
            <a:endParaRPr lang="en-US" sz="12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074152" cy="4495800"/>
          </a:xfrm>
        </p:spPr>
        <p:txBody>
          <a:bodyPr>
            <a:noAutofit/>
          </a:bodyPr>
          <a:lstStyle/>
          <a:p>
            <a:pPr>
              <a:spcBef>
                <a:spcPts val="1200"/>
              </a:spcBef>
            </a:pPr>
            <a:r>
              <a:rPr lang="en-US" sz="2400" smtClean="0">
                <a:cs typeface="Calibri" pitchFamily="34" charset="0"/>
              </a:rPr>
              <a:t>Consider the for loop example in which all list components are character vectors and we want to extract the first entry from each component. This is done with lapply as follows. Note, LL already exists.</a:t>
            </a:r>
          </a:p>
          <a:p>
            <a:pPr lvl="1">
              <a:spcBef>
                <a:spcPts val="1200"/>
              </a:spcBef>
              <a:buNone/>
            </a:pPr>
            <a:r>
              <a:rPr lang="en-US" sz="2100" smtClean="0">
                <a:solidFill>
                  <a:srgbClr val="FF0000"/>
                </a:solidFill>
                <a:latin typeface="Calibri" pitchFamily="34" charset="0"/>
                <a:cs typeface="Calibri" pitchFamily="34" charset="0"/>
              </a:rPr>
              <a:t>M &lt;- lapply(1:length(LL), function(x){</a:t>
            </a:r>
          </a:p>
          <a:p>
            <a:pPr lvl="1">
              <a:spcBef>
                <a:spcPts val="1200"/>
              </a:spcBef>
              <a:buNone/>
            </a:pPr>
            <a:r>
              <a:rPr lang="en-US" sz="2100" smtClean="0">
                <a:solidFill>
                  <a:srgbClr val="FF0000"/>
                </a:solidFill>
                <a:latin typeface="Calibri" pitchFamily="34" charset="0"/>
                <a:cs typeface="Calibri" pitchFamily="34" charset="0"/>
              </a:rPr>
              <a:t> 	  LL[[x]][1]</a:t>
            </a:r>
          </a:p>
          <a:p>
            <a:pPr lvl="1">
              <a:spcBef>
                <a:spcPts val="1200"/>
              </a:spcBef>
              <a:buNone/>
            </a:pPr>
            <a:r>
              <a:rPr lang="en-US" sz="2100" smtClean="0">
                <a:solidFill>
                  <a:srgbClr val="FF0000"/>
                </a:solidFill>
                <a:latin typeface="Calibri" pitchFamily="34" charset="0"/>
                <a:cs typeface="Calibri" pitchFamily="34" charset="0"/>
              </a:rPr>
              <a:t>	})</a:t>
            </a:r>
          </a:p>
          <a:p>
            <a:pPr lvl="1">
              <a:spcBef>
                <a:spcPts val="1200"/>
              </a:spcBef>
              <a:buNone/>
            </a:pPr>
            <a:r>
              <a:rPr lang="en-US" sz="2100" smtClean="0">
                <a:solidFill>
                  <a:srgbClr val="FF0000"/>
                </a:solidFill>
                <a:latin typeface="Calibri" pitchFamily="34" charset="0"/>
                <a:cs typeface="Calibri" pitchFamily="34" charset="0"/>
              </a:rPr>
              <a:t>unlist(M)</a:t>
            </a:r>
          </a:p>
          <a:p>
            <a:pPr lvl="1">
              <a:spcBef>
                <a:spcPts val="1200"/>
              </a:spcBef>
              <a:buNone/>
            </a:pPr>
            <a:r>
              <a:rPr lang="en-US" sz="2100" smtClean="0">
                <a:solidFill>
                  <a:srgbClr val="FF0000"/>
                </a:solidFill>
                <a:latin typeface="Calibri" pitchFamily="34" charset="0"/>
                <a:cs typeface="Calibri" pitchFamily="34" charset="0"/>
              </a:rPr>
              <a:t>[1] "a" "p" "x"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latin typeface="+mn-lt"/>
                <a:cs typeface="Calibri" pitchFamily="34" charset="0"/>
              </a:rPr>
              <a:t>The </a:t>
            </a:r>
            <a:r>
              <a:rPr lang="en-US" sz="4000" b="1" smtClean="0">
                <a:solidFill>
                  <a:srgbClr val="FF0000"/>
                </a:solidFill>
                <a:latin typeface="Calibri" pitchFamily="34" charset="0"/>
                <a:cs typeface="Calibri" pitchFamily="34" charset="0"/>
              </a:rPr>
              <a:t>lappl</a:t>
            </a:r>
            <a:r>
              <a:rPr lang="en-US" sz="4000" b="1" smtClean="0">
                <a:solidFill>
                  <a:srgbClr val="FF0000"/>
                </a:solidFill>
                <a:latin typeface="+mn-lt"/>
                <a:cs typeface="Calibri" pitchFamily="34" charset="0"/>
              </a:rPr>
              <a:t>y</a:t>
            </a:r>
            <a:r>
              <a:rPr lang="en-US" sz="4000" b="1" smtClean="0">
                <a:solidFill>
                  <a:srgbClr val="0070C0"/>
                </a:solidFill>
                <a:latin typeface="+mn-lt"/>
                <a:cs typeface="Calibri" pitchFamily="34" charset="0"/>
              </a:rPr>
              <a:t> Function </a:t>
            </a:r>
            <a:r>
              <a:rPr lang="en-US" sz="2000" b="1" smtClean="0">
                <a:solidFill>
                  <a:srgbClr val="0070C0"/>
                </a:solidFill>
                <a:latin typeface="+mn-lt"/>
                <a:cs typeface="Calibri" pitchFamily="34" charset="0"/>
              </a:rPr>
              <a:t>- Example</a:t>
            </a:r>
            <a:endParaRPr lang="en-US" sz="1200" b="1">
              <a:solidFill>
                <a:srgbClr val="0070C0"/>
              </a:solidFill>
              <a:latin typeface="+mn-lt"/>
              <a:cs typeface="Calibri" pitchFamily="34" charset="0"/>
            </a:endParaRPr>
          </a:p>
        </p:txBody>
      </p:sp>
      <p:sp>
        <p:nvSpPr>
          <p:cNvPr id="3" name="Content Placeholder 2"/>
          <p:cNvSpPr>
            <a:spLocks noGrp="1"/>
          </p:cNvSpPr>
          <p:nvPr>
            <p:ph sz="quarter" idx="1"/>
          </p:nvPr>
        </p:nvSpPr>
        <p:spPr>
          <a:xfrm>
            <a:off x="612648" y="1600200"/>
            <a:ext cx="8074152" cy="4495800"/>
          </a:xfrm>
        </p:spPr>
        <p:txBody>
          <a:bodyPr>
            <a:noAutofit/>
          </a:bodyPr>
          <a:lstStyle/>
          <a:p>
            <a:pPr lvl="1">
              <a:spcBef>
                <a:spcPts val="1200"/>
              </a:spcBef>
              <a:buNone/>
            </a:pPr>
            <a:r>
              <a:rPr lang="en-US" sz="2100" smtClean="0">
                <a:solidFill>
                  <a:srgbClr val="FF0000"/>
                </a:solidFill>
                <a:latin typeface="Calibri" pitchFamily="34" charset="0"/>
                <a:cs typeface="Calibri" pitchFamily="34" charset="0"/>
              </a:rPr>
              <a:t>a&lt;-c("a","b","c","d")</a:t>
            </a:r>
          </a:p>
          <a:p>
            <a:pPr lvl="1">
              <a:spcBef>
                <a:spcPts val="1200"/>
              </a:spcBef>
              <a:buNone/>
            </a:pPr>
            <a:r>
              <a:rPr lang="en-US" sz="2100" smtClean="0">
                <a:solidFill>
                  <a:srgbClr val="FF0000"/>
                </a:solidFill>
                <a:latin typeface="Calibri" pitchFamily="34" charset="0"/>
                <a:cs typeface="Calibri" pitchFamily="34" charset="0"/>
              </a:rPr>
              <a:t>b&lt;-c(1,2,3,4,4,3,2,1)</a:t>
            </a:r>
          </a:p>
          <a:p>
            <a:pPr lvl="1">
              <a:spcBef>
                <a:spcPts val="1200"/>
              </a:spcBef>
              <a:buNone/>
            </a:pPr>
            <a:r>
              <a:rPr lang="en-US" sz="2100" smtClean="0">
                <a:solidFill>
                  <a:srgbClr val="FF0000"/>
                </a:solidFill>
                <a:latin typeface="Calibri" pitchFamily="34" charset="0"/>
                <a:cs typeface="Calibri" pitchFamily="34" charset="0"/>
              </a:rPr>
              <a:t>c&lt;-c(T,T,F)</a:t>
            </a:r>
          </a:p>
          <a:p>
            <a:pPr lvl="1">
              <a:spcBef>
                <a:spcPts val="1200"/>
              </a:spcBef>
              <a:buNone/>
            </a:pPr>
            <a:r>
              <a:rPr lang="en-US" sz="2100" smtClean="0">
                <a:solidFill>
                  <a:srgbClr val="FF0000"/>
                </a:solidFill>
                <a:latin typeface="Calibri" pitchFamily="34" charset="0"/>
                <a:cs typeface="Calibri" pitchFamily="34" charset="0"/>
              </a:rPr>
              <a:t>list.object&lt;-list(a,b,c)</a:t>
            </a:r>
          </a:p>
          <a:p>
            <a:pPr lvl="1">
              <a:spcBef>
                <a:spcPts val="1200"/>
              </a:spcBef>
              <a:buNone/>
            </a:pPr>
            <a:r>
              <a:rPr lang="en-US" sz="2100" smtClean="0">
                <a:solidFill>
                  <a:srgbClr val="FF0000"/>
                </a:solidFill>
                <a:latin typeface="Calibri" pitchFamily="34" charset="0"/>
                <a:cs typeface="Calibri" pitchFamily="34" charset="0"/>
              </a:rPr>
              <a:t>class(list.object)</a:t>
            </a:r>
          </a:p>
          <a:p>
            <a:pPr lvl="1">
              <a:spcBef>
                <a:spcPts val="1200"/>
              </a:spcBef>
              <a:buNone/>
            </a:pPr>
            <a:r>
              <a:rPr lang="en-US" sz="2100" smtClean="0">
                <a:solidFill>
                  <a:srgbClr val="FF0000"/>
                </a:solidFill>
                <a:latin typeface="Calibri" pitchFamily="34" charset="0"/>
                <a:cs typeface="Calibri" pitchFamily="34" charset="0"/>
              </a:rPr>
              <a:t>lapply(list.object,length)</a:t>
            </a:r>
          </a:p>
          <a:p>
            <a:pPr lvl="1">
              <a:spcBef>
                <a:spcPts val="1200"/>
              </a:spcBef>
              <a:buNone/>
            </a:pPr>
            <a:r>
              <a:rPr lang="en-US" sz="2100" smtClean="0">
                <a:solidFill>
                  <a:srgbClr val="FF0000"/>
                </a:solidFill>
                <a:latin typeface="Calibri" pitchFamily="34" charset="0"/>
                <a:cs typeface="Calibri" pitchFamily="34" charset="0"/>
              </a:rPr>
              <a:t>lapply(list.object,class)</a:t>
            </a:r>
          </a:p>
          <a:p>
            <a:pPr lvl="1">
              <a:spcBef>
                <a:spcPts val="1200"/>
              </a:spcBef>
              <a:buNone/>
            </a:pPr>
            <a:r>
              <a:rPr lang="en-US" sz="2100" smtClean="0">
                <a:solidFill>
                  <a:srgbClr val="FF0000"/>
                </a:solidFill>
                <a:latin typeface="Calibri" pitchFamily="34" charset="0"/>
                <a:cs typeface="Calibri" pitchFamily="34" charset="0"/>
              </a:rPr>
              <a:t>lapply(list.object,mean)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895600"/>
            <a:ext cx="8153400" cy="990600"/>
          </a:xfrm>
        </p:spPr>
        <p:txBody>
          <a:bodyPr>
            <a:noAutofit/>
          </a:bodyPr>
          <a:lstStyle/>
          <a:p>
            <a:pPr algn="ctr"/>
            <a:r>
              <a:rPr lang="en-US" b="1" smtClean="0">
                <a:solidFill>
                  <a:srgbClr val="0070C0"/>
                </a:solidFill>
              </a:rPr>
              <a:t>Control Statements</a:t>
            </a:r>
            <a:endParaRPr lang="en-US" sz="2800" b="1">
              <a:solidFill>
                <a:srgbClr val="FF0000"/>
              </a:solidFill>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Control Statements: </a:t>
            </a:r>
            <a:r>
              <a:rPr lang="en-US" sz="4000" b="1" smtClean="0">
                <a:solidFill>
                  <a:srgbClr val="FF0000"/>
                </a:solidFill>
                <a:latin typeface="Calibri" pitchFamily="34" charset="0"/>
                <a:cs typeface="Calibri" pitchFamily="34" charset="0"/>
              </a:rPr>
              <a:t>if-else</a:t>
            </a:r>
            <a:endParaRPr lang="en-US" sz="4000" b="1">
              <a:solidFill>
                <a:srgbClr val="FF0000"/>
              </a:solidFill>
              <a:latin typeface="Calibri" pitchFamily="34" charset="0"/>
              <a:cs typeface="Calibri" pitchFamily="34" charset="0"/>
            </a:endParaRPr>
          </a:p>
        </p:txBody>
      </p:sp>
      <p:sp>
        <p:nvSpPr>
          <p:cNvPr id="3" name="Content Placeholder 2"/>
          <p:cNvSpPr>
            <a:spLocks noGrp="1"/>
          </p:cNvSpPr>
          <p:nvPr>
            <p:ph sz="quarter" idx="1"/>
          </p:nvPr>
        </p:nvSpPr>
        <p:spPr/>
        <p:txBody>
          <a:bodyPr/>
          <a:lstStyle/>
          <a:p>
            <a:r>
              <a:rPr lang="en-US" sz="2400" smtClean="0"/>
              <a:t>R has </a:t>
            </a:r>
            <a:r>
              <a:rPr lang="en-US" sz="2400" smtClean="0">
                <a:solidFill>
                  <a:srgbClr val="FF0000"/>
                </a:solidFill>
                <a:latin typeface="Calibri" pitchFamily="34" charset="0"/>
                <a:cs typeface="Calibri" pitchFamily="34" charset="0"/>
              </a:rPr>
              <a:t>an if-else </a:t>
            </a:r>
            <a:r>
              <a:rPr lang="en-US" sz="2400" smtClean="0"/>
              <a:t>statement in the format</a:t>
            </a:r>
          </a:p>
          <a:p>
            <a:pPr>
              <a:buNone/>
            </a:pPr>
            <a:r>
              <a:rPr lang="en-US" sz="2400" smtClean="0"/>
              <a:t>		</a:t>
            </a:r>
            <a:r>
              <a:rPr lang="en-US" sz="2400" smtClean="0">
                <a:solidFill>
                  <a:srgbClr val="FF0000"/>
                </a:solidFill>
                <a:latin typeface="Calibri" pitchFamily="34" charset="0"/>
                <a:cs typeface="Calibri" pitchFamily="34" charset="0"/>
              </a:rPr>
              <a:t>if (logical expr)  {group expr}</a:t>
            </a:r>
          </a:p>
          <a:p>
            <a:pPr>
              <a:buNone/>
            </a:pPr>
            <a:r>
              <a:rPr lang="en-US" sz="2400" smtClean="0">
                <a:solidFill>
                  <a:srgbClr val="FF0000"/>
                </a:solidFill>
                <a:latin typeface="Calibri" pitchFamily="34" charset="0"/>
                <a:cs typeface="Calibri" pitchFamily="34" charset="0"/>
              </a:rPr>
              <a:t>		 if (logical expr) {group 1} else {group 2}</a:t>
            </a:r>
          </a:p>
          <a:p>
            <a:r>
              <a:rPr lang="en-US" sz="2400" smtClean="0"/>
              <a:t>The operators </a:t>
            </a:r>
            <a:r>
              <a:rPr lang="en-US" sz="2400" smtClean="0">
                <a:solidFill>
                  <a:srgbClr val="FF0000"/>
                </a:solidFill>
                <a:latin typeface="Calibri" pitchFamily="34" charset="0"/>
                <a:cs typeface="Calibri" pitchFamily="34" charset="0"/>
              </a:rPr>
              <a:t>&amp;&amp;</a:t>
            </a:r>
            <a:r>
              <a:rPr lang="en-US" sz="2400" smtClean="0"/>
              <a:t> and </a:t>
            </a:r>
            <a:r>
              <a:rPr lang="en-US" sz="2400" smtClean="0">
                <a:solidFill>
                  <a:srgbClr val="FF0000"/>
                </a:solidFill>
                <a:latin typeface="Calibri" pitchFamily="34" charset="0"/>
                <a:cs typeface="Calibri" pitchFamily="34" charset="0"/>
              </a:rPr>
              <a:t>||</a:t>
            </a:r>
            <a:r>
              <a:rPr lang="en-US" sz="2400" smtClean="0"/>
              <a:t> are often used as part of condition in an if statement. Wheareas </a:t>
            </a:r>
            <a:r>
              <a:rPr lang="en-US" sz="2400" smtClean="0">
                <a:solidFill>
                  <a:srgbClr val="FF0000"/>
                </a:solidFill>
                <a:latin typeface="Calibri" pitchFamily="34" charset="0"/>
                <a:cs typeface="Calibri" pitchFamily="34" charset="0"/>
              </a:rPr>
              <a:t>&amp;</a:t>
            </a:r>
            <a:r>
              <a:rPr lang="en-US" sz="2400" smtClean="0"/>
              <a:t> and </a:t>
            </a:r>
            <a:r>
              <a:rPr lang="en-US" sz="2400" smtClean="0">
                <a:solidFill>
                  <a:srgbClr val="FF0000"/>
                </a:solidFill>
                <a:latin typeface="Calibri" pitchFamily="34" charset="0"/>
                <a:cs typeface="Calibri" pitchFamily="34" charset="0"/>
              </a:rPr>
              <a:t>|</a:t>
            </a:r>
            <a:r>
              <a:rPr lang="en-US" sz="2400" smtClean="0"/>
              <a:t> apply element-wise to vectors,  </a:t>
            </a:r>
            <a:r>
              <a:rPr lang="en-US" sz="2400" smtClean="0">
                <a:solidFill>
                  <a:srgbClr val="FF0000"/>
                </a:solidFill>
                <a:latin typeface="Calibri" pitchFamily="34" charset="0"/>
                <a:cs typeface="Calibri" pitchFamily="34" charset="0"/>
              </a:rPr>
              <a:t>&amp;&amp;</a:t>
            </a:r>
            <a:r>
              <a:rPr lang="en-US" sz="2400" smtClean="0"/>
              <a:t> and </a:t>
            </a:r>
            <a:r>
              <a:rPr lang="en-US" sz="2400" smtClean="0">
                <a:solidFill>
                  <a:srgbClr val="FF0000"/>
                </a:solidFill>
                <a:latin typeface="Calibri" pitchFamily="34" charset="0"/>
                <a:cs typeface="Calibri" pitchFamily="34" charset="0"/>
              </a:rPr>
              <a:t>||</a:t>
            </a:r>
            <a:r>
              <a:rPr lang="en-US" sz="2400" smtClean="0"/>
              <a:t> apply to vectors of length one.</a:t>
            </a:r>
          </a:p>
          <a:p>
            <a:r>
              <a:rPr lang="en-US" sz="2400" smtClean="0"/>
              <a:t>A version of </a:t>
            </a:r>
            <a:r>
              <a:rPr lang="en-US" sz="2400" smtClean="0">
                <a:solidFill>
                  <a:srgbClr val="FF0000"/>
                </a:solidFill>
                <a:latin typeface="Calibri" pitchFamily="34" charset="0"/>
                <a:cs typeface="Calibri" pitchFamily="34" charset="0"/>
              </a:rPr>
              <a:t>if-else</a:t>
            </a:r>
            <a:r>
              <a:rPr lang="en-US" sz="2400" smtClean="0"/>
              <a:t> contruct, the ifelse function; this has the form</a:t>
            </a:r>
          </a:p>
          <a:p>
            <a:pPr>
              <a:buNone/>
            </a:pPr>
            <a:r>
              <a:rPr lang="en-US" sz="2400" smtClean="0"/>
              <a:t>		</a:t>
            </a:r>
            <a:r>
              <a:rPr lang="en-US" sz="2400" smtClean="0">
                <a:solidFill>
                  <a:srgbClr val="FF0000"/>
                </a:solidFill>
                <a:latin typeface="Calibri" pitchFamily="34" charset="0"/>
                <a:cs typeface="Calibri" pitchFamily="34" charset="0"/>
              </a:rPr>
              <a:t>ifelse(codition, a, b) </a:t>
            </a:r>
          </a:p>
          <a:p>
            <a:pPr>
              <a:buNone/>
            </a:pPr>
            <a:r>
              <a:rPr lang="en-US" sz="2400" smtClean="0"/>
              <a:t>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Control Statements: </a:t>
            </a:r>
            <a:r>
              <a:rPr lang="en-US" sz="4000" b="1" smtClean="0">
                <a:solidFill>
                  <a:srgbClr val="FF0000"/>
                </a:solidFill>
                <a:latin typeface="Calibri" pitchFamily="34" charset="0"/>
                <a:cs typeface="Calibri" pitchFamily="34" charset="0"/>
              </a:rPr>
              <a:t>if-else</a:t>
            </a:r>
            <a:r>
              <a:rPr lang="en-US" sz="4000" b="1" smtClean="0">
                <a:solidFill>
                  <a:srgbClr val="0070C0"/>
                </a:solidFill>
              </a:rPr>
              <a:t> </a:t>
            </a:r>
            <a:r>
              <a:rPr lang="en-US" sz="2200" b="1" smtClean="0">
                <a:solidFill>
                  <a:srgbClr val="0070C0"/>
                </a:solidFill>
              </a:rPr>
              <a:t>- example</a:t>
            </a:r>
            <a:endParaRPr lang="en-US" sz="2200" b="1">
              <a:solidFill>
                <a:srgbClr val="0070C0"/>
              </a:solidFill>
            </a:endParaRPr>
          </a:p>
        </p:txBody>
      </p:sp>
      <p:sp>
        <p:nvSpPr>
          <p:cNvPr id="3" name="Content Placeholder 2"/>
          <p:cNvSpPr>
            <a:spLocks noGrp="1"/>
          </p:cNvSpPr>
          <p:nvPr>
            <p:ph sz="quarter" idx="1"/>
          </p:nvPr>
        </p:nvSpPr>
        <p:spPr>
          <a:xfrm>
            <a:off x="612648" y="1600200"/>
            <a:ext cx="8153400" cy="5029200"/>
          </a:xfrm>
        </p:spPr>
        <p:txBody>
          <a:bodyPr>
            <a:noAutofit/>
          </a:bodyPr>
          <a:lstStyle/>
          <a:p>
            <a:pPr lvl="1">
              <a:buNone/>
            </a:pPr>
            <a:r>
              <a:rPr lang="en-US" sz="2000" smtClean="0">
                <a:solidFill>
                  <a:srgbClr val="FF0000"/>
                </a:solidFill>
                <a:latin typeface="Calibri" pitchFamily="34" charset="0"/>
                <a:cs typeface="Calibri" pitchFamily="34" charset="0"/>
              </a:rPr>
              <a:t>x &lt;- c(2,4,4,5,6)</a:t>
            </a:r>
          </a:p>
          <a:p>
            <a:pPr lvl="1">
              <a:buNone/>
            </a:pPr>
            <a:r>
              <a:rPr lang="en-US" sz="2000" smtClean="0">
                <a:solidFill>
                  <a:srgbClr val="FF0000"/>
                </a:solidFill>
                <a:latin typeface="Calibri" pitchFamily="34" charset="0"/>
                <a:cs typeface="Calibri" pitchFamily="34" charset="0"/>
              </a:rPr>
              <a:t>if (all(x&gt;0)) y &lt;- sqrt(x) </a:t>
            </a:r>
          </a:p>
          <a:p>
            <a:pPr>
              <a:buNone/>
            </a:pPr>
            <a:endParaRPr lang="en-US" sz="2000" smtClean="0">
              <a:solidFill>
                <a:srgbClr val="FF0000"/>
              </a:solidFill>
              <a:latin typeface="Calibri" pitchFamily="34" charset="0"/>
              <a:cs typeface="Calibri" pitchFamily="34" charset="0"/>
            </a:endParaRPr>
          </a:p>
          <a:p>
            <a:pPr lvl="1">
              <a:buNone/>
            </a:pPr>
            <a:r>
              <a:rPr lang="en-US" sz="2000" smtClean="0">
                <a:solidFill>
                  <a:srgbClr val="FF0000"/>
                </a:solidFill>
                <a:latin typeface="Calibri" pitchFamily="34" charset="0"/>
                <a:cs typeface="Calibri" pitchFamily="34" charset="0"/>
              </a:rPr>
              <a:t>M &lt;- matrix(rpois(12,3),nrow=3)</a:t>
            </a:r>
          </a:p>
          <a:p>
            <a:pPr lvl="1">
              <a:buNone/>
            </a:pPr>
            <a:r>
              <a:rPr lang="en-US" sz="2000" smtClean="0">
                <a:solidFill>
                  <a:srgbClr val="FF0000"/>
                </a:solidFill>
                <a:latin typeface="Calibri" pitchFamily="34" charset="0"/>
                <a:cs typeface="Calibri" pitchFamily="34" charset="0"/>
              </a:rPr>
              <a:t>d &lt;- dim(M)</a:t>
            </a:r>
          </a:p>
          <a:p>
            <a:pPr lvl="1">
              <a:buNone/>
            </a:pPr>
            <a:r>
              <a:rPr lang="en-US" sz="2000" smtClean="0">
                <a:solidFill>
                  <a:srgbClr val="FF0000"/>
                </a:solidFill>
                <a:latin typeface="Calibri" pitchFamily="34" charset="0"/>
                <a:cs typeface="Calibri" pitchFamily="34" charset="0"/>
              </a:rPr>
              <a:t>{ if (d[1] == d[2]) </a:t>
            </a:r>
          </a:p>
          <a:p>
            <a:pPr lvl="1">
              <a:buNone/>
            </a:pPr>
            <a:r>
              <a:rPr lang="en-US" sz="2000" smtClean="0">
                <a:solidFill>
                  <a:srgbClr val="FF0000"/>
                </a:solidFill>
                <a:latin typeface="Calibri" pitchFamily="34" charset="0"/>
                <a:cs typeface="Calibri" pitchFamily="34" charset="0"/>
              </a:rPr>
              <a:t>     {</a:t>
            </a:r>
          </a:p>
          <a:p>
            <a:pPr lvl="1">
              <a:buNone/>
            </a:pPr>
            <a:r>
              <a:rPr lang="en-US" sz="2000" smtClean="0">
                <a:solidFill>
                  <a:srgbClr val="FF0000"/>
                </a:solidFill>
                <a:latin typeface="Calibri" pitchFamily="34" charset="0"/>
                <a:cs typeface="Calibri" pitchFamily="34" charset="0"/>
              </a:rPr>
              <a:t>	  cat('M is a squared matrix\n')</a:t>
            </a:r>
          </a:p>
          <a:p>
            <a:pPr lvl="1">
              <a:buNone/>
            </a:pPr>
            <a:r>
              <a:rPr lang="en-US" sz="2000" smtClean="0">
                <a:solidFill>
                  <a:srgbClr val="FF0000"/>
                </a:solidFill>
                <a:latin typeface="Calibri" pitchFamily="34" charset="0"/>
                <a:cs typeface="Calibri" pitchFamily="34" charset="0"/>
              </a:rPr>
              <a:t>	  cat(‘The determinant of M is',det(M),'\n')</a:t>
            </a:r>
          </a:p>
          <a:p>
            <a:pPr lvl="1">
              <a:buNone/>
            </a:pPr>
            <a:r>
              <a:rPr lang="en-US" sz="2000" smtClean="0">
                <a:solidFill>
                  <a:srgbClr val="FF0000"/>
                </a:solidFill>
                <a:latin typeface="Calibri" pitchFamily="34" charset="0"/>
                <a:cs typeface="Calibri" pitchFamily="34" charset="0"/>
              </a:rPr>
              <a:t>      }</a:t>
            </a:r>
          </a:p>
          <a:p>
            <a:pPr lvl="1">
              <a:buNone/>
            </a:pPr>
            <a:r>
              <a:rPr lang="en-US" sz="2000" smtClean="0">
                <a:solidFill>
                  <a:srgbClr val="FF0000"/>
                </a:solidFill>
                <a:latin typeface="Calibri" pitchFamily="34" charset="0"/>
                <a:cs typeface="Calibri" pitchFamily="34" charset="0"/>
              </a:rPr>
              <a:t>  else</a:t>
            </a:r>
          </a:p>
          <a:p>
            <a:pPr lvl="1">
              <a:buNone/>
            </a:pPr>
            <a:r>
              <a:rPr lang="en-US" sz="2000" smtClean="0">
                <a:solidFill>
                  <a:srgbClr val="FF0000"/>
                </a:solidFill>
                <a:latin typeface="Calibri" pitchFamily="34" charset="0"/>
                <a:cs typeface="Calibri" pitchFamily="34" charset="0"/>
              </a:rPr>
              <a:t>      cat('M is not a squared matrix\n')</a:t>
            </a:r>
          </a:p>
          <a:p>
            <a:pPr marL="639763" lvl="1" indent="-273050">
              <a:buNone/>
            </a:pPr>
            <a:r>
              <a:rPr lang="en-US" sz="2000" smtClean="0">
                <a:solidFill>
                  <a:srgbClr val="FF0000"/>
                </a:solidFill>
                <a:latin typeface="Calibri" pitchFamily="34" charset="0"/>
                <a:cs typeface="Calibri" pitchFamily="34" charset="0"/>
              </a:rPr>
              <a:t> } 	</a:t>
            </a:r>
            <a:endParaRPr lang="en-US" sz="2000">
              <a:solidFill>
                <a:srgbClr val="FF0000"/>
              </a:solidFill>
              <a:latin typeface="Calibri" pitchFamily="34" charset="0"/>
              <a:cs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Control Statements: </a:t>
            </a:r>
            <a:r>
              <a:rPr lang="en-US" sz="4000" b="1" smtClean="0">
                <a:solidFill>
                  <a:srgbClr val="FF0000"/>
                </a:solidFill>
                <a:latin typeface="Calibri" pitchFamily="34" charset="0"/>
                <a:cs typeface="Calibri" pitchFamily="34" charset="0"/>
              </a:rPr>
              <a:t>if-else</a:t>
            </a:r>
            <a:r>
              <a:rPr lang="en-US" sz="4000" b="1" smtClean="0">
                <a:solidFill>
                  <a:srgbClr val="0070C0"/>
                </a:solidFill>
              </a:rPr>
              <a:t> </a:t>
            </a:r>
            <a:r>
              <a:rPr lang="en-US" sz="2200" b="1" smtClean="0">
                <a:solidFill>
                  <a:srgbClr val="0070C0"/>
                </a:solidFill>
              </a:rPr>
              <a:t>- example</a:t>
            </a:r>
            <a:endParaRPr lang="en-US" sz="2200" b="1">
              <a:solidFill>
                <a:srgbClr val="0070C0"/>
              </a:solidFill>
            </a:endParaRPr>
          </a:p>
        </p:txBody>
      </p:sp>
      <p:sp>
        <p:nvSpPr>
          <p:cNvPr id="3" name="Content Placeholder 2"/>
          <p:cNvSpPr>
            <a:spLocks noGrp="1"/>
          </p:cNvSpPr>
          <p:nvPr>
            <p:ph sz="quarter" idx="1"/>
          </p:nvPr>
        </p:nvSpPr>
        <p:spPr>
          <a:xfrm>
            <a:off x="612648" y="1600200"/>
            <a:ext cx="8153400" cy="5029200"/>
          </a:xfrm>
        </p:spPr>
        <p:txBody>
          <a:bodyPr>
            <a:noAutofit/>
          </a:bodyPr>
          <a:lstStyle/>
          <a:p>
            <a:pPr lvl="1">
              <a:buNone/>
            </a:pPr>
            <a:r>
              <a:rPr lang="en-US" sz="2000" smtClean="0">
                <a:solidFill>
                  <a:srgbClr val="FF0000"/>
                </a:solidFill>
                <a:latin typeface="Calibri" pitchFamily="34" charset="0"/>
                <a:cs typeface="Calibri" pitchFamily="34" charset="0"/>
              </a:rPr>
              <a:t>p.value &lt;- 0.025</a:t>
            </a:r>
          </a:p>
          <a:p>
            <a:pPr lvl="1">
              <a:buNone/>
            </a:pPr>
            <a:r>
              <a:rPr lang="en-US" sz="2000" smtClean="0">
                <a:solidFill>
                  <a:srgbClr val="FF0000"/>
                </a:solidFill>
                <a:latin typeface="Calibri" pitchFamily="34" charset="0"/>
                <a:cs typeface="Calibri" pitchFamily="34" charset="0"/>
              </a:rPr>
              <a:t>H0 &lt;- “Do not reject H0"</a:t>
            </a:r>
          </a:p>
          <a:p>
            <a:pPr lvl="1">
              <a:buNone/>
            </a:pPr>
            <a:r>
              <a:rPr lang="en-US" sz="2000" smtClean="0">
                <a:solidFill>
                  <a:srgbClr val="FF0000"/>
                </a:solidFill>
                <a:latin typeface="Calibri" pitchFamily="34" charset="0"/>
                <a:cs typeface="Calibri" pitchFamily="34" charset="0"/>
              </a:rPr>
              <a:t>Ha &lt;- “Reject H0"</a:t>
            </a:r>
          </a:p>
          <a:p>
            <a:pPr lvl="1">
              <a:buNone/>
            </a:pPr>
            <a:r>
              <a:rPr lang="en-US" sz="2000" smtClean="0">
                <a:solidFill>
                  <a:srgbClr val="FF0000"/>
                </a:solidFill>
                <a:latin typeface="Calibri" pitchFamily="34" charset="0"/>
                <a:cs typeface="Calibri" pitchFamily="34" charset="0"/>
              </a:rPr>
              <a:t>Concl &lt;- ifelse(p.value &lt;0.05,Ha,H0)</a:t>
            </a:r>
          </a:p>
          <a:p>
            <a:pPr lvl="1">
              <a:buNone/>
            </a:pPr>
            <a:r>
              <a:rPr lang="en-US" sz="2000" smtClean="0">
                <a:solidFill>
                  <a:srgbClr val="FF0000"/>
                </a:solidFill>
                <a:latin typeface="Calibri" pitchFamily="34" charset="0"/>
                <a:cs typeface="Calibri" pitchFamily="34" charset="0"/>
              </a:rPr>
              <a:t>print(Concl)</a:t>
            </a:r>
          </a:p>
          <a:p>
            <a:pPr lvl="1">
              <a:buNone/>
            </a:pPr>
            <a:r>
              <a:rPr lang="en-US" sz="2000" smtClean="0">
                <a:solidFill>
                  <a:srgbClr val="FF0000"/>
                </a:solidFill>
                <a:latin typeface="Calibri" pitchFamily="34" charset="0"/>
                <a:cs typeface="Calibri" pitchFamily="34" charset="0"/>
              </a:rPr>
              <a:t>[1] “Reject H0"</a:t>
            </a:r>
          </a:p>
          <a:p>
            <a:pPr lvl="1">
              <a:buNone/>
            </a:pPr>
            <a:endParaRPr lang="en-US" sz="2000">
              <a:solidFill>
                <a:srgbClr val="FF0000"/>
              </a:solidFill>
              <a:latin typeface="Calibri" pitchFamily="34" charset="0"/>
              <a:cs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smtClean="0">
                <a:solidFill>
                  <a:srgbClr val="0070C0"/>
                </a:solidFill>
              </a:rPr>
              <a:t>Control Statements </a:t>
            </a:r>
            <a:r>
              <a:rPr lang="en-US" sz="2000" b="1" smtClean="0">
                <a:solidFill>
                  <a:srgbClr val="0070C0"/>
                </a:solidFill>
              </a:rPr>
              <a:t>– Recall logical operators</a:t>
            </a:r>
            <a:endParaRPr lang="en-US" sz="2200" b="1">
              <a:solidFill>
                <a:srgbClr val="0070C0"/>
              </a:solidFill>
            </a:endParaRPr>
          </a:p>
        </p:txBody>
      </p:sp>
      <p:graphicFrame>
        <p:nvGraphicFramePr>
          <p:cNvPr id="4" name="Content Placeholder 3"/>
          <p:cNvGraphicFramePr>
            <a:graphicFrameLocks noGrp="1"/>
          </p:cNvGraphicFramePr>
          <p:nvPr>
            <p:ph sz="quarter" idx="1"/>
          </p:nvPr>
        </p:nvGraphicFramePr>
        <p:xfrm>
          <a:off x="612775" y="1600200"/>
          <a:ext cx="5711825" cy="3708400"/>
        </p:xfrm>
        <a:graphic>
          <a:graphicData uri="http://schemas.openxmlformats.org/drawingml/2006/table">
            <a:tbl>
              <a:tblPr firstRow="1" bandRow="1">
                <a:tableStyleId>{5C22544A-7EE6-4342-B048-85BDC9FD1C3A}</a:tableStyleId>
              </a:tblPr>
              <a:tblGrid>
                <a:gridCol w="1439077"/>
                <a:gridCol w="4272748"/>
              </a:tblGrid>
              <a:tr h="370840">
                <a:tc>
                  <a:txBody>
                    <a:bodyPr/>
                    <a:lstStyle/>
                    <a:p>
                      <a:pPr algn="ctr"/>
                      <a:r>
                        <a:rPr lang="en-US" smtClean="0"/>
                        <a:t>Symbol</a:t>
                      </a:r>
                      <a:endParaRPr lang="en-US"/>
                    </a:p>
                  </a:txBody>
                  <a:tcPr/>
                </a:tc>
                <a:tc>
                  <a:txBody>
                    <a:bodyPr/>
                    <a:lstStyle/>
                    <a:p>
                      <a:pPr algn="ctr"/>
                      <a:r>
                        <a:rPr lang="en-US" smtClean="0"/>
                        <a:t>Meaning</a:t>
                      </a:r>
                      <a:endParaRPr lang="en-US"/>
                    </a:p>
                  </a:txBody>
                  <a:tcPr/>
                </a:tc>
              </a:tr>
              <a:tr h="370840">
                <a:tc>
                  <a:txBody>
                    <a:bodyPr/>
                    <a:lstStyle/>
                    <a:p>
                      <a:pPr algn="ctr"/>
                      <a:r>
                        <a:rPr lang="en-US" smtClean="0"/>
                        <a:t>!</a:t>
                      </a:r>
                      <a:endParaRPr lang="en-US"/>
                    </a:p>
                  </a:txBody>
                  <a:tcPr/>
                </a:tc>
                <a:tc>
                  <a:txBody>
                    <a:bodyPr/>
                    <a:lstStyle/>
                    <a:p>
                      <a:pPr algn="l"/>
                      <a:r>
                        <a:rPr lang="en-US" smtClean="0"/>
                        <a:t>logical Not</a:t>
                      </a:r>
                      <a:endParaRPr lang="en-US"/>
                    </a:p>
                  </a:txBody>
                  <a:tcPr/>
                </a:tc>
              </a:tr>
              <a:tr h="370840">
                <a:tc>
                  <a:txBody>
                    <a:bodyPr/>
                    <a:lstStyle/>
                    <a:p>
                      <a:pPr algn="ctr"/>
                      <a:r>
                        <a:rPr lang="en-US" smtClean="0"/>
                        <a:t>&amp;</a:t>
                      </a:r>
                      <a:endParaRPr lang="en-US"/>
                    </a:p>
                  </a:txBody>
                  <a:tcPr/>
                </a:tc>
                <a:tc>
                  <a:txBody>
                    <a:bodyPr/>
                    <a:lstStyle/>
                    <a:p>
                      <a:pPr algn="l"/>
                      <a:r>
                        <a:rPr lang="en-US" smtClean="0"/>
                        <a:t>logical</a:t>
                      </a:r>
                      <a:r>
                        <a:rPr lang="en-US" baseline="0" smtClean="0"/>
                        <a:t> AND</a:t>
                      </a:r>
                      <a:endParaRPr lang="en-US"/>
                    </a:p>
                  </a:txBody>
                  <a:tcPr/>
                </a:tc>
              </a:tr>
              <a:tr h="370840">
                <a:tc>
                  <a:txBody>
                    <a:bodyPr/>
                    <a:lstStyle/>
                    <a:p>
                      <a:pPr algn="ctr"/>
                      <a:r>
                        <a:rPr lang="en-US" smtClean="0"/>
                        <a:t>|</a:t>
                      </a:r>
                      <a:endParaRPr lang="en-US"/>
                    </a:p>
                  </a:txBody>
                  <a:tcPr/>
                </a:tc>
                <a:tc>
                  <a:txBody>
                    <a:bodyPr/>
                    <a:lstStyle/>
                    <a:p>
                      <a:pPr algn="l"/>
                      <a:r>
                        <a:rPr lang="en-US" smtClean="0"/>
                        <a:t>logical OR</a:t>
                      </a:r>
                      <a:endParaRPr lang="en-US"/>
                    </a:p>
                  </a:txBody>
                  <a:tcPr/>
                </a:tc>
              </a:tr>
              <a:tr h="370840">
                <a:tc>
                  <a:txBody>
                    <a:bodyPr/>
                    <a:lstStyle/>
                    <a:p>
                      <a:pPr algn="ctr"/>
                      <a:r>
                        <a:rPr lang="en-US" smtClean="0"/>
                        <a:t>&lt;, &lt;=</a:t>
                      </a:r>
                      <a:endParaRPr lang="en-US"/>
                    </a:p>
                  </a:txBody>
                  <a:tcPr/>
                </a:tc>
                <a:tc>
                  <a:txBody>
                    <a:bodyPr/>
                    <a:lstStyle/>
                    <a:p>
                      <a:pPr algn="l"/>
                      <a:r>
                        <a:rPr lang="en-US" smtClean="0"/>
                        <a:t>less than, less than or equal</a:t>
                      </a:r>
                      <a:endParaRPr lang="en-US"/>
                    </a:p>
                  </a:txBody>
                  <a:tcPr/>
                </a:tc>
              </a:tr>
              <a:tr h="370840">
                <a:tc>
                  <a:txBody>
                    <a:bodyPr/>
                    <a:lstStyle/>
                    <a:p>
                      <a:pPr algn="ctr"/>
                      <a:r>
                        <a:rPr lang="en-US" smtClean="0"/>
                        <a:t>&gt;, &gt;=</a:t>
                      </a:r>
                      <a:endParaRPr lang="en-US"/>
                    </a:p>
                  </a:txBody>
                  <a:tcPr/>
                </a:tc>
                <a:tc>
                  <a:txBody>
                    <a:bodyPr/>
                    <a:lstStyle/>
                    <a:p>
                      <a:pPr algn="l"/>
                      <a:r>
                        <a:rPr lang="en-US" smtClean="0"/>
                        <a:t>greater than, greater than or equal</a:t>
                      </a:r>
                      <a:endParaRPr lang="en-US"/>
                    </a:p>
                  </a:txBody>
                  <a:tcPr/>
                </a:tc>
              </a:tr>
              <a:tr h="370840">
                <a:tc>
                  <a:txBody>
                    <a:bodyPr/>
                    <a:lstStyle/>
                    <a:p>
                      <a:pPr algn="ctr"/>
                      <a:r>
                        <a:rPr lang="en-US" smtClean="0"/>
                        <a:t>==</a:t>
                      </a:r>
                      <a:endParaRPr lang="en-US"/>
                    </a:p>
                  </a:txBody>
                  <a:tcPr/>
                </a:tc>
                <a:tc>
                  <a:txBody>
                    <a:bodyPr/>
                    <a:lstStyle/>
                    <a:p>
                      <a:pPr algn="l"/>
                      <a:r>
                        <a:rPr lang="en-US" smtClean="0"/>
                        <a:t>logical equal (double =)</a:t>
                      </a:r>
                      <a:endParaRPr lang="en-US"/>
                    </a:p>
                  </a:txBody>
                  <a:tcPr/>
                </a:tc>
              </a:tr>
              <a:tr h="370840">
                <a:tc>
                  <a:txBody>
                    <a:bodyPr/>
                    <a:lstStyle/>
                    <a:p>
                      <a:pPr algn="ctr"/>
                      <a:r>
                        <a:rPr lang="en-US" smtClean="0"/>
                        <a:t>!=</a:t>
                      </a:r>
                      <a:endParaRPr lang="en-US"/>
                    </a:p>
                  </a:txBody>
                  <a:tcPr/>
                </a:tc>
                <a:tc>
                  <a:txBody>
                    <a:bodyPr/>
                    <a:lstStyle/>
                    <a:p>
                      <a:pPr algn="l"/>
                      <a:r>
                        <a:rPr lang="en-US" smtClean="0"/>
                        <a:t>not equal</a:t>
                      </a:r>
                      <a:endParaRPr lang="en-US"/>
                    </a:p>
                  </a:txBody>
                  <a:tcPr/>
                </a:tc>
              </a:tr>
              <a:tr h="370840">
                <a:tc>
                  <a:txBody>
                    <a:bodyPr/>
                    <a:lstStyle/>
                    <a:p>
                      <a:pPr algn="ctr"/>
                      <a:r>
                        <a:rPr lang="en-US" smtClean="0"/>
                        <a:t>&amp;&amp;</a:t>
                      </a:r>
                      <a:endParaRPr lang="en-US"/>
                    </a:p>
                  </a:txBody>
                  <a:tcPr/>
                </a:tc>
                <a:tc>
                  <a:txBody>
                    <a:bodyPr/>
                    <a:lstStyle/>
                    <a:p>
                      <a:pPr algn="l"/>
                      <a:r>
                        <a:rPr lang="en-US" smtClean="0"/>
                        <a:t>AND with IF</a:t>
                      </a:r>
                      <a:endParaRPr lang="en-US"/>
                    </a:p>
                  </a:txBody>
                  <a:tcPr/>
                </a:tc>
              </a:tr>
              <a:tr h="370840">
                <a:tc>
                  <a:txBody>
                    <a:bodyPr/>
                    <a:lstStyle/>
                    <a:p>
                      <a:pPr algn="ctr"/>
                      <a:r>
                        <a:rPr lang="en-US" smtClean="0"/>
                        <a:t>||</a:t>
                      </a:r>
                      <a:endParaRPr lang="en-US"/>
                    </a:p>
                  </a:txBody>
                  <a:tcPr/>
                </a:tc>
                <a:tc>
                  <a:txBody>
                    <a:bodyPr/>
                    <a:lstStyle/>
                    <a:p>
                      <a:pPr algn="l"/>
                      <a:r>
                        <a:rPr lang="en-US" smtClean="0"/>
                        <a:t>OR with IF</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895600"/>
            <a:ext cx="8153400" cy="990600"/>
          </a:xfrm>
        </p:spPr>
        <p:txBody>
          <a:bodyPr>
            <a:noAutofit/>
          </a:bodyPr>
          <a:lstStyle/>
          <a:p>
            <a:pPr algn="ctr"/>
            <a:r>
              <a:rPr lang="en-US" b="1" smtClean="0">
                <a:solidFill>
                  <a:srgbClr val="0070C0"/>
                </a:solidFill>
              </a:rPr>
              <a:t>Loops: for and while </a:t>
            </a:r>
            <a:endParaRPr lang="en-US" sz="2800" b="1">
              <a:solidFill>
                <a:srgbClr val="FF0000"/>
              </a:solidFill>
              <a:latin typeface="Calibri" pitchFamily="34" charset="0"/>
              <a:cs typeface="Calibri"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3366</TotalTime>
  <Words>1150</Words>
  <Application>Microsoft Office PowerPoint</Application>
  <PresentationFormat>On-screen Show (4:3)</PresentationFormat>
  <Paragraphs>329</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Median</vt:lpstr>
      <vt:lpstr>Programming in r</vt:lpstr>
      <vt:lpstr>Outline</vt:lpstr>
      <vt:lpstr>Grouped Expressions</vt:lpstr>
      <vt:lpstr>Control Statements</vt:lpstr>
      <vt:lpstr>Control Statements: if-else</vt:lpstr>
      <vt:lpstr>Control Statements: if-else - example</vt:lpstr>
      <vt:lpstr>Control Statements: if-else - example</vt:lpstr>
      <vt:lpstr>Control Statements – Recall logical operators</vt:lpstr>
      <vt:lpstr>Loops: for and while </vt:lpstr>
      <vt:lpstr>Loops: for</vt:lpstr>
      <vt:lpstr>Loops: for - Example</vt:lpstr>
      <vt:lpstr>Loops: for - Example</vt:lpstr>
      <vt:lpstr>Loops: for - Example</vt:lpstr>
      <vt:lpstr>Loops: while</vt:lpstr>
      <vt:lpstr>Loops: while - Example</vt:lpstr>
      <vt:lpstr>Loop avoidance</vt:lpstr>
      <vt:lpstr>Do not ‘grow’ data sets in loop or recursive function calls</vt:lpstr>
      <vt:lpstr>Function Objects</vt:lpstr>
      <vt:lpstr>Function Objects</vt:lpstr>
      <vt:lpstr>Function Objects - Example</vt:lpstr>
      <vt:lpstr>Function Objects - Example</vt:lpstr>
      <vt:lpstr>Function Objects – The switch function</vt:lpstr>
      <vt:lpstr>Defining new binary operators</vt:lpstr>
      <vt:lpstr>Name arguments and defaults</vt:lpstr>
      <vt:lpstr>Name arguments and defaults</vt:lpstr>
      <vt:lpstr>Assignments within functions</vt:lpstr>
      <vt:lpstr>Returning values from a function</vt:lpstr>
      <vt:lpstr>Returning values from a function</vt:lpstr>
      <vt:lpstr>Functions as Subroutines</vt:lpstr>
      <vt:lpstr>Evaluating Function with apply, sapply and lapply</vt:lpstr>
      <vt:lpstr>apply and sapply</vt:lpstr>
      <vt:lpstr>apply and sapply - Example</vt:lpstr>
      <vt:lpstr>apply and sapply - Example</vt:lpstr>
      <vt:lpstr>apply and sapply</vt:lpstr>
      <vt:lpstr>The lapply Function</vt:lpstr>
      <vt:lpstr>The lapply Function - Example</vt:lpstr>
      <vt:lpstr>The lapply Function -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Hoang Ha</dc:creator>
  <cp:lastModifiedBy>Hoang Ha</cp:lastModifiedBy>
  <cp:revision>306</cp:revision>
  <dcterms:created xsi:type="dcterms:W3CDTF">2011-07-29T07:43:18Z</dcterms:created>
  <dcterms:modified xsi:type="dcterms:W3CDTF">2011-08-07T18:35:14Z</dcterms:modified>
</cp:coreProperties>
</file>