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79" r:id="rId5"/>
    <p:sldId id="280" r:id="rId6"/>
    <p:sldId id="282" r:id="rId7"/>
    <p:sldId id="281" r:id="rId8"/>
    <p:sldId id="283" r:id="rId9"/>
    <p:sldId id="284" r:id="rId10"/>
    <p:sldId id="285" r:id="rId11"/>
    <p:sldId id="286" r:id="rId12"/>
    <p:sldId id="287" r:id="rId13"/>
    <p:sldId id="290" r:id="rId14"/>
    <p:sldId id="291" r:id="rId15"/>
    <p:sldId id="288" r:id="rId16"/>
    <p:sldId id="292" r:id="rId17"/>
    <p:sldId id="289" r:id="rId18"/>
    <p:sldId id="293" r:id="rId19"/>
    <p:sldId id="294" r:id="rId20"/>
    <p:sldId id="295" r:id="rId21"/>
    <p:sldId id="298" r:id="rId22"/>
    <p:sldId id="296" r:id="rId23"/>
    <p:sldId id="300" r:id="rId24"/>
    <p:sldId id="301" r:id="rId25"/>
    <p:sldId id="303" r:id="rId26"/>
    <p:sldId id="304" r:id="rId27"/>
    <p:sldId id="305" r:id="rId28"/>
    <p:sldId id="302" r:id="rId29"/>
    <p:sldId id="297" r:id="rId30"/>
    <p:sldId id="306" r:id="rId31"/>
    <p:sldId id="307" r:id="rId32"/>
    <p:sldId id="308" r:id="rId33"/>
    <p:sldId id="309" r:id="rId34"/>
    <p:sldId id="310" r:id="rId35"/>
    <p:sldId id="311" r:id="rId36"/>
    <p:sldId id="312" r:id="rId3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ject Name" id="{D2D76812-F809-4EE2-9C65-9ECC1F2F67FD}">
          <p14:sldIdLst>
            <p14:sldId id="256"/>
          </p14:sldIdLst>
        </p14:section>
        <p14:section name="Problem" id="{07D3F336-E863-41A0-B4CD-D66770556D27}">
          <p14:sldIdLst>
            <p14:sldId id="257"/>
            <p14:sldId id="278"/>
            <p14:sldId id="279"/>
            <p14:sldId id="280"/>
            <p14:sldId id="282"/>
            <p14:sldId id="281"/>
            <p14:sldId id="283"/>
            <p14:sldId id="284"/>
            <p14:sldId id="285"/>
            <p14:sldId id="286"/>
            <p14:sldId id="287"/>
            <p14:sldId id="290"/>
            <p14:sldId id="291"/>
            <p14:sldId id="288"/>
            <p14:sldId id="292"/>
            <p14:sldId id="289"/>
            <p14:sldId id="293"/>
            <p14:sldId id="294"/>
            <p14:sldId id="295"/>
            <p14:sldId id="298"/>
            <p14:sldId id="296"/>
            <p14:sldId id="300"/>
            <p14:sldId id="301"/>
            <p14:sldId id="303"/>
            <p14:sldId id="304"/>
            <p14:sldId id="305"/>
            <p14:sldId id="302"/>
            <p14:sldId id="297"/>
            <p14:sldId id="306"/>
            <p14:sldId id="307"/>
            <p14:sldId id="308"/>
            <p14:sldId id="309"/>
            <p14:sldId id="310"/>
            <p14:sldId id="311"/>
            <p14:sldId id="312"/>
          </p14:sldIdLst>
        </p14:section>
        <p14:section name="Our Mind" id="{D9BBB6B0-E6BA-44BC-9B67-E7B11F89C8D6}">
          <p14:sldIdLst/>
        </p14:section>
        <p14:section name="Advertising Slogan" id="{579BE8D6-0FC6-48E3-A4E9-5044B0349EB8}">
          <p14:sldIdLst/>
        </p14:section>
        <p14:section name="Description" id="{58FBD0B7-C917-4C0E-95E1-22BE925DCABB}">
          <p14:sldIdLst/>
        </p14:section>
        <p14:section name="Something to Worry" id="{94ABBB36-D561-4665-B398-865C945F95BD}">
          <p14:sldIdLst/>
        </p14:section>
        <p14:section name="Detail" id="{62FF2C33-D634-4B49-8BEB-AAFDEBCACB98}">
          <p14:sldIdLst/>
        </p14:section>
        <p14:section name="Supplementary" id="{A448DFFA-EAE8-4C3E-8029-D718B831045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7AC4"/>
    <a:srgbClr val="F27398"/>
    <a:srgbClr val="40AAEF"/>
    <a:srgbClr val="FBA848"/>
    <a:srgbClr val="58B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6B8D-BF58-49CB-9FC9-D263EDE4781A}" type="datetimeFigureOut">
              <a:rPr kumimoji="1" lang="ja-JP" altLang="en-US" smtClean="0"/>
              <a:t>2015/7/18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9B35-87BF-4BC9-89E8-FB35EF5BA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022" y="-5465252"/>
            <a:ext cx="5953956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1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6B8D-BF58-49CB-9FC9-D263EDE4781A}" type="datetimeFigureOut">
              <a:rPr kumimoji="1" lang="ja-JP" altLang="en-US" smtClean="0"/>
              <a:t>2015/7/18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9B35-87BF-4BC9-89E8-FB35EF5BA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63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6B8D-BF58-49CB-9FC9-D263EDE4781A}" type="datetimeFigureOut">
              <a:rPr kumimoji="1" lang="ja-JP" altLang="en-US" smtClean="0"/>
              <a:t>2015/7/18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9B35-87BF-4BC9-89E8-FB35EF5BA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271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6B8D-BF58-49CB-9FC9-D263EDE4781A}" type="datetimeFigureOut">
              <a:rPr kumimoji="1" lang="ja-JP" altLang="en-US" smtClean="0"/>
              <a:t>2015/7/18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9B35-87BF-4BC9-89E8-FB35EF5BA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39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6B8D-BF58-49CB-9FC9-D263EDE4781A}" type="datetimeFigureOut">
              <a:rPr kumimoji="1" lang="ja-JP" altLang="en-US" smtClean="0"/>
              <a:t>2015/7/18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9B35-87BF-4BC9-89E8-FB35EF5BA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72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6B8D-BF58-49CB-9FC9-D263EDE4781A}" type="datetimeFigureOut">
              <a:rPr kumimoji="1" lang="ja-JP" altLang="en-US" smtClean="0"/>
              <a:t>2015/7/18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9B35-87BF-4BC9-89E8-FB35EF5BA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30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6B8D-BF58-49CB-9FC9-D263EDE4781A}" type="datetimeFigureOut">
              <a:rPr kumimoji="1" lang="ja-JP" altLang="en-US" smtClean="0"/>
              <a:t>2015/7/18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9B35-87BF-4BC9-89E8-FB35EF5BA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60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6B8D-BF58-49CB-9FC9-D263EDE4781A}" type="datetimeFigureOut">
              <a:rPr kumimoji="1" lang="ja-JP" altLang="en-US" smtClean="0"/>
              <a:t>2015/7/18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9B35-87BF-4BC9-89E8-FB35EF5BA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87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6B8D-BF58-49CB-9FC9-D263EDE4781A}" type="datetimeFigureOut">
              <a:rPr kumimoji="1" lang="ja-JP" altLang="en-US" smtClean="0"/>
              <a:t>2015/7/18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9B35-87BF-4BC9-89E8-FB35EF5BA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506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6B8D-BF58-49CB-9FC9-D263EDE4781A}" type="datetimeFigureOut">
              <a:rPr kumimoji="1" lang="ja-JP" altLang="en-US" smtClean="0"/>
              <a:t>2015/7/18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9B35-87BF-4BC9-89E8-FB35EF5BA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314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6B8D-BF58-49CB-9FC9-D263EDE4781A}" type="datetimeFigureOut">
              <a:rPr kumimoji="1" lang="ja-JP" altLang="en-US" smtClean="0"/>
              <a:t>2015/7/18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9B35-87BF-4BC9-89E8-FB35EF5BA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62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96B8D-BF58-49CB-9FC9-D263EDE4781A}" type="datetimeFigureOut">
              <a:rPr kumimoji="1" lang="ja-JP" altLang="en-US" smtClean="0"/>
              <a:t>2015/7/18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19B35-87BF-4BC9-89E8-FB35EF5BA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767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650399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ja-JP" sz="16600" dirty="0" smtClean="0">
                <a:solidFill>
                  <a:srgbClr val="0E7AC4"/>
                </a:solidFill>
              </a:rPr>
              <a:t>F</a:t>
            </a:r>
            <a:r>
              <a:rPr lang="en-US" altLang="ja-JP" sz="16600" dirty="0">
                <a:solidFill>
                  <a:srgbClr val="0E7AC4"/>
                </a:solidFill>
              </a:rPr>
              <a:t>W</a:t>
            </a:r>
            <a:endParaRPr kumimoji="1" lang="ja-JP" altLang="en-US" sz="16600" dirty="0">
              <a:solidFill>
                <a:srgbClr val="0E7AC4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224272"/>
            <a:ext cx="9144000" cy="1265349"/>
          </a:xfrm>
        </p:spPr>
        <p:txBody>
          <a:bodyPr>
            <a:normAutofit/>
          </a:bodyPr>
          <a:lstStyle/>
          <a:p>
            <a:r>
              <a:rPr kumimoji="1" lang="en-US" altLang="ja-JP" sz="3200" b="1" dirty="0" smtClean="0">
                <a:latin typeface="+mj-lt"/>
              </a:rPr>
              <a:t>Project </a:t>
            </a:r>
            <a:r>
              <a:rPr kumimoji="1" lang="en-US" altLang="ja-JP" sz="3200" b="1" dirty="0" smtClean="0">
                <a:latin typeface="+mj-lt"/>
              </a:rPr>
              <a:t>Fireworks</a:t>
            </a:r>
            <a:endParaRPr kumimoji="1" lang="ja-JP" alt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410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It’s </a:t>
            </a:r>
            <a:r>
              <a:rPr kumimoji="1" lang="en-US" altLang="ja-JP" dirty="0" smtClean="0">
                <a:solidFill>
                  <a:srgbClr val="0E7AC4"/>
                </a:solidFill>
              </a:rPr>
              <a:t>JavaScript</a:t>
            </a:r>
            <a:endParaRPr kumimoji="1" lang="ja-JP" altLang="en-US" dirty="0">
              <a:solidFill>
                <a:srgbClr val="0E7AC4"/>
              </a:solidFill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527" y="2134394"/>
            <a:ext cx="3846945" cy="3733800"/>
          </a:xfrm>
        </p:spPr>
      </p:pic>
    </p:spTree>
    <p:extLst>
      <p:ext uri="{BB962C8B-B14F-4D97-AF65-F5344CB8AC3E}">
        <p14:creationId xmlns:p14="http://schemas.microsoft.com/office/powerpoint/2010/main" val="375398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650399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ja-JP" sz="16600" dirty="0" smtClean="0">
                <a:solidFill>
                  <a:srgbClr val="0E7AC4"/>
                </a:solidFill>
              </a:rPr>
              <a:t>F</a:t>
            </a:r>
            <a:r>
              <a:rPr lang="en-US" altLang="ja-JP" sz="16600" dirty="0">
                <a:solidFill>
                  <a:srgbClr val="0E7AC4"/>
                </a:solidFill>
              </a:rPr>
              <a:t>W</a:t>
            </a:r>
            <a:endParaRPr kumimoji="1" lang="ja-JP" altLang="en-US" sz="16600" dirty="0">
              <a:solidFill>
                <a:srgbClr val="0E7AC4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224272"/>
            <a:ext cx="9144000" cy="1265349"/>
          </a:xfrm>
        </p:spPr>
        <p:txBody>
          <a:bodyPr>
            <a:normAutofit/>
          </a:bodyPr>
          <a:lstStyle/>
          <a:p>
            <a:r>
              <a:rPr kumimoji="1" lang="en-US" altLang="ja-JP" sz="3200" b="1" dirty="0" smtClean="0">
                <a:latin typeface="+mj-lt"/>
              </a:rPr>
              <a:t>Project </a:t>
            </a:r>
            <a:r>
              <a:rPr kumimoji="1" lang="en-US" altLang="ja-JP" sz="3200" b="1" dirty="0" smtClean="0">
                <a:latin typeface="+mj-lt"/>
              </a:rPr>
              <a:t>Fireworks</a:t>
            </a:r>
            <a:endParaRPr kumimoji="1" lang="ja-JP" alt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223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E7AC4"/>
                </a:solidFill>
              </a:rPr>
              <a:t>プログラミング，スタート</a:t>
            </a:r>
            <a:endParaRPr kumimoji="1" lang="ja-JP" altLang="en-US" dirty="0">
              <a:solidFill>
                <a:srgbClr val="0E7AC4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 smtClean="0"/>
              <a:t>デスクトップ</a:t>
            </a:r>
            <a:endParaRPr kumimoji="1" lang="en-US" altLang="ja-JP" sz="3200" dirty="0" smtClean="0"/>
          </a:p>
          <a:p>
            <a:pPr marL="0" indent="0">
              <a:buNone/>
            </a:pPr>
            <a:r>
              <a:rPr kumimoji="1" lang="ja-JP" altLang="en-US" sz="3200" dirty="0" smtClean="0"/>
              <a:t>　→</a:t>
            </a:r>
            <a:r>
              <a:rPr kumimoji="1" lang="en-US" altLang="ja-JP" sz="3200" dirty="0" smtClean="0"/>
              <a:t>fireworks_var01</a:t>
            </a:r>
          </a:p>
          <a:p>
            <a:pPr marL="0" indent="0">
              <a:buNone/>
            </a:pPr>
            <a:r>
              <a:rPr lang="ja-JP" altLang="en-US" sz="3200" dirty="0" smtClean="0"/>
              <a:t>　　→</a:t>
            </a:r>
            <a:r>
              <a:rPr lang="en-US" altLang="ja-JP" sz="3200" dirty="0" smtClean="0"/>
              <a:t>index.html</a:t>
            </a:r>
            <a:r>
              <a:rPr lang="ja-JP" altLang="en-US" sz="3200" dirty="0" smtClean="0"/>
              <a:t>　を「</a:t>
            </a:r>
            <a:r>
              <a:rPr lang="en-US" altLang="ja-JP" sz="3200" dirty="0" smtClean="0"/>
              <a:t>Chrome</a:t>
            </a:r>
            <a:r>
              <a:rPr lang="ja-JP" altLang="en-US" sz="3200" dirty="0" smtClean="0"/>
              <a:t>」で開きましょう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3200" dirty="0"/>
              <a:t>　</a:t>
            </a:r>
            <a:r>
              <a:rPr lang="ja-JP" altLang="en-US" sz="3200" dirty="0" smtClean="0"/>
              <a:t>　→</a:t>
            </a:r>
            <a:r>
              <a:rPr lang="en-US" altLang="ja-JP" sz="3200" dirty="0" smtClean="0"/>
              <a:t>scripts</a:t>
            </a:r>
          </a:p>
          <a:p>
            <a:pPr marL="0" indent="0">
              <a:buNone/>
            </a:pPr>
            <a:r>
              <a:rPr lang="ja-JP" altLang="en-US" sz="3200" dirty="0"/>
              <a:t>　</a:t>
            </a:r>
            <a:r>
              <a:rPr lang="ja-JP" altLang="en-US" sz="3200" dirty="0" smtClean="0"/>
              <a:t>　　→</a:t>
            </a:r>
            <a:r>
              <a:rPr lang="en-US" altLang="ja-JP" sz="3200" dirty="0" smtClean="0"/>
              <a:t>index.js</a:t>
            </a:r>
            <a:r>
              <a:rPr lang="ja-JP" altLang="en-US" sz="3200" dirty="0" smtClean="0"/>
              <a:t>　を「</a:t>
            </a:r>
            <a:r>
              <a:rPr lang="en-US" altLang="ja-JP" sz="3200" dirty="0" smtClean="0"/>
              <a:t>notepad++</a:t>
            </a:r>
            <a:r>
              <a:rPr lang="ja-JP" altLang="en-US" sz="3200" dirty="0" smtClean="0"/>
              <a:t>」で開きましょう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93118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132" y="1825625"/>
            <a:ext cx="4769735" cy="4351338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4064674" y="236668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27398"/>
                </a:solidFill>
              </a:rPr>
              <a:t>ここがキャンバス</a:t>
            </a:r>
            <a:endParaRPr kumimoji="1" lang="ja-JP" altLang="en-US" dirty="0">
              <a:solidFill>
                <a:srgbClr val="F273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219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en-US" sz="5400" dirty="0" smtClean="0"/>
              <a:t>よし，キャンバスのサイズを</a:t>
            </a:r>
            <a:endParaRPr kumimoji="1" lang="en-US" altLang="ja-JP" sz="5400" dirty="0" smtClean="0"/>
          </a:p>
          <a:p>
            <a:pPr marL="0" indent="0">
              <a:buNone/>
            </a:pPr>
            <a:r>
              <a:rPr kumimoji="1" lang="ja-JP" altLang="en-US" sz="5400" dirty="0" smtClean="0"/>
              <a:t>画面全体にしよう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000896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E7AC4"/>
                </a:solidFill>
              </a:rPr>
              <a:t>Step1</a:t>
            </a:r>
            <a:endParaRPr kumimoji="1" lang="ja-JP" altLang="en-US" dirty="0">
              <a:solidFill>
                <a:srgbClr val="0E7AC4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712824" cy="43513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n-US" altLang="ja-JP" sz="3200" dirty="0" smtClean="0"/>
              <a:t>24</a:t>
            </a:r>
            <a:r>
              <a:rPr kumimoji="1" lang="ja-JP" altLang="en-US" sz="3200" dirty="0" smtClean="0"/>
              <a:t>行目，</a:t>
            </a:r>
            <a:r>
              <a:rPr kumimoji="1" lang="en-US" altLang="ja-JP" sz="3200" dirty="0" smtClean="0"/>
              <a:t>25</a:t>
            </a:r>
            <a:r>
              <a:rPr kumimoji="1" lang="ja-JP" altLang="en-US" sz="3200" dirty="0" smtClean="0"/>
              <a:t>行目　画面上のキャンバスのサイズを指定</a:t>
            </a:r>
            <a:endParaRPr kumimoji="1" lang="en-US" altLang="ja-JP" sz="3200" dirty="0" smtClean="0"/>
          </a:p>
          <a:p>
            <a:pPr marL="0" indent="0">
              <a:buNone/>
            </a:pPr>
            <a:endParaRPr kumimoji="1" lang="en-US" altLang="ja-JP" sz="3200" dirty="0" smtClean="0"/>
          </a:p>
          <a:p>
            <a:pPr marL="0" indent="0">
              <a:buNone/>
            </a:pPr>
            <a:r>
              <a:rPr lang="en-US" altLang="ja-JP" sz="4000" dirty="0" err="1"/>
              <a:t>canvas.width</a:t>
            </a:r>
            <a:r>
              <a:rPr lang="en-US" altLang="ja-JP" sz="4000" dirty="0"/>
              <a:t> = W</a:t>
            </a:r>
            <a:r>
              <a:rPr lang="en-US" altLang="ja-JP" sz="4000" dirty="0" smtClean="0"/>
              <a:t>;</a:t>
            </a:r>
          </a:p>
          <a:p>
            <a:pPr marL="0" indent="0">
              <a:buNone/>
            </a:pPr>
            <a:r>
              <a:rPr lang="en-US" altLang="ja-JP" sz="4000" dirty="0" err="1"/>
              <a:t>canvas.height</a:t>
            </a:r>
            <a:r>
              <a:rPr lang="en-US" altLang="ja-JP" sz="4000" dirty="0"/>
              <a:t> = H;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46986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ja-JP" altLang="en-US" sz="5400" dirty="0"/>
              <a:t>クリック</a:t>
            </a:r>
            <a:r>
              <a:rPr lang="ja-JP" altLang="en-US" sz="5400" dirty="0" smtClean="0"/>
              <a:t>したら，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ja-JP" altLang="en-US" sz="5400" dirty="0" smtClean="0"/>
              <a:t>花火が打ち上がるようにしよう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34946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E7AC4"/>
                </a:solidFill>
              </a:rPr>
              <a:t>Step2</a:t>
            </a:r>
            <a:endParaRPr kumimoji="1" lang="ja-JP" altLang="en-US" dirty="0">
              <a:solidFill>
                <a:srgbClr val="0E7AC4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712824" cy="43513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n-US" altLang="ja-JP" sz="3200" dirty="0" smtClean="0"/>
              <a:t>27</a:t>
            </a:r>
            <a:r>
              <a:rPr kumimoji="1" lang="ja-JP" altLang="en-US" sz="3200" dirty="0" smtClean="0"/>
              <a:t>行目　クリックに反応するようにする</a:t>
            </a:r>
            <a:endParaRPr kumimoji="1" lang="en-US" altLang="ja-JP" sz="3200" dirty="0" smtClean="0"/>
          </a:p>
          <a:p>
            <a:pPr marL="0" indent="0">
              <a:buNone/>
            </a:pPr>
            <a:endParaRPr kumimoji="1" lang="en-US" altLang="ja-JP" sz="3200" dirty="0" smtClean="0"/>
          </a:p>
          <a:p>
            <a:pPr marL="0" indent="0">
              <a:buNone/>
            </a:pPr>
            <a:r>
              <a:rPr lang="en-US" altLang="ja-JP" sz="4000" dirty="0" err="1"/>
              <a:t>addClick</a:t>
            </a:r>
            <a:r>
              <a:rPr lang="en-US" altLang="ja-JP" sz="4000" dirty="0"/>
              <a:t>();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73642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520" y="1690688"/>
            <a:ext cx="6921776" cy="4604550"/>
          </a:xfrm>
        </p:spPr>
      </p:pic>
    </p:spTree>
    <p:extLst>
      <p:ext uri="{BB962C8B-B14F-4D97-AF65-F5344CB8AC3E}">
        <p14:creationId xmlns:p14="http://schemas.microsoft.com/office/powerpoint/2010/main" val="84619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en-US" altLang="ja-JP" sz="5400" dirty="0" smtClean="0"/>
              <a:t>(´</a:t>
            </a:r>
            <a:r>
              <a:rPr kumimoji="1" lang="ja-JP" altLang="en-US" sz="5400" dirty="0" smtClean="0"/>
              <a:t>・</a:t>
            </a:r>
            <a:r>
              <a:rPr kumimoji="1" lang="en-US" altLang="ja-JP" sz="5400" dirty="0" smtClean="0"/>
              <a:t>ω</a:t>
            </a:r>
            <a:r>
              <a:rPr kumimoji="1" lang="ja-JP" altLang="en-US" sz="5400" dirty="0" smtClean="0"/>
              <a:t>・</a:t>
            </a:r>
            <a:r>
              <a:rPr kumimoji="1" lang="en-US" altLang="ja-JP" sz="5400" dirty="0" smtClean="0"/>
              <a:t>`)</a:t>
            </a:r>
            <a:r>
              <a:rPr lang="ja-JP" altLang="en-US" sz="5400" dirty="0" smtClean="0"/>
              <a:t>なんか違う</a:t>
            </a:r>
            <a:r>
              <a:rPr lang="en-US" altLang="ja-JP" sz="5400" dirty="0" smtClean="0"/>
              <a:t>…</a:t>
            </a:r>
            <a:endParaRPr kumimoji="1" lang="en-US" altLang="ja-JP" sz="5400" dirty="0" smtClean="0"/>
          </a:p>
        </p:txBody>
      </p:sp>
    </p:spTree>
    <p:extLst>
      <p:ext uri="{BB962C8B-B14F-4D97-AF65-F5344CB8AC3E}">
        <p14:creationId xmlns:p14="http://schemas.microsoft.com/office/powerpoint/2010/main" val="3149989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模擬授業：プログラミング入門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 smtClean="0"/>
              <a:t>プログラムを書いて，画面に</a:t>
            </a:r>
            <a:r>
              <a:rPr lang="ja-JP" altLang="en-US" sz="3200" dirty="0"/>
              <a:t>起</a:t>
            </a:r>
            <a:r>
              <a:rPr lang="ja-JP" altLang="en-US" sz="3200" dirty="0" smtClean="0"/>
              <a:t>きる</a:t>
            </a:r>
            <a:r>
              <a:rPr kumimoji="1" lang="ja-JP" altLang="en-US" sz="3200" dirty="0" smtClean="0"/>
              <a:t>変化を確認します</a:t>
            </a:r>
            <a:r>
              <a:rPr lang="ja-JP" altLang="en-US" sz="3200" dirty="0"/>
              <a:t>。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86932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E7AC4"/>
                </a:solidFill>
              </a:rPr>
              <a:t>Step3</a:t>
            </a:r>
            <a:endParaRPr kumimoji="1" lang="ja-JP" altLang="en-US" dirty="0">
              <a:solidFill>
                <a:srgbClr val="0E7AC4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712824" cy="43513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ja-JP" sz="3200" dirty="0"/>
              <a:t>32</a:t>
            </a:r>
            <a:r>
              <a:rPr kumimoji="1" lang="ja-JP" altLang="en-US" sz="3200" dirty="0" smtClean="0"/>
              <a:t>行目　毎回画面を再描画する</a:t>
            </a:r>
            <a:endParaRPr kumimoji="1" lang="en-US" altLang="ja-JP" sz="3200" dirty="0" smtClean="0"/>
          </a:p>
          <a:p>
            <a:pPr marL="0" indent="0">
              <a:buNone/>
            </a:pPr>
            <a:endParaRPr kumimoji="1" lang="en-US" altLang="ja-JP" sz="3200" dirty="0" smtClean="0"/>
          </a:p>
          <a:p>
            <a:pPr marL="0" indent="0">
              <a:buNone/>
            </a:pPr>
            <a:r>
              <a:rPr lang="en-US" altLang="ja-JP" sz="4000" dirty="0" err="1"/>
              <a:t>ctx.clearRect</a:t>
            </a:r>
            <a:r>
              <a:rPr lang="en-US" altLang="ja-JP" sz="4000" dirty="0"/>
              <a:t>(0,0,W,H);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12714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725" y="1690688"/>
            <a:ext cx="6479366" cy="4604550"/>
          </a:xfrm>
        </p:spPr>
      </p:pic>
    </p:spTree>
    <p:extLst>
      <p:ext uri="{BB962C8B-B14F-4D97-AF65-F5344CB8AC3E}">
        <p14:creationId xmlns:p14="http://schemas.microsoft.com/office/powerpoint/2010/main" val="1300717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E7AC4"/>
                </a:solidFill>
              </a:rPr>
              <a:t>Step4</a:t>
            </a:r>
            <a:endParaRPr kumimoji="1" lang="ja-JP" altLang="en-US" dirty="0">
              <a:solidFill>
                <a:srgbClr val="0E7AC4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941424" cy="4351338"/>
          </a:xfrm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ja-JP" sz="3200" dirty="0" smtClean="0"/>
              <a:t>49</a:t>
            </a:r>
            <a:r>
              <a:rPr kumimoji="1" lang="ja-JP" altLang="en-US" sz="3200" dirty="0" smtClean="0"/>
              <a:t>行目～　毎回画面を再描画す花火の色を指定</a:t>
            </a:r>
            <a:endParaRPr kumimoji="1" lang="en-US" altLang="ja-JP" sz="3200" dirty="0" smtClean="0"/>
          </a:p>
          <a:p>
            <a:pPr marL="0" indent="0">
              <a:buNone/>
            </a:pPr>
            <a:endParaRPr kumimoji="1" lang="en-US" altLang="ja-JP" sz="3200" dirty="0" smtClean="0"/>
          </a:p>
          <a:p>
            <a:pPr marL="0" indent="0">
              <a:buNone/>
            </a:pPr>
            <a:r>
              <a:rPr lang="en-US" altLang="ja-JP" sz="4000" dirty="0" err="1"/>
              <a:t>var</a:t>
            </a:r>
            <a:r>
              <a:rPr lang="en-US" altLang="ja-JP" sz="4000" dirty="0"/>
              <a:t> c1 = </a:t>
            </a:r>
            <a:r>
              <a:rPr lang="en-US" altLang="ja-JP" sz="4000" dirty="0" err="1"/>
              <a:t>newColor</a:t>
            </a:r>
            <a:r>
              <a:rPr lang="en-US" altLang="ja-JP" sz="4000" dirty="0"/>
              <a:t>(106, 255, 106</a:t>
            </a:r>
            <a:r>
              <a:rPr lang="en-US" altLang="ja-JP" sz="4000" dirty="0" smtClean="0"/>
              <a:t>);</a:t>
            </a:r>
            <a:br>
              <a:rPr lang="en-US" altLang="ja-JP" sz="4000" dirty="0" smtClean="0"/>
            </a:br>
            <a:r>
              <a:rPr lang="en-US" altLang="ja-JP" sz="4000" dirty="0" err="1" smtClean="0"/>
              <a:t>var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c2 = </a:t>
            </a:r>
            <a:r>
              <a:rPr lang="en-US" altLang="ja-JP" sz="4000" dirty="0" err="1"/>
              <a:t>newColor</a:t>
            </a:r>
            <a:r>
              <a:rPr lang="en-US" altLang="ja-JP" sz="4000" dirty="0"/>
              <a:t>(106, 255, 106</a:t>
            </a:r>
            <a:r>
              <a:rPr lang="en-US" altLang="ja-JP" sz="4000" dirty="0" smtClean="0"/>
              <a:t>);</a:t>
            </a:r>
            <a:br>
              <a:rPr lang="en-US" altLang="ja-JP" sz="4000" dirty="0" smtClean="0"/>
            </a:br>
            <a:r>
              <a:rPr lang="en-US" altLang="ja-JP" sz="4000" dirty="0" err="1" smtClean="0"/>
              <a:t>var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c3 = </a:t>
            </a:r>
            <a:r>
              <a:rPr lang="en-US" altLang="ja-JP" sz="4000" dirty="0" err="1"/>
              <a:t>newColor</a:t>
            </a:r>
            <a:r>
              <a:rPr lang="en-US" altLang="ja-JP" sz="4000" dirty="0"/>
              <a:t>(106, 255, 106</a:t>
            </a:r>
            <a:r>
              <a:rPr lang="en-US" altLang="ja-JP" sz="4000" dirty="0" smtClean="0"/>
              <a:t>);</a:t>
            </a:r>
            <a:br>
              <a:rPr lang="en-US" altLang="ja-JP" sz="4000" dirty="0" smtClean="0"/>
            </a:br>
            <a:r>
              <a:rPr lang="en-US" altLang="ja-JP" sz="4000" dirty="0" err="1" smtClean="0"/>
              <a:t>var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c4 = </a:t>
            </a:r>
            <a:r>
              <a:rPr lang="en-US" altLang="ja-JP" sz="4000" dirty="0" err="1"/>
              <a:t>newColor</a:t>
            </a:r>
            <a:r>
              <a:rPr lang="en-US" altLang="ja-JP" sz="4000" dirty="0"/>
              <a:t>(106, 255, 106</a:t>
            </a:r>
            <a:r>
              <a:rPr lang="en-US" altLang="ja-JP" sz="4000" dirty="0" smtClean="0"/>
              <a:t>);</a:t>
            </a:r>
            <a:br>
              <a:rPr lang="en-US" altLang="ja-JP" sz="4000" dirty="0" smtClean="0"/>
            </a:br>
            <a:r>
              <a:rPr lang="en-US" altLang="ja-JP" sz="4000" dirty="0" err="1" smtClean="0"/>
              <a:t>var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c5 = </a:t>
            </a:r>
            <a:r>
              <a:rPr lang="en-US" altLang="ja-JP" sz="4000" dirty="0" err="1"/>
              <a:t>newColor</a:t>
            </a:r>
            <a:r>
              <a:rPr lang="en-US" altLang="ja-JP" sz="4000" dirty="0"/>
              <a:t>(106, 255, 106</a:t>
            </a:r>
            <a:r>
              <a:rPr lang="en-US" altLang="ja-JP" sz="4000" dirty="0" smtClean="0"/>
              <a:t>);</a:t>
            </a:r>
            <a:br>
              <a:rPr lang="en-US" altLang="ja-JP" sz="4000" dirty="0" smtClean="0"/>
            </a:br>
            <a:r>
              <a:rPr lang="en-US" altLang="ja-JP" sz="4000" dirty="0" err="1" smtClean="0"/>
              <a:t>var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c6 = </a:t>
            </a:r>
            <a:r>
              <a:rPr lang="en-US" altLang="ja-JP" sz="4000" dirty="0" err="1"/>
              <a:t>newColor</a:t>
            </a:r>
            <a:r>
              <a:rPr lang="en-US" altLang="ja-JP" sz="4000" dirty="0"/>
              <a:t>(106, 255, 106</a:t>
            </a:r>
            <a:r>
              <a:rPr lang="en-US" altLang="ja-JP" sz="4000" dirty="0" smtClean="0"/>
              <a:t>);</a:t>
            </a:r>
            <a:br>
              <a:rPr lang="en-US" altLang="ja-JP" sz="4000" dirty="0" smtClean="0"/>
            </a:br>
            <a:r>
              <a:rPr lang="en-US" altLang="ja-JP" sz="4000" dirty="0" err="1" smtClean="0"/>
              <a:t>var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c7 = </a:t>
            </a:r>
            <a:r>
              <a:rPr lang="en-US" altLang="ja-JP" sz="4000" dirty="0" err="1"/>
              <a:t>newColor</a:t>
            </a:r>
            <a:r>
              <a:rPr lang="en-US" altLang="ja-JP" sz="4000" dirty="0"/>
              <a:t>(106, 255, 106</a:t>
            </a:r>
            <a:r>
              <a:rPr lang="en-US" altLang="ja-JP" sz="4000" dirty="0" smtClean="0"/>
              <a:t>);</a:t>
            </a:r>
          </a:p>
          <a:p>
            <a:pPr marL="0" indent="0">
              <a:buNone/>
            </a:pPr>
            <a:r>
              <a:rPr lang="en-US" altLang="ja-JP" sz="4000" dirty="0" err="1" smtClean="0"/>
              <a:t>var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cm = </a:t>
            </a:r>
            <a:r>
              <a:rPr lang="en-US" altLang="ja-JP" sz="4000" dirty="0" err="1"/>
              <a:t>newColor</a:t>
            </a:r>
            <a:r>
              <a:rPr lang="en-US" altLang="ja-JP" sz="4000" dirty="0"/>
              <a:t>(106, 255, 106</a:t>
            </a:r>
            <a:r>
              <a:rPr lang="en-US" altLang="ja-JP" sz="4000" dirty="0" smtClean="0"/>
              <a:t>);</a:t>
            </a:r>
            <a:r>
              <a:rPr lang="ja-JP" altLang="en-US" sz="4000" dirty="0" smtClean="0"/>
              <a:t>　</a:t>
            </a:r>
            <a:r>
              <a:rPr lang="ja-JP" altLang="en-US" sz="2600" dirty="0" smtClean="0"/>
              <a:t>途中で色が変わる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en-US" altLang="ja-JP" sz="4000" dirty="0" err="1" smtClean="0"/>
              <a:t>var</a:t>
            </a:r>
            <a:r>
              <a:rPr lang="en-US" altLang="ja-JP" sz="4000" dirty="0" smtClean="0"/>
              <a:t> </a:t>
            </a:r>
            <a:r>
              <a:rPr lang="en-US" altLang="ja-JP" sz="4000" dirty="0" err="1"/>
              <a:t>ce</a:t>
            </a:r>
            <a:r>
              <a:rPr lang="en-US" altLang="ja-JP" sz="4000" dirty="0"/>
              <a:t> = </a:t>
            </a:r>
            <a:r>
              <a:rPr lang="en-US" altLang="ja-JP" sz="4000" dirty="0" err="1"/>
              <a:t>newColor</a:t>
            </a:r>
            <a:r>
              <a:rPr lang="en-US" altLang="ja-JP" sz="4000" dirty="0"/>
              <a:t>(106, 255, 106</a:t>
            </a:r>
            <a:r>
              <a:rPr lang="en-US" altLang="ja-JP" sz="4000" dirty="0" smtClean="0"/>
              <a:t>);</a:t>
            </a:r>
            <a:r>
              <a:rPr lang="ja-JP" altLang="en-US" sz="4000" dirty="0" smtClean="0"/>
              <a:t>　</a:t>
            </a:r>
            <a:r>
              <a:rPr lang="ja-JP" altLang="en-US" sz="2600" dirty="0" smtClean="0">
                <a:solidFill>
                  <a:prstClr val="black"/>
                </a:solidFill>
              </a:rPr>
              <a:t>さらに途中で色</a:t>
            </a:r>
            <a:r>
              <a:rPr lang="ja-JP" altLang="en-US" sz="2600" dirty="0">
                <a:solidFill>
                  <a:prstClr val="black"/>
                </a:solidFill>
              </a:rPr>
              <a:t>が変わる</a:t>
            </a:r>
            <a:endParaRPr kumimoji="1" lang="ja-JP" altLang="en-US" sz="4000" dirty="0"/>
          </a:p>
        </p:txBody>
      </p:sp>
      <p:sp>
        <p:nvSpPr>
          <p:cNvPr id="4" name="正方形/長方形 3"/>
          <p:cNvSpPr/>
          <p:nvPr/>
        </p:nvSpPr>
        <p:spPr>
          <a:xfrm>
            <a:off x="618565" y="2568388"/>
            <a:ext cx="7758953" cy="2581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511988" y="3442447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花火</a:t>
            </a:r>
            <a:r>
              <a:rPr lang="ja-JP" altLang="en-US" sz="2400" dirty="0" smtClean="0"/>
              <a:t>の玉の外から順番に</a:t>
            </a:r>
            <a:endParaRPr lang="en-US" altLang="ja-JP" sz="2400" dirty="0" smtClean="0"/>
          </a:p>
          <a:p>
            <a:r>
              <a:rPr lang="ja-JP" altLang="en-US" sz="2400" dirty="0"/>
              <a:t>色</a:t>
            </a:r>
            <a:r>
              <a:rPr lang="ja-JP" altLang="en-US" sz="2400" dirty="0" smtClean="0"/>
              <a:t>を指定していける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2853124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472" y="688234"/>
            <a:ext cx="7583744" cy="5754921"/>
          </a:xfrm>
        </p:spPr>
      </p:pic>
      <p:sp>
        <p:nvSpPr>
          <p:cNvPr id="3" name="正方形/長方形 2"/>
          <p:cNvSpPr/>
          <p:nvPr/>
        </p:nvSpPr>
        <p:spPr>
          <a:xfrm>
            <a:off x="5782235" y="365125"/>
            <a:ext cx="1237130" cy="818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396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11500" dirty="0" smtClean="0">
                <a:solidFill>
                  <a:srgbClr val="0E7AC4"/>
                </a:solidFill>
              </a:rPr>
              <a:t>完成！！</a:t>
            </a:r>
            <a:endParaRPr kumimoji="1" lang="en-US" altLang="ja-JP" sz="11500" dirty="0" smtClean="0">
              <a:solidFill>
                <a:srgbClr val="0E7A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266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650399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ja-JP" sz="16600" dirty="0" smtClean="0">
                <a:solidFill>
                  <a:srgbClr val="0E7AC4"/>
                </a:solidFill>
              </a:rPr>
              <a:t>F</a:t>
            </a:r>
            <a:r>
              <a:rPr lang="en-US" altLang="ja-JP" sz="16600" dirty="0">
                <a:solidFill>
                  <a:srgbClr val="0E7AC4"/>
                </a:solidFill>
              </a:rPr>
              <a:t>W</a:t>
            </a:r>
            <a:endParaRPr kumimoji="1" lang="ja-JP" altLang="en-US" sz="16600" dirty="0">
              <a:solidFill>
                <a:srgbClr val="0E7AC4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224272"/>
            <a:ext cx="9144000" cy="1265349"/>
          </a:xfrm>
        </p:spPr>
        <p:txBody>
          <a:bodyPr>
            <a:normAutofit/>
          </a:bodyPr>
          <a:lstStyle/>
          <a:p>
            <a:r>
              <a:rPr kumimoji="1" lang="en-US" altLang="ja-JP" sz="3200" b="1" dirty="0" smtClean="0">
                <a:latin typeface="+mj-lt"/>
              </a:rPr>
              <a:t>Project </a:t>
            </a:r>
            <a:r>
              <a:rPr kumimoji="1" lang="en-US" altLang="ja-JP" sz="3200" b="1" dirty="0" smtClean="0">
                <a:latin typeface="+mj-lt"/>
              </a:rPr>
              <a:t>Fireworks</a:t>
            </a:r>
            <a:endParaRPr kumimoji="1" lang="ja-JP" alt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610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650399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ja-JP" sz="16600" dirty="0" smtClean="0">
                <a:solidFill>
                  <a:srgbClr val="FF0000"/>
                </a:solidFill>
              </a:rPr>
              <a:t>F</a:t>
            </a:r>
            <a:r>
              <a:rPr lang="en-US" altLang="ja-JP" sz="16600" dirty="0">
                <a:solidFill>
                  <a:srgbClr val="FF0000"/>
                </a:solidFill>
              </a:rPr>
              <a:t>W</a:t>
            </a:r>
            <a:endParaRPr kumimoji="1" lang="ja-JP" altLang="en-US" sz="16600" dirty="0">
              <a:solidFill>
                <a:srgbClr val="FF0000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224272"/>
            <a:ext cx="9144000" cy="1265349"/>
          </a:xfrm>
        </p:spPr>
        <p:txBody>
          <a:bodyPr>
            <a:normAutofit/>
          </a:bodyPr>
          <a:lstStyle/>
          <a:p>
            <a:r>
              <a:rPr kumimoji="1" lang="en-US" altLang="ja-JP" sz="3200" b="1" dirty="0" smtClean="0">
                <a:solidFill>
                  <a:schemeClr val="bg1"/>
                </a:solidFill>
                <a:latin typeface="+mj-lt"/>
              </a:rPr>
              <a:t>Project </a:t>
            </a:r>
            <a:r>
              <a:rPr kumimoji="1" lang="en-US" altLang="ja-JP" sz="3200" b="1" dirty="0" smtClean="0">
                <a:solidFill>
                  <a:schemeClr val="bg1"/>
                </a:solidFill>
                <a:latin typeface="+mj-lt"/>
              </a:rPr>
              <a:t>Fireworks</a:t>
            </a:r>
            <a:endParaRPr kumimoji="1" lang="ja-JP" altLang="en-US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08743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32114" y="1450068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5400" dirty="0" smtClean="0">
                <a:solidFill>
                  <a:srgbClr val="FF0000"/>
                </a:solidFill>
              </a:rPr>
              <a:t>夏祭り</a:t>
            </a:r>
            <a:r>
              <a:rPr kumimoji="1" lang="en-US" altLang="ja-JP" sz="5400" dirty="0" smtClean="0">
                <a:solidFill>
                  <a:srgbClr val="FF0000"/>
                </a:solidFill>
              </a:rPr>
              <a:t>SP</a:t>
            </a:r>
            <a:r>
              <a:rPr kumimoji="1" lang="ja-JP" altLang="en-US" sz="5400" dirty="0" smtClean="0">
                <a:solidFill>
                  <a:srgbClr val="FF0000"/>
                </a:solidFill>
              </a:rPr>
              <a:t>はまだ終わらない</a:t>
            </a:r>
            <a:endParaRPr kumimoji="1" lang="en-US" altLang="ja-JP" sz="5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262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5400" dirty="0">
                <a:solidFill>
                  <a:srgbClr val="FF0000"/>
                </a:solidFill>
              </a:rPr>
              <a:t>マル</a:t>
            </a:r>
            <a:r>
              <a:rPr lang="ja-JP" altLang="en-US" sz="5400" dirty="0" smtClean="0">
                <a:solidFill>
                  <a:srgbClr val="FF0000"/>
                </a:solidFill>
              </a:rPr>
              <a:t>秘機能</a:t>
            </a:r>
            <a:r>
              <a:rPr lang="ja-JP" altLang="en-US" sz="5400" dirty="0">
                <a:solidFill>
                  <a:srgbClr val="FF0000"/>
                </a:solidFill>
              </a:rPr>
              <a:t>の</a:t>
            </a:r>
            <a:r>
              <a:rPr lang="ja-JP" altLang="en-US" sz="5400" dirty="0" smtClean="0">
                <a:solidFill>
                  <a:srgbClr val="FF0000"/>
                </a:solidFill>
              </a:rPr>
              <a:t>導入を決定</a:t>
            </a:r>
            <a:endParaRPr kumimoji="1" lang="en-US" altLang="ja-JP" sz="5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537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Step5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712824" cy="43513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ja-JP" sz="3200" dirty="0">
                <a:solidFill>
                  <a:schemeClr val="bg1"/>
                </a:solidFill>
              </a:rPr>
              <a:t>60</a:t>
            </a:r>
            <a:r>
              <a:rPr kumimoji="1" lang="ja-JP" altLang="en-US" sz="3200" dirty="0" smtClean="0">
                <a:solidFill>
                  <a:schemeClr val="bg1"/>
                </a:solidFill>
              </a:rPr>
              <a:t>行目　ドラッグアンドドロップ機能を作成する</a:t>
            </a:r>
            <a:endParaRPr kumimoji="1" lang="en-US" altLang="ja-JP" sz="3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en-US" altLang="ja-JP" sz="3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ja-JP" sz="4000" dirty="0" err="1">
                <a:solidFill>
                  <a:schemeClr val="bg1"/>
                </a:solidFill>
              </a:rPr>
              <a:t>addDaD</a:t>
            </a:r>
            <a:r>
              <a:rPr lang="en-US" altLang="ja-JP" sz="4000" dirty="0">
                <a:solidFill>
                  <a:schemeClr val="bg1"/>
                </a:solidFill>
              </a:rPr>
              <a:t>();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51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KCG</a:t>
            </a:r>
            <a:r>
              <a:rPr lang="ja-JP" altLang="en-US" dirty="0" smtClean="0"/>
              <a:t>の</a:t>
            </a:r>
            <a:r>
              <a:rPr lang="en-US" altLang="ja-JP" dirty="0" smtClean="0"/>
              <a:t>C</a:t>
            </a:r>
            <a:r>
              <a:rPr lang="ja-JP" altLang="en-US" dirty="0" smtClean="0"/>
              <a:t>学系で学べること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 smtClean="0"/>
              <a:t>プログラミング言語</a:t>
            </a:r>
            <a:r>
              <a:rPr lang="ja-JP" altLang="en-US" sz="3200" dirty="0" smtClean="0"/>
              <a:t>では</a:t>
            </a:r>
            <a:endParaRPr lang="en-US" altLang="ja-JP" sz="3200" dirty="0" smtClean="0"/>
          </a:p>
          <a:p>
            <a:pPr marL="0" indent="0">
              <a:buNone/>
            </a:pPr>
            <a:r>
              <a:rPr kumimoji="1" lang="en-US" altLang="ja-JP" sz="3200" dirty="0" smtClean="0"/>
              <a:t>Java</a:t>
            </a:r>
            <a:r>
              <a:rPr kumimoji="1" lang="ja-JP" altLang="en-US" sz="3200" dirty="0" err="1" smtClean="0"/>
              <a:t>，</a:t>
            </a:r>
            <a:r>
              <a:rPr kumimoji="1" lang="en-US" altLang="ja-JP" sz="3200" dirty="0" smtClean="0"/>
              <a:t>PHP</a:t>
            </a:r>
            <a:r>
              <a:rPr kumimoji="1" lang="ja-JP" altLang="en-US" sz="3200" dirty="0" err="1" smtClean="0"/>
              <a:t>，</a:t>
            </a:r>
            <a:r>
              <a:rPr kumimoji="1" lang="en-US" altLang="ja-JP" sz="3200" dirty="0" smtClean="0"/>
              <a:t>HTML/CSS</a:t>
            </a:r>
            <a:r>
              <a:rPr kumimoji="1" lang="ja-JP" altLang="en-US" sz="3200" dirty="0" err="1" smtClean="0"/>
              <a:t>，</a:t>
            </a:r>
            <a:r>
              <a:rPr kumimoji="1" lang="en-US" altLang="ja-JP" sz="3200" dirty="0" smtClean="0"/>
              <a:t>JavaScript</a:t>
            </a:r>
            <a:r>
              <a:rPr kumimoji="1" lang="ja-JP" altLang="en-US" sz="3200" dirty="0" err="1" smtClean="0"/>
              <a:t>，</a:t>
            </a:r>
            <a:r>
              <a:rPr kumimoji="1" lang="en-US" altLang="ja-JP" sz="3200" dirty="0" smtClean="0"/>
              <a:t>Swift</a:t>
            </a:r>
            <a:r>
              <a:rPr kumimoji="1" lang="ja-JP" altLang="en-US" sz="3200" dirty="0" smtClean="0"/>
              <a:t>　など</a:t>
            </a:r>
            <a:endParaRPr kumimoji="1" lang="en-US" altLang="ja-JP" sz="3200" dirty="0" smtClean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 smtClean="0"/>
              <a:t>その他，</a:t>
            </a:r>
            <a:endParaRPr kumimoji="1" lang="en-US" altLang="ja-JP" sz="3200" dirty="0" smtClean="0"/>
          </a:p>
          <a:p>
            <a:pPr marL="0" indent="0">
              <a:buNone/>
            </a:pPr>
            <a:r>
              <a:rPr lang="ja-JP" altLang="en-US" sz="3200" dirty="0" smtClean="0"/>
              <a:t>アルゴリズム，コンピュータに関する知識，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3200" dirty="0" smtClean="0"/>
              <a:t>システム設計やデータベースの設計，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3200" dirty="0" smtClean="0"/>
              <a:t>ネットワークの仕組み　などなど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4292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650399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ja-JP" sz="16600" dirty="0" smtClean="0">
                <a:solidFill>
                  <a:srgbClr val="FF0000"/>
                </a:solidFill>
              </a:rPr>
              <a:t>F</a:t>
            </a:r>
            <a:r>
              <a:rPr lang="en-US" altLang="ja-JP" sz="16600" dirty="0">
                <a:solidFill>
                  <a:srgbClr val="FF0000"/>
                </a:solidFill>
              </a:rPr>
              <a:t>W</a:t>
            </a:r>
            <a:endParaRPr kumimoji="1" lang="ja-JP" altLang="en-US" sz="16600" dirty="0">
              <a:solidFill>
                <a:srgbClr val="FF0000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224272"/>
            <a:ext cx="9144000" cy="1265349"/>
          </a:xfrm>
        </p:spPr>
        <p:txBody>
          <a:bodyPr>
            <a:normAutofit/>
          </a:bodyPr>
          <a:lstStyle/>
          <a:p>
            <a:r>
              <a:rPr kumimoji="1" lang="en-US" altLang="ja-JP" sz="3200" b="1" dirty="0" smtClean="0">
                <a:solidFill>
                  <a:schemeClr val="bg1"/>
                </a:solidFill>
                <a:latin typeface="+mj-lt"/>
              </a:rPr>
              <a:t>Project </a:t>
            </a:r>
            <a:r>
              <a:rPr kumimoji="1" lang="en-US" altLang="ja-JP" sz="3200" b="1" dirty="0" smtClean="0">
                <a:solidFill>
                  <a:schemeClr val="bg1"/>
                </a:solidFill>
                <a:latin typeface="+mj-lt"/>
              </a:rPr>
              <a:t>Fireworks</a:t>
            </a:r>
            <a:endParaRPr kumimoji="1" lang="ja-JP" altLang="en-US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0745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650399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ja-JP" sz="16600" dirty="0" smtClean="0">
                <a:solidFill>
                  <a:srgbClr val="0E7AC4"/>
                </a:solidFill>
              </a:rPr>
              <a:t>F</a:t>
            </a:r>
            <a:r>
              <a:rPr lang="en-US" altLang="ja-JP" sz="16600" dirty="0">
                <a:solidFill>
                  <a:srgbClr val="0E7AC4"/>
                </a:solidFill>
              </a:rPr>
              <a:t>W</a:t>
            </a:r>
            <a:endParaRPr kumimoji="1" lang="ja-JP" altLang="en-US" sz="16600" dirty="0">
              <a:solidFill>
                <a:srgbClr val="0E7AC4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224272"/>
            <a:ext cx="9144000" cy="1265349"/>
          </a:xfrm>
        </p:spPr>
        <p:txBody>
          <a:bodyPr>
            <a:normAutofit/>
          </a:bodyPr>
          <a:lstStyle/>
          <a:p>
            <a:r>
              <a:rPr kumimoji="1" lang="en-US" altLang="ja-JP" sz="3200" b="1" dirty="0" smtClean="0">
                <a:latin typeface="+mj-lt"/>
              </a:rPr>
              <a:t>Project </a:t>
            </a:r>
            <a:r>
              <a:rPr kumimoji="1" lang="en-US" altLang="ja-JP" sz="3200" b="1" dirty="0" smtClean="0">
                <a:latin typeface="+mj-lt"/>
              </a:rPr>
              <a:t>Fireworks</a:t>
            </a:r>
            <a:endParaRPr kumimoji="1" lang="ja-JP" alt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1497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楽しめました？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3600" dirty="0" smtClean="0">
                <a:solidFill>
                  <a:srgbClr val="0E7AC4"/>
                </a:solidFill>
              </a:rPr>
              <a:t>プログラム</a:t>
            </a:r>
            <a:r>
              <a:rPr kumimoji="1" lang="ja-JP" altLang="en-US" sz="3600" dirty="0" smtClean="0"/>
              <a:t>ができる　</a:t>
            </a:r>
            <a:r>
              <a:rPr kumimoji="1" lang="en-US" altLang="ja-JP" sz="3600" dirty="0" smtClean="0"/>
              <a:t>=</a:t>
            </a:r>
            <a:r>
              <a:rPr kumimoji="1" lang="ja-JP" altLang="en-US" sz="3600" dirty="0" smtClean="0"/>
              <a:t>　</a:t>
            </a:r>
            <a:r>
              <a:rPr kumimoji="1" lang="ja-JP" altLang="en-US" sz="3600" dirty="0" smtClean="0">
                <a:solidFill>
                  <a:srgbClr val="0E7AC4"/>
                </a:solidFill>
              </a:rPr>
              <a:t>楽しい</a:t>
            </a:r>
            <a:r>
              <a:rPr kumimoji="1" lang="ja-JP" altLang="en-US" sz="3600" dirty="0" smtClean="0"/>
              <a:t>ものを作れる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79383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プログラムができる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4400" dirty="0" smtClean="0"/>
              <a:t>みんなの</a:t>
            </a:r>
            <a:r>
              <a:rPr kumimoji="1" lang="ja-JP" altLang="en-US" sz="4400" dirty="0" smtClean="0">
                <a:solidFill>
                  <a:srgbClr val="0E7AC4"/>
                </a:solidFill>
              </a:rPr>
              <a:t>笑顔が見れる</a:t>
            </a:r>
            <a:endParaRPr kumimoji="1" lang="ja-JP" altLang="en-US" sz="3600" dirty="0">
              <a:solidFill>
                <a:srgbClr val="0E7A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462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ja-JP" sz="13800" dirty="0" smtClean="0">
                <a:solidFill>
                  <a:srgbClr val="0E7AC4"/>
                </a:solidFill>
              </a:rPr>
              <a:t>Happy!!</a:t>
            </a:r>
            <a:endParaRPr kumimoji="1" lang="ja-JP" altLang="en-US" sz="5400" dirty="0">
              <a:solidFill>
                <a:srgbClr val="0E7A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2696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そんな</a:t>
            </a:r>
            <a:r>
              <a:rPr kumimoji="1" lang="ja-JP" altLang="en-US" dirty="0" smtClean="0">
                <a:solidFill>
                  <a:srgbClr val="0E7AC4"/>
                </a:solidFill>
              </a:rPr>
              <a:t>ボクラ</a:t>
            </a:r>
            <a:r>
              <a:rPr kumimoji="1" lang="ja-JP" altLang="en-US" dirty="0" smtClean="0"/>
              <a:t>が目指せる</a:t>
            </a:r>
            <a:r>
              <a:rPr kumimoji="1" lang="ja-JP" altLang="en-US" dirty="0" smtClean="0">
                <a:solidFill>
                  <a:srgbClr val="0E7AC4"/>
                </a:solidFill>
              </a:rPr>
              <a:t>シゴト</a:t>
            </a:r>
            <a:endParaRPr kumimoji="1" lang="ja-JP" altLang="en-US" dirty="0">
              <a:solidFill>
                <a:srgbClr val="0E7AC4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ja-JP" altLang="en-US" sz="4000" dirty="0" smtClean="0"/>
              <a:t>プログラマ</a:t>
            </a:r>
            <a:endParaRPr lang="en-US" altLang="ja-JP" sz="4000" dirty="0" smtClean="0"/>
          </a:p>
          <a:p>
            <a:r>
              <a:rPr kumimoji="1" lang="ja-JP" altLang="en-US" sz="4000" dirty="0" smtClean="0"/>
              <a:t>システムエンジニア</a:t>
            </a:r>
            <a:endParaRPr kumimoji="1" lang="en-US" altLang="ja-JP" sz="4000" dirty="0" smtClean="0"/>
          </a:p>
          <a:p>
            <a:r>
              <a:rPr lang="ja-JP" altLang="en-US" sz="4000" dirty="0" smtClean="0"/>
              <a:t>ネットワークエンジニア</a:t>
            </a:r>
            <a:endParaRPr lang="en-US" altLang="ja-JP" sz="4000" dirty="0" smtClean="0"/>
          </a:p>
          <a:p>
            <a:pPr algn="r"/>
            <a:r>
              <a:rPr kumimoji="1" lang="ja-JP" altLang="en-US" sz="4000" dirty="0" smtClean="0"/>
              <a:t>な</a:t>
            </a:r>
            <a:r>
              <a:rPr kumimoji="1" lang="ja-JP" altLang="en-US" sz="4000" dirty="0"/>
              <a:t>ど</a:t>
            </a:r>
          </a:p>
        </p:txBody>
      </p:sp>
    </p:spTree>
    <p:extLst>
      <p:ext uri="{BB962C8B-B14F-4D97-AF65-F5344CB8AC3E}">
        <p14:creationId xmlns:p14="http://schemas.microsoft.com/office/powerpoint/2010/main" val="15839302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650399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ja-JP" sz="16600" dirty="0" smtClean="0">
                <a:solidFill>
                  <a:srgbClr val="0E7AC4"/>
                </a:solidFill>
              </a:rPr>
              <a:t>F</a:t>
            </a:r>
            <a:r>
              <a:rPr lang="en-US" altLang="ja-JP" sz="16600" dirty="0">
                <a:solidFill>
                  <a:srgbClr val="0E7AC4"/>
                </a:solidFill>
              </a:rPr>
              <a:t>W</a:t>
            </a:r>
            <a:endParaRPr kumimoji="1" lang="ja-JP" altLang="en-US" sz="16600" dirty="0">
              <a:solidFill>
                <a:srgbClr val="0E7AC4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224272"/>
            <a:ext cx="9144000" cy="1265349"/>
          </a:xfrm>
        </p:spPr>
        <p:txBody>
          <a:bodyPr>
            <a:normAutofit/>
          </a:bodyPr>
          <a:lstStyle/>
          <a:p>
            <a:r>
              <a:rPr kumimoji="1" lang="en-US" altLang="ja-JP" sz="3200" b="1" dirty="0" smtClean="0">
                <a:latin typeface="+mj-lt"/>
              </a:rPr>
              <a:t>Project </a:t>
            </a:r>
            <a:r>
              <a:rPr kumimoji="1" lang="en-US" altLang="ja-JP" sz="3200" b="1" dirty="0" smtClean="0">
                <a:latin typeface="+mj-lt"/>
              </a:rPr>
              <a:t>Fireworks</a:t>
            </a:r>
            <a:endParaRPr kumimoji="1" lang="ja-JP" alt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207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今日やること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kumimoji="1" lang="en-US" altLang="ja-JP" sz="3200" dirty="0" smtClean="0">
                <a:solidFill>
                  <a:srgbClr val="0E7AC4"/>
                </a:solidFill>
              </a:rPr>
              <a:t>JavaScript</a:t>
            </a:r>
            <a:r>
              <a:rPr lang="ja-JP" altLang="en-US" sz="3200" dirty="0" smtClean="0"/>
              <a:t>を使って</a:t>
            </a:r>
            <a:endParaRPr lang="en-US" altLang="ja-JP" sz="3200" dirty="0" smtClean="0"/>
          </a:p>
          <a:p>
            <a:pPr marL="0" indent="0">
              <a:buNone/>
            </a:pPr>
            <a:endParaRPr lang="en-US" altLang="ja-JP" sz="3200" dirty="0" smtClean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 smtClean="0"/>
              <a:t>画面に</a:t>
            </a:r>
            <a:r>
              <a:rPr lang="ja-JP" altLang="en-US" sz="11500" dirty="0" smtClean="0">
                <a:solidFill>
                  <a:srgbClr val="F27398"/>
                </a:solidFill>
              </a:rPr>
              <a:t>花火</a:t>
            </a:r>
            <a:r>
              <a:rPr lang="ja-JP" altLang="en-US" sz="3200" dirty="0" smtClean="0"/>
              <a:t>を打ち上げてみましょう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5303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今日やらないこと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 smtClean="0"/>
              <a:t>どうやって花火が画面に描かれているか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3839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650399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ja-JP" sz="16600" dirty="0" smtClean="0">
                <a:solidFill>
                  <a:srgbClr val="0E7AC4"/>
                </a:solidFill>
              </a:rPr>
              <a:t>F</a:t>
            </a:r>
            <a:r>
              <a:rPr lang="en-US" altLang="ja-JP" sz="16600" dirty="0">
                <a:solidFill>
                  <a:srgbClr val="0E7AC4"/>
                </a:solidFill>
              </a:rPr>
              <a:t>W</a:t>
            </a:r>
            <a:endParaRPr kumimoji="1" lang="ja-JP" altLang="en-US" sz="16600" dirty="0">
              <a:solidFill>
                <a:srgbClr val="0E7AC4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224272"/>
            <a:ext cx="9144000" cy="1265349"/>
          </a:xfrm>
        </p:spPr>
        <p:txBody>
          <a:bodyPr>
            <a:normAutofit/>
          </a:bodyPr>
          <a:lstStyle/>
          <a:p>
            <a:r>
              <a:rPr kumimoji="1" lang="en-US" altLang="ja-JP" sz="3200" b="1" dirty="0" smtClean="0">
                <a:latin typeface="+mj-lt"/>
              </a:rPr>
              <a:t>Project </a:t>
            </a:r>
            <a:r>
              <a:rPr kumimoji="1" lang="en-US" altLang="ja-JP" sz="3200" b="1" dirty="0" smtClean="0">
                <a:latin typeface="+mj-lt"/>
              </a:rPr>
              <a:t>Fireworks</a:t>
            </a:r>
            <a:endParaRPr kumimoji="1" lang="ja-JP" alt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491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プログラミングとは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 smtClean="0"/>
              <a:t>そもそも人間とコンピュータは喋っている言語が違う。</a:t>
            </a:r>
            <a:endParaRPr kumimoji="1" lang="en-US" altLang="ja-JP" sz="3200" dirty="0" smtClean="0"/>
          </a:p>
          <a:p>
            <a:pPr marL="0" indent="0">
              <a:buNone/>
            </a:pPr>
            <a:r>
              <a:rPr lang="ja-JP" altLang="en-US" sz="3200" dirty="0"/>
              <a:t>コンピュータ</a:t>
            </a:r>
            <a:r>
              <a:rPr lang="ja-JP" altLang="en-US" sz="3200" dirty="0" smtClean="0"/>
              <a:t>は「０」と「</a:t>
            </a:r>
            <a:r>
              <a:rPr lang="ja-JP" altLang="en-US" sz="3200" dirty="0"/>
              <a:t>１</a:t>
            </a:r>
            <a:r>
              <a:rPr lang="ja-JP" altLang="en-US" sz="3200" dirty="0" smtClean="0"/>
              <a:t>」の並びだけで喋っている。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3200" dirty="0" smtClean="0"/>
              <a:t>→機械語</a:t>
            </a:r>
            <a:endParaRPr lang="en-US" altLang="ja-JP" sz="3200" dirty="0" smtClean="0"/>
          </a:p>
          <a:p>
            <a:pPr marL="0" indent="0">
              <a:buNone/>
            </a:pPr>
            <a:r>
              <a:rPr kumimoji="1" lang="ja-JP" altLang="en-US" sz="3200" dirty="0"/>
              <a:t>人間</a:t>
            </a:r>
            <a:r>
              <a:rPr kumimoji="1" lang="ja-JP" altLang="en-US" sz="3200" dirty="0" smtClean="0"/>
              <a:t>では到底理解できないので，人間の言葉と機械語の間に入る言葉，プログラミング言語を使用し，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r>
              <a:rPr kumimoji="1" lang="ja-JP" altLang="en-US" sz="3200" dirty="0" smtClean="0"/>
              <a:t>コンピュータに対する命令を記述し，それを機械語に翻訳してコンピュータに実行してもらう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7876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E7AC4"/>
                </a:solidFill>
              </a:rPr>
              <a:t>JavaScript</a:t>
            </a:r>
            <a:endParaRPr kumimoji="1" lang="ja-JP" altLang="en-US" dirty="0">
              <a:solidFill>
                <a:srgbClr val="0E7AC4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 smtClean="0"/>
              <a:t>最近流行しているイケてるプログラミング言語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96559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It’s </a:t>
            </a:r>
            <a:r>
              <a:rPr kumimoji="1" lang="en-US" altLang="ja-JP" dirty="0" smtClean="0">
                <a:solidFill>
                  <a:srgbClr val="0E7AC4"/>
                </a:solidFill>
              </a:rPr>
              <a:t>JavaScript</a:t>
            </a:r>
            <a:endParaRPr kumimoji="1" lang="ja-JP" altLang="en-US" dirty="0">
              <a:solidFill>
                <a:srgbClr val="0E7AC4"/>
              </a:solidFill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2134394"/>
            <a:ext cx="5715000" cy="3733800"/>
          </a:xfrm>
        </p:spPr>
      </p:pic>
    </p:spTree>
    <p:extLst>
      <p:ext uri="{BB962C8B-B14F-4D97-AF65-F5344CB8AC3E}">
        <p14:creationId xmlns:p14="http://schemas.microsoft.com/office/powerpoint/2010/main" val="2415438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Segoe UI Semilight"/>
        <a:ea typeface="メイリオ"/>
        <a:cs typeface=""/>
      </a:majorFont>
      <a:minorFont>
        <a:latin typeface="Consolas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3170</TotalTime>
  <Words>258</Words>
  <Application>Microsoft Office PowerPoint</Application>
  <PresentationFormat>ワイド画面</PresentationFormat>
  <Paragraphs>93</Paragraphs>
  <Slides>36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1" baseType="lpstr">
      <vt:lpstr>メイリオ</vt:lpstr>
      <vt:lpstr>Arial</vt:lpstr>
      <vt:lpstr>Consolas</vt:lpstr>
      <vt:lpstr>Segoe UI Semilight</vt:lpstr>
      <vt:lpstr>Office テーマ</vt:lpstr>
      <vt:lpstr>FW</vt:lpstr>
      <vt:lpstr>模擬授業：プログラミング入門</vt:lpstr>
      <vt:lpstr>KCGのC学系で学べること</vt:lpstr>
      <vt:lpstr>今日やること</vt:lpstr>
      <vt:lpstr>今日やらないこと</vt:lpstr>
      <vt:lpstr>FW</vt:lpstr>
      <vt:lpstr>プログラミングとは</vt:lpstr>
      <vt:lpstr>JavaScript</vt:lpstr>
      <vt:lpstr>It’s JavaScript</vt:lpstr>
      <vt:lpstr>It’s JavaScript</vt:lpstr>
      <vt:lpstr>FW</vt:lpstr>
      <vt:lpstr>プログラミング，スタート</vt:lpstr>
      <vt:lpstr>画面</vt:lpstr>
      <vt:lpstr>PowerPoint プレゼンテーション</vt:lpstr>
      <vt:lpstr>Step1</vt:lpstr>
      <vt:lpstr>PowerPoint プレゼンテーション</vt:lpstr>
      <vt:lpstr>Step2</vt:lpstr>
      <vt:lpstr>結果</vt:lpstr>
      <vt:lpstr>PowerPoint プレゼンテーション</vt:lpstr>
      <vt:lpstr>Step3</vt:lpstr>
      <vt:lpstr>結果</vt:lpstr>
      <vt:lpstr>Step4</vt:lpstr>
      <vt:lpstr>結果</vt:lpstr>
      <vt:lpstr>PowerPoint プレゼンテーション</vt:lpstr>
      <vt:lpstr>FW</vt:lpstr>
      <vt:lpstr>FW</vt:lpstr>
      <vt:lpstr>PowerPoint プレゼンテーション</vt:lpstr>
      <vt:lpstr>PowerPoint プレゼンテーション</vt:lpstr>
      <vt:lpstr>Step5</vt:lpstr>
      <vt:lpstr>FW</vt:lpstr>
      <vt:lpstr>FW</vt:lpstr>
      <vt:lpstr>楽しめました？</vt:lpstr>
      <vt:lpstr>プログラムができる</vt:lpstr>
      <vt:lpstr>PowerPoint プレゼンテーション</vt:lpstr>
      <vt:lpstr>そんなボクラが目指せるシゴト</vt:lpstr>
      <vt:lpstr>FW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La+</dc:title>
  <dc:creator>04 Zenno</dc:creator>
  <cp:lastModifiedBy>04 Zenno</cp:lastModifiedBy>
  <cp:revision>67</cp:revision>
  <dcterms:created xsi:type="dcterms:W3CDTF">2015-07-10T06:57:45Z</dcterms:created>
  <dcterms:modified xsi:type="dcterms:W3CDTF">2015-07-18T05:42:33Z</dcterms:modified>
</cp:coreProperties>
</file>