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90" r:id="rId14"/>
    <p:sldId id="291" r:id="rId15"/>
    <p:sldId id="288" r:id="rId16"/>
    <p:sldId id="292" r:id="rId17"/>
    <p:sldId id="289" r:id="rId18"/>
    <p:sldId id="293" r:id="rId19"/>
    <p:sldId id="294" r:id="rId20"/>
    <p:sldId id="295" r:id="rId21"/>
    <p:sldId id="298" r:id="rId22"/>
    <p:sldId id="296" r:id="rId23"/>
    <p:sldId id="300" r:id="rId24"/>
    <p:sldId id="301" r:id="rId25"/>
    <p:sldId id="303" r:id="rId26"/>
    <p:sldId id="304" r:id="rId27"/>
    <p:sldId id="305" r:id="rId28"/>
    <p:sldId id="302" r:id="rId29"/>
    <p:sldId id="297" r:id="rId30"/>
    <p:sldId id="306" r:id="rId31"/>
    <p:sldId id="307" r:id="rId32"/>
    <p:sldId id="308" r:id="rId33"/>
    <p:sldId id="309" r:id="rId34"/>
    <p:sldId id="310" r:id="rId35"/>
    <p:sldId id="311" r:id="rId36"/>
    <p:sldId id="312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Name" id="{D2D76812-F809-4EE2-9C65-9ECC1F2F67FD}">
          <p14:sldIdLst>
            <p14:sldId id="256"/>
          </p14:sldIdLst>
        </p14:section>
        <p14:section name="Problem" id="{07D3F336-E863-41A0-B4CD-D66770556D27}">
          <p14:sldIdLst>
            <p14:sldId id="25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90"/>
            <p14:sldId id="291"/>
            <p14:sldId id="288"/>
            <p14:sldId id="292"/>
            <p14:sldId id="289"/>
            <p14:sldId id="293"/>
            <p14:sldId id="294"/>
            <p14:sldId id="295"/>
            <p14:sldId id="298"/>
            <p14:sldId id="296"/>
            <p14:sldId id="300"/>
            <p14:sldId id="301"/>
            <p14:sldId id="303"/>
            <p14:sldId id="304"/>
            <p14:sldId id="305"/>
            <p14:sldId id="302"/>
            <p14:sldId id="297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AC4"/>
    <a:srgbClr val="F27398"/>
    <a:srgbClr val="40AAEF"/>
    <a:srgbClr val="FBA848"/>
    <a:srgbClr val="58B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-5465252"/>
            <a:ext cx="595395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3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7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39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0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0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31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62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6B8D-BF58-49CB-9FC9-D263EDE4781A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7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It’s </a:t>
            </a:r>
            <a:r>
              <a:rPr kumimoji="1" lang="en-US" altLang="ja-JP" dirty="0" smtClean="0">
                <a:solidFill>
                  <a:srgbClr val="0E7AC4"/>
                </a:solidFill>
              </a:rPr>
              <a:t>JavaScript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27" y="2134394"/>
            <a:ext cx="3846945" cy="3733800"/>
          </a:xfrm>
        </p:spPr>
      </p:pic>
    </p:spTree>
    <p:extLst>
      <p:ext uri="{BB962C8B-B14F-4D97-AF65-F5344CB8AC3E}">
        <p14:creationId xmlns:p14="http://schemas.microsoft.com/office/powerpoint/2010/main" val="37539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2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E7AC4"/>
                </a:solidFill>
              </a:rPr>
              <a:t>プログラミング，スタート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デスクトップ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　→</a:t>
            </a:r>
            <a:r>
              <a:rPr kumimoji="1" lang="en-US" altLang="ja-JP" sz="3200" dirty="0" smtClean="0"/>
              <a:t>fireworks_var01</a:t>
            </a:r>
          </a:p>
          <a:p>
            <a:pPr marL="0" indent="0">
              <a:buNone/>
            </a:pPr>
            <a:r>
              <a:rPr lang="ja-JP" altLang="en-US" sz="3200" dirty="0" smtClean="0"/>
              <a:t>　　→</a:t>
            </a:r>
            <a:r>
              <a:rPr lang="en-US" altLang="ja-JP" sz="3200" dirty="0" smtClean="0"/>
              <a:t>index.html</a:t>
            </a:r>
            <a:r>
              <a:rPr lang="ja-JP" altLang="en-US" sz="3200" dirty="0" smtClean="0"/>
              <a:t>　を「</a:t>
            </a:r>
            <a:r>
              <a:rPr lang="en-US" altLang="ja-JP" sz="3200" dirty="0" smtClean="0"/>
              <a:t>Chrome</a:t>
            </a:r>
            <a:r>
              <a:rPr lang="ja-JP" altLang="en-US" sz="3200" dirty="0" smtClean="0"/>
              <a:t>」で開きましょう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→</a:t>
            </a:r>
            <a:r>
              <a:rPr lang="en-US" altLang="ja-JP" sz="3200" dirty="0" smtClean="0"/>
              <a:t>scripts</a:t>
            </a: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→</a:t>
            </a:r>
            <a:r>
              <a:rPr lang="en-US" altLang="ja-JP" sz="3200" dirty="0" smtClean="0"/>
              <a:t>index.js</a:t>
            </a:r>
            <a:r>
              <a:rPr lang="ja-JP" altLang="en-US" sz="3200" dirty="0" smtClean="0"/>
              <a:t>　を「</a:t>
            </a:r>
            <a:r>
              <a:rPr lang="en-US" altLang="ja-JP" sz="3200" dirty="0" smtClean="0"/>
              <a:t>notepad++</a:t>
            </a:r>
            <a:r>
              <a:rPr lang="ja-JP" altLang="en-US" sz="3200" dirty="0" smtClean="0"/>
              <a:t>」で開きましょう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311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32" y="1825625"/>
            <a:ext cx="4769735" cy="43513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064674" y="23666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27398"/>
                </a:solidFill>
              </a:rPr>
              <a:t>ここがキャンバス</a:t>
            </a:r>
            <a:endParaRPr kumimoji="1" lang="ja-JP" altLang="en-US" dirty="0">
              <a:solidFill>
                <a:srgbClr val="F273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1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 smtClean="0"/>
              <a:t>よし，キャンバスのサイズを</a:t>
            </a:r>
            <a:endParaRPr kumimoji="1" lang="en-US" altLang="ja-JP" sz="5400" dirty="0" smtClean="0"/>
          </a:p>
          <a:p>
            <a:pPr marL="0" indent="0">
              <a:buNone/>
            </a:pPr>
            <a:r>
              <a:rPr kumimoji="1" lang="ja-JP" altLang="en-US" sz="5400" dirty="0" smtClean="0"/>
              <a:t>画面全体にしよう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008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Step1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24</a:t>
            </a:r>
            <a:r>
              <a:rPr kumimoji="1" lang="ja-JP" altLang="en-US" sz="3200" dirty="0" smtClean="0"/>
              <a:t>行目，</a:t>
            </a:r>
            <a:r>
              <a:rPr kumimoji="1" lang="en-US" altLang="ja-JP" sz="3200" dirty="0" smtClean="0"/>
              <a:t>25</a:t>
            </a:r>
            <a:r>
              <a:rPr kumimoji="1" lang="ja-JP" altLang="en-US" sz="3200" dirty="0" smtClean="0"/>
              <a:t>行目　画面上のキャンバスのサイズを指定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4000" dirty="0" err="1"/>
              <a:t>canvas.width</a:t>
            </a:r>
            <a:r>
              <a:rPr lang="en-US" altLang="ja-JP" sz="4000" dirty="0"/>
              <a:t> = W</a:t>
            </a:r>
            <a:r>
              <a:rPr lang="en-US" altLang="ja-JP" sz="4000" dirty="0" smtClean="0"/>
              <a:t>;</a:t>
            </a:r>
          </a:p>
          <a:p>
            <a:pPr marL="0" indent="0">
              <a:buNone/>
            </a:pPr>
            <a:r>
              <a:rPr lang="en-US" altLang="ja-JP" sz="4000" dirty="0" err="1"/>
              <a:t>canvas.height</a:t>
            </a:r>
            <a:r>
              <a:rPr lang="en-US" altLang="ja-JP" sz="4000" dirty="0"/>
              <a:t> = H;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4698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5400" dirty="0"/>
              <a:t>クリック</a:t>
            </a:r>
            <a:r>
              <a:rPr lang="ja-JP" altLang="en-US" sz="5400" dirty="0" smtClean="0"/>
              <a:t>したら，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花火が打ち上がるようにしよう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494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Step2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27</a:t>
            </a:r>
            <a:r>
              <a:rPr kumimoji="1" lang="ja-JP" altLang="en-US" sz="3200" dirty="0" smtClean="0"/>
              <a:t>行目　クリックに反応するようにする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4000" dirty="0" err="1"/>
              <a:t>addClick</a:t>
            </a:r>
            <a:r>
              <a:rPr lang="en-US" altLang="ja-JP" sz="4000" dirty="0"/>
              <a:t>();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364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20" y="1690688"/>
            <a:ext cx="6921776" cy="4604550"/>
          </a:xfrm>
        </p:spPr>
      </p:pic>
    </p:spTree>
    <p:extLst>
      <p:ext uri="{BB962C8B-B14F-4D97-AF65-F5344CB8AC3E}">
        <p14:creationId xmlns:p14="http://schemas.microsoft.com/office/powerpoint/2010/main" val="8461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smtClean="0"/>
              <a:t>(´</a:t>
            </a:r>
            <a:r>
              <a:rPr kumimoji="1" lang="ja-JP" altLang="en-US" sz="5400" dirty="0" smtClean="0"/>
              <a:t>・</a:t>
            </a:r>
            <a:r>
              <a:rPr kumimoji="1" lang="en-US" altLang="ja-JP" sz="5400" dirty="0" smtClean="0"/>
              <a:t>ω</a:t>
            </a:r>
            <a:r>
              <a:rPr kumimoji="1" lang="ja-JP" altLang="en-US" sz="5400" dirty="0" smtClean="0"/>
              <a:t>・</a:t>
            </a:r>
            <a:r>
              <a:rPr kumimoji="1" lang="en-US" altLang="ja-JP" sz="5400" dirty="0" smtClean="0"/>
              <a:t>`)</a:t>
            </a:r>
            <a:r>
              <a:rPr lang="ja-JP" altLang="en-US" sz="5400" dirty="0" smtClean="0"/>
              <a:t>なんか違う</a:t>
            </a:r>
            <a:r>
              <a:rPr lang="en-US" altLang="ja-JP" sz="5400" dirty="0" smtClean="0"/>
              <a:t>…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14998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模擬授業：プログラミング入門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プログラムを書いて，画面に</a:t>
            </a:r>
            <a:r>
              <a:rPr lang="ja-JP" altLang="en-US" sz="3200" dirty="0"/>
              <a:t>起</a:t>
            </a:r>
            <a:r>
              <a:rPr lang="ja-JP" altLang="en-US" sz="3200" dirty="0" smtClean="0"/>
              <a:t>きる</a:t>
            </a:r>
            <a:r>
              <a:rPr kumimoji="1" lang="ja-JP" altLang="en-US" sz="3200" dirty="0" smtClean="0"/>
              <a:t>変化を確認します</a:t>
            </a:r>
            <a:r>
              <a:rPr lang="ja-JP" altLang="en-US" sz="3200" dirty="0"/>
              <a:t>。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693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Step3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32</a:t>
            </a:r>
            <a:r>
              <a:rPr kumimoji="1" lang="ja-JP" altLang="en-US" sz="3200" dirty="0" smtClean="0"/>
              <a:t>行目　毎回画面を再描画する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4000" dirty="0" err="1"/>
              <a:t>ctx.clearRect</a:t>
            </a:r>
            <a:r>
              <a:rPr lang="en-US" altLang="ja-JP" sz="4000" dirty="0"/>
              <a:t>(0,0,W,H);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1271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25" y="1690688"/>
            <a:ext cx="6479366" cy="4604550"/>
          </a:xfrm>
        </p:spPr>
      </p:pic>
    </p:spTree>
    <p:extLst>
      <p:ext uri="{BB962C8B-B14F-4D97-AF65-F5344CB8AC3E}">
        <p14:creationId xmlns:p14="http://schemas.microsoft.com/office/powerpoint/2010/main" val="1300717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Step4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424" cy="435133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sz="3200" dirty="0" smtClean="0"/>
              <a:t>49</a:t>
            </a:r>
            <a:r>
              <a:rPr kumimoji="1" lang="ja-JP" altLang="en-US" sz="3200" dirty="0" smtClean="0"/>
              <a:t>行目～　毎回画面を再描画す花火の色を指定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4000" dirty="0" err="1"/>
              <a:t>var</a:t>
            </a:r>
            <a:r>
              <a:rPr lang="en-US" altLang="ja-JP" sz="4000" dirty="0"/>
              <a:t> c1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c2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c3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c4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c5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c6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c7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</a:p>
          <a:p>
            <a:pPr marL="0" indent="0">
              <a:buNone/>
            </a:pP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cm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r>
              <a:rPr lang="ja-JP" altLang="en-US" sz="4000" dirty="0" smtClean="0"/>
              <a:t>　</a:t>
            </a:r>
            <a:r>
              <a:rPr lang="ja-JP" altLang="en-US" sz="2600" dirty="0" smtClean="0"/>
              <a:t>途中で色が変わる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 err="1"/>
              <a:t>ce</a:t>
            </a:r>
            <a:r>
              <a:rPr lang="en-US" altLang="ja-JP" sz="4000" dirty="0"/>
              <a:t>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r>
              <a:rPr lang="ja-JP" altLang="en-US" sz="4000" dirty="0" smtClean="0"/>
              <a:t>　</a:t>
            </a:r>
            <a:r>
              <a:rPr lang="ja-JP" altLang="en-US" sz="2600" dirty="0" smtClean="0">
                <a:solidFill>
                  <a:prstClr val="black"/>
                </a:solidFill>
              </a:rPr>
              <a:t>さらに途中で色</a:t>
            </a:r>
            <a:r>
              <a:rPr lang="ja-JP" altLang="en-US" sz="2600" dirty="0">
                <a:solidFill>
                  <a:prstClr val="black"/>
                </a:solidFill>
              </a:rPr>
              <a:t>が変わる</a:t>
            </a:r>
            <a:endParaRPr kumimoji="1" lang="ja-JP" alt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618565" y="2568388"/>
            <a:ext cx="7758953" cy="2581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11988" y="3442447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花火</a:t>
            </a:r>
            <a:r>
              <a:rPr lang="ja-JP" altLang="en-US" sz="2400" dirty="0" smtClean="0"/>
              <a:t>の玉の外から順番に</a:t>
            </a:r>
            <a:endParaRPr lang="en-US" altLang="ja-JP" sz="2400" dirty="0" smtClean="0"/>
          </a:p>
          <a:p>
            <a:r>
              <a:rPr lang="ja-JP" altLang="en-US" sz="2400" dirty="0"/>
              <a:t>色</a:t>
            </a:r>
            <a:r>
              <a:rPr lang="ja-JP" altLang="en-US" sz="2400" dirty="0" smtClean="0"/>
              <a:t>を指定していける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2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2" y="688234"/>
            <a:ext cx="7583744" cy="5754921"/>
          </a:xfrm>
        </p:spPr>
      </p:pic>
      <p:sp>
        <p:nvSpPr>
          <p:cNvPr id="3" name="正方形/長方形 2"/>
          <p:cNvSpPr/>
          <p:nvPr/>
        </p:nvSpPr>
        <p:spPr>
          <a:xfrm>
            <a:off x="5782235" y="365125"/>
            <a:ext cx="1237130" cy="818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39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11500" dirty="0" smtClean="0">
                <a:solidFill>
                  <a:srgbClr val="0E7AC4"/>
                </a:solidFill>
              </a:rPr>
              <a:t>完成！！</a:t>
            </a:r>
            <a:endParaRPr kumimoji="1" lang="en-US" altLang="ja-JP" sz="11500" dirty="0" smtClean="0">
              <a:solidFill>
                <a:srgbClr val="0E7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6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1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FF0000"/>
                </a:solidFill>
              </a:rPr>
              <a:t>F</a:t>
            </a:r>
            <a:r>
              <a:rPr lang="en-US" altLang="ja-JP" sz="16600" dirty="0">
                <a:solidFill>
                  <a:srgbClr val="FF0000"/>
                </a:solidFill>
              </a:rPr>
              <a:t>W</a:t>
            </a:r>
            <a:endParaRPr kumimoji="1" lang="ja-JP" altLang="en-US" sz="16600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  <a:latin typeface="+mj-lt"/>
              </a:rPr>
              <a:t>Project Fireworks</a:t>
            </a:r>
            <a:endParaRPr kumimoji="1" lang="ja-JP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874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32114" y="1450068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 dirty="0" smtClean="0">
                <a:solidFill>
                  <a:srgbClr val="FF0000"/>
                </a:solidFill>
              </a:rPr>
              <a:t>夏祭り</a:t>
            </a:r>
            <a:r>
              <a:rPr kumimoji="1" lang="en-US" altLang="ja-JP" sz="5400" dirty="0" smtClean="0">
                <a:solidFill>
                  <a:srgbClr val="FF0000"/>
                </a:solidFill>
              </a:rPr>
              <a:t>SP</a:t>
            </a:r>
            <a:r>
              <a:rPr kumimoji="1" lang="ja-JP" altLang="en-US" sz="5400" dirty="0" smtClean="0">
                <a:solidFill>
                  <a:srgbClr val="FF0000"/>
                </a:solidFill>
              </a:rPr>
              <a:t>はまだ終わらない</a:t>
            </a:r>
            <a:endParaRPr kumimoji="1" lang="en-US" altLang="ja-JP" sz="5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62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5400" dirty="0">
                <a:solidFill>
                  <a:srgbClr val="FF0000"/>
                </a:solidFill>
              </a:rPr>
              <a:t>マル</a:t>
            </a:r>
            <a:r>
              <a:rPr lang="ja-JP" altLang="en-US" sz="5400" dirty="0" smtClean="0">
                <a:solidFill>
                  <a:srgbClr val="FF0000"/>
                </a:solidFill>
              </a:rPr>
              <a:t>秘機能</a:t>
            </a:r>
            <a:r>
              <a:rPr lang="ja-JP" altLang="en-US" sz="5400" dirty="0">
                <a:solidFill>
                  <a:srgbClr val="FF0000"/>
                </a:solidFill>
              </a:rPr>
              <a:t>の</a:t>
            </a:r>
            <a:r>
              <a:rPr lang="ja-JP" altLang="en-US" sz="5400" dirty="0" smtClean="0">
                <a:solidFill>
                  <a:srgbClr val="FF0000"/>
                </a:solidFill>
              </a:rPr>
              <a:t>導入を決定</a:t>
            </a:r>
            <a:endParaRPr kumimoji="1" lang="en-US" altLang="ja-JP" sz="5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37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Step5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60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行目　ドラッグアンドドロップ機能を作成する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4000" dirty="0" err="1">
                <a:solidFill>
                  <a:schemeClr val="bg1"/>
                </a:solidFill>
              </a:rPr>
              <a:t>addDaD</a:t>
            </a:r>
            <a:r>
              <a:rPr lang="en-US" altLang="ja-JP" sz="4000" dirty="0">
                <a:solidFill>
                  <a:schemeClr val="bg1"/>
                </a:solidFill>
              </a:rPr>
              <a:t>();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1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KCG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</a:t>
            </a:r>
            <a:r>
              <a:rPr lang="ja-JP" altLang="en-US" dirty="0" smtClean="0"/>
              <a:t>学系で学べること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プログラミング言語</a:t>
            </a:r>
            <a:r>
              <a:rPr lang="ja-JP" altLang="en-US" sz="3200" dirty="0" smtClean="0"/>
              <a:t>では</a:t>
            </a:r>
            <a:endParaRPr lang="en-US" altLang="ja-JP" sz="3200" dirty="0" smtClean="0"/>
          </a:p>
          <a:p>
            <a:pPr marL="0" indent="0">
              <a:buNone/>
            </a:pPr>
            <a:r>
              <a:rPr kumimoji="1" lang="en-US" altLang="ja-JP" sz="3200" dirty="0" smtClean="0"/>
              <a:t>Java</a:t>
            </a:r>
            <a:r>
              <a:rPr kumimoji="1" lang="ja-JP" altLang="en-US" sz="3200" dirty="0" err="1" smtClean="0"/>
              <a:t>，</a:t>
            </a:r>
            <a:r>
              <a:rPr kumimoji="1" lang="en-US" altLang="ja-JP" sz="3200" dirty="0" smtClean="0"/>
              <a:t>PHP</a:t>
            </a:r>
            <a:r>
              <a:rPr kumimoji="1" lang="ja-JP" altLang="en-US" sz="3200" dirty="0" err="1" smtClean="0"/>
              <a:t>，</a:t>
            </a:r>
            <a:r>
              <a:rPr kumimoji="1" lang="en-US" altLang="ja-JP" sz="3200" dirty="0" smtClean="0"/>
              <a:t>HTML/CSS</a:t>
            </a:r>
            <a:r>
              <a:rPr kumimoji="1" lang="ja-JP" altLang="en-US" sz="3200" dirty="0" err="1" smtClean="0"/>
              <a:t>，</a:t>
            </a:r>
            <a:r>
              <a:rPr kumimoji="1" lang="en-US" altLang="ja-JP" sz="3200" dirty="0" smtClean="0"/>
              <a:t>JavaScript</a:t>
            </a:r>
            <a:r>
              <a:rPr kumimoji="1" lang="ja-JP" altLang="en-US" sz="3200" dirty="0" err="1" smtClean="0"/>
              <a:t>，</a:t>
            </a:r>
            <a:r>
              <a:rPr kumimoji="1" lang="en-US" altLang="ja-JP" sz="3200" dirty="0" smtClean="0"/>
              <a:t>Swift</a:t>
            </a:r>
            <a:r>
              <a:rPr kumimoji="1" lang="ja-JP" altLang="en-US" sz="3200" dirty="0" smtClean="0"/>
              <a:t>　など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その他，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アルゴリズム，コンピュータに関する知識，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システム設計やデータベースの設計，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ネットワークの仕組み　などなど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29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FF0000"/>
                </a:solidFill>
              </a:rPr>
              <a:t>F</a:t>
            </a:r>
            <a:r>
              <a:rPr lang="en-US" altLang="ja-JP" sz="16600" dirty="0">
                <a:solidFill>
                  <a:srgbClr val="FF0000"/>
                </a:solidFill>
              </a:rPr>
              <a:t>W</a:t>
            </a:r>
            <a:endParaRPr kumimoji="1" lang="ja-JP" altLang="en-US" sz="16600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  <a:latin typeface="+mj-lt"/>
              </a:rPr>
              <a:t>Project Fireworks</a:t>
            </a:r>
            <a:endParaRPr kumimoji="1" lang="ja-JP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74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149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楽しめました？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 smtClean="0">
                <a:solidFill>
                  <a:srgbClr val="0E7AC4"/>
                </a:solidFill>
              </a:rPr>
              <a:t>プログラム</a:t>
            </a:r>
            <a:r>
              <a:rPr kumimoji="1" lang="ja-JP" altLang="en-US" sz="3600" dirty="0" smtClean="0"/>
              <a:t>ができる　</a:t>
            </a:r>
            <a:r>
              <a:rPr kumimoji="1" lang="en-US" altLang="ja-JP" sz="3600" dirty="0" smtClean="0"/>
              <a:t>=</a:t>
            </a:r>
            <a:r>
              <a:rPr kumimoji="1" lang="ja-JP" altLang="en-US" sz="3600" dirty="0" smtClean="0"/>
              <a:t>　</a:t>
            </a:r>
            <a:r>
              <a:rPr kumimoji="1" lang="ja-JP" altLang="en-US" sz="3600" dirty="0" smtClean="0">
                <a:solidFill>
                  <a:srgbClr val="0E7AC4"/>
                </a:solidFill>
              </a:rPr>
              <a:t>楽しい</a:t>
            </a:r>
            <a:r>
              <a:rPr kumimoji="1" lang="ja-JP" altLang="en-US" sz="3600" dirty="0" smtClean="0"/>
              <a:t>ものを作れる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9383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プログラムができる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 smtClean="0"/>
              <a:t>みんなの</a:t>
            </a:r>
            <a:r>
              <a:rPr kumimoji="1" lang="ja-JP" altLang="en-US" sz="4400" dirty="0" smtClean="0">
                <a:solidFill>
                  <a:srgbClr val="0E7AC4"/>
                </a:solidFill>
              </a:rPr>
              <a:t>笑顔が見れる</a:t>
            </a:r>
            <a:endParaRPr kumimoji="1" lang="ja-JP" altLang="en-US" sz="3600" dirty="0">
              <a:solidFill>
                <a:srgbClr val="0E7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13800" dirty="0" smtClean="0">
                <a:solidFill>
                  <a:srgbClr val="0E7AC4"/>
                </a:solidFill>
              </a:rPr>
              <a:t>Happy!!</a:t>
            </a:r>
            <a:endParaRPr kumimoji="1" lang="ja-JP" altLang="en-US" sz="5400" dirty="0">
              <a:solidFill>
                <a:srgbClr val="0E7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69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そんな</a:t>
            </a:r>
            <a:r>
              <a:rPr kumimoji="1" lang="ja-JP" altLang="en-US" dirty="0" smtClean="0">
                <a:solidFill>
                  <a:srgbClr val="0E7AC4"/>
                </a:solidFill>
              </a:rPr>
              <a:t>ボクラ</a:t>
            </a:r>
            <a:r>
              <a:rPr kumimoji="1" lang="ja-JP" altLang="en-US" dirty="0" smtClean="0"/>
              <a:t>が目指せる</a:t>
            </a:r>
            <a:r>
              <a:rPr kumimoji="1" lang="ja-JP" altLang="en-US" dirty="0" smtClean="0">
                <a:solidFill>
                  <a:srgbClr val="0E7AC4"/>
                </a:solidFill>
              </a:rPr>
              <a:t>シゴト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4000" dirty="0" smtClean="0"/>
              <a:t>プログラマ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システムエンジニア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ネットワークエンジニア</a:t>
            </a:r>
            <a:endParaRPr lang="en-US" altLang="ja-JP" sz="4000" dirty="0" smtClean="0"/>
          </a:p>
          <a:p>
            <a:pPr algn="r"/>
            <a:r>
              <a:rPr kumimoji="1" lang="ja-JP" altLang="en-US" sz="4000" dirty="0" smtClean="0"/>
              <a:t>な</a:t>
            </a:r>
            <a:r>
              <a:rPr kumimoji="1" lang="ja-JP" altLang="en-US" sz="4000" dirty="0"/>
              <a:t>ど</a:t>
            </a:r>
          </a:p>
        </p:txBody>
      </p:sp>
    </p:spTree>
    <p:extLst>
      <p:ext uri="{BB962C8B-B14F-4D97-AF65-F5344CB8AC3E}">
        <p14:creationId xmlns:p14="http://schemas.microsoft.com/office/powerpoint/2010/main" val="158393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en-US" altLang="ja-JP" sz="3200" dirty="0" smtClean="0">
                <a:solidFill>
                  <a:srgbClr val="0E7AC4"/>
                </a:solidFill>
              </a:rPr>
              <a:t>JavaScript</a:t>
            </a:r>
            <a:r>
              <a:rPr lang="ja-JP" altLang="en-US" sz="3200" dirty="0" smtClean="0"/>
              <a:t>を使って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画面に</a:t>
            </a:r>
            <a:r>
              <a:rPr lang="ja-JP" altLang="en-US" sz="11500" dirty="0" smtClean="0">
                <a:solidFill>
                  <a:srgbClr val="F27398"/>
                </a:solidFill>
              </a:rPr>
              <a:t>花火</a:t>
            </a:r>
            <a:r>
              <a:rPr lang="ja-JP" altLang="en-US" sz="3200" dirty="0" smtClean="0"/>
              <a:t>を打ち上げてみましょう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03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今日やらないこと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どうやって花火が画面に描かれているか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839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4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そもそも人間とコンピュータは喋っている言語が違う。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コンピュータ</a:t>
            </a:r>
            <a:r>
              <a:rPr lang="ja-JP" altLang="en-US" sz="3200" dirty="0" smtClean="0"/>
              <a:t>は「０」と「</a:t>
            </a:r>
            <a:r>
              <a:rPr lang="ja-JP" altLang="en-US" sz="3200" dirty="0"/>
              <a:t>１</a:t>
            </a:r>
            <a:r>
              <a:rPr lang="ja-JP" altLang="en-US" sz="3200" dirty="0" smtClean="0"/>
              <a:t>」の並びだけで喋っている。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→機械語</a:t>
            </a:r>
            <a:endParaRPr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/>
              <a:t>人間</a:t>
            </a:r>
            <a:r>
              <a:rPr kumimoji="1" lang="ja-JP" altLang="en-US" sz="3200" dirty="0" smtClean="0"/>
              <a:t>では到底理解できないので，人間の言葉と機械語の間に入る言葉，プログラミング言語を使用し，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コンピュータに対する命令を記述し，それを機械語に翻訳してコンピュータに実行してもらう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876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JavaScript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最近流行しているイケてるプログラミング言語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655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It’s </a:t>
            </a:r>
            <a:r>
              <a:rPr kumimoji="1" lang="en-US" altLang="ja-JP" dirty="0" smtClean="0">
                <a:solidFill>
                  <a:srgbClr val="0E7AC4"/>
                </a:solidFill>
              </a:rPr>
              <a:t>JavaScript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134394"/>
            <a:ext cx="5715000" cy="3733800"/>
          </a:xfrm>
        </p:spPr>
      </p:pic>
    </p:spTree>
    <p:extLst>
      <p:ext uri="{BB962C8B-B14F-4D97-AF65-F5344CB8AC3E}">
        <p14:creationId xmlns:p14="http://schemas.microsoft.com/office/powerpoint/2010/main" val="241543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 Semilight"/>
        <a:ea typeface="メイリオ"/>
        <a:cs typeface=""/>
      </a:majorFont>
      <a:minorFont>
        <a:latin typeface="Consola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258</Words>
  <Application>Microsoft Office PowerPoint</Application>
  <PresentationFormat>ワイド画面</PresentationFormat>
  <Paragraphs>93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1" baseType="lpstr">
      <vt:lpstr>メイリオ</vt:lpstr>
      <vt:lpstr>Arial</vt:lpstr>
      <vt:lpstr>Consolas</vt:lpstr>
      <vt:lpstr>Segoe UI Semilight</vt:lpstr>
      <vt:lpstr>Office テーマ</vt:lpstr>
      <vt:lpstr>FW</vt:lpstr>
      <vt:lpstr>模擬授業：プログラミング入門</vt:lpstr>
      <vt:lpstr>KCGのC学系で学べること</vt:lpstr>
      <vt:lpstr>今日やること</vt:lpstr>
      <vt:lpstr>今日やらないこと</vt:lpstr>
      <vt:lpstr>FW</vt:lpstr>
      <vt:lpstr>プログラミングとは</vt:lpstr>
      <vt:lpstr>JavaScript</vt:lpstr>
      <vt:lpstr>It’s JavaScript</vt:lpstr>
      <vt:lpstr>It’s JavaScript</vt:lpstr>
      <vt:lpstr>FW</vt:lpstr>
      <vt:lpstr>プログラミング，スタート</vt:lpstr>
      <vt:lpstr>画面</vt:lpstr>
      <vt:lpstr>PowerPoint プレゼンテーション</vt:lpstr>
      <vt:lpstr>Step1</vt:lpstr>
      <vt:lpstr>PowerPoint プレゼンテーション</vt:lpstr>
      <vt:lpstr>Step2</vt:lpstr>
      <vt:lpstr>結果</vt:lpstr>
      <vt:lpstr>PowerPoint プレゼンテーション</vt:lpstr>
      <vt:lpstr>Step3</vt:lpstr>
      <vt:lpstr>結果</vt:lpstr>
      <vt:lpstr>Step4</vt:lpstr>
      <vt:lpstr>結果</vt:lpstr>
      <vt:lpstr>PowerPoint プレゼンテーション</vt:lpstr>
      <vt:lpstr>FW</vt:lpstr>
      <vt:lpstr>FW</vt:lpstr>
      <vt:lpstr>PowerPoint プレゼンテーション</vt:lpstr>
      <vt:lpstr>PowerPoint プレゼンテーション</vt:lpstr>
      <vt:lpstr>Step5</vt:lpstr>
      <vt:lpstr>FW</vt:lpstr>
      <vt:lpstr>FW</vt:lpstr>
      <vt:lpstr>楽しめました？</vt:lpstr>
      <vt:lpstr>プログラムができる</vt:lpstr>
      <vt:lpstr>PowerPoint プレゼンテーション</vt:lpstr>
      <vt:lpstr>そんなボクラが目指せるシゴト</vt:lpstr>
      <vt:lpstr>FW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La+</dc:title>
  <dc:creator>04 Zenno</dc:creator>
  <cp:lastModifiedBy>KMaeno</cp:lastModifiedBy>
  <cp:revision>68</cp:revision>
  <dcterms:created xsi:type="dcterms:W3CDTF">2015-07-10T06:57:45Z</dcterms:created>
  <dcterms:modified xsi:type="dcterms:W3CDTF">2015-10-14T05:12:03Z</dcterms:modified>
</cp:coreProperties>
</file>