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98" r:id="rId6"/>
    <p:sldId id="264" r:id="rId7"/>
    <p:sldId id="306" r:id="rId8"/>
    <p:sldId id="307" r:id="rId9"/>
    <p:sldId id="308" r:id="rId10"/>
    <p:sldId id="297" r:id="rId11"/>
    <p:sldId id="301" r:id="rId12"/>
    <p:sldId id="261" r:id="rId13"/>
    <p:sldId id="299" r:id="rId14"/>
    <p:sldId id="305" r:id="rId15"/>
    <p:sldId id="296" r:id="rId16"/>
    <p:sldId id="300" r:id="rId17"/>
    <p:sldId id="304" r:id="rId18"/>
    <p:sldId id="303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02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19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8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9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45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9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581710" y="2124635"/>
            <a:ext cx="6244478" cy="1053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Mocha</a:t>
            </a:r>
            <a:br>
              <a:rPr lang="en" dirty="0"/>
            </a:br>
            <a:r>
              <a:rPr lang="en" dirty="0"/>
              <a:t>A JavaScript Testing </a:t>
            </a:r>
            <a:br>
              <a:rPr lang="en" dirty="0"/>
            </a:br>
            <a:r>
              <a:rPr lang="en" dirty="0"/>
              <a:t>Framework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76818" y="4118645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31100" y="1348250"/>
            <a:ext cx="61222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>
                <a:solidFill>
                  <a:srgbClr val="FA919B"/>
                </a:solidFill>
              </a:rPr>
              <a:t>module.exports</a:t>
            </a:r>
            <a:r>
              <a:rPr lang="en-US" altLang="en-GB" dirty="0">
                <a:solidFill>
                  <a:srgbClr val="FA919B"/>
                </a:solidFill>
              </a:rPr>
              <a:t> = {</a:t>
            </a:r>
            <a:r>
              <a:rPr lang="en-US" altLang="en-GB" dirty="0">
                <a:solidFill>
                  <a:schemeClr val="bg1">
                    <a:lumMod val="25000"/>
                    <a:lumOff val="75000"/>
                  </a:schemeClr>
                </a:solidFill>
              </a:rPr>
              <a:t>name: function()}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89050" y="2140825"/>
            <a:ext cx="612775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module</a:t>
            </a:r>
            <a:r>
              <a:rPr lang="en-US" altLang="en-GB" sz="1800" i="1" u="sng" dirty="0"/>
              <a:t> contains a set of functions related to an object of </a:t>
            </a: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Module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Module</a:t>
            </a:r>
            <a:r>
              <a:rPr lang="en-US" altLang="en-GB" sz="1800" i="1" u="sng" dirty="0">
                <a:sym typeface="+mn-ea"/>
              </a:rPr>
              <a:t> are pieces of code that are packaged together. Code in a </a:t>
            </a: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Module</a:t>
            </a:r>
            <a:r>
              <a:rPr lang="en-US" altLang="en-GB" sz="1800" i="1" u="sng" dirty="0">
                <a:sym typeface="+mn-ea"/>
              </a:rPr>
              <a:t> is usually private for use outside of the </a:t>
            </a: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Module</a:t>
            </a:r>
            <a:r>
              <a:rPr lang="en-US" altLang="en-GB" sz="1800" i="1" u="sng" dirty="0">
                <a:sym typeface="+mn-ea"/>
              </a:rPr>
              <a:t> you need to use </a:t>
            </a: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exports</a:t>
            </a:r>
            <a:r>
              <a:rPr lang="en-US" altLang="en-GB" sz="1800" i="1" u="sng" dirty="0">
                <a:sym typeface="+mn-ea"/>
              </a:rPr>
              <a:t>.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51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631100" y="1348250"/>
            <a:ext cx="61222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rgbClr val="FA919B"/>
                </a:solidFill>
              </a:rPr>
              <a:t>describe</a:t>
            </a:r>
            <a:r>
              <a:rPr lang="en-US" altLang="en-GB" dirty="0"/>
              <a:t>(name, callback)</a:t>
            </a:r>
            <a:endParaRPr lang="en-US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89050" y="2140825"/>
            <a:ext cx="612775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 dirty="0"/>
              <a:t>Method </a:t>
            </a:r>
            <a:r>
              <a:rPr lang="en-US" altLang="en-GB" sz="1800" i="1" u="sng" dirty="0">
                <a:solidFill>
                  <a:srgbClr val="FA919B"/>
                </a:solidFill>
              </a:rPr>
              <a:t>describe()</a:t>
            </a:r>
            <a:r>
              <a:rPr lang="en-US" altLang="en-GB" sz="1800" i="1" u="sng" dirty="0"/>
              <a:t> have two parameters: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 dirty="0">
                <a:sym typeface="+mn-ea"/>
              </a:rPr>
              <a:t>The first one is name of test (similar with class’s name in JUnit)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 dirty="0">
                <a:sym typeface="+mn-ea"/>
              </a:rPr>
              <a:t>The second one is a callback function of testing which may includes one or many method </a:t>
            </a:r>
            <a:r>
              <a:rPr lang="en-US" altLang="en-GB" sz="1800" i="1" u="sng" dirty="0">
                <a:solidFill>
                  <a:srgbClr val="FA919B"/>
                </a:solidFill>
                <a:sym typeface="+mn-ea"/>
              </a:rPr>
              <a:t>test() </a:t>
            </a:r>
            <a:r>
              <a:rPr lang="en-US" altLang="en-GB" sz="1800" i="1" u="sng" dirty="0">
                <a:sym typeface="+mn-ea"/>
              </a:rPr>
              <a:t> 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13600" y="1405400"/>
            <a:ext cx="73732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 dirty="0" err="1">
                <a:solidFill>
                  <a:srgbClr val="FA919B"/>
                </a:solidFill>
                <a:sym typeface="+mn-ea"/>
              </a:rPr>
              <a:t>assert.equal</a:t>
            </a:r>
            <a:r>
              <a:rPr lang="en-US" altLang="en-GB" sz="3600" dirty="0">
                <a:solidFill>
                  <a:srgbClr val="FA919B"/>
                </a:solidFill>
                <a:sym typeface="+mn-ea"/>
              </a:rPr>
              <a:t>(value1, value2, message)</a:t>
            </a:r>
            <a:endParaRPr lang="en-US" sz="3600"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89050" y="2255125"/>
            <a:ext cx="606425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Method </a:t>
            </a:r>
            <a:r>
              <a:rPr lang="en-US" altLang="en-GB" sz="1800" i="1" dirty="0" err="1">
                <a:solidFill>
                  <a:srgbClr val="FA919B"/>
                </a:solidFill>
              </a:rPr>
              <a:t>assert.equal</a:t>
            </a:r>
            <a:r>
              <a:rPr lang="en-US" altLang="en-GB" sz="1800" i="1" dirty="0">
                <a:solidFill>
                  <a:srgbClr val="FA919B"/>
                </a:solidFill>
              </a:rPr>
              <a:t>()</a:t>
            </a:r>
            <a:r>
              <a:rPr lang="en-US" altLang="en-GB" sz="1800" i="1" dirty="0"/>
              <a:t> </a:t>
            </a:r>
            <a:r>
              <a:rPr lang="en-US" altLang="en-GB" sz="1800" dirty="0"/>
              <a:t>tests if two values are equal, using the == operator.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Method </a:t>
            </a:r>
            <a:r>
              <a:rPr lang="en-US" altLang="en-GB" sz="1800" i="1" dirty="0">
                <a:solidFill>
                  <a:srgbClr val="FA919B"/>
                </a:solidFill>
              </a:rPr>
              <a:t>equal(), </a:t>
            </a:r>
            <a:r>
              <a:rPr lang="en-US" altLang="en-GB" sz="1800" i="1" dirty="0" err="1">
                <a:solidFill>
                  <a:srgbClr val="FA919B"/>
                </a:solidFill>
              </a:rPr>
              <a:t>notEqual</a:t>
            </a:r>
            <a:r>
              <a:rPr lang="en-US" altLang="en-GB" sz="1800" i="1" dirty="0">
                <a:solidFill>
                  <a:srgbClr val="FA919B"/>
                </a:solidFill>
              </a:rPr>
              <a:t>(),…</a:t>
            </a:r>
            <a:r>
              <a:rPr lang="en-US" altLang="en-GB" sz="1800" dirty="0"/>
              <a:t> determine the expected value of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Usually be: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dirty="0" err="1">
                <a:solidFill>
                  <a:srgbClr val="FA919B"/>
                </a:solidFill>
                <a:sym typeface="+mn-ea"/>
              </a:rPr>
              <a:t>assert.equal</a:t>
            </a:r>
            <a:r>
              <a:rPr lang="en-US" altLang="en-GB" sz="1800" dirty="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 dirty="0" err="1">
                <a:solidFill>
                  <a:schemeClr val="bg1">
                    <a:lumMod val="25000"/>
                    <a:lumOff val="75000"/>
                  </a:schemeClr>
                </a:solidFill>
                <a:sym typeface="+mn-ea"/>
              </a:rPr>
              <a:t>actual,expected</a:t>
            </a:r>
            <a:r>
              <a:rPr lang="en-US" altLang="en-GB" sz="1800" dirty="0">
                <a:solidFill>
                  <a:schemeClr val="bg1">
                    <a:lumMod val="25000"/>
                    <a:lumOff val="75000"/>
                  </a:schemeClr>
                </a:solidFill>
                <a:sym typeface="+mn-ea"/>
              </a:rPr>
              <a:t>[,message])</a:t>
            </a: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3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564377-71C9-A439-0F9B-E54C1322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1654917"/>
            <a:ext cx="8384241" cy="645300"/>
          </a:xfrm>
        </p:spPr>
        <p:txBody>
          <a:bodyPr/>
          <a:lstStyle/>
          <a:p>
            <a:r>
              <a:rPr lang="en-US" altLang="en-GB" sz="3600" dirty="0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3600" dirty="0" err="1">
                <a:sym typeface="+mn-ea"/>
              </a:rPr>
              <a:t>actualResult</a:t>
            </a:r>
            <a:r>
              <a:rPr lang="en-US" altLang="en-GB" sz="3600" dirty="0">
                <a:solidFill>
                  <a:srgbClr val="FA919B"/>
                </a:solidFill>
                <a:sym typeface="+mn-ea"/>
              </a:rPr>
              <a:t>)</a:t>
            </a:r>
            <a:r>
              <a:rPr lang="en-US" altLang="en-GB" sz="3600" dirty="0">
                <a:sym typeface="+mn-ea"/>
              </a:rPr>
              <a:t>, </a:t>
            </a:r>
            <a:r>
              <a:rPr lang="en-US" altLang="en-GB" sz="3600" dirty="0" err="1">
                <a:solidFill>
                  <a:srgbClr val="FA919B"/>
                </a:solidFill>
                <a:sym typeface="+mn-ea"/>
              </a:rPr>
              <a:t>toBe</a:t>
            </a:r>
            <a:r>
              <a:rPr lang="en-US" altLang="en-GB" sz="3600" dirty="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3600" dirty="0" err="1">
                <a:sym typeface="+mn-ea"/>
              </a:rPr>
              <a:t>expectedValue</a:t>
            </a:r>
            <a:r>
              <a:rPr lang="en-US" altLang="en-GB" sz="3600" dirty="0">
                <a:solidFill>
                  <a:srgbClr val="FA919B"/>
                </a:solidFill>
                <a:sym typeface="+mn-ea"/>
              </a:rPr>
              <a:t>)</a:t>
            </a:r>
            <a:endParaRPr lang="en-US" sz="360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8867791-1CF7-EE4B-8799-40810F79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888" y="2255125"/>
            <a:ext cx="5823112" cy="16599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Method </a:t>
            </a:r>
            <a:r>
              <a:rPr lang="en-US" altLang="en-GB" sz="1800" i="1" dirty="0">
                <a:solidFill>
                  <a:srgbClr val="FA919B"/>
                </a:solidFill>
              </a:rPr>
              <a:t>expect()</a:t>
            </a:r>
            <a:r>
              <a:rPr lang="en-US" altLang="en-GB" sz="1800" i="1" dirty="0"/>
              <a:t> </a:t>
            </a:r>
            <a:r>
              <a:rPr lang="en-US" altLang="en-GB" sz="1800" dirty="0"/>
              <a:t>determine the actual result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Method </a:t>
            </a:r>
            <a:r>
              <a:rPr lang="en-US" altLang="en-GB" sz="1800" i="1" dirty="0" err="1">
                <a:solidFill>
                  <a:srgbClr val="FA919B"/>
                </a:solidFill>
              </a:rPr>
              <a:t>toBe</a:t>
            </a:r>
            <a:r>
              <a:rPr lang="en-US" altLang="en-GB" sz="1800" i="1" dirty="0">
                <a:solidFill>
                  <a:srgbClr val="FA919B"/>
                </a:solidFill>
              </a:rPr>
              <a:t>(),</a:t>
            </a:r>
            <a:r>
              <a:rPr lang="en-US" altLang="en-GB" sz="1800" i="1" dirty="0" err="1">
                <a:solidFill>
                  <a:srgbClr val="FA919B"/>
                </a:solidFill>
              </a:rPr>
              <a:t>equalsTo</a:t>
            </a:r>
            <a:r>
              <a:rPr lang="en-US" altLang="en-GB" sz="1800" i="1" dirty="0">
                <a:solidFill>
                  <a:srgbClr val="FA919B"/>
                </a:solidFill>
              </a:rPr>
              <a:t>(),...</a:t>
            </a:r>
            <a:r>
              <a:rPr lang="en-US" altLang="en-GB" sz="1800" dirty="0"/>
              <a:t> determine the expected value of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dirty="0"/>
              <a:t>Usually be: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dirty="0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 dirty="0" err="1">
                <a:sym typeface="+mn-ea"/>
              </a:rPr>
              <a:t>actualResult</a:t>
            </a:r>
            <a:r>
              <a:rPr lang="en-US" altLang="en-GB" sz="1800" i="1" dirty="0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 dirty="0" err="1">
                <a:solidFill>
                  <a:srgbClr val="FA919B"/>
                </a:solidFill>
                <a:sym typeface="+mn-ea"/>
              </a:rPr>
              <a:t>toBe</a:t>
            </a:r>
            <a:r>
              <a:rPr lang="en-US" altLang="en-GB" sz="1800" dirty="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 dirty="0" err="1">
                <a:sym typeface="+mn-ea"/>
              </a:rPr>
              <a:t>expectedValue</a:t>
            </a:r>
            <a:r>
              <a:rPr lang="en-US" altLang="en-GB" sz="1800" dirty="0">
                <a:solidFill>
                  <a:srgbClr val="FA919B"/>
                </a:solidFill>
                <a:sym typeface="+mn-ea"/>
              </a:rPr>
              <a:t>)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dirty="0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 dirty="0" err="1">
                <a:sym typeface="+mn-ea"/>
              </a:rPr>
              <a:t>actualResult</a:t>
            </a:r>
            <a:r>
              <a:rPr lang="en-US" altLang="en-GB" sz="1800" i="1" dirty="0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 i="1" dirty="0" err="1">
                <a:solidFill>
                  <a:srgbClr val="FA919B"/>
                </a:solidFill>
                <a:sym typeface="+mn-ea"/>
              </a:rPr>
              <a:t>equalsTo</a:t>
            </a:r>
            <a:r>
              <a:rPr lang="en-US" altLang="en-GB" sz="1800" dirty="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 dirty="0" err="1">
                <a:sym typeface="+mn-ea"/>
              </a:rPr>
              <a:t>expectedValue</a:t>
            </a:r>
            <a:r>
              <a:rPr lang="en-US" altLang="en-GB" sz="1800" dirty="0">
                <a:solidFill>
                  <a:srgbClr val="FA919B"/>
                </a:solidFill>
                <a:sym typeface="+mn-ea"/>
              </a:rPr>
              <a:t>)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2BB93D-1105-981A-0D61-FEC61ECE1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116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start using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76818" y="4118645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12065C-F208-6261-0BB8-AB4273A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DF686B5-0AA5-41EF-DE86-476F2572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1501140"/>
            <a:ext cx="6035040" cy="3314700"/>
          </a:xfrm>
        </p:spPr>
        <p:txBody>
          <a:bodyPr/>
          <a:lstStyle/>
          <a:p>
            <a:r>
              <a:rPr lang="en-US" sz="2400" dirty="0"/>
              <a:t>JavaScript Test Framework: </a:t>
            </a:r>
            <a:r>
              <a:rPr lang="en-US" sz="2400" dirty="0">
                <a:solidFill>
                  <a:srgbClr val="FFFF00"/>
                </a:solidFill>
              </a:rPr>
              <a:t>Mocha</a:t>
            </a:r>
          </a:p>
          <a:p>
            <a:r>
              <a:rPr lang="en-US" sz="2400" dirty="0"/>
              <a:t>Assertion Library: </a:t>
            </a:r>
            <a:r>
              <a:rPr lang="en-US" sz="2400" dirty="0">
                <a:solidFill>
                  <a:srgbClr val="FFFF00"/>
                </a:solidFill>
              </a:rPr>
              <a:t>Chai</a:t>
            </a:r>
          </a:p>
          <a:p>
            <a:r>
              <a:rPr lang="en-US" sz="2400" dirty="0" err="1"/>
              <a:t>VSCode</a:t>
            </a:r>
            <a:r>
              <a:rPr lang="en-US" sz="2400" dirty="0"/>
              <a:t> Extensions: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ES6 Mocha Snippets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Chai snippets.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B2AA70-E32E-3338-066C-A4209C3533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97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08F4DF-2B91-A3C1-1CE9-D0328A0F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160" y="371620"/>
            <a:ext cx="4944300" cy="645300"/>
          </a:xfrm>
        </p:spPr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A9832BA-51D1-2B61-0484-58877883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723" y="1266766"/>
            <a:ext cx="4944300" cy="2444621"/>
          </a:xfrm>
        </p:spPr>
        <p:txBody>
          <a:bodyPr/>
          <a:lstStyle/>
          <a:p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mochatest</a:t>
            </a:r>
            <a:endParaRPr lang="en-US" sz="2400" dirty="0"/>
          </a:p>
          <a:p>
            <a:r>
              <a:rPr lang="en-US" sz="2400" dirty="0"/>
              <a:t>cd </a:t>
            </a:r>
            <a:r>
              <a:rPr lang="en-US" sz="2400" dirty="0" err="1"/>
              <a:t>mochatest</a:t>
            </a:r>
            <a:endParaRPr lang="en-US" sz="2400" dirty="0"/>
          </a:p>
          <a:p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 err="1"/>
              <a:t>npm</a:t>
            </a:r>
            <a:r>
              <a:rPr lang="en-US" sz="2400" dirty="0"/>
              <a:t> install mocha chai --save-dev</a:t>
            </a:r>
          </a:p>
          <a:p>
            <a:r>
              <a:rPr lang="en-US" sz="2400" dirty="0" err="1"/>
              <a:t>npm</a:t>
            </a:r>
            <a:r>
              <a:rPr lang="en-US" sz="2400" dirty="0"/>
              <a:t> run test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E8809EA-2978-7A92-A3C4-991ADA9382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18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D98533-02AB-DE15-B185-5C892A68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just demo</a:t>
            </a:r>
          </a:p>
        </p:txBody>
      </p:sp>
    </p:spTree>
    <p:extLst>
      <p:ext uri="{BB962C8B-B14F-4D97-AF65-F5344CB8AC3E}">
        <p14:creationId xmlns:p14="http://schemas.microsoft.com/office/powerpoint/2010/main" val="120887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73021" y="2595232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791408" y="1341113"/>
            <a:ext cx="1837494" cy="150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01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Something about Mocha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2525294" y="3227468"/>
            <a:ext cx="2194625" cy="147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02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Concepts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 concepts, terms while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testing with Mocha</a:t>
            </a: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343;p12">
            <a:extLst>
              <a:ext uri="{FF2B5EF4-FFF2-40B4-BE49-F238E27FC236}">
                <a16:creationId xmlns:a16="http://schemas.microsoft.com/office/drawing/2014/main" id="{F3F03455-C5F5-F946-F4C2-BC1E493844E2}"/>
              </a:ext>
            </a:extLst>
          </p:cNvPr>
          <p:cNvSpPr txBox="1"/>
          <p:nvPr/>
        </p:nvSpPr>
        <p:spPr>
          <a:xfrm>
            <a:off x="6652085" y="3193678"/>
            <a:ext cx="1785945" cy="16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04</a:t>
            </a: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 to start using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Setup environments, tools to start using Mocha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Google Shape;343;p12">
            <a:extLst>
              <a:ext uri="{FF2B5EF4-FFF2-40B4-BE49-F238E27FC236}">
                <a16:creationId xmlns:a16="http://schemas.microsoft.com/office/drawing/2014/main" id="{1908A8CB-CA3F-CDCD-0C4B-8C4E78A8CDA4}"/>
              </a:ext>
            </a:extLst>
          </p:cNvPr>
          <p:cNvSpPr txBox="1"/>
          <p:nvPr/>
        </p:nvSpPr>
        <p:spPr>
          <a:xfrm>
            <a:off x="4711222" y="1277470"/>
            <a:ext cx="1696301" cy="168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03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Feature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 wonderful features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provide by Mocha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Mũi tên: Hình V 3">
            <a:extLst>
              <a:ext uri="{FF2B5EF4-FFF2-40B4-BE49-F238E27FC236}">
                <a16:creationId xmlns:a16="http://schemas.microsoft.com/office/drawing/2014/main" id="{3B683D73-2947-7706-CAB4-08B32B9458B5}"/>
              </a:ext>
            </a:extLst>
          </p:cNvPr>
          <p:cNvSpPr/>
          <p:nvPr/>
        </p:nvSpPr>
        <p:spPr>
          <a:xfrm>
            <a:off x="1015252" y="2850776"/>
            <a:ext cx="1559859" cy="477371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ũi tên: Hình V 4">
            <a:extLst>
              <a:ext uri="{FF2B5EF4-FFF2-40B4-BE49-F238E27FC236}">
                <a16:creationId xmlns:a16="http://schemas.microsoft.com/office/drawing/2014/main" id="{BCD66254-7A5E-D0DD-DDD7-E6CDDA0B622C}"/>
              </a:ext>
            </a:extLst>
          </p:cNvPr>
          <p:cNvSpPr/>
          <p:nvPr/>
        </p:nvSpPr>
        <p:spPr>
          <a:xfrm>
            <a:off x="2962836" y="2855258"/>
            <a:ext cx="1559859" cy="477371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ũi tên: Hình V 5">
            <a:extLst>
              <a:ext uri="{FF2B5EF4-FFF2-40B4-BE49-F238E27FC236}">
                <a16:creationId xmlns:a16="http://schemas.microsoft.com/office/drawing/2014/main" id="{ED84A06F-C793-94B3-77CB-80C294994631}"/>
              </a:ext>
            </a:extLst>
          </p:cNvPr>
          <p:cNvSpPr/>
          <p:nvPr/>
        </p:nvSpPr>
        <p:spPr>
          <a:xfrm>
            <a:off x="4874558" y="2857502"/>
            <a:ext cx="1559859" cy="477371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ũi tên: Hình V 6">
            <a:extLst>
              <a:ext uri="{FF2B5EF4-FFF2-40B4-BE49-F238E27FC236}">
                <a16:creationId xmlns:a16="http://schemas.microsoft.com/office/drawing/2014/main" id="{4D133AA7-2029-1E4E-B36F-6CF83ED7715B}"/>
              </a:ext>
            </a:extLst>
          </p:cNvPr>
          <p:cNvSpPr/>
          <p:nvPr/>
        </p:nvSpPr>
        <p:spPr>
          <a:xfrm>
            <a:off x="6770596" y="2837331"/>
            <a:ext cx="1559859" cy="477371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02860" y="2787387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Something about Mocha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Mocha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156447" y="2588509"/>
            <a:ext cx="684003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Is a JavaScript framework for NodeJS that allows asynchronous (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 testing.</a:t>
            </a:r>
          </a:p>
          <a:p>
            <a:pPr marL="285750" indent="-285750"/>
            <a:r>
              <a:rPr lang="en-US" dirty="0"/>
              <a:t>Extensibility and test quite fast, used in Unit test or Integration test.</a:t>
            </a:r>
          </a:p>
          <a:p>
            <a:pPr marL="285750" indent="-285750"/>
            <a:r>
              <a:rPr lang="en-US" dirty="0"/>
              <a:t>And it is a great choice for BDD (Behavior Driven Development - a software development process based on Agile methodology).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Mocha Logo PNG Vector">
            <a:extLst>
              <a:ext uri="{FF2B5EF4-FFF2-40B4-BE49-F238E27FC236}">
                <a16:creationId xmlns:a16="http://schemas.microsoft.com/office/drawing/2014/main" id="{5ECCB630-C872-F7EE-A5C2-9AE4243AD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83" y="773205"/>
            <a:ext cx="1418664" cy="16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83541" y="2713427"/>
            <a:ext cx="5696100" cy="62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 wonderful features provide by Mocha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7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70800" y="124665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Highlight Features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408850" y="23682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Supports multiple hooks before, after, before each, after each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386222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Simple asynchronous support, including Promise.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2895" y="237455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There are many libraries that support the determination of the value to be tested (assertion).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Assertion(chai)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AAF91C4D-5FC9-699A-F347-DD6DE84A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99" y="2092366"/>
            <a:ext cx="1176630" cy="963251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A92EB66-3BBD-8F0F-BEF4-AA2DE6E2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38" y="2367755"/>
            <a:ext cx="396062" cy="414065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AF641EE5-4632-BA58-FC22-DC31AF365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486" y="2152649"/>
            <a:ext cx="1100254" cy="9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MOCHA VS JEST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76818" y="4118645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5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B2AA70-E32E-3338-066C-A4209C3533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9D16E52-3F3E-53BB-3A07-446A3550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32" y="2571749"/>
            <a:ext cx="1075155" cy="644464"/>
          </a:xfrm>
        </p:spPr>
        <p:txBody>
          <a:bodyPr/>
          <a:lstStyle/>
          <a:p>
            <a:r>
              <a:rPr lang="en-US" dirty="0"/>
              <a:t>VS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FB4D494-08FD-87E0-84B3-9B588950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89699">
            <a:off x="1005267" y="1728868"/>
            <a:ext cx="2208062" cy="250614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99C6932-66D1-3CEC-EE4D-8C28B1C0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3061">
            <a:off x="5202853" y="965364"/>
            <a:ext cx="2227538" cy="24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6DBC-A217-6EFE-A785-30346B625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5C0FE-1BA0-6AB1-F62E-D28E0330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48" y="1121072"/>
            <a:ext cx="5456151" cy="32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952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418</Words>
  <Application>Microsoft Office PowerPoint</Application>
  <PresentationFormat>Trình chiếu Trên màn hình (16:9)</PresentationFormat>
  <Paragraphs>89</Paragraphs>
  <Slides>19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Helvetica Neue</vt:lpstr>
      <vt:lpstr>Muli</vt:lpstr>
      <vt:lpstr>Nixie One</vt:lpstr>
      <vt:lpstr>Arial</vt:lpstr>
      <vt:lpstr>Imogen template</vt:lpstr>
      <vt:lpstr>Mocha A JavaScript Testing  Framework</vt:lpstr>
      <vt:lpstr>Table of contents</vt:lpstr>
      <vt:lpstr>Introduction</vt:lpstr>
      <vt:lpstr>Mocha</vt:lpstr>
      <vt:lpstr>Feature</vt:lpstr>
      <vt:lpstr>Highlight Features</vt:lpstr>
      <vt:lpstr>MOCHA VS JEST</vt:lpstr>
      <vt:lpstr>VS</vt:lpstr>
      <vt:lpstr>Bản trình bày PowerPoint</vt:lpstr>
      <vt:lpstr>Concepts</vt:lpstr>
      <vt:lpstr>module.exports = {name: function()}</vt:lpstr>
      <vt:lpstr>describe(name, callback)</vt:lpstr>
      <vt:lpstr>assert.equal(value1, value2, message)</vt:lpstr>
      <vt:lpstr>expect(actualResult), toBe(expectedValue)</vt:lpstr>
      <vt:lpstr>How to start using</vt:lpstr>
      <vt:lpstr> </vt:lpstr>
      <vt:lpstr>Project Setup</vt:lpstr>
      <vt:lpstr>Let's just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 A JavaScript Testing  Framework</dc:title>
  <dc:creator>taismile</dc:creator>
  <cp:lastModifiedBy>Tiến Tài Nguyễn</cp:lastModifiedBy>
  <cp:revision>14</cp:revision>
  <dcterms:modified xsi:type="dcterms:W3CDTF">2022-10-21T13:13:22Z</dcterms:modified>
</cp:coreProperties>
</file>