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sldIdLst>
    <p:sldId id="256" r:id="rId2"/>
    <p:sldId id="260" r:id="rId3"/>
    <p:sldId id="266" r:id="rId4"/>
    <p:sldId id="318" r:id="rId5"/>
    <p:sldId id="311" r:id="rId6"/>
    <p:sldId id="312" r:id="rId7"/>
    <p:sldId id="313" r:id="rId8"/>
    <p:sldId id="328" r:id="rId9"/>
    <p:sldId id="329" r:id="rId10"/>
    <p:sldId id="330" r:id="rId11"/>
    <p:sldId id="319" r:id="rId12"/>
    <p:sldId id="327" r:id="rId13"/>
    <p:sldId id="326" r:id="rId14"/>
    <p:sldId id="314" r:id="rId15"/>
    <p:sldId id="315" r:id="rId16"/>
    <p:sldId id="316" r:id="rId17"/>
    <p:sldId id="317" r:id="rId18"/>
    <p:sldId id="320" r:id="rId19"/>
    <p:sldId id="323" r:id="rId20"/>
    <p:sldId id="324" r:id="rId21"/>
    <p:sldId id="325" r:id="rId22"/>
    <p:sldId id="267" r:id="rId23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5"/>
    </p:embeddedFont>
    <p:embeddedFont>
      <p:font typeface="Inter" panose="02000503000000020004" pitchFamily="50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07BB4-A088-4136-9ADC-52A3A0E71AFA}">
  <a:tblStyle styleId="{BF307BB4-A088-4136-9ADC-52A3A0E71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7B9E6-BF8B-4991-9E71-57AA9FC9DD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8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1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3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p2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p2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p2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9" name="Google Shape;839;p2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6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2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0" name="Google Shape;1030;p32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7" name="Google Shape;1037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2" name="Google Shape;1042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2" name="Google Shape;1052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6" name="Google Shape;1056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1" name="Google Shape;1061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p35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5" name="Google Shape;1145;p3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p3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0" name="Google Shape;1160;p3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p3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64" name="Google Shape;1164;p3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p3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35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35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35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5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5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p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1258;p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p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p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3" name="Google Shape;1263;p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3" name="Google Shape;1273;p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p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7" name="Google Shape;1277;p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8" name="Google Shape;1278;p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p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82" name="Google Shape;1282;p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p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6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p3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p3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5" name="Google Shape;1315;p36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2" r:id="rId5"/>
    <p:sldLayoutId id="2147483678" r:id="rId6"/>
    <p:sldLayoutId id="2147483681" r:id="rId7"/>
    <p:sldLayoutId id="214748368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708119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0" dirty="0" err="1">
                <a:solidFill>
                  <a:schemeClr val="lt1"/>
                </a:solidFill>
              </a:rPr>
              <a:t>JPALibraryManager</a:t>
            </a:r>
            <a:endParaRPr lang="de-DE" sz="7000" dirty="0">
              <a:solidFill>
                <a:schemeClr val="lt1"/>
              </a:solidFill>
            </a:endParaRPr>
          </a:p>
        </p:txBody>
      </p:sp>
      <p:sp>
        <p:nvSpPr>
          <p:cNvPr id="1352" name="Google Shape;1352;p40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3" name="Google Shape;1353;p4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354" name="Google Shape;1354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355" name="Google Shape;1355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472" name="Google Shape;1472;p4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0" name="Google Shape;1500;p4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1502" name="Google Shape;1502;p4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1529" name="Google Shape;1529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531" name="Google Shape;1531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539" name="Google Shape;1539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4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548" name="Google Shape;1548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4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4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1666" name="Google Shape;1666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668" name="Google Shape;1668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" name="Textfeld 334">
            <a:extLst>
              <a:ext uri="{FF2B5EF4-FFF2-40B4-BE49-F238E27FC236}">
                <a16:creationId xmlns:a16="http://schemas.microsoft.com/office/drawing/2014/main" id="{C400A0E3-046B-BF39-473C-295C601B1121}"/>
              </a:ext>
            </a:extLst>
          </p:cNvPr>
          <p:cNvSpPr txBox="1"/>
          <p:nvPr/>
        </p:nvSpPr>
        <p:spPr>
          <a:xfrm>
            <a:off x="2015338" y="2413747"/>
            <a:ext cx="5113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Project 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9B493-91E3-CA7F-B114-A53690F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4" y="1095700"/>
            <a:ext cx="33744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8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ERD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48179"/>
            <a:ext cx="5067600" cy="2060171"/>
          </a:xfrm>
        </p:spPr>
        <p:txBody>
          <a:bodyPr/>
          <a:lstStyle/>
          <a:p>
            <a:r>
              <a:rPr lang="de-DE" sz="2800" b="1" dirty="0"/>
              <a:t>Zeno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27235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 err="1"/>
              <a:t>Persitnace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55494"/>
            <a:ext cx="5067600" cy="2052856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  <a:p>
            <a:r>
              <a:rPr lang="de-DE" sz="2800" b="1" dirty="0" err="1"/>
              <a:t>Yimne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538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 err="1"/>
              <a:t>Persitnace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Unit Tests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508911"/>
            <a:ext cx="5067600" cy="592200"/>
          </a:xfrm>
        </p:spPr>
        <p:txBody>
          <a:bodyPr/>
          <a:lstStyle/>
          <a:p>
            <a:r>
              <a:rPr lang="de-DE" sz="2800" b="1" dirty="0"/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173262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830983"/>
            <a:ext cx="5067600" cy="1577368"/>
          </a:xfrm>
        </p:spPr>
        <p:txBody>
          <a:bodyPr/>
          <a:lstStyle/>
          <a:p>
            <a:r>
              <a:rPr lang="de-DE" sz="2800" b="1" dirty="0"/>
              <a:t>Martin</a:t>
            </a:r>
          </a:p>
          <a:p>
            <a:r>
              <a:rPr lang="de-DE" sz="2800" dirty="0"/>
              <a:t>ERD Änderung</a:t>
            </a:r>
          </a:p>
          <a:p>
            <a:r>
              <a:rPr lang="de-DE" sz="2800" dirty="0"/>
              <a:t>Mit IDs gearbeitet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08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Martin &amp; Zeno &amp; Romeo &amp; William</a:t>
            </a:r>
          </a:p>
          <a:p>
            <a:r>
              <a:rPr lang="de-DE" sz="2800" dirty="0"/>
              <a:t>BL umschreiben als Objekte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7980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Libery</a:t>
            </a:r>
            <a:r>
              <a:rPr lang="de-DE" dirty="0"/>
              <a:t> Test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dirty="0"/>
              <a:t>Alle Tests: </a:t>
            </a:r>
            <a:r>
              <a:rPr lang="de-DE" sz="2800" b="1" dirty="0"/>
              <a:t>Zeno</a:t>
            </a:r>
          </a:p>
          <a:p>
            <a:r>
              <a:rPr lang="de-DE" sz="2800" dirty="0"/>
              <a:t>BL umschreiben als Objekte</a:t>
            </a:r>
          </a:p>
          <a:p>
            <a:r>
              <a:rPr lang="de-DE" sz="2800" dirty="0"/>
              <a:t>ERD Anpassung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152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4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26EE195-CA5B-6859-8A10-6007702D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997050"/>
            <a:ext cx="7717500" cy="2606850"/>
          </a:xfrm>
        </p:spPr>
        <p:txBody>
          <a:bodyPr/>
          <a:lstStyle/>
          <a:p>
            <a:r>
              <a:rPr lang="de-DE" sz="1800" dirty="0"/>
              <a:t>ERD Komplexität</a:t>
            </a:r>
          </a:p>
          <a:p>
            <a:r>
              <a:rPr lang="de-DE" sz="1800" dirty="0"/>
              <a:t>Dauernde ERD Änderung</a:t>
            </a:r>
          </a:p>
          <a:p>
            <a:r>
              <a:rPr lang="de-DE" sz="1800" dirty="0"/>
              <a:t>Objekte Beziehungen</a:t>
            </a:r>
          </a:p>
          <a:p>
            <a:r>
              <a:rPr lang="de-DE" sz="1800" dirty="0" err="1"/>
              <a:t>Buissnes</a:t>
            </a:r>
            <a:r>
              <a:rPr lang="de-DE" sz="1800" dirty="0"/>
              <a:t> </a:t>
            </a:r>
            <a:r>
              <a:rPr lang="de-DE" sz="1800" dirty="0" err="1"/>
              <a:t>logic</a:t>
            </a:r>
            <a:r>
              <a:rPr lang="de-DE" sz="1800" dirty="0"/>
              <a:t> komplett auf Objekte umschreiben</a:t>
            </a:r>
          </a:p>
          <a:p>
            <a:r>
              <a:rPr lang="de-DE" sz="1800" dirty="0"/>
              <a:t>Auf essenzielle </a:t>
            </a:r>
            <a:r>
              <a:rPr lang="de-DE" sz="1800" dirty="0" err="1"/>
              <a:t>feher</a:t>
            </a:r>
            <a:r>
              <a:rPr lang="de-DE" sz="1800" dirty="0"/>
              <a:t> erst später daraufgekommen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3C654-F1F0-A104-96A5-9C8A5C2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Schwirigkeiten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2038199" y="3191825"/>
            <a:ext cx="5488073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574448" y="3191825"/>
            <a:ext cx="5951824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8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97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3" name="Google Shape;3303;p51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3304" name="Google Shape;3304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305" name="Google Shape;3305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1" name="Google Shape;3411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1" name="Google Shape;3421;p51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3422" name="Google Shape;3422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23" name="Google Shape;3423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51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1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grpSp>
        <p:nvGrpSpPr>
          <p:cNvPr id="3541" name="Google Shape;3541;p51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3542" name="Google Shape;3542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3" name="Google Shape;3543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44" name="Google Shape;3544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3571" name="Google Shape;3571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2" name="Google Shape;3572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73" name="Google Shape;3573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9" name="Google Shape;3599;p51"/>
          <p:cNvGrpSpPr/>
          <p:nvPr/>
        </p:nvGrpSpPr>
        <p:grpSpPr>
          <a:xfrm rot="1321491" flipH="1">
            <a:off x="7910139" y="3310858"/>
            <a:ext cx="714934" cy="378491"/>
            <a:chOff x="-1074225" y="4512538"/>
            <a:chExt cx="714950" cy="378500"/>
          </a:xfrm>
        </p:grpSpPr>
        <p:sp>
          <p:nvSpPr>
            <p:cNvPr id="3600" name="Google Shape;3600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51"/>
          <p:cNvGrpSpPr/>
          <p:nvPr/>
        </p:nvGrpSpPr>
        <p:grpSpPr>
          <a:xfrm>
            <a:off x="868438" y="3749250"/>
            <a:ext cx="714950" cy="378500"/>
            <a:chOff x="-1074225" y="4512538"/>
            <a:chExt cx="714950" cy="378500"/>
          </a:xfrm>
        </p:grpSpPr>
        <p:sp>
          <p:nvSpPr>
            <p:cNvPr id="3612" name="Google Shape;3612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0"/>
          <p:cNvSpPr txBox="1">
            <a:spLocks noGrp="1"/>
          </p:cNvSpPr>
          <p:nvPr>
            <p:ph type="title" idx="2"/>
          </p:nvPr>
        </p:nvSpPr>
        <p:spPr>
          <a:xfrm>
            <a:off x="3786549" y="1340558"/>
            <a:ext cx="1570901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Zeno Pauker</a:t>
            </a:r>
            <a:endParaRPr dirty="0"/>
          </a:p>
        </p:txBody>
      </p:sp>
      <p:sp>
        <p:nvSpPr>
          <p:cNvPr id="3255" name="Google Shape;3255;p50"/>
          <p:cNvSpPr txBox="1">
            <a:spLocks noGrp="1"/>
          </p:cNvSpPr>
          <p:nvPr>
            <p:ph type="subTitle" idx="3"/>
          </p:nvPr>
        </p:nvSpPr>
        <p:spPr>
          <a:xfrm>
            <a:off x="3569706" y="2009974"/>
            <a:ext cx="1986000" cy="1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Unit Tests</a:t>
            </a:r>
          </a:p>
        </p:txBody>
      </p:sp>
      <p:sp>
        <p:nvSpPr>
          <p:cNvPr id="3257" name="Google Shape;3257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58" name="Google Shape;3258;p50"/>
          <p:cNvSpPr txBox="1">
            <a:spLocks noGrp="1"/>
          </p:cNvSpPr>
          <p:nvPr>
            <p:ph type="title" idx="4"/>
          </p:nvPr>
        </p:nvSpPr>
        <p:spPr>
          <a:xfrm>
            <a:off x="3579000" y="3174722"/>
            <a:ext cx="1986000" cy="722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Yimne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Raid</a:t>
            </a:r>
          </a:p>
        </p:txBody>
      </p:sp>
      <p:sp>
        <p:nvSpPr>
          <p:cNvPr id="3259" name="Google Shape;3259;p50"/>
          <p:cNvSpPr txBox="1">
            <a:spLocks noGrp="1"/>
          </p:cNvSpPr>
          <p:nvPr>
            <p:ph type="subTitle" idx="1"/>
          </p:nvPr>
        </p:nvSpPr>
        <p:spPr>
          <a:xfrm>
            <a:off x="697416" y="2009974"/>
            <a:ext cx="1986000" cy="1296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CSV Export</a:t>
            </a:r>
          </a:p>
          <a:p>
            <a:pPr marL="0" lvl="0" indent="0"/>
            <a:endParaRPr dirty="0"/>
          </a:p>
        </p:txBody>
      </p:sp>
      <p:sp>
        <p:nvSpPr>
          <p:cNvPr id="3260" name="Google Shape;3260;p50"/>
          <p:cNvSpPr txBox="1">
            <a:spLocks noGrp="1"/>
          </p:cNvSpPr>
          <p:nvPr>
            <p:ph type="subTitle" idx="5"/>
          </p:nvPr>
        </p:nvSpPr>
        <p:spPr>
          <a:xfrm>
            <a:off x="3579000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3261" name="Google Shape;3261;p50"/>
          <p:cNvSpPr txBox="1">
            <a:spLocks noGrp="1"/>
          </p:cNvSpPr>
          <p:nvPr>
            <p:ph type="title" idx="6"/>
          </p:nvPr>
        </p:nvSpPr>
        <p:spPr>
          <a:xfrm>
            <a:off x="6418727" y="3166810"/>
            <a:ext cx="1986000" cy="730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Robert </a:t>
            </a:r>
            <a:r>
              <a:rPr lang="de-DE" dirty="0" err="1"/>
              <a:t>Rajkovaca</a:t>
            </a:r>
            <a:endParaRPr lang="de-DE" dirty="0"/>
          </a:p>
        </p:txBody>
      </p:sp>
      <p:sp>
        <p:nvSpPr>
          <p:cNvPr id="3262" name="Google Shape;3262;p50"/>
          <p:cNvSpPr txBox="1">
            <a:spLocks noGrp="1"/>
          </p:cNvSpPr>
          <p:nvPr>
            <p:ph type="subTitle" idx="7"/>
          </p:nvPr>
        </p:nvSpPr>
        <p:spPr>
          <a:xfrm>
            <a:off x="6425509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3263" name="Google Shape;3263;p50"/>
          <p:cNvSpPr txBox="1">
            <a:spLocks noGrp="1"/>
          </p:cNvSpPr>
          <p:nvPr>
            <p:ph type="title" idx="8"/>
          </p:nvPr>
        </p:nvSpPr>
        <p:spPr>
          <a:xfrm>
            <a:off x="6428432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Romeo </a:t>
            </a:r>
            <a:r>
              <a:rPr lang="de-DE" dirty="0" err="1"/>
              <a:t>Bhuiyan</a:t>
            </a:r>
            <a:endParaRPr lang="de-DE" dirty="0"/>
          </a:p>
        </p:txBody>
      </p:sp>
      <p:sp>
        <p:nvSpPr>
          <p:cNvPr id="3264" name="Google Shape;3264;p50"/>
          <p:cNvSpPr txBox="1">
            <a:spLocks noGrp="1"/>
          </p:cNvSpPr>
          <p:nvPr>
            <p:ph type="title"/>
          </p:nvPr>
        </p:nvSpPr>
        <p:spPr>
          <a:xfrm>
            <a:off x="697416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Hausleitner</a:t>
            </a:r>
            <a:endParaRPr dirty="0"/>
          </a:p>
        </p:txBody>
      </p:sp>
      <p:sp>
        <p:nvSpPr>
          <p:cNvPr id="3266" name="Google Shape;3266;p50"/>
          <p:cNvSpPr txBox="1">
            <a:spLocks noGrp="1"/>
          </p:cNvSpPr>
          <p:nvPr>
            <p:ph type="subTitle" idx="14"/>
          </p:nvPr>
        </p:nvSpPr>
        <p:spPr>
          <a:xfrm>
            <a:off x="596609" y="3823622"/>
            <a:ext cx="1986000" cy="78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BA969-05C2-19BA-8D1E-5A716880E1BF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96609" y="3166810"/>
            <a:ext cx="1986000" cy="730191"/>
          </a:xfrm>
        </p:spPr>
        <p:txBody>
          <a:bodyPr/>
          <a:lstStyle/>
          <a:p>
            <a:r>
              <a:rPr lang="de-DE" dirty="0"/>
              <a:t>William Lau</a:t>
            </a:r>
          </a:p>
        </p:txBody>
      </p:sp>
      <p:sp>
        <p:nvSpPr>
          <p:cNvPr id="53" name="Google Shape;3255;p50">
            <a:extLst>
              <a:ext uri="{FF2B5EF4-FFF2-40B4-BE49-F238E27FC236}">
                <a16:creationId xmlns:a16="http://schemas.microsoft.com/office/drawing/2014/main" id="{4B2C114A-9C92-A459-321C-EC94806D5D01}"/>
              </a:ext>
            </a:extLst>
          </p:cNvPr>
          <p:cNvSpPr txBox="1">
            <a:spLocks/>
          </p:cNvSpPr>
          <p:nvPr/>
        </p:nvSpPr>
        <p:spPr>
          <a:xfrm>
            <a:off x="6460584" y="2046650"/>
            <a:ext cx="1986000" cy="1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de-DE" dirty="0"/>
              <a:t>ERD</a:t>
            </a:r>
          </a:p>
          <a:p>
            <a:pPr mar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indent="0"/>
            <a:r>
              <a:rPr lang="de-DE" dirty="0"/>
              <a:t>DTOs</a:t>
            </a:r>
          </a:p>
          <a:p>
            <a:pPr marL="0" indent="0"/>
            <a:r>
              <a:rPr lang="de-DE" dirty="0"/>
              <a:t>Unit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8437061-FC2C-96AD-772A-FE5359CE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2128722"/>
            <a:ext cx="7717500" cy="2475177"/>
          </a:xfrm>
        </p:spPr>
        <p:txBody>
          <a:bodyPr/>
          <a:lstStyle/>
          <a:p>
            <a:r>
              <a:rPr lang="de-DE" sz="1800" dirty="0"/>
              <a:t>Minimalistisch wie möglich</a:t>
            </a:r>
          </a:p>
          <a:p>
            <a:r>
              <a:rPr lang="de-DE" sz="1800" dirty="0"/>
              <a:t>Mussten nach der BL viel ändern</a:t>
            </a:r>
          </a:p>
          <a:p>
            <a:r>
              <a:rPr lang="de-DE" sz="1800" dirty="0"/>
              <a:t>Heiße Diskussionen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2542F7-81F3-4CB7-CB72-5C72C3D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7199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3DDB-E42B-9114-65CF-25058C89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0"/>
            <a:ext cx="739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14C71B-7C07-5CD3-1A90-1987600E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Struktur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4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Project Struktur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D5AA-47CC-FE71-FAC8-7FDD766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2" y="1691937"/>
            <a:ext cx="2981741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8D9B1C-C2F7-013F-78BA-9589D7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1" y="1328572"/>
            <a:ext cx="281026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48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Bildschirmpräsentation (16:9)</PresentationFormat>
  <Paragraphs>75</Paragraphs>
  <Slides>22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Inter</vt:lpstr>
      <vt:lpstr>Abril Fatface</vt:lpstr>
      <vt:lpstr>Arial</vt:lpstr>
      <vt:lpstr>National Library Workers Day by Slidesgo</vt:lpstr>
      <vt:lpstr>JPALibraryManager</vt:lpstr>
      <vt:lpstr>Team &amp; Aufgaben</vt:lpstr>
      <vt:lpstr>Zeno Pauker</vt:lpstr>
      <vt:lpstr>ERD</vt:lpstr>
      <vt:lpstr>ERD</vt:lpstr>
      <vt:lpstr>PowerPoint-Präsentation</vt:lpstr>
      <vt:lpstr>PowerPoint-Präsentation</vt:lpstr>
      <vt:lpstr>Project Struktur</vt:lpstr>
      <vt:lpstr>Project Struktur</vt:lpstr>
      <vt:lpstr>Project Struktur</vt:lpstr>
      <vt:lpstr>Ablauf</vt:lpstr>
      <vt:lpstr>ERD  </vt:lpstr>
      <vt:lpstr>Persitnace  </vt:lpstr>
      <vt:lpstr>Persitnace  Unit Tests</vt:lpstr>
      <vt:lpstr>Buisness Logic</vt:lpstr>
      <vt:lpstr>Buisness Logic</vt:lpstr>
      <vt:lpstr>Libery Test</vt:lpstr>
      <vt:lpstr>Schwirigkeiten</vt:lpstr>
      <vt:lpstr>Schwirigkeiten</vt:lpstr>
      <vt:lpstr>Insights</vt:lpstr>
      <vt:lpstr>PowerPoint-Präsentation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JPALibraryManager</dc:title>
  <dc:creator>Martin Hausleitner</dc:creator>
  <cp:lastModifiedBy>Hausleitner Martin</cp:lastModifiedBy>
  <cp:revision>2</cp:revision>
  <dcterms:modified xsi:type="dcterms:W3CDTF">2022-05-31T09:36:14Z</dcterms:modified>
</cp:coreProperties>
</file>