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9"/>
  </p:notesMasterIdLst>
  <p:sldIdLst>
    <p:sldId id="256" r:id="rId2"/>
    <p:sldId id="258" r:id="rId3"/>
    <p:sldId id="260" r:id="rId4"/>
    <p:sldId id="266" r:id="rId5"/>
    <p:sldId id="318" r:id="rId6"/>
    <p:sldId id="311" r:id="rId7"/>
    <p:sldId id="312" r:id="rId8"/>
    <p:sldId id="313" r:id="rId9"/>
    <p:sldId id="328" r:id="rId10"/>
    <p:sldId id="329" r:id="rId11"/>
    <p:sldId id="330" r:id="rId12"/>
    <p:sldId id="319" r:id="rId13"/>
    <p:sldId id="327" r:id="rId14"/>
    <p:sldId id="326" r:id="rId15"/>
    <p:sldId id="314" r:id="rId16"/>
    <p:sldId id="315" r:id="rId17"/>
    <p:sldId id="316" r:id="rId18"/>
    <p:sldId id="317" r:id="rId19"/>
    <p:sldId id="334" r:id="rId20"/>
    <p:sldId id="320" r:id="rId21"/>
    <p:sldId id="323" r:id="rId22"/>
    <p:sldId id="331" r:id="rId23"/>
    <p:sldId id="332" r:id="rId24"/>
    <p:sldId id="333" r:id="rId25"/>
    <p:sldId id="324" r:id="rId26"/>
    <p:sldId id="325" r:id="rId27"/>
    <p:sldId id="267" r:id="rId28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30"/>
    </p:embeddedFont>
    <p:embeddedFont>
      <p:font typeface="Anaheim" panose="020B0604020202020204" charset="0"/>
      <p:regular r:id="rId31"/>
    </p:embeddedFont>
    <p:embeddedFont>
      <p:font typeface="Inter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307BB4-A088-4136-9ADC-52A3A0E71AFA}">
  <a:tblStyle styleId="{BF307BB4-A088-4136-9ADC-52A3A0E71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7B9E6-BF8B-4991-9E71-57AA9FC9DD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7" d="100"/>
          <a:sy n="137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5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Note: you can add between 3 and 6 sections, the structure can vary. The numbers have to be kept </a:t>
            </a: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2" name="Google Shape;325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8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21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3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5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avLst/>
            <a:gdLst/>
            <a:ahLst/>
            <a:cxnLst/>
            <a:rect l="l" t="t" r="r" b="b"/>
            <a:pathLst>
              <a:path w="27423" h="1375" extrusionOk="0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rgbClr val="FFBE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3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avLst/>
            <a:gdLst/>
            <a:ahLst/>
            <a:cxnLst/>
            <a:rect l="l" t="t" r="r" b="b"/>
            <a:pathLst>
              <a:path w="27171" h="3178" extrusionOk="0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avLst/>
              <a:gdLst/>
              <a:ahLst/>
              <a:cxnLst/>
              <a:rect l="l" t="t" r="r" b="b"/>
              <a:pathLst>
                <a:path w="20848" h="3178" extrusionOk="0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6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2" name="Google Shape;242;p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p8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p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p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3_1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11" name="Google Shape;811;p2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812" name="Google Shape;812;p2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16" name="Google Shape;816;p2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7" name="Google Shape;817;p2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0" name="Google Shape;820;p2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0" name="Google Shape;830;p2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31" name="Google Shape;831;p2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2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5" name="Google Shape;835;p2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36" name="Google Shape;836;p2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9" name="Google Shape;839;p26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2"/>
          <p:cNvSpPr txBox="1">
            <a:spLocks noGrp="1"/>
          </p:cNvSpPr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0" name="Google Shape;1020;p32"/>
          <p:cNvSpPr txBox="1">
            <a:spLocks noGrp="1"/>
          </p:cNvSpPr>
          <p:nvPr>
            <p:ph type="subTitle" idx="1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32"/>
          <p:cNvSpPr txBox="1">
            <a:spLocks noGrp="1"/>
          </p:cNvSpPr>
          <p:nvPr>
            <p:ph type="title" idx="2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2" name="Google Shape;1022;p32"/>
          <p:cNvSpPr txBox="1">
            <a:spLocks noGrp="1"/>
          </p:cNvSpPr>
          <p:nvPr>
            <p:ph type="subTitle" idx="3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32"/>
          <p:cNvSpPr txBox="1">
            <a:spLocks noGrp="1"/>
          </p:cNvSpPr>
          <p:nvPr>
            <p:ph type="title" idx="4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4" name="Google Shape;1024;p32"/>
          <p:cNvSpPr txBox="1">
            <a:spLocks noGrp="1"/>
          </p:cNvSpPr>
          <p:nvPr>
            <p:ph type="subTitle" idx="5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2"/>
          <p:cNvSpPr txBox="1">
            <a:spLocks noGrp="1"/>
          </p:cNvSpPr>
          <p:nvPr>
            <p:ph type="title" idx="6"/>
          </p:nvPr>
        </p:nvSpPr>
        <p:spPr>
          <a:xfrm>
            <a:off x="357900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6" name="Google Shape;1026;p32"/>
          <p:cNvSpPr txBox="1">
            <a:spLocks noGrp="1"/>
          </p:cNvSpPr>
          <p:nvPr>
            <p:ph type="subTitle" idx="7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2"/>
          <p:cNvSpPr txBox="1">
            <a:spLocks noGrp="1"/>
          </p:cNvSpPr>
          <p:nvPr>
            <p:ph type="title" idx="8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8" name="Google Shape;1028;p32"/>
          <p:cNvSpPr txBox="1">
            <a:spLocks noGrp="1"/>
          </p:cNvSpPr>
          <p:nvPr>
            <p:ph type="subTitle" idx="9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32"/>
          <p:cNvSpPr txBox="1">
            <a:spLocks noGrp="1"/>
          </p:cNvSpPr>
          <p:nvPr>
            <p:ph type="title" idx="13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0" name="Google Shape;1030;p32"/>
          <p:cNvSpPr txBox="1">
            <a:spLocks noGrp="1"/>
          </p:cNvSpPr>
          <p:nvPr>
            <p:ph type="subTitle" idx="14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32" name="Google Shape;1032;p3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33" name="Google Shape;1033;p3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34" name="Google Shape;1034;p3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035" name="Google Shape;1035;p3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7" name="Google Shape;1037;p3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038" name="Google Shape;1038;p3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039" name="Google Shape;1039;p3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3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2" name="Google Shape;1042;p3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2" name="Google Shape;1052;p3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053" name="Google Shape;1053;p3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3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3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56" name="Google Shape;1056;p3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7" name="Google Shape;1057;p3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058" name="Google Shape;1058;p3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3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3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1" name="Google Shape;1061;p3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3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063" name="Google Shape;1063;p3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p3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37" name="Google Shape;1137;p35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138" name="Google Shape;1138;p3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35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141" name="Google Shape;1141;p35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142" name="Google Shape;1142;p35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5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5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45" name="Google Shape;1145;p35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5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5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5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5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5" name="Google Shape;1155;p35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156" name="Google Shape;1156;p35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5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5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9" name="Google Shape;1159;p35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60" name="Google Shape;1160;p35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161" name="Google Shape;1161;p35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5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5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64" name="Google Shape;1164;p35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35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166" name="Google Shape;1166;p35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5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8" name="Google Shape;1168;p35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169" name="Google Shape;116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171" name="Google Shape;117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7" name="Google Shape;1197;p35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8" name="Google Shape;1198;p35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199" name="Google Shape;119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120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01" name="Google Shape;120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7" name="Google Shape;1227;p35"/>
          <p:cNvGrpSpPr/>
          <p:nvPr/>
        </p:nvGrpSpPr>
        <p:grpSpPr>
          <a:xfrm rot="1321491" flipH="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228" name="Google Shape;1228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5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240" name="Google Shape;1240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36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254" name="Google Shape;1254;p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55" name="Google Shape;1255;p3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256" name="Google Shape;1256;p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8" name="Google Shape;1258;p3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259" name="Google Shape;1259;p3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260" name="Google Shape;1260;p3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3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3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63" name="Google Shape;1263;p3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3" name="Google Shape;1273;p3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274" name="Google Shape;1274;p3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275;p3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3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77" name="Google Shape;1277;p3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8" name="Google Shape;1278;p3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279" name="Google Shape;1279;p3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1280;p3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81;p3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82" name="Google Shape;1282;p3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3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284" name="Google Shape;1284;p3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6" name="Google Shape;1286;p36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287" name="Google Shape;1287;p36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8" name="Google Shape;1288;p3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89" name="Google Shape;1289;p3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5" name="Google Shape;1315;p36"/>
          <p:cNvGrpSpPr/>
          <p:nvPr/>
        </p:nvGrpSpPr>
        <p:grpSpPr>
          <a:xfrm rot="1321491" flipH="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316" name="Google Shape;1316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328" name="Google Shape;1328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0" name="Google Shape;1340;p36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2"/>
          </p:nvPr>
        </p:nvSpPr>
        <p:spPr>
          <a:xfrm>
            <a:off x="3419271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5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7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subTitle" idx="14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5" hasCustomPrompt="1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6" hasCustomPrompt="1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7" hasCustomPrompt="1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8" hasCustomPrompt="1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9" hasCustomPrompt="1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20" hasCustomPrompt="1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1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81" name="Google Shape;381;p1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82" name="Google Shape;382;p1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383" name="Google Shape;383;p1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384" name="Google Shape;384;p1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1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1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7" name="Google Shape;387;p1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7" name="Google Shape;397;p1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398" name="Google Shape;398;p1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1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1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1" name="Google Shape;401;p1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2" name="Google Shape;402;p1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03" name="Google Shape;403;p1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1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1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06" name="Google Shape;406;p1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08" name="Google Shape;408;p1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641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72" r:id="rId5"/>
    <p:sldLayoutId id="2147483678" r:id="rId6"/>
    <p:sldLayoutId id="2147483681" r:id="rId7"/>
    <p:sldLayoutId id="2147483682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0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708119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0" dirty="0" err="1">
                <a:solidFill>
                  <a:schemeClr val="lt1"/>
                </a:solidFill>
              </a:rPr>
              <a:t>JPALibraryManager</a:t>
            </a:r>
            <a:endParaRPr lang="de-DE" sz="7000" dirty="0">
              <a:solidFill>
                <a:schemeClr val="lt1"/>
              </a:solidFill>
            </a:endParaRPr>
          </a:p>
        </p:txBody>
      </p:sp>
      <p:sp>
        <p:nvSpPr>
          <p:cNvPr id="1352" name="Google Shape;1352;p40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3" name="Google Shape;1353;p40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354" name="Google Shape;1354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355" name="Google Shape;1355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0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1472" name="Google Shape;1472;p40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40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474" name="Google Shape;1474;p40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0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0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0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0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0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0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0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0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0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0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0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0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0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0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0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0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0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0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0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0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0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0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0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0" name="Google Shape;1500;p40"/>
          <p:cNvSpPr/>
          <p:nvPr/>
        </p:nvSpPr>
        <p:spPr>
          <a:xfrm>
            <a:off x="8057887" y="3784087"/>
            <a:ext cx="388460" cy="388464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40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1502" name="Google Shape;1502;p40"/>
            <p:cNvSpPr/>
            <p:nvPr/>
          </p:nvSpPr>
          <p:spPr>
            <a:xfrm>
              <a:off x="9271960" y="3034862"/>
              <a:ext cx="17824" cy="25355"/>
            </a:xfrm>
            <a:custGeom>
              <a:avLst/>
              <a:gdLst/>
              <a:ahLst/>
              <a:cxnLst/>
              <a:rect l="l" t="t" r="r" b="b"/>
              <a:pathLst>
                <a:path w="1110" h="1579" extrusionOk="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9267175" y="2928674"/>
              <a:ext cx="54965" cy="93728"/>
            </a:xfrm>
            <a:custGeom>
              <a:avLst/>
              <a:gdLst/>
              <a:ahLst/>
              <a:cxnLst/>
              <a:rect l="l" t="t" r="r" b="b"/>
              <a:pathLst>
                <a:path w="3423" h="5837" extrusionOk="0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9274706" y="3031330"/>
              <a:ext cx="53439" cy="115213"/>
            </a:xfrm>
            <a:custGeom>
              <a:avLst/>
              <a:gdLst/>
              <a:ahLst/>
              <a:cxnLst/>
              <a:rect l="l" t="t" r="r" b="b"/>
              <a:pathLst>
                <a:path w="3328" h="7175" extrusionOk="0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9209625" y="3132139"/>
              <a:ext cx="185657" cy="54804"/>
            </a:xfrm>
            <a:custGeom>
              <a:avLst/>
              <a:gdLst/>
              <a:ahLst/>
              <a:cxnLst/>
              <a:rect l="l" t="t" r="r" b="b"/>
              <a:pathLst>
                <a:path w="11562" h="3413" extrusionOk="0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9193872" y="2882091"/>
              <a:ext cx="15078" cy="289790"/>
            </a:xfrm>
            <a:custGeom>
              <a:avLst/>
              <a:gdLst/>
              <a:ahLst/>
              <a:cxnLst/>
              <a:rect l="l" t="t" r="r" b="b"/>
              <a:pathLst>
                <a:path w="939" h="18047" extrusionOk="0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9392520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9338406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9182231" y="2880726"/>
              <a:ext cx="237025" cy="17824"/>
            </a:xfrm>
            <a:custGeom>
              <a:avLst/>
              <a:gdLst/>
              <a:ahLst/>
              <a:cxnLst/>
              <a:rect l="l" t="t" r="r" b="b"/>
              <a:pathLst>
                <a:path w="14761" h="1110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9182231" y="3152676"/>
              <a:ext cx="237025" cy="30172"/>
            </a:xfrm>
            <a:custGeom>
              <a:avLst/>
              <a:gdLst/>
              <a:ahLst/>
              <a:cxnLst/>
              <a:rect l="l" t="t" r="r" b="b"/>
              <a:pathLst>
                <a:path w="14761" h="1879" extrusionOk="0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9180175" y="2803313"/>
              <a:ext cx="254158" cy="68533"/>
            </a:xfrm>
            <a:custGeom>
              <a:avLst/>
              <a:gdLst/>
              <a:ahLst/>
              <a:cxnLst/>
              <a:rect l="l" t="t" r="r" b="b"/>
              <a:pathLst>
                <a:path w="15828" h="4268" extrusionOk="0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9296624" y="2771118"/>
              <a:ext cx="20570" cy="35648"/>
            </a:xfrm>
            <a:custGeom>
              <a:avLst/>
              <a:gdLst/>
              <a:ahLst/>
              <a:cxnLst/>
              <a:rect l="l" t="t" r="r" b="b"/>
              <a:pathLst>
                <a:path w="1281" h="2220" extrusionOk="0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9141124" y="2856062"/>
              <a:ext cx="319239" cy="28791"/>
            </a:xfrm>
            <a:custGeom>
              <a:avLst/>
              <a:gdLst/>
              <a:ahLst/>
              <a:cxnLst/>
              <a:rect l="l" t="t" r="r" b="b"/>
              <a:pathLst>
                <a:path w="19881" h="1793" extrusionOk="0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9152091" y="3174611"/>
              <a:ext cx="301415" cy="30156"/>
            </a:xfrm>
            <a:custGeom>
              <a:avLst/>
              <a:gdLst/>
              <a:ahLst/>
              <a:cxnLst/>
              <a:rect l="l" t="t" r="r" b="b"/>
              <a:pathLst>
                <a:path w="18771" h="1878" extrusionOk="0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9215101" y="2803281"/>
              <a:ext cx="197989" cy="42584"/>
            </a:xfrm>
            <a:custGeom>
              <a:avLst/>
              <a:gdLst/>
              <a:ahLst/>
              <a:cxnLst/>
              <a:rect l="l" t="t" r="r" b="b"/>
              <a:pathLst>
                <a:path w="12330" h="2652" extrusionOk="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9150710" y="2856062"/>
              <a:ext cx="300741" cy="14516"/>
            </a:xfrm>
            <a:custGeom>
              <a:avLst/>
              <a:gdLst/>
              <a:ahLst/>
              <a:cxnLst/>
              <a:rect l="l" t="t" r="r" b="b"/>
              <a:pathLst>
                <a:path w="18729" h="904" extrusionOk="0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9158257" y="3174498"/>
              <a:ext cx="289083" cy="13826"/>
            </a:xfrm>
            <a:custGeom>
              <a:avLst/>
              <a:gdLst/>
              <a:ahLst/>
              <a:cxnLst/>
              <a:rect l="l" t="t" r="r" b="b"/>
              <a:pathLst>
                <a:path w="18003" h="861" extrusionOk="0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9187016" y="3174611"/>
              <a:ext cx="79485" cy="13713"/>
            </a:xfrm>
            <a:custGeom>
              <a:avLst/>
              <a:gdLst/>
              <a:ahLst/>
              <a:cxnLst/>
              <a:rect l="l" t="t" r="r" b="b"/>
              <a:pathLst>
                <a:path w="4950" h="854" extrusionOk="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9277436" y="3031426"/>
              <a:ext cx="40433" cy="80175"/>
            </a:xfrm>
            <a:custGeom>
              <a:avLst/>
              <a:gdLst/>
              <a:ahLst/>
              <a:cxnLst/>
              <a:rect l="l" t="t" r="r" b="b"/>
              <a:pathLst>
                <a:path w="2518" h="4993" extrusionOk="0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9277436" y="2974582"/>
              <a:ext cx="40433" cy="47900"/>
            </a:xfrm>
            <a:custGeom>
              <a:avLst/>
              <a:gdLst/>
              <a:ahLst/>
              <a:cxnLst/>
              <a:rect l="l" t="t" r="r" b="b"/>
              <a:pathLst>
                <a:path w="2518" h="2983" extrusionOk="0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9284983" y="2993065"/>
              <a:ext cx="24680" cy="28582"/>
            </a:xfrm>
            <a:custGeom>
              <a:avLst/>
              <a:gdLst/>
              <a:ahLst/>
              <a:cxnLst/>
              <a:rect l="l" t="t" r="r" b="b"/>
              <a:pathLst>
                <a:path w="1537" h="1780" extrusionOk="0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9278817" y="3075279"/>
              <a:ext cx="26736" cy="19189"/>
            </a:xfrm>
            <a:custGeom>
              <a:avLst/>
              <a:gdLst/>
              <a:ahLst/>
              <a:cxnLst/>
              <a:rect l="l" t="t" r="r" b="b"/>
              <a:pathLst>
                <a:path w="1665" h="1195" extrusionOk="0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9293879" y="3036918"/>
              <a:ext cx="26045" cy="20586"/>
            </a:xfrm>
            <a:custGeom>
              <a:avLst/>
              <a:gdLst/>
              <a:ahLst/>
              <a:cxnLst/>
              <a:rect l="l" t="t" r="r" b="b"/>
              <a:pathLst>
                <a:path w="1622" h="1282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9208934" y="2856062"/>
              <a:ext cx="85651" cy="14404"/>
            </a:xfrm>
            <a:custGeom>
              <a:avLst/>
              <a:gdLst/>
              <a:ahLst/>
              <a:cxnLst/>
              <a:rect l="l" t="t" r="r" b="b"/>
              <a:pathLst>
                <a:path w="5334" h="897" extrusionOk="0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9312377" y="2856062"/>
              <a:ext cx="52765" cy="14404"/>
            </a:xfrm>
            <a:custGeom>
              <a:avLst/>
              <a:gdLst/>
              <a:ahLst/>
              <a:cxnLst/>
              <a:rect l="l" t="t" r="r" b="b"/>
              <a:pathLst>
                <a:path w="3286" h="897" extrusionOk="0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9339097" y="2819499"/>
              <a:ext cx="47289" cy="17422"/>
            </a:xfrm>
            <a:custGeom>
              <a:avLst/>
              <a:gdLst/>
              <a:ahLst/>
              <a:cxnLst/>
              <a:rect l="l" t="t" r="r" b="b"/>
              <a:pathLst>
                <a:path w="2945" h="1085" extrusionOk="0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9306901" y="2808805"/>
              <a:ext cx="30846" cy="10293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40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1529" name="Google Shape;1529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531" name="Google Shape;1531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7" name="Google Shape;1537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539" name="Google Shape;1539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40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548" name="Google Shape;1548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4" name="Google Shape;1654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4" name="Google Shape;1664;p40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40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1666" name="Google Shape;1666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668" name="Google Shape;1668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676" name="Google Shape;1676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Projekt Struktur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CD5AA-47CC-FE71-FAC8-7FDD766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2" y="1691937"/>
            <a:ext cx="2981741" cy="22863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C8D9B1C-C2F7-013F-78BA-9589D73F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81" y="1328572"/>
            <a:ext cx="281026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Projekt Struktur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A9B493-91E3-CA7F-B114-A53690FF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74" y="1095700"/>
            <a:ext cx="337445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Ablauf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8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ERD </a:t>
            </a:r>
            <a:br>
              <a:rPr lang="de-DE" dirty="0"/>
            </a:b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48179"/>
            <a:ext cx="5067600" cy="2060171"/>
          </a:xfrm>
        </p:spPr>
        <p:txBody>
          <a:bodyPr/>
          <a:lstStyle/>
          <a:p>
            <a:r>
              <a:rPr lang="de-DE" sz="2800" b="1" dirty="0"/>
              <a:t>Zeno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327235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938719"/>
            <a:ext cx="7834579" cy="1812947"/>
          </a:xfrm>
        </p:spPr>
        <p:txBody>
          <a:bodyPr/>
          <a:lstStyle/>
          <a:p>
            <a:r>
              <a:rPr lang="de-DE" dirty="0"/>
              <a:t>Entitäten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55494"/>
            <a:ext cx="5067600" cy="2052856"/>
          </a:xfrm>
        </p:spPr>
        <p:txBody>
          <a:bodyPr/>
          <a:lstStyle/>
          <a:p>
            <a:r>
              <a:rPr lang="de-DE" sz="2800" b="1" dirty="0"/>
              <a:t>Romeo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  <a:p>
            <a:r>
              <a:rPr lang="de-DE" sz="2800" b="1" dirty="0" err="1"/>
              <a:t>Yimne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5388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Entitäten</a:t>
            </a:r>
            <a:br>
              <a:rPr lang="de-DE" dirty="0"/>
            </a:br>
            <a:r>
              <a:rPr lang="de-DE" dirty="0"/>
              <a:t>Unit Tests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3508911"/>
            <a:ext cx="5067600" cy="592200"/>
          </a:xfrm>
        </p:spPr>
        <p:txBody>
          <a:bodyPr/>
          <a:lstStyle/>
          <a:p>
            <a:r>
              <a:rPr lang="de-DE" sz="2800" b="1" dirty="0"/>
              <a:t>Romeo</a:t>
            </a:r>
          </a:p>
        </p:txBody>
      </p:sp>
    </p:spTree>
    <p:extLst>
      <p:ext uri="{BB962C8B-B14F-4D97-AF65-F5344CB8AC3E}">
        <p14:creationId xmlns:p14="http://schemas.microsoft.com/office/powerpoint/2010/main" val="173262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830983"/>
            <a:ext cx="5067600" cy="1577368"/>
          </a:xfrm>
        </p:spPr>
        <p:txBody>
          <a:bodyPr/>
          <a:lstStyle/>
          <a:p>
            <a:r>
              <a:rPr lang="de-DE" sz="2800" b="1" dirty="0"/>
              <a:t>Martin</a:t>
            </a:r>
          </a:p>
          <a:p>
            <a:r>
              <a:rPr lang="de-DE" sz="2800" dirty="0"/>
              <a:t>ERD Änderungen</a:t>
            </a:r>
          </a:p>
          <a:p>
            <a:r>
              <a:rPr lang="de-DE" sz="2800" dirty="0"/>
              <a:t>Mit IDs gearbeitet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8083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b="1" dirty="0"/>
              <a:t>Martin &amp; Zeno &amp; Romeo &amp; William</a:t>
            </a:r>
          </a:p>
          <a:p>
            <a:r>
              <a:rPr lang="de-DE" sz="2800" dirty="0"/>
              <a:t>Statt IDs Objekte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7980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/>
              <a:t>Library Test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dirty="0"/>
              <a:t>Alle Tests: </a:t>
            </a:r>
            <a:r>
              <a:rPr lang="de-DE" sz="2800" b="1" dirty="0"/>
              <a:t>Zeno &amp; Romeo</a:t>
            </a:r>
          </a:p>
          <a:p>
            <a:r>
              <a:rPr lang="de-DE" sz="2800" dirty="0"/>
              <a:t>Business </a:t>
            </a:r>
            <a:r>
              <a:rPr lang="de-DE" sz="2800" dirty="0" err="1"/>
              <a:t>Logic</a:t>
            </a:r>
            <a:r>
              <a:rPr lang="de-DE" sz="2800" dirty="0"/>
              <a:t> und </a:t>
            </a:r>
            <a:r>
              <a:rPr lang="de-DE" sz="2800" dirty="0" err="1"/>
              <a:t>Persistance</a:t>
            </a:r>
            <a:r>
              <a:rPr lang="de-DE" sz="2800" dirty="0"/>
              <a:t> aufräumen</a:t>
            </a:r>
          </a:p>
          <a:p>
            <a:r>
              <a:rPr lang="de-DE" sz="2800" dirty="0"/>
              <a:t>ERD Änderungen 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8152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/>
              <a:t>XML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b="1" dirty="0"/>
              <a:t>Romeo</a:t>
            </a:r>
          </a:p>
          <a:p>
            <a:r>
              <a:rPr lang="de-DE" sz="2800" dirty="0"/>
              <a:t>Export von Medien und Kunden</a:t>
            </a:r>
          </a:p>
          <a:p>
            <a:r>
              <a:rPr lang="de-DE" sz="2800" dirty="0"/>
              <a:t>XML Tests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8156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2"/>
          <p:cNvSpPr/>
          <p:nvPr/>
        </p:nvSpPr>
        <p:spPr>
          <a:xfrm>
            <a:off x="8019" y="2840725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2"/>
          <p:cNvSpPr/>
          <p:nvPr/>
        </p:nvSpPr>
        <p:spPr>
          <a:xfrm>
            <a:off x="8019" y="4574174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2"/>
          <p:cNvSpPr/>
          <p:nvPr/>
        </p:nvSpPr>
        <p:spPr>
          <a:xfrm>
            <a:off x="1510478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2"/>
          <p:cNvSpPr/>
          <p:nvPr/>
        </p:nvSpPr>
        <p:spPr>
          <a:xfrm>
            <a:off x="420981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2"/>
          <p:cNvSpPr/>
          <p:nvPr/>
        </p:nvSpPr>
        <p:spPr>
          <a:xfrm>
            <a:off x="690910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2"/>
          <p:cNvSpPr/>
          <p:nvPr/>
        </p:nvSpPr>
        <p:spPr>
          <a:xfrm>
            <a:off x="1510489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2"/>
          <p:cNvSpPr/>
          <p:nvPr/>
        </p:nvSpPr>
        <p:spPr>
          <a:xfrm>
            <a:off x="4209776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2"/>
          <p:cNvSpPr/>
          <p:nvPr/>
        </p:nvSpPr>
        <p:spPr>
          <a:xfrm>
            <a:off x="6909112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2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44" name="Google Shape;1744;p42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1745" name="Google Shape;1745;p42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6" name="Google Shape;1746;p42"/>
          <p:cNvSpPr txBox="1">
            <a:spLocks noGrp="1"/>
          </p:cNvSpPr>
          <p:nvPr>
            <p:ph type="title" idx="2"/>
          </p:nvPr>
        </p:nvSpPr>
        <p:spPr>
          <a:xfrm>
            <a:off x="3419275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1747" name="Google Shape;1747;p42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8" name="Google Shape;1748;p42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Schwierigkeiten</a:t>
            </a:r>
            <a:endParaRPr dirty="0"/>
          </a:p>
        </p:txBody>
      </p:sp>
      <p:sp>
        <p:nvSpPr>
          <p:cNvPr id="1749" name="Google Shape;1749;p42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Aktueller Stand</a:t>
            </a:r>
            <a:endParaRPr dirty="0"/>
          </a:p>
        </p:txBody>
      </p:sp>
      <p:sp>
        <p:nvSpPr>
          <p:cNvPr id="1751" name="Google Shape;1751;p42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Projektstruktur</a:t>
            </a:r>
            <a:endParaRPr dirty="0"/>
          </a:p>
        </p:txBody>
      </p:sp>
      <p:sp>
        <p:nvSpPr>
          <p:cNvPr id="1752" name="Google Shape;1752;p42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3" name="Google Shape;1753;p42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dirty="0"/>
          </a:p>
        </p:txBody>
      </p:sp>
      <p:sp>
        <p:nvSpPr>
          <p:cNvPr id="1755" name="Google Shape;1755;p42"/>
          <p:cNvSpPr txBox="1">
            <a:spLocks noGrp="1"/>
          </p:cNvSpPr>
          <p:nvPr>
            <p:ph type="title" idx="15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 idx="16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title" idx="17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title" idx="18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title" idx="19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title" idx="20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761" name="Google Shape;1761;p42"/>
          <p:cNvGrpSpPr/>
          <p:nvPr/>
        </p:nvGrpSpPr>
        <p:grpSpPr>
          <a:xfrm>
            <a:off x="7967201" y="449596"/>
            <a:ext cx="714936" cy="971200"/>
            <a:chOff x="638276" y="3526008"/>
            <a:chExt cx="714936" cy="971200"/>
          </a:xfrm>
        </p:grpSpPr>
        <p:sp>
          <p:nvSpPr>
            <p:cNvPr id="1762" name="Google Shape;1762;p42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3" name="Google Shape;1763;p42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764" name="Google Shape;1764;p42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2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2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2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2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2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2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2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2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2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2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2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2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2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2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2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2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2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2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2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2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2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2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2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2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0" name="Google Shape;1790;p42"/>
          <p:cNvGrpSpPr/>
          <p:nvPr/>
        </p:nvGrpSpPr>
        <p:grpSpPr>
          <a:xfrm flipH="1">
            <a:off x="523225" y="936513"/>
            <a:ext cx="714950" cy="378500"/>
            <a:chOff x="-1074225" y="4512538"/>
            <a:chExt cx="714950" cy="378500"/>
          </a:xfrm>
        </p:grpSpPr>
        <p:sp>
          <p:nvSpPr>
            <p:cNvPr id="1791" name="Google Shape;1791;p4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2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92F6681F-1CFD-ECBB-0ABF-36AC8297764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F868E38-CB39-4E08-D0DF-3EF6719381D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7C8E2B0-8674-84AB-0D18-5717A026C5F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Schwierigkeiten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94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26EE195-CA5B-6859-8A10-6007702D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500" y="1745764"/>
            <a:ext cx="7717500" cy="2606850"/>
          </a:xfrm>
        </p:spPr>
        <p:txBody>
          <a:bodyPr/>
          <a:lstStyle/>
          <a:p>
            <a:r>
              <a:rPr lang="de-DE" sz="2400" dirty="0"/>
              <a:t>ERD Komplexität</a:t>
            </a:r>
          </a:p>
          <a:p>
            <a:r>
              <a:rPr lang="de-DE" sz="2400" dirty="0"/>
              <a:t>Dauernde ERD Änderung</a:t>
            </a:r>
          </a:p>
          <a:p>
            <a:r>
              <a:rPr lang="de-DE" sz="2400" dirty="0"/>
              <a:t>Objektbeziehungen</a:t>
            </a:r>
          </a:p>
          <a:p>
            <a:r>
              <a:rPr lang="de-DE" sz="2400" dirty="0"/>
              <a:t>Wechsel von IDs auf Objekte</a:t>
            </a:r>
          </a:p>
          <a:p>
            <a:r>
              <a:rPr lang="de-DE" sz="2400" dirty="0"/>
              <a:t>Auf essenzielle Fehler erst später daraufkommen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3C654-F1F0-A104-96A5-9C8A5C20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Schwierigkeiten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Aktueller Stand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6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98C09E-9E55-7F88-F715-69AEA224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3638C8-5826-A0AC-6E64-DA3E52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6552E1-752E-E4A3-5805-E016D1B9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1388509"/>
            <a:ext cx="595395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98C09E-9E55-7F88-F715-69AEA224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3638C8-5826-A0AC-6E64-DA3E52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D68ED2-631B-8EA2-0E2E-79224B4E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11" y="2071617"/>
            <a:ext cx="592537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4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574448" y="3191825"/>
            <a:ext cx="5951824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78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94B1CBD-0D69-BBE7-9E51-7D965EB96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72"/>
          <a:stretch/>
        </p:blipFill>
        <p:spPr>
          <a:xfrm>
            <a:off x="796121" y="1653348"/>
            <a:ext cx="5015609" cy="31663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9ED4AD-0115-FE86-5EFD-B1F062AF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30" y="1653348"/>
            <a:ext cx="2604130" cy="15889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B2AE99-4690-B43A-1056-B5A3B0448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083" y="76008"/>
            <a:ext cx="6102626" cy="16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73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3" name="Google Shape;3303;p51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3304" name="Google Shape;3304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305" name="Google Shape;3305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11" name="Google Shape;3411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1" name="Google Shape;3421;p51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3422" name="Google Shape;3422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423" name="Google Shape;3423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9" name="Google Shape;3529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9" name="Google Shape;3539;p51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51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</a:t>
            </a:r>
            <a:endParaRPr dirty="0"/>
          </a:p>
        </p:txBody>
      </p:sp>
      <p:grpSp>
        <p:nvGrpSpPr>
          <p:cNvPr id="3541" name="Google Shape;3541;p51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3542" name="Google Shape;3542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3" name="Google Shape;3543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44" name="Google Shape;3544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0" name="Google Shape;3570;p51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3571" name="Google Shape;3571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2" name="Google Shape;3572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73" name="Google Shape;3573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9" name="Google Shape;3599;p51"/>
          <p:cNvGrpSpPr/>
          <p:nvPr/>
        </p:nvGrpSpPr>
        <p:grpSpPr>
          <a:xfrm rot="1321491" flipH="1">
            <a:off x="7910139" y="3310858"/>
            <a:ext cx="714934" cy="378491"/>
            <a:chOff x="-1074225" y="4512538"/>
            <a:chExt cx="714950" cy="378500"/>
          </a:xfrm>
        </p:grpSpPr>
        <p:sp>
          <p:nvSpPr>
            <p:cNvPr id="3600" name="Google Shape;3600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1" name="Google Shape;3611;p51"/>
          <p:cNvGrpSpPr/>
          <p:nvPr/>
        </p:nvGrpSpPr>
        <p:grpSpPr>
          <a:xfrm>
            <a:off x="868438" y="3749250"/>
            <a:ext cx="714950" cy="378500"/>
            <a:chOff x="-1074225" y="4512538"/>
            <a:chExt cx="714950" cy="378500"/>
          </a:xfrm>
        </p:grpSpPr>
        <p:sp>
          <p:nvSpPr>
            <p:cNvPr id="3612" name="Google Shape;3612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2038199" y="3191825"/>
            <a:ext cx="5488073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0"/>
          <p:cNvSpPr txBox="1">
            <a:spLocks noGrp="1"/>
          </p:cNvSpPr>
          <p:nvPr>
            <p:ph type="title" idx="2"/>
          </p:nvPr>
        </p:nvSpPr>
        <p:spPr>
          <a:xfrm>
            <a:off x="3786549" y="1340558"/>
            <a:ext cx="1570901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Zeno Pauker</a:t>
            </a:r>
            <a:endParaRPr dirty="0"/>
          </a:p>
        </p:txBody>
      </p:sp>
      <p:sp>
        <p:nvSpPr>
          <p:cNvPr id="3255" name="Google Shape;3255;p50"/>
          <p:cNvSpPr txBox="1">
            <a:spLocks noGrp="1"/>
          </p:cNvSpPr>
          <p:nvPr>
            <p:ph type="subTitle" idx="3"/>
          </p:nvPr>
        </p:nvSpPr>
        <p:spPr>
          <a:xfrm>
            <a:off x="3569706" y="2009974"/>
            <a:ext cx="1986000" cy="10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Unit Tests</a:t>
            </a:r>
          </a:p>
        </p:txBody>
      </p:sp>
      <p:sp>
        <p:nvSpPr>
          <p:cNvPr id="3257" name="Google Shape;3257;p5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58" name="Google Shape;3258;p50"/>
          <p:cNvSpPr txBox="1">
            <a:spLocks noGrp="1"/>
          </p:cNvSpPr>
          <p:nvPr>
            <p:ph type="title" idx="4"/>
          </p:nvPr>
        </p:nvSpPr>
        <p:spPr>
          <a:xfrm>
            <a:off x="3579000" y="3174722"/>
            <a:ext cx="1986000" cy="722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Yimne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Raid</a:t>
            </a:r>
          </a:p>
        </p:txBody>
      </p:sp>
      <p:sp>
        <p:nvSpPr>
          <p:cNvPr id="3259" name="Google Shape;3259;p50"/>
          <p:cNvSpPr txBox="1">
            <a:spLocks noGrp="1"/>
          </p:cNvSpPr>
          <p:nvPr>
            <p:ph type="subTitle" idx="1"/>
          </p:nvPr>
        </p:nvSpPr>
        <p:spPr>
          <a:xfrm>
            <a:off x="697416" y="2009974"/>
            <a:ext cx="1986000" cy="1296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CSV Export</a:t>
            </a:r>
          </a:p>
          <a:p>
            <a:pPr marL="0" lvl="0" indent="0"/>
            <a:endParaRPr dirty="0"/>
          </a:p>
        </p:txBody>
      </p:sp>
      <p:sp>
        <p:nvSpPr>
          <p:cNvPr id="3260" name="Google Shape;3260;p50"/>
          <p:cNvSpPr txBox="1">
            <a:spLocks noGrp="1"/>
          </p:cNvSpPr>
          <p:nvPr>
            <p:ph type="subTitle" idx="5"/>
          </p:nvPr>
        </p:nvSpPr>
        <p:spPr>
          <a:xfrm>
            <a:off x="3579000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3261" name="Google Shape;3261;p50"/>
          <p:cNvSpPr txBox="1">
            <a:spLocks noGrp="1"/>
          </p:cNvSpPr>
          <p:nvPr>
            <p:ph type="title" idx="6"/>
          </p:nvPr>
        </p:nvSpPr>
        <p:spPr>
          <a:xfrm>
            <a:off x="6418727" y="3166810"/>
            <a:ext cx="1986000" cy="730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Robert </a:t>
            </a:r>
            <a:r>
              <a:rPr lang="de-DE" dirty="0" err="1"/>
              <a:t>Rajkovaca</a:t>
            </a:r>
            <a:endParaRPr lang="de-DE" dirty="0"/>
          </a:p>
        </p:txBody>
      </p:sp>
      <p:sp>
        <p:nvSpPr>
          <p:cNvPr id="3262" name="Google Shape;3262;p50"/>
          <p:cNvSpPr txBox="1">
            <a:spLocks noGrp="1"/>
          </p:cNvSpPr>
          <p:nvPr>
            <p:ph type="subTitle" idx="7"/>
          </p:nvPr>
        </p:nvSpPr>
        <p:spPr>
          <a:xfrm>
            <a:off x="6425509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3263" name="Google Shape;3263;p50"/>
          <p:cNvSpPr txBox="1">
            <a:spLocks noGrp="1"/>
          </p:cNvSpPr>
          <p:nvPr>
            <p:ph type="title" idx="8"/>
          </p:nvPr>
        </p:nvSpPr>
        <p:spPr>
          <a:xfrm>
            <a:off x="6428432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Romeo </a:t>
            </a:r>
            <a:r>
              <a:rPr lang="de-DE" dirty="0" err="1"/>
              <a:t>Bhuiyan</a:t>
            </a:r>
            <a:endParaRPr lang="de-DE" dirty="0"/>
          </a:p>
        </p:txBody>
      </p:sp>
      <p:sp>
        <p:nvSpPr>
          <p:cNvPr id="3264" name="Google Shape;3264;p50"/>
          <p:cNvSpPr txBox="1">
            <a:spLocks noGrp="1"/>
          </p:cNvSpPr>
          <p:nvPr>
            <p:ph type="title"/>
          </p:nvPr>
        </p:nvSpPr>
        <p:spPr>
          <a:xfrm>
            <a:off x="697416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Martin Hausleitner</a:t>
            </a:r>
            <a:endParaRPr dirty="0"/>
          </a:p>
        </p:txBody>
      </p:sp>
      <p:sp>
        <p:nvSpPr>
          <p:cNvPr id="3266" name="Google Shape;3266;p50"/>
          <p:cNvSpPr txBox="1">
            <a:spLocks noGrp="1"/>
          </p:cNvSpPr>
          <p:nvPr>
            <p:ph type="subTitle" idx="14"/>
          </p:nvPr>
        </p:nvSpPr>
        <p:spPr>
          <a:xfrm>
            <a:off x="596609" y="3823622"/>
            <a:ext cx="1986000" cy="780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EBA969-05C2-19BA-8D1E-5A716880E1BF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96609" y="3166810"/>
            <a:ext cx="1986000" cy="730191"/>
          </a:xfrm>
        </p:spPr>
        <p:txBody>
          <a:bodyPr/>
          <a:lstStyle/>
          <a:p>
            <a:r>
              <a:rPr lang="de-DE" dirty="0"/>
              <a:t>William Lau</a:t>
            </a:r>
          </a:p>
        </p:txBody>
      </p:sp>
      <p:sp>
        <p:nvSpPr>
          <p:cNvPr id="53" name="Google Shape;3255;p50">
            <a:extLst>
              <a:ext uri="{FF2B5EF4-FFF2-40B4-BE49-F238E27FC236}">
                <a16:creationId xmlns:a16="http://schemas.microsoft.com/office/drawing/2014/main" id="{4B2C114A-9C92-A459-321C-EC94806D5D01}"/>
              </a:ext>
            </a:extLst>
          </p:cNvPr>
          <p:cNvSpPr txBox="1">
            <a:spLocks/>
          </p:cNvSpPr>
          <p:nvPr/>
        </p:nvSpPr>
        <p:spPr>
          <a:xfrm>
            <a:off x="6460584" y="2046650"/>
            <a:ext cx="1986000" cy="1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de-DE" dirty="0"/>
              <a:t>ERD</a:t>
            </a:r>
          </a:p>
          <a:p>
            <a:pPr mar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indent="0"/>
            <a:r>
              <a:rPr lang="de-DE" dirty="0"/>
              <a:t>DTOs</a:t>
            </a:r>
          </a:p>
          <a:p>
            <a:pPr marL="0" indent="0"/>
            <a:r>
              <a:rPr lang="de-DE" dirty="0"/>
              <a:t>Unit Tests</a:t>
            </a:r>
          </a:p>
          <a:p>
            <a:pPr marL="0" indent="0"/>
            <a:r>
              <a:rPr lang="de-DE" dirty="0"/>
              <a:t>XML Export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8437061-FC2C-96AD-772A-FE5359CE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500" y="1466784"/>
            <a:ext cx="7717500" cy="2475177"/>
          </a:xfrm>
        </p:spPr>
        <p:txBody>
          <a:bodyPr/>
          <a:lstStyle/>
          <a:p>
            <a:r>
              <a:rPr lang="de-DE" sz="2400" dirty="0"/>
              <a:t>So minimalistisch wie möglich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/>
              <a:t>Viele Änderungen während Implementierung der Business </a:t>
            </a:r>
            <a:r>
              <a:rPr lang="de-DE" sz="2400" dirty="0" err="1"/>
              <a:t>Logic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/>
              <a:t>Stark konträre Meinungen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A2542F7-81F3-4CB7-CB72-5C72C3D8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97199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E53DDB-E42B-9114-65CF-25058C89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0"/>
            <a:ext cx="73929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14C71B-7C07-5CD3-1A90-1987600E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Projektstruktur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47367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al Library Workers Day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Bildschirmpräsentation (16:9)</PresentationFormat>
  <Paragraphs>97</Paragraphs>
  <Slides>27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Inter</vt:lpstr>
      <vt:lpstr>Abril Fatface</vt:lpstr>
      <vt:lpstr>Arial</vt:lpstr>
      <vt:lpstr>Anaheim</vt:lpstr>
      <vt:lpstr>National Library Workers Day by Slidesgo</vt:lpstr>
      <vt:lpstr>JPALibraryManager</vt:lpstr>
      <vt:lpstr>Table of contents</vt:lpstr>
      <vt:lpstr>Team &amp; Aufgaben</vt:lpstr>
      <vt:lpstr>Zeno Pauker</vt:lpstr>
      <vt:lpstr>ERD</vt:lpstr>
      <vt:lpstr>ERD</vt:lpstr>
      <vt:lpstr>PowerPoint-Präsentation</vt:lpstr>
      <vt:lpstr>PowerPoint-Präsentation</vt:lpstr>
      <vt:lpstr>Projektstruktur</vt:lpstr>
      <vt:lpstr>Projekt Struktur</vt:lpstr>
      <vt:lpstr>Projekt Struktur</vt:lpstr>
      <vt:lpstr>Ablauf</vt:lpstr>
      <vt:lpstr>ERD  </vt:lpstr>
      <vt:lpstr>Entitäten</vt:lpstr>
      <vt:lpstr>Entitäten Unit Tests</vt:lpstr>
      <vt:lpstr>Business Logic</vt:lpstr>
      <vt:lpstr>Business Logic</vt:lpstr>
      <vt:lpstr>Library Test</vt:lpstr>
      <vt:lpstr>XML</vt:lpstr>
      <vt:lpstr>Schwierigkeiten</vt:lpstr>
      <vt:lpstr>Schwierigkeiten</vt:lpstr>
      <vt:lpstr>Aktueller Stand</vt:lpstr>
      <vt:lpstr>Aktueller Stand</vt:lpstr>
      <vt:lpstr>Aktueller Stand</vt:lpstr>
      <vt:lpstr>Insights</vt:lpstr>
      <vt:lpstr>PowerPoint-Präsentation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JPALibraryManager</dc:title>
  <dc:creator>Martin Hausleitner</dc:creator>
  <cp:lastModifiedBy>Zeno Paukner</cp:lastModifiedBy>
  <cp:revision>18</cp:revision>
  <dcterms:modified xsi:type="dcterms:W3CDTF">2022-06-14T06:54:21Z</dcterms:modified>
</cp:coreProperties>
</file>