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8"/>
    <p:restoredTop sz="94672"/>
  </p:normalViewPr>
  <p:slideViewPr>
    <p:cSldViewPr snapToGrid="0">
      <p:cViewPr varScale="1">
        <p:scale>
          <a:sx n="93" d="100"/>
          <a:sy n="93" d="100"/>
        </p:scale>
        <p:origin x="248" y="3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mbsdirect.vitalsource.com/books/9780132981972" TargetMode="External"/><Relationship Id="rId4" Type="http://schemas.openxmlformats.org/officeDocument/2006/relationships/hyperlink" Target="https://link-gale-com.ezproxy.snhu.edu/apps/doc/A535032329/GBIB?u=nhc_main&amp;sid=ebsco&amp;xid=db6ec47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Kentrell Edwards</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10575">
        <p:fade/>
      </p:transition>
    </mc:Choice>
    <mc:Fallback xmlns="">
      <p:transition spd="med" advTm="1057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0761-3D47-CFE2-5411-974C1976F579}"/>
              </a:ext>
            </a:extLst>
          </p:cNvPr>
          <p:cNvSpPr>
            <a:spLocks noGrp="1"/>
          </p:cNvSpPr>
          <p:nvPr>
            <p:ph type="title"/>
          </p:nvPr>
        </p:nvSpPr>
        <p:spPr/>
        <p:txBody>
          <a:bodyPr/>
          <a:lstStyle/>
          <a:p>
            <a:r>
              <a:rPr lang="en-US" dirty="0"/>
              <a:t>Unit Testing</a:t>
            </a:r>
            <a:br>
              <a:rPr lang="en-US" dirty="0"/>
            </a:br>
            <a:r>
              <a:rPr lang="en-US" dirty="0" err="1"/>
              <a:t>IsEmptyOnCreate</a:t>
            </a:r>
            <a:endParaRPr lang="en-US" dirty="0"/>
          </a:p>
        </p:txBody>
      </p:sp>
      <p:sp>
        <p:nvSpPr>
          <p:cNvPr id="3" name="Text Placeholder 2">
            <a:extLst>
              <a:ext uri="{FF2B5EF4-FFF2-40B4-BE49-F238E27FC236}">
                <a16:creationId xmlns:a16="http://schemas.microsoft.com/office/drawing/2014/main" id="{AF71CB7D-A332-FA32-7266-4A0453AF9F4C}"/>
              </a:ext>
            </a:extLst>
          </p:cNvPr>
          <p:cNvSpPr>
            <a:spLocks noGrp="1"/>
          </p:cNvSpPr>
          <p:nvPr>
            <p:ph type="body" idx="1"/>
          </p:nvPr>
        </p:nvSpPr>
        <p:spPr/>
        <p:txBody>
          <a:bodyPr/>
          <a:lstStyle/>
          <a:p>
            <a:pPr marL="114300" indent="0">
              <a:buNone/>
            </a:pPr>
            <a:r>
              <a:rPr lang="en-US" dirty="0">
                <a:solidFill>
                  <a:srgbClr val="7A7E85"/>
                </a:solidFill>
                <a:effectLst/>
              </a:rPr>
              <a:t>// Test that a collection is empty when created.</a:t>
            </a:r>
            <a:br>
              <a:rPr lang="en-US" dirty="0">
                <a:solidFill>
                  <a:srgbClr val="7A7E85"/>
                </a:solidFill>
                <a:effectLst/>
              </a:rPr>
            </a:br>
            <a:r>
              <a:rPr lang="en-US" dirty="0">
                <a:solidFill>
                  <a:srgbClr val="BCBEC4"/>
                </a:solidFill>
                <a:effectLst/>
              </a:rPr>
              <a:t>TEST_F(</a:t>
            </a:r>
            <a:r>
              <a:rPr lang="en-US" dirty="0" err="1">
                <a:solidFill>
                  <a:srgbClr val="BCBEC4"/>
                </a:solidFill>
                <a:effectLst/>
              </a:rPr>
              <a:t>CollectionTest</a:t>
            </a:r>
            <a:r>
              <a:rPr lang="en-US" dirty="0">
                <a:solidFill>
                  <a:srgbClr val="BCBEC4"/>
                </a:solidFill>
                <a:effectLst/>
              </a:rPr>
              <a:t>, </a:t>
            </a:r>
            <a:r>
              <a:rPr lang="en-US" dirty="0" err="1">
                <a:solidFill>
                  <a:srgbClr val="BCBEC4"/>
                </a:solidFill>
                <a:effectLst/>
              </a:rPr>
              <a:t>IsEmptyOnCreate</a:t>
            </a:r>
            <a:r>
              <a:rPr lang="en-US" dirty="0">
                <a:solidFill>
                  <a:srgbClr val="BCBEC4"/>
                </a:solidFill>
                <a:effectLst/>
              </a:rPr>
              <a:t>)</a:t>
            </a:r>
            <a:br>
              <a:rPr lang="en-US" dirty="0">
                <a:solidFill>
                  <a:srgbClr val="BCBEC4"/>
                </a:solidFill>
                <a:effectLst/>
              </a:rPr>
            </a:br>
            <a:r>
              <a:rPr lang="en-US" dirty="0">
                <a:solidFill>
                  <a:srgbClr val="BCBEC4"/>
                </a:solidFill>
                <a:effectLst/>
              </a:rPr>
              <a:t>{</a:t>
            </a:r>
            <a:br>
              <a:rPr lang="en-US" dirty="0">
                <a:solidFill>
                  <a:srgbClr val="BCBEC4"/>
                </a:solidFill>
                <a:effectLst/>
              </a:rPr>
            </a:br>
            <a:r>
              <a:rPr lang="en-US" dirty="0">
                <a:solidFill>
                  <a:srgbClr val="7A7E85"/>
                </a:solidFill>
                <a:effectLst/>
              </a:rPr>
              <a:t>// is the collection empty?</a:t>
            </a:r>
            <a:br>
              <a:rPr lang="en-US" dirty="0">
                <a:solidFill>
                  <a:srgbClr val="7A7E85"/>
                </a:solidFill>
                <a:effectLst/>
              </a:rPr>
            </a:br>
            <a:r>
              <a:rPr lang="en-US" dirty="0">
                <a:solidFill>
                  <a:srgbClr val="BCBEC4"/>
                </a:solidFill>
                <a:effectLst/>
              </a:rPr>
              <a:t>ASSERT_TRUE(collection-&gt;empty());</a:t>
            </a:r>
            <a:br>
              <a:rPr lang="en-US" dirty="0">
                <a:solidFill>
                  <a:srgbClr val="BCBEC4"/>
                </a:solidFill>
                <a:effectLst/>
              </a:rPr>
            </a:br>
            <a:br>
              <a:rPr lang="en-US" dirty="0">
                <a:solidFill>
                  <a:srgbClr val="BCBEC4"/>
                </a:solidFill>
                <a:effectLst/>
              </a:rPr>
            </a:br>
            <a:r>
              <a:rPr lang="en-US" dirty="0">
                <a:solidFill>
                  <a:srgbClr val="7A7E85"/>
                </a:solidFill>
                <a:effectLst/>
              </a:rPr>
              <a:t>// if empty, the size must be 0</a:t>
            </a:r>
            <a:br>
              <a:rPr lang="en-US" dirty="0">
                <a:solidFill>
                  <a:srgbClr val="7A7E85"/>
                </a:solidFill>
                <a:effectLst/>
              </a:rPr>
            </a:br>
            <a:r>
              <a:rPr lang="en-US" dirty="0">
                <a:solidFill>
                  <a:srgbClr val="BCBEC4"/>
                </a:solidFill>
                <a:effectLst/>
              </a:rPr>
              <a:t>ASSERT_EQ(collection-&gt;size(), </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a:t>
            </a:r>
          </a:p>
          <a:p>
            <a:pPr marL="114300" indent="0">
              <a:buNone/>
            </a:pPr>
            <a:endParaRPr lang="en-US" dirty="0"/>
          </a:p>
        </p:txBody>
      </p:sp>
    </p:spTree>
    <p:extLst>
      <p:ext uri="{BB962C8B-B14F-4D97-AF65-F5344CB8AC3E}">
        <p14:creationId xmlns:p14="http://schemas.microsoft.com/office/powerpoint/2010/main" val="844166764"/>
      </p:ext>
    </p:extLst>
  </p:cSld>
  <p:clrMapOvr>
    <a:masterClrMapping/>
  </p:clrMapOvr>
  <mc:AlternateContent xmlns:mc="http://schemas.openxmlformats.org/markup-compatibility/2006" xmlns:p14="http://schemas.microsoft.com/office/powerpoint/2010/main">
    <mc:Choice Requires="p14">
      <p:transition spd="slow" p14:dur="1500" advTm="35960">
        <p:split orient="vert"/>
      </p:transition>
    </mc:Choice>
    <mc:Fallback xmlns="">
      <p:transition spd="slow" advTm="35960">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B4AE-7B38-A066-27BC-0FE3693EC0C5}"/>
              </a:ext>
            </a:extLst>
          </p:cNvPr>
          <p:cNvSpPr>
            <a:spLocks noGrp="1"/>
          </p:cNvSpPr>
          <p:nvPr>
            <p:ph type="title"/>
          </p:nvPr>
        </p:nvSpPr>
        <p:spPr/>
        <p:txBody>
          <a:bodyPr/>
          <a:lstStyle/>
          <a:p>
            <a:r>
              <a:rPr lang="en-US" dirty="0"/>
              <a:t>Unit Testing</a:t>
            </a:r>
            <a:br>
              <a:rPr lang="en-US" dirty="0"/>
            </a:br>
            <a:r>
              <a:rPr lang="en-US" dirty="0" err="1">
                <a:solidFill>
                  <a:schemeClr val="bg1"/>
                </a:solidFill>
                <a:effectLst/>
              </a:rPr>
              <a:t>MaxSizeIsGreaterOrEqual</a:t>
            </a:r>
            <a:endParaRPr lang="en-US" dirty="0">
              <a:solidFill>
                <a:schemeClr val="bg1"/>
              </a:solidFill>
            </a:endParaRPr>
          </a:p>
        </p:txBody>
      </p:sp>
      <p:sp>
        <p:nvSpPr>
          <p:cNvPr id="3" name="Text Placeholder 2">
            <a:extLst>
              <a:ext uri="{FF2B5EF4-FFF2-40B4-BE49-F238E27FC236}">
                <a16:creationId xmlns:a16="http://schemas.microsoft.com/office/drawing/2014/main" id="{E9AEDFBB-4F97-40BE-02DC-F686D5D4046E}"/>
              </a:ext>
            </a:extLst>
          </p:cNvPr>
          <p:cNvSpPr>
            <a:spLocks noGrp="1"/>
          </p:cNvSpPr>
          <p:nvPr>
            <p:ph type="body" idx="1"/>
          </p:nvPr>
        </p:nvSpPr>
        <p:spPr/>
        <p:txBody>
          <a:bodyPr>
            <a:normAutofit fontScale="85000" lnSpcReduction="20000"/>
          </a:bodyPr>
          <a:lstStyle/>
          <a:p>
            <a:pPr marL="114300" indent="0">
              <a:buNone/>
            </a:pPr>
            <a:r>
              <a:rPr lang="en-US" dirty="0">
                <a:solidFill>
                  <a:srgbClr val="7A7E85"/>
                </a:solidFill>
                <a:effectLst/>
              </a:rPr>
              <a:t>// Test that max size is greater than or equal to size for 0, 1, 5, 10 entries</a:t>
            </a:r>
            <a:br>
              <a:rPr lang="en-US" dirty="0">
                <a:solidFill>
                  <a:srgbClr val="7A7E85"/>
                </a:solidFill>
                <a:effectLst/>
              </a:rPr>
            </a:br>
            <a:r>
              <a:rPr lang="en-US" dirty="0">
                <a:solidFill>
                  <a:srgbClr val="BCBEC4"/>
                </a:solidFill>
                <a:effectLst/>
              </a:rPr>
              <a:t>TEST_F(</a:t>
            </a:r>
            <a:r>
              <a:rPr lang="en-US" dirty="0" err="1">
                <a:solidFill>
                  <a:srgbClr val="BCBEC4"/>
                </a:solidFill>
                <a:effectLst/>
              </a:rPr>
              <a:t>CollectionTest</a:t>
            </a:r>
            <a:r>
              <a:rPr lang="en-US" dirty="0">
                <a:solidFill>
                  <a:srgbClr val="BCBEC4"/>
                </a:solidFill>
                <a:effectLst/>
              </a:rPr>
              <a:t>, </a:t>
            </a:r>
            <a:r>
              <a:rPr lang="en-US" dirty="0" err="1">
                <a:solidFill>
                  <a:srgbClr val="BCBEC4"/>
                </a:solidFill>
                <a:effectLst/>
              </a:rPr>
              <a:t>MaxSizeIsGreaterOrEqual</a:t>
            </a:r>
            <a:r>
              <a:rPr lang="en-US" dirty="0">
                <a:solidFill>
                  <a:srgbClr val="BCBEC4"/>
                </a:solidFill>
                <a:effectLst/>
              </a:rPr>
              <a:t>)</a:t>
            </a:r>
            <a:br>
              <a:rPr lang="en-US" dirty="0">
                <a:solidFill>
                  <a:srgbClr val="BCBEC4"/>
                </a:solidFill>
                <a:effectLst/>
              </a:rPr>
            </a:br>
            <a:r>
              <a:rPr lang="en-US" dirty="0">
                <a:solidFill>
                  <a:srgbClr val="BCBEC4"/>
                </a:solidFill>
                <a:effectLst/>
              </a:rPr>
              <a:t>{</a:t>
            </a:r>
            <a:br>
              <a:rPr lang="en-US" dirty="0">
                <a:solidFill>
                  <a:srgbClr val="BCBEC4"/>
                </a:solidFill>
                <a:effectLst/>
              </a:rPr>
            </a:br>
            <a:r>
              <a:rPr lang="en-US" dirty="0">
                <a:solidFill>
                  <a:srgbClr val="7A7E85"/>
                </a:solidFill>
                <a:effectLst/>
              </a:rPr>
              <a:t>// Test for size 0</a:t>
            </a:r>
            <a:br>
              <a:rPr lang="en-US" dirty="0">
                <a:solidFill>
                  <a:srgbClr val="7A7E85"/>
                </a:solidFill>
                <a:effectLst/>
              </a:rPr>
            </a:br>
            <a:r>
              <a:rPr lang="en-US" dirty="0">
                <a:solidFill>
                  <a:srgbClr val="BCBEC4"/>
                </a:solidFill>
                <a:effectLst/>
              </a:rPr>
              <a:t>ASSERT_GE(collection-&gt;</a:t>
            </a:r>
            <a:r>
              <a:rPr lang="en-US" dirty="0" err="1">
                <a:solidFill>
                  <a:srgbClr val="BCBEC4"/>
                </a:solidFill>
                <a:effectLst/>
              </a:rPr>
              <a:t>max_size</a:t>
            </a:r>
            <a:r>
              <a:rPr lang="en-US" dirty="0">
                <a:solidFill>
                  <a:srgbClr val="BCBEC4"/>
                </a:solidFill>
                <a:effectLst/>
              </a:rPr>
              <a:t>(), </a:t>
            </a:r>
            <a:r>
              <a:rPr lang="en-US" dirty="0">
                <a:solidFill>
                  <a:srgbClr val="2AACB8"/>
                </a:solidFill>
                <a:effectLst/>
              </a:rPr>
              <a:t>0</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7A7E85"/>
                </a:solidFill>
                <a:effectLst/>
              </a:rPr>
              <a:t>// Add a single entry and test again</a:t>
            </a:r>
            <a:br>
              <a:rPr lang="en-US" dirty="0">
                <a:solidFill>
                  <a:srgbClr val="7A7E85"/>
                </a:solidFill>
                <a:effectLst/>
              </a:rPr>
            </a:br>
            <a:r>
              <a:rPr lang="en-US" dirty="0">
                <a:solidFill>
                  <a:srgbClr val="BCBEC4"/>
                </a:solidFill>
                <a:effectLst/>
              </a:rPr>
              <a:t>collection-&gt;</a:t>
            </a:r>
            <a:r>
              <a:rPr lang="en-US" dirty="0" err="1">
                <a:solidFill>
                  <a:srgbClr val="BCBEC4"/>
                </a:solidFill>
                <a:effectLst/>
              </a:rPr>
              <a:t>push_back</a:t>
            </a:r>
            <a:r>
              <a:rPr lang="en-US" dirty="0">
                <a:solidFill>
                  <a:srgbClr val="BCBEC4"/>
                </a:solidFill>
                <a:effectLst/>
              </a:rPr>
              <a:t>(</a:t>
            </a:r>
            <a:r>
              <a:rPr lang="en-US" dirty="0">
                <a:solidFill>
                  <a:srgbClr val="2AACB8"/>
                </a:solidFill>
                <a:effectLst/>
              </a:rPr>
              <a:t>1</a:t>
            </a:r>
            <a:r>
              <a:rPr lang="en-US" dirty="0">
                <a:solidFill>
                  <a:srgbClr val="BCBEC4"/>
                </a:solidFill>
                <a:effectLst/>
              </a:rPr>
              <a:t>);</a:t>
            </a:r>
            <a:br>
              <a:rPr lang="en-US" dirty="0">
                <a:solidFill>
                  <a:srgbClr val="BCBEC4"/>
                </a:solidFill>
                <a:effectLst/>
              </a:rPr>
            </a:br>
            <a:r>
              <a:rPr lang="en-US" dirty="0">
                <a:solidFill>
                  <a:srgbClr val="BCBEC4"/>
                </a:solidFill>
                <a:effectLst/>
              </a:rPr>
              <a:t>ASSERT_GE(collection-&gt;</a:t>
            </a:r>
            <a:r>
              <a:rPr lang="en-US" dirty="0" err="1">
                <a:solidFill>
                  <a:srgbClr val="BCBEC4"/>
                </a:solidFill>
                <a:effectLst/>
              </a:rPr>
              <a:t>max_size</a:t>
            </a:r>
            <a:r>
              <a:rPr lang="en-US" dirty="0">
                <a:solidFill>
                  <a:srgbClr val="BCBEC4"/>
                </a:solidFill>
                <a:effectLst/>
              </a:rPr>
              <a:t>(), </a:t>
            </a:r>
            <a:r>
              <a:rPr lang="en-US" dirty="0">
                <a:solidFill>
                  <a:srgbClr val="2AACB8"/>
                </a:solidFill>
                <a:effectLst/>
              </a:rPr>
              <a:t>1</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7A7E85"/>
                </a:solidFill>
                <a:effectLst/>
              </a:rPr>
              <a:t>// Add more entries and test for size 5</a:t>
            </a:r>
            <a:br>
              <a:rPr lang="en-US" dirty="0">
                <a:solidFill>
                  <a:srgbClr val="7A7E85"/>
                </a:solidFill>
                <a:effectLst/>
              </a:rPr>
            </a:br>
            <a:r>
              <a:rPr lang="en-US" dirty="0" err="1">
                <a:solidFill>
                  <a:srgbClr val="BCBEC4"/>
                </a:solidFill>
                <a:effectLst/>
              </a:rPr>
              <a:t>add_entries</a:t>
            </a:r>
            <a:r>
              <a:rPr lang="en-US" dirty="0">
                <a:solidFill>
                  <a:srgbClr val="BCBEC4"/>
                </a:solidFill>
                <a:effectLst/>
              </a:rPr>
              <a:t>(</a:t>
            </a:r>
            <a:r>
              <a:rPr lang="en-US" dirty="0">
                <a:solidFill>
                  <a:srgbClr val="2AACB8"/>
                </a:solidFill>
                <a:effectLst/>
              </a:rPr>
              <a:t>4</a:t>
            </a:r>
            <a:r>
              <a:rPr lang="en-US" dirty="0">
                <a:solidFill>
                  <a:srgbClr val="BCBEC4"/>
                </a:solidFill>
                <a:effectLst/>
              </a:rPr>
              <a:t>);</a:t>
            </a:r>
            <a:br>
              <a:rPr lang="en-US" dirty="0">
                <a:solidFill>
                  <a:srgbClr val="BCBEC4"/>
                </a:solidFill>
                <a:effectLst/>
              </a:rPr>
            </a:br>
            <a:r>
              <a:rPr lang="en-US" dirty="0">
                <a:solidFill>
                  <a:srgbClr val="BCBEC4"/>
                </a:solidFill>
                <a:effectLst/>
              </a:rPr>
              <a:t>ASSERT_GE(collection-&gt;</a:t>
            </a:r>
            <a:r>
              <a:rPr lang="en-US" dirty="0" err="1">
                <a:solidFill>
                  <a:srgbClr val="BCBEC4"/>
                </a:solidFill>
                <a:effectLst/>
              </a:rPr>
              <a:t>max_size</a:t>
            </a:r>
            <a:r>
              <a:rPr lang="en-US" dirty="0">
                <a:solidFill>
                  <a:srgbClr val="BCBEC4"/>
                </a:solidFill>
                <a:effectLst/>
              </a:rPr>
              <a:t>(), </a:t>
            </a:r>
            <a:r>
              <a:rPr lang="en-US" dirty="0">
                <a:solidFill>
                  <a:srgbClr val="2AACB8"/>
                </a:solidFill>
                <a:effectLst/>
              </a:rPr>
              <a:t>5</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7A7E85"/>
                </a:solidFill>
                <a:effectLst/>
              </a:rPr>
              <a:t>// Add more entries and test for size 10</a:t>
            </a:r>
            <a:br>
              <a:rPr lang="en-US" dirty="0">
                <a:solidFill>
                  <a:srgbClr val="7A7E85"/>
                </a:solidFill>
                <a:effectLst/>
              </a:rPr>
            </a:br>
            <a:r>
              <a:rPr lang="en-US" dirty="0" err="1">
                <a:solidFill>
                  <a:srgbClr val="BCBEC4"/>
                </a:solidFill>
                <a:effectLst/>
              </a:rPr>
              <a:t>add_entries</a:t>
            </a:r>
            <a:r>
              <a:rPr lang="en-US" dirty="0">
                <a:solidFill>
                  <a:srgbClr val="BCBEC4"/>
                </a:solidFill>
                <a:effectLst/>
              </a:rPr>
              <a:t>(</a:t>
            </a:r>
            <a:r>
              <a:rPr lang="en-US" dirty="0">
                <a:solidFill>
                  <a:srgbClr val="2AACB8"/>
                </a:solidFill>
                <a:effectLst/>
              </a:rPr>
              <a:t>5</a:t>
            </a:r>
            <a:r>
              <a:rPr lang="en-US" dirty="0">
                <a:solidFill>
                  <a:srgbClr val="BCBEC4"/>
                </a:solidFill>
                <a:effectLst/>
              </a:rPr>
              <a:t>);</a:t>
            </a:r>
            <a:br>
              <a:rPr lang="en-US" dirty="0">
                <a:solidFill>
                  <a:srgbClr val="BCBEC4"/>
                </a:solidFill>
                <a:effectLst/>
              </a:rPr>
            </a:br>
            <a:r>
              <a:rPr lang="en-US" dirty="0">
                <a:solidFill>
                  <a:srgbClr val="BCBEC4"/>
                </a:solidFill>
                <a:effectLst/>
              </a:rPr>
              <a:t>ASSERT_GE(collection-&gt;</a:t>
            </a:r>
            <a:r>
              <a:rPr lang="en-US" dirty="0" err="1">
                <a:solidFill>
                  <a:srgbClr val="BCBEC4"/>
                </a:solidFill>
                <a:effectLst/>
              </a:rPr>
              <a:t>max_size</a:t>
            </a:r>
            <a:r>
              <a:rPr lang="en-US" dirty="0">
                <a:solidFill>
                  <a:srgbClr val="BCBEC4"/>
                </a:solidFill>
                <a:effectLst/>
              </a:rPr>
              <a:t>(), </a:t>
            </a:r>
            <a:r>
              <a:rPr lang="en-US" dirty="0">
                <a:solidFill>
                  <a:srgbClr val="2AACB8"/>
                </a:solidFill>
                <a:effectLst/>
              </a:rPr>
              <a:t>10</a:t>
            </a:r>
            <a:r>
              <a:rPr lang="en-US" dirty="0">
                <a:solidFill>
                  <a:srgbClr val="BCBEC4"/>
                </a:solidFill>
                <a:effectLst/>
              </a:rPr>
              <a:t>);</a:t>
            </a:r>
            <a:br>
              <a:rPr lang="en-US" dirty="0">
                <a:solidFill>
                  <a:srgbClr val="BCBEC4"/>
                </a:solidFill>
                <a:effectLst/>
              </a:rPr>
            </a:br>
            <a:r>
              <a:rPr lang="en-US" dirty="0">
                <a:solidFill>
                  <a:srgbClr val="BCBEC4"/>
                </a:solidFill>
                <a:effectLst/>
              </a:rPr>
              <a:t>}</a:t>
            </a:r>
          </a:p>
          <a:p>
            <a:pPr marL="114300" indent="0">
              <a:buNone/>
            </a:pPr>
            <a:endParaRPr lang="en-US" dirty="0"/>
          </a:p>
        </p:txBody>
      </p:sp>
    </p:spTree>
    <p:extLst>
      <p:ext uri="{BB962C8B-B14F-4D97-AF65-F5344CB8AC3E}">
        <p14:creationId xmlns:p14="http://schemas.microsoft.com/office/powerpoint/2010/main" val="2901395818"/>
      </p:ext>
    </p:extLst>
  </p:cSld>
  <p:clrMapOvr>
    <a:masterClrMapping/>
  </p:clrMapOvr>
  <mc:AlternateContent xmlns:mc="http://schemas.openxmlformats.org/markup-compatibility/2006" xmlns:p14="http://schemas.microsoft.com/office/powerpoint/2010/main">
    <mc:Choice Requires="p14">
      <p:transition spd="slow" p14:dur="1500" advTm="38705">
        <p:split orient="vert"/>
      </p:transition>
    </mc:Choice>
    <mc:Fallback xmlns="">
      <p:transition spd="slow" advTm="38705">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DA31-A191-BA79-9A66-45B022DCB859}"/>
              </a:ext>
            </a:extLst>
          </p:cNvPr>
          <p:cNvSpPr>
            <a:spLocks noGrp="1"/>
          </p:cNvSpPr>
          <p:nvPr>
            <p:ph type="title"/>
          </p:nvPr>
        </p:nvSpPr>
        <p:spPr/>
        <p:txBody>
          <a:bodyPr/>
          <a:lstStyle/>
          <a:p>
            <a:r>
              <a:rPr lang="en-US" dirty="0">
                <a:solidFill>
                  <a:schemeClr val="bg1"/>
                </a:solidFill>
              </a:rPr>
              <a:t>Unit Testing</a:t>
            </a:r>
            <a:br>
              <a:rPr lang="en-US" dirty="0">
                <a:solidFill>
                  <a:schemeClr val="bg1"/>
                </a:solidFill>
              </a:rPr>
            </a:br>
            <a:r>
              <a:rPr lang="en-US" dirty="0" err="1">
                <a:solidFill>
                  <a:schemeClr val="bg1"/>
                </a:solidFill>
                <a:effectLst/>
              </a:rPr>
              <a:t>AlwaysFail</a:t>
            </a:r>
            <a:endParaRPr lang="en-US" dirty="0">
              <a:solidFill>
                <a:schemeClr val="bg1"/>
              </a:solidFill>
            </a:endParaRPr>
          </a:p>
        </p:txBody>
      </p:sp>
      <p:sp>
        <p:nvSpPr>
          <p:cNvPr id="3" name="Text Placeholder 2">
            <a:extLst>
              <a:ext uri="{FF2B5EF4-FFF2-40B4-BE49-F238E27FC236}">
                <a16:creationId xmlns:a16="http://schemas.microsoft.com/office/drawing/2014/main" id="{A0331928-E6C3-0938-0248-9AA25AF234BD}"/>
              </a:ext>
            </a:extLst>
          </p:cNvPr>
          <p:cNvSpPr>
            <a:spLocks noGrp="1"/>
          </p:cNvSpPr>
          <p:nvPr>
            <p:ph type="body" idx="1"/>
          </p:nvPr>
        </p:nvSpPr>
        <p:spPr/>
        <p:txBody>
          <a:bodyPr/>
          <a:lstStyle/>
          <a:p>
            <a:pPr marL="114300" indent="0">
              <a:buNone/>
            </a:pPr>
            <a:r>
              <a:rPr lang="en-US" dirty="0">
                <a:solidFill>
                  <a:srgbClr val="7A7E85"/>
                </a:solidFill>
                <a:effectLst/>
              </a:rPr>
              <a:t>/* Comment this test out to prevent the test from running</a:t>
            </a:r>
            <a:br>
              <a:rPr lang="en-US" dirty="0">
                <a:solidFill>
                  <a:srgbClr val="7A7E85"/>
                </a:solidFill>
                <a:effectLst/>
              </a:rPr>
            </a:br>
            <a:r>
              <a:rPr lang="en-US" dirty="0">
                <a:solidFill>
                  <a:srgbClr val="7A7E85"/>
                </a:solidFill>
                <a:effectLst/>
              </a:rPr>
              <a:t> * Uncomment this test to see a failure in the test explorer */</a:t>
            </a:r>
            <a:br>
              <a:rPr lang="en-US" dirty="0">
                <a:solidFill>
                  <a:srgbClr val="7A7E85"/>
                </a:solidFill>
                <a:effectLst/>
              </a:rPr>
            </a:br>
            <a:r>
              <a:rPr lang="en-US" dirty="0">
                <a:solidFill>
                  <a:srgbClr val="BCBEC4"/>
                </a:solidFill>
                <a:effectLst/>
              </a:rPr>
              <a:t>TEST_F(</a:t>
            </a:r>
            <a:r>
              <a:rPr lang="en-US" dirty="0" err="1">
                <a:solidFill>
                  <a:srgbClr val="BCBEC4"/>
                </a:solidFill>
                <a:effectLst/>
              </a:rPr>
              <a:t>CollectionTest</a:t>
            </a:r>
            <a:r>
              <a:rPr lang="en-US" dirty="0">
                <a:solidFill>
                  <a:srgbClr val="BCBEC4"/>
                </a:solidFill>
                <a:effectLst/>
              </a:rPr>
              <a:t>, </a:t>
            </a:r>
            <a:r>
              <a:rPr lang="en-US" dirty="0" err="1">
                <a:solidFill>
                  <a:srgbClr val="BCBEC4"/>
                </a:solidFill>
                <a:effectLst/>
              </a:rPr>
              <a:t>AlwaysFail</a:t>
            </a:r>
            <a:r>
              <a:rPr lang="en-US" dirty="0">
                <a:solidFill>
                  <a:srgbClr val="BCBEC4"/>
                </a:solidFill>
                <a:effectLst/>
              </a:rPr>
              <a:t>)</a:t>
            </a:r>
            <a:br>
              <a:rPr lang="en-US" dirty="0">
                <a:solidFill>
                  <a:srgbClr val="BCBEC4"/>
                </a:solidFill>
                <a:effectLst/>
              </a:rPr>
            </a:br>
            <a:r>
              <a:rPr lang="en-US" dirty="0">
                <a:solidFill>
                  <a:srgbClr val="BCBEC4"/>
                </a:solidFill>
                <a:effectLst/>
              </a:rPr>
              <a:t>{</a:t>
            </a:r>
            <a:br>
              <a:rPr lang="en-US" dirty="0">
                <a:solidFill>
                  <a:srgbClr val="BCBEC4"/>
                </a:solidFill>
                <a:effectLst/>
              </a:rPr>
            </a:br>
            <a:r>
              <a:rPr lang="en-US" dirty="0">
                <a:solidFill>
                  <a:srgbClr val="BCBEC4"/>
                </a:solidFill>
                <a:effectLst/>
              </a:rPr>
              <a:t>FAIL();</a:t>
            </a:r>
            <a:br>
              <a:rPr lang="en-US" dirty="0">
                <a:solidFill>
                  <a:srgbClr val="BCBEC4"/>
                </a:solidFill>
                <a:effectLst/>
              </a:rPr>
            </a:br>
            <a:r>
              <a:rPr lang="en-US" dirty="0">
                <a:solidFill>
                  <a:srgbClr val="BCBEC4"/>
                </a:solidFill>
                <a:effectLst/>
              </a:rPr>
              <a:t>}</a:t>
            </a:r>
          </a:p>
          <a:p>
            <a:pPr marL="114300" indent="0">
              <a:buNone/>
            </a:pPr>
            <a:endParaRPr lang="en-US" dirty="0"/>
          </a:p>
        </p:txBody>
      </p:sp>
    </p:spTree>
    <p:extLst>
      <p:ext uri="{BB962C8B-B14F-4D97-AF65-F5344CB8AC3E}">
        <p14:creationId xmlns:p14="http://schemas.microsoft.com/office/powerpoint/2010/main" val="2372691165"/>
      </p:ext>
    </p:extLst>
  </p:cSld>
  <p:clrMapOvr>
    <a:masterClrMapping/>
  </p:clrMapOvr>
  <mc:AlternateContent xmlns:mc="http://schemas.openxmlformats.org/markup-compatibility/2006" xmlns:p14="http://schemas.microsoft.com/office/powerpoint/2010/main">
    <mc:Choice Requires="p14">
      <p:transition spd="slow" p14:dur="1500" advTm="39635">
        <p:split orient="vert"/>
      </p:transition>
    </mc:Choice>
    <mc:Fallback xmlns="">
      <p:transition spd="slow" advTm="39635">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advTm="10636">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3101662"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210;p10">
            <a:extLst>
              <a:ext uri="{FF2B5EF4-FFF2-40B4-BE49-F238E27FC236}">
                <a16:creationId xmlns:a16="http://schemas.microsoft.com/office/drawing/2014/main" id="{5E2A108C-A354-EF6D-5E02-42192BF7D131}"/>
              </a:ext>
            </a:extLst>
          </p:cNvPr>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lt1"/>
              </a:buClr>
              <a:buSzPts val="2000"/>
              <a:buNone/>
            </a:pPr>
            <a:endParaRPr lang="en-US" sz="1600" dirty="0"/>
          </a:p>
          <a:p>
            <a:pPr marL="114300" indent="0">
              <a:buNone/>
            </a:pPr>
            <a:r>
              <a:rPr lang="en-US" sz="1600" b="0" i="0" dirty="0">
                <a:solidFill>
                  <a:srgbClr val="D1D5DB"/>
                </a:solidFill>
                <a:effectLst/>
                <a:latin typeface="+mn-lt"/>
              </a:rPr>
              <a:t>The </a:t>
            </a:r>
            <a:r>
              <a:rPr lang="en-US" sz="1600" b="0" i="0" dirty="0" err="1">
                <a:solidFill>
                  <a:srgbClr val="D1D5DB"/>
                </a:solidFill>
                <a:effectLst/>
                <a:latin typeface="+mn-lt"/>
              </a:rPr>
              <a:t>DevSecOps</a:t>
            </a:r>
            <a:r>
              <a:rPr lang="en-US" sz="1600" b="0" i="0" dirty="0">
                <a:solidFill>
                  <a:srgbClr val="D1D5DB"/>
                </a:solidFill>
                <a:effectLst/>
                <a:latin typeface="+mn-lt"/>
              </a:rPr>
              <a:t> pipeline is an integrated and automated software development and deployment process that embeds security practices throughout the entire lifecycle to ensure secure, reliable, and rapid delivery of software.</a:t>
            </a:r>
            <a:endParaRPr lang="en-US" sz="1600" dirty="0">
              <a:latin typeface="+mn-lt"/>
            </a:endParaRPr>
          </a:p>
          <a:p>
            <a:pPr marL="114300" indent="0" algn="l">
              <a:buNone/>
            </a:pPr>
            <a:endParaRPr lang="en-US" sz="1600" b="0" i="0" dirty="0">
              <a:solidFill>
                <a:srgbClr val="D1D5DB"/>
              </a:solidFill>
              <a:effectLst/>
              <a:latin typeface="+mn-lt"/>
            </a:endParaRPr>
          </a:p>
          <a:p>
            <a:pPr marL="114300" indent="0" algn="l">
              <a:buNone/>
            </a:pPr>
            <a:r>
              <a:rPr lang="en-US" sz="1600" b="0" i="0" dirty="0">
                <a:solidFill>
                  <a:srgbClr val="D1D5DB"/>
                </a:solidFill>
                <a:effectLst/>
                <a:latin typeface="+mn-lt"/>
              </a:rPr>
              <a:t>In the </a:t>
            </a:r>
            <a:r>
              <a:rPr lang="en-US" sz="1600" b="0" i="0" dirty="0" err="1">
                <a:solidFill>
                  <a:srgbClr val="D1D5DB"/>
                </a:solidFill>
                <a:effectLst/>
                <a:latin typeface="+mn-lt"/>
              </a:rPr>
              <a:t>DevSecOps</a:t>
            </a:r>
            <a:r>
              <a:rPr lang="en-US" sz="1600" b="0" i="0" dirty="0">
                <a:solidFill>
                  <a:srgbClr val="D1D5DB"/>
                </a:solidFill>
                <a:effectLst/>
                <a:latin typeface="+mn-lt"/>
              </a:rPr>
              <a:t> diagram, various security tools are strategically integrated into the flow of automation to enhance the security and reliability of the software development and deployment process. These tools are primarily employed at the following stages:</a:t>
            </a:r>
          </a:p>
          <a:p>
            <a:pPr algn="l">
              <a:buFont typeface="+mj-lt"/>
              <a:buAutoNum type="arabicPeriod"/>
            </a:pPr>
            <a:r>
              <a:rPr lang="en-US" sz="1600" b="1" i="0" dirty="0">
                <a:solidFill>
                  <a:srgbClr val="D1D5DB"/>
                </a:solidFill>
                <a:effectLst/>
                <a:latin typeface="+mn-lt"/>
              </a:rPr>
              <a:t>Static Analysis (Static Testing):</a:t>
            </a:r>
            <a:r>
              <a:rPr lang="en-US" sz="1600" b="0" i="0" dirty="0">
                <a:solidFill>
                  <a:srgbClr val="D1D5DB"/>
                </a:solidFill>
                <a:effectLst/>
                <a:latin typeface="+mn-lt"/>
              </a:rPr>
              <a:t> Tools like SonarQube are utilized during the static analysis stage to scan the source code for vulnerabilities, coding errors, and adherence to coding standards. This stage ensures that code quality and security are addressed at the early development phase.</a:t>
            </a:r>
          </a:p>
          <a:p>
            <a:pPr algn="l">
              <a:buFont typeface="+mj-lt"/>
              <a:buAutoNum type="arabicPeriod"/>
            </a:pPr>
            <a:r>
              <a:rPr lang="en-US" sz="1600" b="1" i="0" dirty="0">
                <a:solidFill>
                  <a:srgbClr val="D1D5DB"/>
                </a:solidFill>
                <a:effectLst/>
                <a:latin typeface="+mn-lt"/>
              </a:rPr>
              <a:t>Vulnerability Scanning (Containerization):</a:t>
            </a:r>
            <a:r>
              <a:rPr lang="en-US" sz="1600" b="0" i="0" dirty="0">
                <a:solidFill>
                  <a:srgbClr val="D1D5DB"/>
                </a:solidFill>
                <a:effectLst/>
                <a:latin typeface="+mn-lt"/>
              </a:rPr>
              <a:t> Clair, an external tool, is integrated into the containerization and vulnerability scanning stage. It scans container images for known vulnerabilities, enhancing the security of containerized applications.</a:t>
            </a:r>
          </a:p>
          <a:p>
            <a:pPr algn="l">
              <a:buFont typeface="+mj-lt"/>
              <a:buAutoNum type="arabicPeriod"/>
            </a:pPr>
            <a:r>
              <a:rPr lang="en-US" sz="1600" b="1" i="0" dirty="0">
                <a:solidFill>
                  <a:srgbClr val="D1D5DB"/>
                </a:solidFill>
                <a:effectLst/>
                <a:latin typeface="+mn-lt"/>
              </a:rPr>
              <a:t>Continuous Monitoring &amp; Alerting (Runtime):</a:t>
            </a:r>
            <a:r>
              <a:rPr lang="en-US" sz="1600" b="0" i="0" dirty="0">
                <a:solidFill>
                  <a:srgbClr val="D1D5DB"/>
                </a:solidFill>
                <a:effectLst/>
                <a:latin typeface="+mn-lt"/>
              </a:rPr>
              <a:t> Prometheus is incorporated into the monitoring and logging stage during the runtime phase. It continuously monitors application performance and triggers alerts in case of anomalies, ensuring real-time insights and proactive issue detection and resolution.</a:t>
            </a:r>
          </a:p>
          <a:p>
            <a:pPr algn="l">
              <a:buFont typeface="+mj-lt"/>
              <a:buAutoNum type="arabicPeriod"/>
            </a:pPr>
            <a:r>
              <a:rPr lang="en-US" sz="1600" b="1" i="0" dirty="0">
                <a:solidFill>
                  <a:srgbClr val="D1D5DB"/>
                </a:solidFill>
                <a:effectLst/>
                <a:latin typeface="+mn-lt"/>
              </a:rPr>
              <a:t>Incident Response (Post-Deployment):</a:t>
            </a:r>
            <a:r>
              <a:rPr lang="en-US" sz="1600" b="0" i="0" dirty="0">
                <a:solidFill>
                  <a:srgbClr val="D1D5DB"/>
                </a:solidFill>
                <a:effectLst/>
                <a:latin typeface="+mn-lt"/>
              </a:rPr>
              <a:t> While not explicitly mentioned in the diagram, the incident response tools and processes come into play as part of the security measures. They are activated after deployment to address and mitigate security incidents promptly.</a:t>
            </a:r>
          </a:p>
          <a:p>
            <a:pPr marL="685800" lvl="1" indent="-228600" algn="l" rtl="0">
              <a:lnSpc>
                <a:spcPct val="90000"/>
              </a:lnSpc>
              <a:spcBef>
                <a:spcPts val="0"/>
              </a:spcBef>
              <a:spcAft>
                <a:spcPts val="0"/>
              </a:spcAft>
              <a:buClr>
                <a:schemeClr val="lt1"/>
              </a:buClr>
              <a:buSzPts val="2000"/>
              <a:buChar char="•"/>
            </a:pPr>
            <a:endParaRPr lang="en-US" sz="1600" dirty="0"/>
          </a:p>
        </p:txBody>
      </p:sp>
    </p:spTree>
    <p:custDataLst>
      <p:tags r:id="rId1"/>
    </p:custDataLst>
  </p:cSld>
  <p:clrMapOvr>
    <a:masterClrMapping/>
  </p:clrMapOvr>
  <p:transition spd="slow" advTm="45645">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217;p11">
            <a:extLst>
              <a:ext uri="{FF2B5EF4-FFF2-40B4-BE49-F238E27FC236}">
                <a16:creationId xmlns:a16="http://schemas.microsoft.com/office/drawing/2014/main" id="{3F60F480-E2EF-4AE0-7F1A-1E6D4B6222AA}"/>
              </a:ext>
            </a:extLst>
          </p:cNvPr>
          <p:cNvSpPr txBox="1">
            <a:spLocks noGrp="1"/>
          </p:cNvSpPr>
          <p:nvPr>
            <p:ph type="body" idx="1"/>
          </p:nvPr>
        </p:nvSpPr>
        <p:spPr>
          <a:xfrm>
            <a:off x="696532" y="1872026"/>
            <a:ext cx="5611969" cy="1293029"/>
          </a:xfrm>
          <a:prstGeom prst="rect">
            <a:avLst/>
          </a:prstGeom>
          <a:noFill/>
          <a:ln>
            <a:noFill/>
          </a:ln>
        </p:spPr>
        <p:txBody>
          <a:bodyPr spcFirstLastPara="1" wrap="square" lIns="91425" tIns="45700" rIns="91425" bIns="45700" anchor="t" anchorCtr="0">
            <a:normAutofit fontScale="92500" lnSpcReduction="10000"/>
          </a:bodyPr>
          <a:lstStyle/>
          <a:p>
            <a:pPr algn="l">
              <a:buFont typeface="Arial" panose="020B0604020202020204" pitchFamily="34" charset="0"/>
              <a:buChar char="•"/>
            </a:pPr>
            <a:r>
              <a:rPr lang="en-US" sz="1600" b="1" i="0" dirty="0">
                <a:solidFill>
                  <a:srgbClr val="D1D5DB"/>
                </a:solidFill>
                <a:effectLst/>
                <a:latin typeface="+mn-lt"/>
              </a:rPr>
              <a:t>Problem:</a:t>
            </a:r>
            <a:r>
              <a:rPr lang="en-US" sz="1600" b="0" i="0" dirty="0">
                <a:solidFill>
                  <a:srgbClr val="D1D5DB"/>
                </a:solidFill>
                <a:effectLst/>
                <a:latin typeface="+mn-lt"/>
              </a:rPr>
              <a:t> Delaying action may lead to an increased vulnerability to security threats and a potential negative impact on customer trust.</a:t>
            </a:r>
          </a:p>
          <a:p>
            <a:pPr algn="l">
              <a:buFont typeface="Arial" panose="020B0604020202020204" pitchFamily="34" charset="0"/>
              <a:buChar char="•"/>
            </a:pPr>
            <a:r>
              <a:rPr lang="en-US" sz="1600" b="1" i="0" dirty="0">
                <a:solidFill>
                  <a:srgbClr val="D1D5DB"/>
                </a:solidFill>
                <a:effectLst/>
                <a:latin typeface="+mn-lt"/>
              </a:rPr>
              <a:t>Problem:</a:t>
            </a:r>
            <a:r>
              <a:rPr lang="en-US" sz="1600" b="0" i="0" dirty="0">
                <a:solidFill>
                  <a:srgbClr val="D1D5DB"/>
                </a:solidFill>
                <a:effectLst/>
                <a:latin typeface="+mn-lt"/>
              </a:rPr>
              <a:t> The strategy may lack scalability for future growth.</a:t>
            </a:r>
          </a:p>
          <a:p>
            <a:pPr marL="228600" lvl="0" indent="-228600" algn="l" rtl="0">
              <a:lnSpc>
                <a:spcPct val="90000"/>
              </a:lnSpc>
              <a:spcBef>
                <a:spcPts val="0"/>
              </a:spcBef>
              <a:spcAft>
                <a:spcPts val="0"/>
              </a:spcAft>
              <a:buClr>
                <a:schemeClr val="lt1"/>
              </a:buClr>
              <a:buSzPts val="2000"/>
              <a:buChar char="•"/>
            </a:pPr>
            <a:endParaRPr dirty="0"/>
          </a:p>
        </p:txBody>
      </p:sp>
      <p:sp>
        <p:nvSpPr>
          <p:cNvPr id="6" name="Google Shape;217;p11">
            <a:extLst>
              <a:ext uri="{FF2B5EF4-FFF2-40B4-BE49-F238E27FC236}">
                <a16:creationId xmlns:a16="http://schemas.microsoft.com/office/drawing/2014/main" id="{7C2CBAF4-E0EC-250D-C967-DE06DDED457D}"/>
              </a:ext>
            </a:extLst>
          </p:cNvPr>
          <p:cNvSpPr txBox="1">
            <a:spLocks/>
          </p:cNvSpPr>
          <p:nvPr/>
        </p:nvSpPr>
        <p:spPr>
          <a:xfrm>
            <a:off x="6095999" y="1902595"/>
            <a:ext cx="5611969" cy="1427183"/>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algn="l">
              <a:buFont typeface="Arial" panose="020B0604020202020204" pitchFamily="34" charset="0"/>
              <a:buChar char="•"/>
            </a:pPr>
            <a:r>
              <a:rPr lang="en-US" b="1" i="0" dirty="0">
                <a:solidFill>
                  <a:srgbClr val="D1D5DB"/>
                </a:solidFill>
                <a:effectLst/>
                <a:latin typeface="+mn-lt"/>
              </a:rPr>
              <a:t>Solution:</a:t>
            </a:r>
            <a:r>
              <a:rPr lang="en-US" b="0" i="0" dirty="0">
                <a:solidFill>
                  <a:srgbClr val="D1D5DB"/>
                </a:solidFill>
                <a:effectLst/>
                <a:latin typeface="+mn-lt"/>
              </a:rPr>
              <a:t> Acting now will improve security and ensure customer data protection.</a:t>
            </a:r>
          </a:p>
          <a:p>
            <a:pPr algn="l">
              <a:buFont typeface="Arial" panose="020B0604020202020204" pitchFamily="34" charset="0"/>
              <a:buChar char="•"/>
            </a:pPr>
            <a:r>
              <a:rPr lang="en-US" b="1" i="0" dirty="0">
                <a:solidFill>
                  <a:srgbClr val="D1D5DB"/>
                </a:solidFill>
                <a:effectLst/>
                <a:latin typeface="+mn-lt"/>
              </a:rPr>
              <a:t>Solution:</a:t>
            </a:r>
            <a:r>
              <a:rPr lang="en-US" b="0" i="0" dirty="0">
                <a:solidFill>
                  <a:srgbClr val="D1D5DB"/>
                </a:solidFill>
                <a:effectLst/>
                <a:latin typeface="+mn-lt"/>
              </a:rPr>
              <a:t> Immediate action can enhance the organization's compliance with security standards and regulations.</a:t>
            </a:r>
          </a:p>
          <a:p>
            <a:pPr algn="l">
              <a:buFont typeface="Arial" panose="020B0604020202020204" pitchFamily="34" charset="0"/>
              <a:buChar char="•"/>
            </a:pPr>
            <a:r>
              <a:rPr lang="en-US" b="1" i="0" dirty="0">
                <a:solidFill>
                  <a:srgbClr val="D1D5DB"/>
                </a:solidFill>
                <a:effectLst/>
                <a:latin typeface="+mn-lt"/>
              </a:rPr>
              <a:t>Solution:</a:t>
            </a:r>
            <a:r>
              <a:rPr lang="en-US" b="0" i="0" dirty="0">
                <a:solidFill>
                  <a:srgbClr val="D1D5DB"/>
                </a:solidFill>
                <a:effectLst/>
                <a:latin typeface="+mn-lt"/>
              </a:rPr>
              <a:t> Addressing scalability concerns in advance is essential for accommodating future growth.</a:t>
            </a:r>
          </a:p>
          <a:p>
            <a:endParaRPr lang="en-US" dirty="0"/>
          </a:p>
        </p:txBody>
      </p:sp>
      <p:sp>
        <p:nvSpPr>
          <p:cNvPr id="7" name="Google Shape;217;p11">
            <a:extLst>
              <a:ext uri="{FF2B5EF4-FFF2-40B4-BE49-F238E27FC236}">
                <a16:creationId xmlns:a16="http://schemas.microsoft.com/office/drawing/2014/main" id="{AA853CFE-0656-1336-18CC-872FD75C20FA}"/>
              </a:ext>
            </a:extLst>
          </p:cNvPr>
          <p:cNvSpPr txBox="1">
            <a:spLocks/>
          </p:cNvSpPr>
          <p:nvPr/>
        </p:nvSpPr>
        <p:spPr>
          <a:xfrm>
            <a:off x="696531" y="3390626"/>
            <a:ext cx="5611969" cy="20936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lgn="l">
              <a:buNone/>
            </a:pPr>
            <a:r>
              <a:rPr lang="en-US" sz="1400" b="1" i="0" dirty="0">
                <a:solidFill>
                  <a:srgbClr val="D1D5DB"/>
                </a:solidFill>
                <a:effectLst/>
                <a:latin typeface="+mn-lt"/>
              </a:rPr>
              <a:t>Benefits (Acting Now):</a:t>
            </a:r>
            <a:endParaRPr lang="en-US" sz="1400" b="0" i="0" dirty="0">
              <a:solidFill>
                <a:srgbClr val="D1D5DB"/>
              </a:solidFill>
              <a:effectLst/>
              <a:latin typeface="+mn-lt"/>
            </a:endParaRPr>
          </a:p>
          <a:p>
            <a:pPr algn="l">
              <a:buFont typeface="Arial" panose="020B0604020202020204" pitchFamily="34" charset="0"/>
              <a:buChar char="•"/>
            </a:pPr>
            <a:r>
              <a:rPr lang="en-US" sz="1400" b="1" i="0" dirty="0">
                <a:solidFill>
                  <a:srgbClr val="D1D5DB"/>
                </a:solidFill>
                <a:effectLst/>
                <a:latin typeface="+mn-lt"/>
              </a:rPr>
              <a:t>Benefit:</a:t>
            </a:r>
            <a:r>
              <a:rPr lang="en-US" sz="1400" b="0" i="0" dirty="0">
                <a:solidFill>
                  <a:srgbClr val="D1D5DB"/>
                </a:solidFill>
                <a:effectLst/>
                <a:latin typeface="+mn-lt"/>
              </a:rPr>
              <a:t> Improved security posture, reduced vulnerabilities, and enhanced customer trust.</a:t>
            </a:r>
          </a:p>
          <a:p>
            <a:pPr algn="l">
              <a:buFont typeface="Arial" panose="020B0604020202020204" pitchFamily="34" charset="0"/>
              <a:buChar char="•"/>
            </a:pPr>
            <a:r>
              <a:rPr lang="en-US" sz="1400" b="1" i="0" dirty="0">
                <a:solidFill>
                  <a:srgbClr val="D1D5DB"/>
                </a:solidFill>
                <a:effectLst/>
                <a:latin typeface="+mn-lt"/>
              </a:rPr>
              <a:t>Benefit:</a:t>
            </a:r>
            <a:r>
              <a:rPr lang="en-US" sz="1400" b="0" i="0" dirty="0">
                <a:solidFill>
                  <a:srgbClr val="D1D5DB"/>
                </a:solidFill>
                <a:effectLst/>
                <a:latin typeface="+mn-lt"/>
              </a:rPr>
              <a:t> Compliance with security standards ensures legal and regulatory requirements are met.</a:t>
            </a:r>
          </a:p>
          <a:p>
            <a:pPr algn="l">
              <a:buFont typeface="Arial" panose="020B0604020202020204" pitchFamily="34" charset="0"/>
              <a:buChar char="•"/>
            </a:pPr>
            <a:r>
              <a:rPr lang="en-US" sz="1400" b="1" i="0" dirty="0">
                <a:solidFill>
                  <a:srgbClr val="D1D5DB"/>
                </a:solidFill>
                <a:effectLst/>
                <a:latin typeface="+mn-lt"/>
              </a:rPr>
              <a:t>Benefit:</a:t>
            </a:r>
            <a:r>
              <a:rPr lang="en-US" sz="1400" b="0" i="0" dirty="0">
                <a:solidFill>
                  <a:srgbClr val="D1D5DB"/>
                </a:solidFill>
                <a:effectLst/>
                <a:latin typeface="+mn-lt"/>
              </a:rPr>
              <a:t> Proactive scalability planning enables smooth growth transitions.</a:t>
            </a:r>
          </a:p>
        </p:txBody>
      </p:sp>
      <p:sp>
        <p:nvSpPr>
          <p:cNvPr id="8" name="Google Shape;217;p11">
            <a:extLst>
              <a:ext uri="{FF2B5EF4-FFF2-40B4-BE49-F238E27FC236}">
                <a16:creationId xmlns:a16="http://schemas.microsoft.com/office/drawing/2014/main" id="{7096128A-9FF3-C0CF-51BD-F62902D0C45D}"/>
              </a:ext>
            </a:extLst>
          </p:cNvPr>
          <p:cNvSpPr txBox="1">
            <a:spLocks/>
          </p:cNvSpPr>
          <p:nvPr/>
        </p:nvSpPr>
        <p:spPr>
          <a:xfrm>
            <a:off x="6308500" y="3459296"/>
            <a:ext cx="5611969" cy="19460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lgn="l">
              <a:buNone/>
            </a:pPr>
            <a:r>
              <a:rPr lang="en-US" sz="1400" b="1" i="0" dirty="0">
                <a:solidFill>
                  <a:srgbClr val="D1D5DB"/>
                </a:solidFill>
                <a:effectLst/>
                <a:latin typeface="+mn-lt"/>
              </a:rPr>
              <a:t>Risks (Delaying Action):</a:t>
            </a:r>
            <a:endParaRPr lang="en-US" sz="1400" b="0" i="0" dirty="0">
              <a:solidFill>
                <a:srgbClr val="D1D5DB"/>
              </a:solidFill>
              <a:effectLst/>
              <a:latin typeface="+mn-lt"/>
            </a:endParaRPr>
          </a:p>
          <a:p>
            <a:pPr algn="l">
              <a:buFont typeface="Arial" panose="020B0604020202020204" pitchFamily="34" charset="0"/>
              <a:buChar char="•"/>
            </a:pPr>
            <a:r>
              <a:rPr lang="en-US" sz="1400" b="1" i="0" dirty="0">
                <a:solidFill>
                  <a:srgbClr val="D1D5DB"/>
                </a:solidFill>
                <a:effectLst/>
                <a:latin typeface="+mn-lt"/>
              </a:rPr>
              <a:t>Risk:</a:t>
            </a:r>
            <a:r>
              <a:rPr lang="en-US" sz="1400" b="0" i="0" dirty="0">
                <a:solidFill>
                  <a:srgbClr val="D1D5DB"/>
                </a:solidFill>
                <a:effectLst/>
                <a:latin typeface="+mn-lt"/>
              </a:rPr>
              <a:t> Delaying security improvements increases the risk of security breaches and potential data loss.</a:t>
            </a:r>
          </a:p>
          <a:p>
            <a:pPr algn="l">
              <a:buFont typeface="Arial" panose="020B0604020202020204" pitchFamily="34" charset="0"/>
              <a:buChar char="•"/>
            </a:pPr>
            <a:r>
              <a:rPr lang="en-US" sz="1400" b="1" i="0" dirty="0">
                <a:solidFill>
                  <a:srgbClr val="D1D5DB"/>
                </a:solidFill>
                <a:effectLst/>
                <a:latin typeface="+mn-lt"/>
              </a:rPr>
              <a:t>Risk:</a:t>
            </a:r>
            <a:r>
              <a:rPr lang="en-US" sz="1400" b="0" i="0" dirty="0">
                <a:solidFill>
                  <a:srgbClr val="D1D5DB"/>
                </a:solidFill>
                <a:effectLst/>
                <a:latin typeface="+mn-lt"/>
              </a:rPr>
              <a:t> Non-compliance with regulations may result in legal consequences and penalties.</a:t>
            </a:r>
          </a:p>
          <a:p>
            <a:pPr algn="l">
              <a:buFont typeface="Arial" panose="020B0604020202020204" pitchFamily="34" charset="0"/>
              <a:buChar char="•"/>
            </a:pPr>
            <a:r>
              <a:rPr lang="en-US" sz="1400" b="1" i="0" dirty="0">
                <a:solidFill>
                  <a:srgbClr val="D1D5DB"/>
                </a:solidFill>
                <a:effectLst/>
                <a:latin typeface="+mn-lt"/>
              </a:rPr>
              <a:t>Risk:</a:t>
            </a:r>
            <a:r>
              <a:rPr lang="en-US" sz="1400" b="0" i="0" dirty="0">
                <a:solidFill>
                  <a:srgbClr val="D1D5DB"/>
                </a:solidFill>
                <a:effectLst/>
                <a:latin typeface="+mn-lt"/>
              </a:rPr>
              <a:t> Lack of scalability planning could hinder the organization's ability to meet future demands.</a:t>
            </a:r>
          </a:p>
          <a:p>
            <a:pPr marL="228600" indent="-228600">
              <a:spcBef>
                <a:spcPts val="0"/>
              </a:spcBef>
              <a:buSzPts val="2000"/>
            </a:pPr>
            <a:endParaRPr lang="en-US" dirty="0"/>
          </a:p>
        </p:txBody>
      </p:sp>
    </p:spTree>
    <p:custDataLst>
      <p:tags r:id="rId1"/>
    </p:custDataLst>
  </p:cSld>
  <p:clrMapOvr>
    <a:masterClrMapping/>
  </p:clrMapOvr>
  <p:transition spd="slow" advTm="8461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24;p12">
            <a:extLst>
              <a:ext uri="{FF2B5EF4-FFF2-40B4-BE49-F238E27FC236}">
                <a16:creationId xmlns:a16="http://schemas.microsoft.com/office/drawing/2014/main" id="{63EB5BDD-E3BC-D1EB-DD35-07CD276F015F}"/>
              </a:ext>
            </a:extLst>
          </p:cNvPr>
          <p:cNvSpPr txBox="1">
            <a:spLocks noGrp="1"/>
          </p:cNvSpPr>
          <p:nvPr>
            <p:ph type="body" idx="1"/>
          </p:nvPr>
        </p:nvSpPr>
        <p:spPr>
          <a:xfrm>
            <a:off x="221325" y="1565415"/>
            <a:ext cx="10440369" cy="4528212"/>
          </a:xfrm>
          <a:prstGeom prst="rect">
            <a:avLst/>
          </a:prstGeom>
          <a:noFill/>
          <a:ln>
            <a:noFill/>
          </a:ln>
        </p:spPr>
        <p:txBody>
          <a:bodyPr spcFirstLastPara="1" wrap="square" lIns="91425" tIns="45700" rIns="91425" bIns="45700" anchor="t" anchorCtr="0">
            <a:normAutofit/>
          </a:bodyPr>
          <a:lstStyle/>
          <a:p>
            <a:pPr marL="114300" indent="0" algn="l">
              <a:buNone/>
            </a:pPr>
            <a:r>
              <a:rPr lang="en-US" sz="1800" b="1" i="0" dirty="0">
                <a:effectLst/>
                <a:latin typeface="+mj-lt"/>
              </a:rPr>
              <a:t>Gap Analysis of Existing Security Policy:</a:t>
            </a:r>
            <a:endParaRPr lang="en-US" sz="1800" b="0" i="0" dirty="0">
              <a:solidFill>
                <a:srgbClr val="D1D5DB"/>
              </a:solidFill>
              <a:effectLst/>
              <a:latin typeface="+mj-lt"/>
            </a:endParaRPr>
          </a:p>
          <a:p>
            <a:pPr marL="114300" indent="0" algn="l">
              <a:buNone/>
            </a:pPr>
            <a:r>
              <a:rPr lang="en-US" sz="1800" b="0" i="0" dirty="0">
                <a:solidFill>
                  <a:srgbClr val="D1D5DB"/>
                </a:solidFill>
                <a:effectLst/>
                <a:latin typeface="+mn-lt"/>
              </a:rPr>
              <a:t>The existing security policy is robust and comprehensive, but there are several areas where it can be further enhanced:</a:t>
            </a:r>
          </a:p>
          <a:p>
            <a:pPr algn="l">
              <a:buFont typeface="+mj-lt"/>
              <a:buAutoNum type="arabicPeriod"/>
            </a:pPr>
            <a:r>
              <a:rPr lang="en-US" sz="1800" b="1" i="0" dirty="0">
                <a:solidFill>
                  <a:srgbClr val="D1D5DB"/>
                </a:solidFill>
                <a:effectLst/>
                <a:latin typeface="+mn-lt"/>
              </a:rPr>
              <a:t>Incident Response Plan:</a:t>
            </a:r>
            <a:r>
              <a:rPr lang="en-US" sz="1800" b="0" i="0" dirty="0">
                <a:solidFill>
                  <a:srgbClr val="D1D5DB"/>
                </a:solidFill>
                <a:effectLst/>
                <a:latin typeface="+mn-lt"/>
              </a:rPr>
              <a:t> The policy lacks a detailed incident response plan. While it outlines preventive measures, it should include a step-by-step guide for responding to security incidents. For example, in 2020, SolarWinds faced a massive cybersecurity incident that could have been mitigated more effectively with a well-defined incident response plan.</a:t>
            </a:r>
          </a:p>
          <a:p>
            <a:pPr algn="l">
              <a:buFont typeface="+mj-lt"/>
              <a:buAutoNum type="arabicPeriod"/>
            </a:pPr>
            <a:r>
              <a:rPr lang="en-US" sz="1800" b="1" i="0" dirty="0">
                <a:solidFill>
                  <a:srgbClr val="D1D5DB"/>
                </a:solidFill>
                <a:effectLst/>
                <a:latin typeface="+mn-lt"/>
              </a:rPr>
              <a:t>Security Awareness Training:</a:t>
            </a:r>
            <a:r>
              <a:rPr lang="en-US" sz="1800" b="0" i="0" dirty="0">
                <a:solidFill>
                  <a:srgbClr val="D1D5DB"/>
                </a:solidFill>
                <a:effectLst/>
                <a:latin typeface="+mn-lt"/>
              </a:rPr>
              <a:t> While the policy mentions security awareness, it could be more specific about training requirements. Employee training is crucial for reducing security risks, as highlighted by the Verizon Data Breach Investigations Report, which notes that human errors are a leading cause of data breaches.</a:t>
            </a:r>
          </a:p>
          <a:p>
            <a:pPr algn="l">
              <a:buFont typeface="+mj-lt"/>
              <a:buAutoNum type="arabicPeriod"/>
            </a:pPr>
            <a:r>
              <a:rPr lang="en-US" sz="1800" b="1" i="0" dirty="0">
                <a:solidFill>
                  <a:srgbClr val="D1D5DB"/>
                </a:solidFill>
                <a:effectLst/>
                <a:latin typeface="+mn-lt"/>
              </a:rPr>
              <a:t>Third-Party Risk Management:</a:t>
            </a:r>
            <a:r>
              <a:rPr lang="en-US" sz="1800" b="0" i="0" dirty="0">
                <a:solidFill>
                  <a:srgbClr val="D1D5DB"/>
                </a:solidFill>
                <a:effectLst/>
                <a:latin typeface="+mn-lt"/>
              </a:rPr>
              <a:t> The policy does not provide comprehensive guidance on managing security risks associated with third-party vendors. A notable example is the Target data breach in 2013, which occurred due to a vulnerability in a third-party vendor's system.</a:t>
            </a:r>
          </a:p>
          <a:p>
            <a:pPr marL="914400" lvl="2" indent="0" algn="l" rtl="0">
              <a:lnSpc>
                <a:spcPct val="90000"/>
              </a:lnSpc>
              <a:spcBef>
                <a:spcPts val="0"/>
              </a:spcBef>
              <a:spcAft>
                <a:spcPts val="0"/>
              </a:spcAft>
              <a:buClr>
                <a:schemeClr val="lt1"/>
              </a:buClr>
              <a:buSzPts val="1800"/>
              <a:buNone/>
            </a:pPr>
            <a:endParaRPr sz="1400" dirty="0"/>
          </a:p>
        </p:txBody>
      </p:sp>
    </p:spTree>
    <p:custDataLst>
      <p:tags r:id="rId1"/>
    </p:custDataLst>
  </p:cSld>
  <p:clrMapOvr>
    <a:masterClrMapping/>
  </p:clrMapOvr>
  <p:transition spd="slow" advTm="69634">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24;p12">
            <a:extLst>
              <a:ext uri="{FF2B5EF4-FFF2-40B4-BE49-F238E27FC236}">
                <a16:creationId xmlns:a16="http://schemas.microsoft.com/office/drawing/2014/main" id="{0DA4748E-388B-7A0C-45FF-A87DE05742A2}"/>
              </a:ext>
            </a:extLst>
          </p:cNvPr>
          <p:cNvSpPr txBox="1">
            <a:spLocks/>
          </p:cNvSpPr>
          <p:nvPr/>
        </p:nvSpPr>
        <p:spPr>
          <a:xfrm>
            <a:off x="333428" y="1785807"/>
            <a:ext cx="10221727" cy="452821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lgn="l">
              <a:buNone/>
            </a:pPr>
            <a:r>
              <a:rPr lang="en-US" sz="1800" b="1" i="0" dirty="0">
                <a:solidFill>
                  <a:schemeClr val="bg1"/>
                </a:solidFill>
                <a:effectLst/>
                <a:latin typeface="+mj-lt"/>
              </a:rPr>
              <a:t>Future Potential Gaps and Improvements:</a:t>
            </a:r>
            <a:endParaRPr lang="en-US" sz="1800" b="0" i="0" dirty="0">
              <a:solidFill>
                <a:schemeClr val="bg1"/>
              </a:solidFill>
              <a:effectLst/>
              <a:latin typeface="+mj-lt"/>
            </a:endParaRPr>
          </a:p>
          <a:p>
            <a:pPr marL="114300" indent="0" algn="l">
              <a:buNone/>
            </a:pPr>
            <a:r>
              <a:rPr lang="en-US" sz="1800" b="0" i="0" dirty="0">
                <a:solidFill>
                  <a:srgbClr val="D1D5DB"/>
                </a:solidFill>
                <a:effectLst/>
                <a:latin typeface="+mn-lt"/>
              </a:rPr>
              <a:t>To address these gaps and prevent future problems, the following standards and practices should be adopted:</a:t>
            </a:r>
          </a:p>
          <a:p>
            <a:pPr algn="l">
              <a:buFont typeface="+mj-lt"/>
              <a:buAutoNum type="arabicPeriod"/>
            </a:pPr>
            <a:r>
              <a:rPr lang="en-US" sz="1800" b="1" i="0" dirty="0">
                <a:solidFill>
                  <a:srgbClr val="D1D5DB"/>
                </a:solidFill>
                <a:effectLst/>
                <a:latin typeface="+mn-lt"/>
              </a:rPr>
              <a:t>Incident Response Plan:</a:t>
            </a:r>
            <a:r>
              <a:rPr lang="en-US" sz="1800" b="0" i="0" dirty="0">
                <a:solidFill>
                  <a:srgbClr val="D1D5DB"/>
                </a:solidFill>
                <a:effectLst/>
                <a:latin typeface="+mn-lt"/>
              </a:rPr>
              <a:t> Develop and implement a detailed incident response plan that outlines roles, responsibilities, and actions to be taken during a security incident. This plan should align with industry standards like NIST SP 800-61.</a:t>
            </a:r>
          </a:p>
          <a:p>
            <a:pPr algn="l">
              <a:buFont typeface="+mj-lt"/>
              <a:buAutoNum type="arabicPeriod"/>
            </a:pPr>
            <a:r>
              <a:rPr lang="en-US" sz="1800" b="1" i="0" dirty="0">
                <a:solidFill>
                  <a:srgbClr val="D1D5DB"/>
                </a:solidFill>
                <a:effectLst/>
                <a:latin typeface="+mn-lt"/>
              </a:rPr>
              <a:t>Security Awareness Training:</a:t>
            </a:r>
            <a:r>
              <a:rPr lang="en-US" sz="1800" b="0" i="0" dirty="0">
                <a:solidFill>
                  <a:srgbClr val="D1D5DB"/>
                </a:solidFill>
                <a:effectLst/>
                <a:latin typeface="+mn-lt"/>
              </a:rPr>
              <a:t> Enhance the policy by specifying mandatory security awareness training for all employees. The SANS Institute's "Securing The Human" program is an example of effective security awareness training.</a:t>
            </a:r>
          </a:p>
          <a:p>
            <a:pPr algn="l">
              <a:buFont typeface="+mj-lt"/>
              <a:buAutoNum type="arabicPeriod"/>
            </a:pPr>
            <a:r>
              <a:rPr lang="en-US" sz="1800" b="1" i="0" dirty="0">
                <a:solidFill>
                  <a:srgbClr val="D1D5DB"/>
                </a:solidFill>
                <a:effectLst/>
                <a:latin typeface="+mn-lt"/>
              </a:rPr>
              <a:t>Third-Party Risk Management:</a:t>
            </a:r>
            <a:r>
              <a:rPr lang="en-US" sz="1800" b="0" i="0" dirty="0">
                <a:solidFill>
                  <a:srgbClr val="D1D5DB"/>
                </a:solidFill>
                <a:effectLst/>
                <a:latin typeface="+mn-lt"/>
              </a:rPr>
              <a:t> Implement a comprehensive third-party risk management program that assesses, monitors, and manages security risks associated with vendors. Standards such as ISO 27001 can provide a framework for this.</a:t>
            </a:r>
          </a:p>
          <a:p>
            <a:pPr algn="l">
              <a:buFont typeface="+mj-lt"/>
              <a:buAutoNum type="arabicPeriod"/>
            </a:pPr>
            <a:r>
              <a:rPr lang="en-US" sz="1800" b="1" i="0" dirty="0">
                <a:solidFill>
                  <a:srgbClr val="D1D5DB"/>
                </a:solidFill>
                <a:effectLst/>
                <a:latin typeface="+mn-lt"/>
              </a:rPr>
              <a:t>Regulatory Compliance:</a:t>
            </a:r>
            <a:r>
              <a:rPr lang="en-US" sz="1800" b="0" i="0" dirty="0">
                <a:solidFill>
                  <a:srgbClr val="D1D5DB"/>
                </a:solidFill>
                <a:effectLst/>
                <a:latin typeface="+mn-lt"/>
              </a:rPr>
              <a:t> Keep the policy up-to-date with relevant legal and regulatory standards, such as GDPR, HIPAA, or PCI DSS, as they evolve. Compliance with these standards is essential to prevent legal and reputational problems.</a:t>
            </a:r>
          </a:p>
          <a:p>
            <a:pPr marL="914400" lvl="2" indent="0">
              <a:spcBef>
                <a:spcPts val="0"/>
              </a:spcBef>
              <a:buFont typeface="Arial"/>
              <a:buNone/>
            </a:pPr>
            <a:endParaRPr lang="en-US" sz="1400" dirty="0"/>
          </a:p>
        </p:txBody>
      </p:sp>
    </p:spTree>
    <p:custDataLst>
      <p:tags r:id="rId1"/>
    </p:custDataLst>
  </p:cSld>
  <p:clrMapOvr>
    <a:masterClrMapping/>
  </p:clrMapOvr>
  <p:transition spd="slow" advTm="70586">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200"/>
              <a:buChar char="•"/>
            </a:pPr>
            <a:r>
              <a:rPr lang="en-US" b="0" i="0" dirty="0">
                <a:solidFill>
                  <a:schemeClr val="bg1"/>
                </a:solidFill>
                <a:effectLst/>
                <a:latin typeface="+mn-lt"/>
              </a:rPr>
              <a:t>Hardy, M. (2014). </a:t>
            </a:r>
            <a:r>
              <a:rPr lang="en-US" b="0" i="1" dirty="0">
                <a:solidFill>
                  <a:schemeClr val="bg1"/>
                </a:solidFill>
                <a:effectLst/>
                <a:latin typeface="+mn-lt"/>
              </a:rPr>
              <a:t>Target Store Data Breaches: Examination and Insight</a:t>
            </a:r>
            <a:r>
              <a:rPr lang="en-US" b="0" i="0" dirty="0">
                <a:solidFill>
                  <a:schemeClr val="bg1"/>
                </a:solidFill>
                <a:effectLst/>
                <a:latin typeface="+mn-lt"/>
              </a:rPr>
              <a:t>. Nova Science Publishers, Inc.</a:t>
            </a:r>
          </a:p>
          <a:p>
            <a:pPr marL="228600" lvl="0" indent="-228600" algn="l" rtl="0">
              <a:lnSpc>
                <a:spcPct val="90000"/>
              </a:lnSpc>
              <a:spcBef>
                <a:spcPts val="0"/>
              </a:spcBef>
              <a:spcAft>
                <a:spcPts val="0"/>
              </a:spcAft>
              <a:buClr>
                <a:schemeClr val="lt1"/>
              </a:buClr>
              <a:buSzPts val="2200"/>
              <a:buChar char="•"/>
            </a:pPr>
            <a:endParaRPr lang="en-US" b="0" i="0" dirty="0">
              <a:solidFill>
                <a:schemeClr val="bg1"/>
              </a:solidFill>
              <a:effectLst/>
              <a:latin typeface="+mn-lt"/>
            </a:endParaRPr>
          </a:p>
          <a:p>
            <a:pPr marL="228600" lvl="0" indent="-228600" algn="l" rtl="0">
              <a:lnSpc>
                <a:spcPct val="90000"/>
              </a:lnSpc>
              <a:spcBef>
                <a:spcPts val="0"/>
              </a:spcBef>
              <a:spcAft>
                <a:spcPts val="0"/>
              </a:spcAft>
              <a:buClr>
                <a:schemeClr val="lt1"/>
              </a:buClr>
              <a:buSzPts val="2200"/>
              <a:buChar char="•"/>
            </a:pPr>
            <a:r>
              <a:rPr lang="en-US" b="0" i="0" dirty="0">
                <a:solidFill>
                  <a:schemeClr val="bg1"/>
                </a:solidFill>
                <a:effectLst/>
                <a:latin typeface="+mn-lt"/>
              </a:rPr>
              <a:t>Jaeger, J. (2017, July). Data breach trends industry by industry: The 2017 Verizon Data Breach report is out, and it has some timely pointers for how healthcare, financial services, manufacturing, and retail organizations can improve their cyber-security. Jaclyn Jaeger has more. </a:t>
            </a:r>
            <a:r>
              <a:rPr lang="en-US" b="0" i="1" dirty="0">
                <a:solidFill>
                  <a:schemeClr val="bg1"/>
                </a:solidFill>
                <a:effectLst/>
                <a:latin typeface="+mn-lt"/>
              </a:rPr>
              <a:t>Compliance Week</a:t>
            </a:r>
            <a:r>
              <a:rPr lang="en-US" b="0" i="0" dirty="0">
                <a:solidFill>
                  <a:schemeClr val="bg1"/>
                </a:solidFill>
                <a:effectLst/>
                <a:latin typeface="+mn-lt"/>
              </a:rPr>
              <a:t>, </a:t>
            </a:r>
            <a:r>
              <a:rPr lang="en-US" b="0" i="1" dirty="0">
                <a:solidFill>
                  <a:schemeClr val="bg1"/>
                </a:solidFill>
                <a:effectLst/>
                <a:latin typeface="+mn-lt"/>
              </a:rPr>
              <a:t>14</a:t>
            </a:r>
            <a:r>
              <a:rPr lang="en-US" b="0" i="0" dirty="0">
                <a:solidFill>
                  <a:schemeClr val="bg1"/>
                </a:solidFill>
                <a:effectLst/>
                <a:latin typeface="+mn-lt"/>
              </a:rPr>
              <a:t>(162), 42+. </a:t>
            </a:r>
            <a:r>
              <a:rPr lang="en-US" b="0" i="0" dirty="0">
                <a:solidFill>
                  <a:srgbClr val="333333"/>
                </a:solidFill>
                <a:effectLst/>
                <a:latin typeface="+mn-lt"/>
                <a:hlinkClick r:id="rId4"/>
              </a:rPr>
              <a:t>https://link-gale-com.ezproxy.snhu.edu/apps/doc/A535032329/GBIB?u=nhc_main&amp;sid=ebsco&amp;xid=db6ec47e</a:t>
            </a:r>
            <a:endParaRPr lang="en-US" b="0" i="0" dirty="0">
              <a:solidFill>
                <a:srgbClr val="333333"/>
              </a:solidFill>
              <a:effectLst/>
              <a:latin typeface="+mn-lt"/>
            </a:endParaRPr>
          </a:p>
          <a:p>
            <a:pPr marL="228600" lvl="0" indent="-228600" algn="l" rtl="0">
              <a:lnSpc>
                <a:spcPct val="90000"/>
              </a:lnSpc>
              <a:spcBef>
                <a:spcPts val="0"/>
              </a:spcBef>
              <a:spcAft>
                <a:spcPts val="0"/>
              </a:spcAft>
              <a:buClr>
                <a:schemeClr val="lt1"/>
              </a:buClr>
              <a:buSzPts val="2200"/>
              <a:buChar char="•"/>
            </a:pPr>
            <a:endParaRPr lang="en-US" b="0" i="0" dirty="0">
              <a:solidFill>
                <a:schemeClr val="bg1"/>
              </a:solidFill>
              <a:effectLst/>
              <a:latin typeface="+mn-lt"/>
            </a:endParaRPr>
          </a:p>
          <a:p>
            <a:pPr marL="228600" lvl="0" indent="-228600" algn="l" rtl="0">
              <a:lnSpc>
                <a:spcPct val="90000"/>
              </a:lnSpc>
              <a:spcBef>
                <a:spcPts val="0"/>
              </a:spcBef>
              <a:spcAft>
                <a:spcPts val="0"/>
              </a:spcAft>
              <a:buClr>
                <a:schemeClr val="lt1"/>
              </a:buClr>
              <a:buSzPts val="2200"/>
              <a:buChar char="•"/>
            </a:pPr>
            <a:endParaRPr lang="en-US" dirty="0">
              <a:solidFill>
                <a:schemeClr val="bg1"/>
              </a:solidFill>
              <a:latin typeface="+mn-lt"/>
            </a:endParaRPr>
          </a:p>
          <a:p>
            <a:pPr marL="228600" lvl="0" indent="-228600" algn="l" rtl="0">
              <a:lnSpc>
                <a:spcPct val="90000"/>
              </a:lnSpc>
              <a:spcBef>
                <a:spcPts val="0"/>
              </a:spcBef>
              <a:spcAft>
                <a:spcPts val="0"/>
              </a:spcAft>
              <a:buClr>
                <a:schemeClr val="lt1"/>
              </a:buClr>
              <a:buSzPts val="2200"/>
              <a:buChar char="•"/>
            </a:pPr>
            <a:r>
              <a:rPr lang="en-US" b="0" i="0" dirty="0">
                <a:solidFill>
                  <a:schemeClr val="bg1"/>
                </a:solidFill>
                <a:effectLst/>
                <a:latin typeface="+mn-lt"/>
              </a:rPr>
              <a:t>Mar, S. (2021, June 1). THE AFTERMATH OF SOLARWINDS: The massive cybersecurity breach raises questions about infrastructure and network risks that internal audit can help answer. </a:t>
            </a:r>
            <a:r>
              <a:rPr lang="en-US" b="0" i="1" dirty="0">
                <a:solidFill>
                  <a:schemeClr val="bg1"/>
                </a:solidFill>
                <a:effectLst/>
                <a:latin typeface="+mn-lt"/>
              </a:rPr>
              <a:t>Internal Auditor</a:t>
            </a:r>
            <a:r>
              <a:rPr lang="en-US" b="0" i="0" dirty="0">
                <a:solidFill>
                  <a:schemeClr val="bg1"/>
                </a:solidFill>
                <a:effectLst/>
                <a:latin typeface="+mn-lt"/>
              </a:rPr>
              <a:t>, </a:t>
            </a:r>
            <a:r>
              <a:rPr lang="en-US" b="0" i="1" dirty="0">
                <a:solidFill>
                  <a:schemeClr val="bg1"/>
                </a:solidFill>
                <a:effectLst/>
                <a:latin typeface="+mn-lt"/>
              </a:rPr>
              <a:t>78</a:t>
            </a:r>
            <a:r>
              <a:rPr lang="en-US" b="0" i="0" dirty="0">
                <a:solidFill>
                  <a:schemeClr val="bg1"/>
                </a:solidFill>
                <a:effectLst/>
                <a:latin typeface="+mn-lt"/>
              </a:rPr>
              <a:t>(3).</a:t>
            </a:r>
          </a:p>
          <a:p>
            <a:pPr marL="228600" lvl="0" indent="-228600" algn="l" rtl="0">
              <a:lnSpc>
                <a:spcPct val="90000"/>
              </a:lnSpc>
              <a:spcBef>
                <a:spcPts val="0"/>
              </a:spcBef>
              <a:spcAft>
                <a:spcPts val="0"/>
              </a:spcAft>
              <a:buClr>
                <a:schemeClr val="lt1"/>
              </a:buClr>
              <a:buSzPts val="2200"/>
              <a:buChar char="•"/>
            </a:pPr>
            <a:endParaRPr lang="en-US" dirty="0">
              <a:solidFill>
                <a:schemeClr val="bg1"/>
              </a:solidFill>
              <a:latin typeface="+mn-lt"/>
            </a:endParaRPr>
          </a:p>
          <a:p>
            <a:pPr marL="228600" lvl="0" indent="-228600" algn="l" rtl="0">
              <a:lnSpc>
                <a:spcPct val="90000"/>
              </a:lnSpc>
              <a:spcBef>
                <a:spcPts val="0"/>
              </a:spcBef>
              <a:spcAft>
                <a:spcPts val="0"/>
              </a:spcAft>
              <a:buClr>
                <a:schemeClr val="lt1"/>
              </a:buClr>
              <a:buSzPts val="2200"/>
              <a:buChar char="•"/>
            </a:pPr>
            <a:r>
              <a:rPr lang="en-US" b="0" i="0" dirty="0" err="1">
                <a:solidFill>
                  <a:schemeClr val="bg1"/>
                </a:solidFill>
                <a:effectLst/>
                <a:latin typeface="+mn-lt"/>
              </a:rPr>
              <a:t>Seacord</a:t>
            </a:r>
            <a:r>
              <a:rPr lang="en-US" b="0" i="0" dirty="0">
                <a:solidFill>
                  <a:schemeClr val="bg1"/>
                </a:solidFill>
                <a:effectLst/>
                <a:latin typeface="+mn-lt"/>
              </a:rPr>
              <a:t>, R. C. (2013). </a:t>
            </a:r>
            <a:r>
              <a:rPr lang="en-US" b="0" i="1" dirty="0">
                <a:solidFill>
                  <a:schemeClr val="bg1"/>
                </a:solidFill>
                <a:effectLst/>
                <a:latin typeface="+mn-lt"/>
              </a:rPr>
              <a:t>Secure Coding in C and C++</a:t>
            </a:r>
            <a:r>
              <a:rPr lang="en-US" b="0" i="0" dirty="0">
                <a:solidFill>
                  <a:schemeClr val="bg1"/>
                </a:solidFill>
                <a:effectLst/>
                <a:latin typeface="+mn-lt"/>
              </a:rPr>
              <a:t> (2nd ed.). Pearson Technology Group. </a:t>
            </a:r>
            <a:r>
              <a:rPr lang="en-US" b="0" i="0" dirty="0">
                <a:effectLst/>
                <a:latin typeface="+mn-lt"/>
                <a:hlinkClick r:id="rId5"/>
              </a:rPr>
              <a:t>https://mbsdirect.vitalsource.com/books/9780132981972</a:t>
            </a:r>
            <a:endParaRPr lang="en-US" b="0" i="0" dirty="0">
              <a:effectLst/>
              <a:latin typeface="+mn-lt"/>
            </a:endParaRPr>
          </a:p>
          <a:p>
            <a:pPr marL="228600" lvl="0" indent="-228600" algn="l" rtl="0">
              <a:lnSpc>
                <a:spcPct val="90000"/>
              </a:lnSpc>
              <a:spcBef>
                <a:spcPts val="0"/>
              </a:spcBef>
              <a:spcAft>
                <a:spcPts val="0"/>
              </a:spcAft>
              <a:buClr>
                <a:schemeClr val="lt1"/>
              </a:buClr>
              <a:buSzPts val="2200"/>
              <a:buChar char="•"/>
            </a:pPr>
            <a:endParaRPr lang="en-US" b="0" i="0" dirty="0">
              <a:effectLst/>
              <a:latin typeface="Roboto" panose="020F0502020204030204" pitchFamily="34" charset="0"/>
            </a:endParaRP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b="0" i="0" dirty="0">
                <a:solidFill>
                  <a:srgbClr val="D1D5DB"/>
                </a:solidFill>
                <a:effectLst/>
                <a:latin typeface="+mn-lt"/>
              </a:rPr>
              <a:t>The Green Pace Software Development Security Policy is a crucial framework designed to consistently incorporate security principles into all software development activities. In response to the evolving landscape of cybersecurity threats, this policy defines core security principles, coding standards, access controls, and data encryption standards, while also ensuring the uniform application of these security measures. By extending its scope to all staff involved in software development, it aligns with the defense-in-depth best practice, emphasizing the importance of multiple security layers.</a:t>
            </a:r>
            <a:endParaRPr sz="1600" dirty="0">
              <a:latin typeface="+mn-lt"/>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250795" y="3206840"/>
            <a:ext cx="6453257" cy="352671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300">
        <p:split orient="vert"/>
      </p:transition>
    </mc:Choice>
    <mc:Fallback xmlns="">
      <p:transition spd="slow" advTm="423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1800" b="0" i="0" dirty="0">
                <a:solidFill>
                  <a:srgbClr val="D1D5DB"/>
                </a:solidFill>
                <a:effectLst/>
                <a:latin typeface="+mn-lt"/>
              </a:rPr>
              <a:t>The Threats Matrix is a tool to identify and prioritize potential security threats and associate them with the relevant coding standards and policies that address those threats.</a:t>
            </a:r>
            <a:endParaRPr sz="1800" dirty="0">
              <a:latin typeface="+mn-lt"/>
            </a:endParaRPr>
          </a:p>
        </p:txBody>
      </p:sp>
      <p:graphicFrame>
        <p:nvGraphicFramePr>
          <p:cNvPr id="161" name="Google Shape;161;p4" descr="Alt text required"/>
          <p:cNvGraphicFramePr/>
          <p:nvPr>
            <p:extLst>
              <p:ext uri="{D42A27DB-BD31-4B8C-83A1-F6EECF244321}">
                <p14:modId xmlns:p14="http://schemas.microsoft.com/office/powerpoint/2010/main" val="106357938"/>
              </p:ext>
            </p:extLst>
          </p:nvPr>
        </p:nvGraphicFramePr>
        <p:xfrm>
          <a:off x="3171900" y="256105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Weak Encryption</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Unauthorized Access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Cross-Site Scripting(XSS)</a:t>
                      </a:r>
                      <a:endParaRPr sz="2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Code Injection</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Unvalidated Redirects</a:t>
                      </a:r>
                      <a:endParaRPr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Data Type Inconsistency</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Password Cracking</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Handle All Exceptions</a:t>
                      </a:r>
                      <a:endParaRPr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Insufficient Logging</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Lack of Authentication</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Floats in loop Counters</a:t>
                      </a:r>
                      <a:endParaRPr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advTm="45149">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5410200" cy="4024125"/>
          </a:xfrm>
          <a:prstGeom prst="rect">
            <a:avLst/>
          </a:prstGeom>
          <a:noFill/>
          <a:ln>
            <a:noFill/>
          </a:ln>
        </p:spPr>
        <p:txBody>
          <a:bodyPr spcFirstLastPara="1" wrap="square" lIns="91425" tIns="45700" rIns="91425" bIns="45700" anchor="t" anchorCtr="0">
            <a:normAutofit fontScale="70000" lnSpcReduction="20000"/>
          </a:bodyPr>
          <a:lstStyle/>
          <a:p>
            <a:pPr marL="0" indent="0">
              <a:spcBef>
                <a:spcPts val="0"/>
              </a:spcBef>
              <a:buSzPts val="2200"/>
              <a:buNone/>
            </a:pPr>
            <a:r>
              <a:rPr lang="en-US" sz="2300" b="1" dirty="0">
                <a:latin typeface="+mn-lt"/>
              </a:rPr>
              <a:t>Principle 1:</a:t>
            </a:r>
            <a:r>
              <a:rPr lang="en-US" sz="2300" dirty="0">
                <a:latin typeface="+mn-lt"/>
              </a:rPr>
              <a:t> Validate Input Data</a:t>
            </a:r>
          </a:p>
          <a:p>
            <a:pPr marL="342900">
              <a:spcBef>
                <a:spcPts val="0"/>
              </a:spcBef>
              <a:buSzPts val="2200"/>
            </a:pPr>
            <a:r>
              <a:rPr lang="en-US" sz="2300" dirty="0">
                <a:latin typeface="+mn-lt"/>
              </a:rPr>
              <a:t>Coding Standards: 4 (Sanitize Data Sent to Other Systems), 10 (Adopt a Secure Coding Standard)</a:t>
            </a:r>
          </a:p>
          <a:p>
            <a:pPr marL="0" indent="0">
              <a:spcBef>
                <a:spcPts val="0"/>
              </a:spcBef>
              <a:buSzPts val="2200"/>
              <a:buNone/>
            </a:pPr>
            <a:endParaRPr lang="en-US" sz="2300" dirty="0">
              <a:latin typeface="+mn-lt"/>
            </a:endParaRPr>
          </a:p>
          <a:p>
            <a:pPr marL="0" indent="0">
              <a:spcBef>
                <a:spcPts val="0"/>
              </a:spcBef>
              <a:buSzPts val="2200"/>
              <a:buNone/>
            </a:pPr>
            <a:r>
              <a:rPr lang="en-US" sz="2300" b="1" dirty="0">
                <a:latin typeface="+mn-lt"/>
              </a:rPr>
              <a:t>Principle 2:</a:t>
            </a:r>
            <a:r>
              <a:rPr lang="en-US" sz="2300" dirty="0">
                <a:latin typeface="+mn-lt"/>
              </a:rPr>
              <a:t> Heed Compiler Warnings</a:t>
            </a:r>
          </a:p>
          <a:p>
            <a:pPr marL="342900">
              <a:spcBef>
                <a:spcPts val="0"/>
              </a:spcBef>
              <a:buSzPts val="2200"/>
            </a:pPr>
            <a:r>
              <a:rPr lang="en-US" sz="2300" dirty="0">
                <a:latin typeface="+mn-lt"/>
              </a:rPr>
              <a:t>Coding Standards: 2 (Data Value), 6 (Assertions)</a:t>
            </a:r>
          </a:p>
          <a:p>
            <a:pPr marL="0" indent="0">
              <a:spcBef>
                <a:spcPts val="0"/>
              </a:spcBef>
              <a:buSzPts val="2200"/>
              <a:buNone/>
            </a:pPr>
            <a:endParaRPr lang="en-US" sz="2300" dirty="0">
              <a:latin typeface="+mn-lt"/>
            </a:endParaRPr>
          </a:p>
          <a:p>
            <a:pPr marL="0" indent="0">
              <a:spcBef>
                <a:spcPts val="0"/>
              </a:spcBef>
              <a:buSzPts val="2200"/>
              <a:buNone/>
            </a:pPr>
            <a:r>
              <a:rPr lang="en-US" sz="2300" b="1" dirty="0">
                <a:latin typeface="+mn-lt"/>
              </a:rPr>
              <a:t>Principle 3:</a:t>
            </a:r>
            <a:r>
              <a:rPr lang="en-US" sz="2300" dirty="0">
                <a:latin typeface="+mn-lt"/>
              </a:rPr>
              <a:t> Architect and Design for Security Policies</a:t>
            </a:r>
          </a:p>
          <a:p>
            <a:pPr marL="342900">
              <a:spcBef>
                <a:spcPts val="0"/>
              </a:spcBef>
              <a:buSzPts val="2200"/>
            </a:pPr>
            <a:r>
              <a:rPr lang="en-US" sz="2300" dirty="0">
                <a:latin typeface="+mn-lt"/>
              </a:rPr>
              <a:t>Coding Standards: 3 (String Correctness), 8 (Use Effective Quality Assurance Techniques</a:t>
            </a:r>
          </a:p>
          <a:p>
            <a:pPr marL="0" indent="0">
              <a:spcBef>
                <a:spcPts val="0"/>
              </a:spcBef>
              <a:buSzPts val="2200"/>
              <a:buNone/>
            </a:pPr>
            <a:endParaRPr lang="en-US" sz="2300" dirty="0">
              <a:latin typeface="+mn-lt"/>
            </a:endParaRPr>
          </a:p>
          <a:p>
            <a:pPr marL="0" indent="0">
              <a:spcBef>
                <a:spcPts val="0"/>
              </a:spcBef>
              <a:buSzPts val="2200"/>
              <a:buNone/>
            </a:pPr>
            <a:r>
              <a:rPr lang="en-US" sz="2300" b="1" dirty="0">
                <a:latin typeface="+mn-lt"/>
              </a:rPr>
              <a:t>Principle 4: </a:t>
            </a:r>
            <a:r>
              <a:rPr lang="en-US" sz="2300" dirty="0">
                <a:latin typeface="+mn-lt"/>
              </a:rPr>
              <a:t>Keep It Simple</a:t>
            </a:r>
          </a:p>
          <a:p>
            <a:pPr marL="342900">
              <a:spcBef>
                <a:spcPts val="0"/>
              </a:spcBef>
              <a:buSzPts val="2200"/>
            </a:pPr>
            <a:r>
              <a:rPr lang="en-US" sz="2300" dirty="0">
                <a:latin typeface="+mn-lt"/>
              </a:rPr>
              <a:t>Coding Standards: 5 (Default Deny), 9 (Input Validation)</a:t>
            </a:r>
          </a:p>
          <a:p>
            <a:pPr marL="0" indent="0">
              <a:spcBef>
                <a:spcPts val="0"/>
              </a:spcBef>
              <a:buSzPts val="2200"/>
              <a:buNone/>
            </a:pPr>
            <a:endParaRPr lang="en-US" sz="2300" dirty="0">
              <a:latin typeface="+mn-lt"/>
            </a:endParaRPr>
          </a:p>
          <a:p>
            <a:pPr marL="0" indent="0">
              <a:spcBef>
                <a:spcPts val="0"/>
              </a:spcBef>
              <a:buSzPts val="2200"/>
              <a:buNone/>
            </a:pPr>
            <a:r>
              <a:rPr lang="en-US" sz="2300" b="1" dirty="0">
                <a:latin typeface="+mn-lt"/>
              </a:rPr>
              <a:t>Principle 5:</a:t>
            </a:r>
            <a:r>
              <a:rPr lang="en-US" sz="2300" dirty="0">
                <a:latin typeface="+mn-lt"/>
              </a:rPr>
              <a:t> Default Deny</a:t>
            </a:r>
          </a:p>
          <a:p>
            <a:pPr marL="342900">
              <a:spcBef>
                <a:spcPts val="0"/>
              </a:spcBef>
              <a:buSzPts val="2200"/>
            </a:pPr>
            <a:r>
              <a:rPr lang="en-US" sz="2300" dirty="0">
                <a:latin typeface="+mn-lt"/>
              </a:rPr>
              <a:t>Coding Standards: 5 (Default Deny), 7 (Exceptions)</a:t>
            </a:r>
          </a:p>
          <a:p>
            <a:pPr marL="0" indent="0">
              <a:spcBef>
                <a:spcPts val="0"/>
              </a:spcBef>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97F9C583-90C6-1978-7A9E-2C28C83F4734}"/>
              </a:ext>
            </a:extLst>
          </p:cNvPr>
          <p:cNvSpPr txBox="1">
            <a:spLocks/>
          </p:cNvSpPr>
          <p:nvPr/>
        </p:nvSpPr>
        <p:spPr>
          <a:xfrm>
            <a:off x="6219788" y="2194560"/>
            <a:ext cx="5410200" cy="4395191"/>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200"/>
              <a:buFont typeface="Arial"/>
              <a:buNone/>
            </a:pPr>
            <a:endParaRPr lang="en-US" dirty="0"/>
          </a:p>
          <a:p>
            <a:pPr marL="0" indent="0">
              <a:spcBef>
                <a:spcPts val="0"/>
              </a:spcBef>
              <a:buSzPts val="2200"/>
              <a:buFont typeface="Arial"/>
              <a:buNone/>
            </a:pPr>
            <a:r>
              <a:rPr lang="en-US" sz="3300" b="1" dirty="0">
                <a:latin typeface="+mn-lt"/>
              </a:rPr>
              <a:t>Principle 6: </a:t>
            </a:r>
            <a:r>
              <a:rPr lang="en-US" sz="3300" dirty="0">
                <a:latin typeface="+mn-lt"/>
              </a:rPr>
              <a:t>Adhere to the Principle of Least Privilege</a:t>
            </a:r>
          </a:p>
          <a:p>
            <a:pPr marL="342900">
              <a:spcBef>
                <a:spcPts val="0"/>
              </a:spcBef>
              <a:buSzPts val="2200"/>
            </a:pPr>
            <a:r>
              <a:rPr lang="en-US" sz="3300" dirty="0">
                <a:latin typeface="+mn-lt"/>
              </a:rPr>
              <a:t>Coding Standards: 4 (Sanitize Data Sent to Other Systems), 9 (Input Validation)</a:t>
            </a:r>
          </a:p>
          <a:p>
            <a:pPr marL="0" indent="0">
              <a:spcBef>
                <a:spcPts val="0"/>
              </a:spcBef>
              <a:buSzPts val="2200"/>
              <a:buFont typeface="Arial"/>
              <a:buNone/>
            </a:pPr>
            <a:endParaRPr lang="en-US" sz="3300" dirty="0">
              <a:latin typeface="+mn-lt"/>
            </a:endParaRPr>
          </a:p>
          <a:p>
            <a:pPr marL="0" indent="0">
              <a:spcBef>
                <a:spcPts val="0"/>
              </a:spcBef>
              <a:buSzPts val="2200"/>
              <a:buFont typeface="Arial"/>
              <a:buNone/>
            </a:pPr>
            <a:r>
              <a:rPr lang="en-US" sz="3300" b="1" dirty="0">
                <a:latin typeface="+mn-lt"/>
              </a:rPr>
              <a:t>Principle 7:</a:t>
            </a:r>
            <a:r>
              <a:rPr lang="en-US" sz="3300" dirty="0">
                <a:latin typeface="+mn-lt"/>
              </a:rPr>
              <a:t> Sanitize Data Sent to Other Systems</a:t>
            </a:r>
          </a:p>
          <a:p>
            <a:pPr marL="342900">
              <a:spcBef>
                <a:spcPts val="0"/>
              </a:spcBef>
              <a:buSzPts val="2200"/>
            </a:pPr>
            <a:r>
              <a:rPr lang="en-US" sz="3300" dirty="0">
                <a:latin typeface="+mn-lt"/>
              </a:rPr>
              <a:t>Coding Standards: 1 (Data Type), 6 (Assertions)</a:t>
            </a:r>
          </a:p>
          <a:p>
            <a:pPr marL="0" indent="0">
              <a:spcBef>
                <a:spcPts val="0"/>
              </a:spcBef>
              <a:buSzPts val="2200"/>
              <a:buFont typeface="Arial"/>
              <a:buNone/>
            </a:pPr>
            <a:endParaRPr lang="en-US" sz="3300" dirty="0">
              <a:latin typeface="+mn-lt"/>
            </a:endParaRPr>
          </a:p>
          <a:p>
            <a:pPr marL="0" indent="0">
              <a:spcBef>
                <a:spcPts val="0"/>
              </a:spcBef>
              <a:buSzPts val="2200"/>
              <a:buFont typeface="Arial"/>
              <a:buNone/>
            </a:pPr>
            <a:r>
              <a:rPr lang="en-US" sz="3300" b="1" dirty="0">
                <a:latin typeface="+mn-lt"/>
              </a:rPr>
              <a:t>Principle 8:</a:t>
            </a:r>
            <a:r>
              <a:rPr lang="en-US" sz="3300" dirty="0">
                <a:latin typeface="+mn-lt"/>
              </a:rPr>
              <a:t> Practice Defense in Depth</a:t>
            </a:r>
          </a:p>
          <a:p>
            <a:pPr marL="342900">
              <a:spcBef>
                <a:spcPts val="0"/>
              </a:spcBef>
              <a:buSzPts val="2200"/>
            </a:pPr>
            <a:r>
              <a:rPr lang="en-US" sz="3300" dirty="0">
                <a:latin typeface="+mn-lt"/>
              </a:rPr>
              <a:t>Coding Standards: 3 (String Correctness), 7 (Exceptions)</a:t>
            </a:r>
          </a:p>
          <a:p>
            <a:pPr marL="0" indent="0">
              <a:spcBef>
                <a:spcPts val="0"/>
              </a:spcBef>
              <a:buSzPts val="2200"/>
              <a:buFont typeface="Arial"/>
              <a:buNone/>
            </a:pPr>
            <a:endParaRPr lang="en-US" sz="3300" dirty="0">
              <a:latin typeface="+mn-lt"/>
            </a:endParaRPr>
          </a:p>
          <a:p>
            <a:pPr marL="0" indent="0">
              <a:spcBef>
                <a:spcPts val="0"/>
              </a:spcBef>
              <a:buSzPts val="2200"/>
              <a:buFont typeface="Arial"/>
              <a:buNone/>
            </a:pPr>
            <a:r>
              <a:rPr lang="en-US" sz="3300" b="1" dirty="0">
                <a:latin typeface="+mn-lt"/>
              </a:rPr>
              <a:t>Principle 9:</a:t>
            </a:r>
            <a:r>
              <a:rPr lang="en-US" sz="3300" dirty="0">
                <a:latin typeface="+mn-lt"/>
              </a:rPr>
              <a:t> Use Effective Quality Assurance Techniques</a:t>
            </a:r>
          </a:p>
          <a:p>
            <a:pPr marL="342900">
              <a:spcBef>
                <a:spcPts val="0"/>
              </a:spcBef>
              <a:buSzPts val="2200"/>
            </a:pPr>
            <a:r>
              <a:rPr lang="en-US" sz="3300" dirty="0">
                <a:latin typeface="+mn-lt"/>
              </a:rPr>
              <a:t>Coding Standards: 8 (Use Effective Quality Assurance Techniques), 10 (Adopt a Secure Coding Standard)</a:t>
            </a:r>
          </a:p>
          <a:p>
            <a:pPr marL="0" indent="0">
              <a:spcBef>
                <a:spcPts val="0"/>
              </a:spcBef>
              <a:buSzPts val="2200"/>
              <a:buFont typeface="Arial"/>
              <a:buNone/>
            </a:pPr>
            <a:endParaRPr lang="en-US" sz="3300" dirty="0">
              <a:latin typeface="+mn-lt"/>
            </a:endParaRPr>
          </a:p>
          <a:p>
            <a:pPr marL="0" indent="0">
              <a:spcBef>
                <a:spcPts val="0"/>
              </a:spcBef>
              <a:buSzPts val="2200"/>
              <a:buFont typeface="Arial"/>
              <a:buNone/>
            </a:pPr>
            <a:r>
              <a:rPr lang="en-US" sz="3300" b="1" dirty="0">
                <a:latin typeface="+mn-lt"/>
              </a:rPr>
              <a:t>Principle 10: </a:t>
            </a:r>
            <a:r>
              <a:rPr lang="en-US" sz="3300" dirty="0">
                <a:latin typeface="+mn-lt"/>
              </a:rPr>
              <a:t>Adopt a Secure Coding Standard</a:t>
            </a:r>
          </a:p>
          <a:p>
            <a:pPr marL="342900">
              <a:spcBef>
                <a:spcPts val="0"/>
              </a:spcBef>
              <a:buSzPts val="2200"/>
            </a:pPr>
            <a:r>
              <a:rPr lang="en-US" sz="3300" dirty="0">
                <a:latin typeface="+mn-lt"/>
              </a:rPr>
              <a:t>Coding Standards: 2 (Data Value), 10 (Adopt a Secure Coding Standard)</a:t>
            </a:r>
          </a:p>
        </p:txBody>
      </p:sp>
    </p:spTree>
    <p:custDataLst>
      <p:tags r:id="rId1"/>
    </p:custDataLst>
  </p:cSld>
  <p:clrMapOvr>
    <a:masterClrMapping/>
  </p:clrMapOvr>
  <p:transition spd="slow" advTm="89022">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130936" y="1786945"/>
            <a:ext cx="5959699" cy="4863982"/>
          </a:xfrm>
          <a:prstGeom prst="rect">
            <a:avLst/>
          </a:prstGeom>
          <a:noFill/>
          <a:ln>
            <a:noFill/>
          </a:ln>
        </p:spPr>
        <p:txBody>
          <a:bodyPr spcFirstLastPara="1" wrap="square" lIns="91425" tIns="45700" rIns="91425" bIns="45700" anchor="t" anchorCtr="0">
            <a:normAutofit fontScale="92500" lnSpcReduction="10000"/>
          </a:bodyPr>
          <a:lstStyle/>
          <a:p>
            <a:pPr algn="l">
              <a:buFont typeface="+mj-lt"/>
              <a:buAutoNum type="arabicPeriod"/>
            </a:pPr>
            <a:r>
              <a:rPr lang="en-US" sz="1900" b="1" i="0" dirty="0">
                <a:solidFill>
                  <a:srgbClr val="D1D5DB"/>
                </a:solidFill>
                <a:effectLst/>
                <a:latin typeface="+mn-lt"/>
              </a:rPr>
              <a:t>Data Type Consistency</a:t>
            </a:r>
            <a:endParaRPr lang="en-US" sz="1900" b="0" i="0" dirty="0">
              <a:solidFill>
                <a:srgbClr val="D1D5DB"/>
              </a:solidFill>
              <a:effectLst/>
              <a:latin typeface="+mn-lt"/>
            </a:endParaRPr>
          </a:p>
          <a:p>
            <a:pPr marL="800100" lvl="1"/>
            <a:r>
              <a:rPr lang="en-US" sz="1900" b="0" i="0" dirty="0">
                <a:solidFill>
                  <a:srgbClr val="D1D5DB"/>
                </a:solidFill>
                <a:effectLst/>
                <a:latin typeface="+mn-lt"/>
              </a:rPr>
              <a:t>Ensure consistent use of data types across the application.</a:t>
            </a:r>
          </a:p>
          <a:p>
            <a:pPr algn="l">
              <a:buFont typeface="+mj-lt"/>
              <a:buAutoNum type="arabicPeriod"/>
            </a:pPr>
            <a:r>
              <a:rPr lang="en-US" sz="1900" b="1" i="0" dirty="0">
                <a:solidFill>
                  <a:srgbClr val="D1D5DB"/>
                </a:solidFill>
                <a:effectLst/>
                <a:latin typeface="+mn-lt"/>
              </a:rPr>
              <a:t>Data Value Validation</a:t>
            </a:r>
            <a:endParaRPr lang="en-US" sz="1900" b="0" i="0" dirty="0">
              <a:solidFill>
                <a:srgbClr val="D1D5DB"/>
              </a:solidFill>
              <a:effectLst/>
              <a:latin typeface="+mn-lt"/>
            </a:endParaRPr>
          </a:p>
          <a:p>
            <a:pPr marL="800100" lvl="1"/>
            <a:r>
              <a:rPr lang="en-US" sz="1900" b="0" i="0" dirty="0">
                <a:solidFill>
                  <a:srgbClr val="D1D5DB"/>
                </a:solidFill>
                <a:effectLst/>
                <a:latin typeface="+mn-lt"/>
              </a:rPr>
              <a:t>Validate all user input and data values for correctness and adherence to expected ranges.</a:t>
            </a:r>
          </a:p>
          <a:p>
            <a:pPr algn="l">
              <a:buFont typeface="+mj-lt"/>
              <a:buAutoNum type="arabicPeriod"/>
            </a:pPr>
            <a:r>
              <a:rPr lang="en-US" sz="1900" b="1" i="0" dirty="0">
                <a:solidFill>
                  <a:srgbClr val="D1D5DB"/>
                </a:solidFill>
                <a:effectLst/>
                <a:latin typeface="+mn-lt"/>
              </a:rPr>
              <a:t>String Correctness</a:t>
            </a:r>
            <a:endParaRPr lang="en-US" sz="1900" b="0" i="0" dirty="0">
              <a:solidFill>
                <a:srgbClr val="D1D5DB"/>
              </a:solidFill>
              <a:effectLst/>
              <a:latin typeface="+mn-lt"/>
            </a:endParaRPr>
          </a:p>
          <a:p>
            <a:pPr marL="800100" lvl="1"/>
            <a:r>
              <a:rPr lang="en-US" sz="1900" b="0" i="0" dirty="0">
                <a:solidFill>
                  <a:srgbClr val="D1D5DB"/>
                </a:solidFill>
                <a:effectLst/>
                <a:latin typeface="+mn-lt"/>
              </a:rPr>
              <a:t>Ensure correct handling of strings to prevent issues like buffer overflows and format string vulnerabilities.</a:t>
            </a:r>
          </a:p>
          <a:p>
            <a:pPr algn="l">
              <a:buFont typeface="+mj-lt"/>
              <a:buAutoNum type="arabicPeriod"/>
            </a:pPr>
            <a:r>
              <a:rPr lang="en-US" sz="1900" b="1" i="0" dirty="0">
                <a:solidFill>
                  <a:srgbClr val="D1D5DB"/>
                </a:solidFill>
                <a:effectLst/>
                <a:latin typeface="+mn-lt"/>
              </a:rPr>
              <a:t>SQL Injection Prevention</a:t>
            </a:r>
            <a:endParaRPr lang="en-US" sz="1900" b="0" i="0" dirty="0">
              <a:solidFill>
                <a:srgbClr val="D1D5DB"/>
              </a:solidFill>
              <a:effectLst/>
              <a:latin typeface="+mn-lt"/>
            </a:endParaRPr>
          </a:p>
          <a:p>
            <a:pPr marL="800100" lvl="1"/>
            <a:r>
              <a:rPr lang="en-US" sz="1900" b="0" i="0" dirty="0">
                <a:solidFill>
                  <a:srgbClr val="D1D5DB"/>
                </a:solidFill>
                <a:effectLst/>
                <a:latin typeface="+mn-lt"/>
              </a:rPr>
              <a:t>Sanitize and validate input data to prevent SQL injection attacks.</a:t>
            </a:r>
          </a:p>
          <a:p>
            <a:pPr algn="l">
              <a:buFont typeface="+mj-lt"/>
              <a:buAutoNum type="arabicPeriod"/>
            </a:pPr>
            <a:r>
              <a:rPr lang="en-US" sz="1900" b="1" i="0" dirty="0">
                <a:solidFill>
                  <a:srgbClr val="D1D5DB"/>
                </a:solidFill>
                <a:effectLst/>
                <a:latin typeface="+mn-lt"/>
              </a:rPr>
              <a:t>Memory Protection</a:t>
            </a:r>
            <a:endParaRPr lang="en-US" sz="1900" b="0" i="0" dirty="0">
              <a:solidFill>
                <a:srgbClr val="D1D5DB"/>
              </a:solidFill>
              <a:effectLst/>
              <a:latin typeface="+mn-lt"/>
            </a:endParaRPr>
          </a:p>
          <a:p>
            <a:pPr marL="800100" lvl="1"/>
            <a:r>
              <a:rPr lang="en-US" sz="1900" b="0" i="0" dirty="0">
                <a:solidFill>
                  <a:srgbClr val="D1D5DB"/>
                </a:solidFill>
                <a:effectLst/>
                <a:latin typeface="+mn-lt"/>
              </a:rPr>
              <a:t>Implement memory protection mechanisms like ASLR and DEP to prevent memory-based attacks.</a:t>
            </a:r>
          </a:p>
          <a:p>
            <a:pPr marL="0" lvl="0" indent="0" algn="l" rtl="0">
              <a:lnSpc>
                <a:spcPct val="90000"/>
              </a:lnSpc>
              <a:spcBef>
                <a:spcPts val="0"/>
              </a:spcBef>
              <a:spcAft>
                <a:spcPts val="0"/>
              </a:spcAft>
              <a:buClr>
                <a:schemeClr val="lt1"/>
              </a:buClr>
              <a:buSzPts val="2000"/>
              <a:buNone/>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75;p6">
            <a:extLst>
              <a:ext uri="{FF2B5EF4-FFF2-40B4-BE49-F238E27FC236}">
                <a16:creationId xmlns:a16="http://schemas.microsoft.com/office/drawing/2014/main" id="{7E23BA23-559F-12E5-0215-17D6F06BB573}"/>
              </a:ext>
            </a:extLst>
          </p:cNvPr>
          <p:cNvSpPr txBox="1">
            <a:spLocks/>
          </p:cNvSpPr>
          <p:nvPr/>
        </p:nvSpPr>
        <p:spPr>
          <a:xfrm>
            <a:off x="5731099" y="1916333"/>
            <a:ext cx="5677437" cy="4734594"/>
          </a:xfrm>
          <a:prstGeom prst="rect">
            <a:avLst/>
          </a:prstGeom>
          <a:noFill/>
          <a:ln>
            <a:noFill/>
          </a:ln>
        </p:spPr>
        <p:txBody>
          <a:bodyPr spcFirstLastPara="1" wrap="square" lIns="91425" tIns="45700" rIns="91425" bIns="45700" anchor="t" anchorCtr="0">
            <a:normAutofit fontScale="3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lgn="l">
              <a:buNone/>
            </a:pPr>
            <a:r>
              <a:rPr lang="en-US" sz="7200" b="1" dirty="0">
                <a:solidFill>
                  <a:schemeClr val="bg1"/>
                </a:solidFill>
                <a:latin typeface="+mn-lt"/>
              </a:rPr>
              <a:t>6.  </a:t>
            </a:r>
            <a:r>
              <a:rPr lang="en-US" sz="4800" b="1" i="0" dirty="0">
                <a:solidFill>
                  <a:srgbClr val="D1D5DB"/>
                </a:solidFill>
                <a:effectLst/>
                <a:latin typeface="+mn-lt"/>
              </a:rPr>
              <a:t>Assertions and Error Handling</a:t>
            </a:r>
            <a:endParaRPr lang="en-US" sz="4800" b="0" i="0" dirty="0">
              <a:solidFill>
                <a:srgbClr val="D1D5DB"/>
              </a:solidFill>
              <a:effectLst/>
              <a:latin typeface="+mn-lt"/>
            </a:endParaRPr>
          </a:p>
          <a:p>
            <a:pPr marL="800100" lvl="1"/>
            <a:r>
              <a:rPr lang="en-US" sz="4800" b="0" i="0" dirty="0">
                <a:solidFill>
                  <a:srgbClr val="D1D5DB"/>
                </a:solidFill>
                <a:effectLst/>
                <a:latin typeface="+mn-lt"/>
              </a:rPr>
              <a:t>Use assertions and proper error handling to catch and report exceptional conditions.</a:t>
            </a:r>
          </a:p>
          <a:p>
            <a:pPr marL="114300" indent="0" algn="l">
              <a:buNone/>
            </a:pPr>
            <a:r>
              <a:rPr lang="en-US" sz="7200" b="1" i="0" dirty="0">
                <a:solidFill>
                  <a:schemeClr val="bg1"/>
                </a:solidFill>
                <a:effectLst/>
                <a:latin typeface="+mn-lt"/>
              </a:rPr>
              <a:t>7</a:t>
            </a:r>
            <a:r>
              <a:rPr lang="en-US" sz="7200" b="1" i="0" dirty="0">
                <a:solidFill>
                  <a:srgbClr val="D1D5DB"/>
                </a:solidFill>
                <a:effectLst/>
                <a:latin typeface="+mn-lt"/>
              </a:rPr>
              <a:t>.  </a:t>
            </a:r>
            <a:r>
              <a:rPr lang="en-US" sz="4800" b="1" i="0" dirty="0">
                <a:solidFill>
                  <a:srgbClr val="D1D5DB"/>
                </a:solidFill>
                <a:effectLst/>
                <a:latin typeface="+mn-lt"/>
              </a:rPr>
              <a:t>Exception Handling</a:t>
            </a:r>
            <a:endParaRPr lang="en-US" sz="4800" b="0" i="0" dirty="0">
              <a:solidFill>
                <a:srgbClr val="D1D5DB"/>
              </a:solidFill>
              <a:effectLst/>
              <a:latin typeface="+mn-lt"/>
            </a:endParaRPr>
          </a:p>
          <a:p>
            <a:pPr marL="800100" lvl="1"/>
            <a:r>
              <a:rPr lang="en-US" sz="4800" b="0" i="0" dirty="0">
                <a:solidFill>
                  <a:srgbClr val="D1D5DB"/>
                </a:solidFill>
                <a:effectLst/>
                <a:latin typeface="+mn-lt"/>
              </a:rPr>
              <a:t>Implement robust exception handling to prevent information leakage and maintain system integrity.</a:t>
            </a:r>
          </a:p>
          <a:p>
            <a:pPr marL="114300" indent="0" algn="l">
              <a:buNone/>
            </a:pPr>
            <a:r>
              <a:rPr lang="en-US" sz="7200" b="1" i="0" dirty="0">
                <a:solidFill>
                  <a:schemeClr val="bg1"/>
                </a:solidFill>
                <a:effectLst/>
                <a:latin typeface="+mn-lt"/>
              </a:rPr>
              <a:t>8.  </a:t>
            </a:r>
            <a:r>
              <a:rPr lang="en-US" sz="4800" b="1" i="0" dirty="0">
                <a:solidFill>
                  <a:srgbClr val="D1D5DB"/>
                </a:solidFill>
                <a:effectLst/>
                <a:latin typeface="+mn-lt"/>
              </a:rPr>
              <a:t>Input Validation</a:t>
            </a:r>
            <a:endParaRPr lang="en-US" sz="4800" b="0" i="0" dirty="0">
              <a:solidFill>
                <a:srgbClr val="D1D5DB"/>
              </a:solidFill>
              <a:effectLst/>
              <a:latin typeface="+mn-lt"/>
            </a:endParaRPr>
          </a:p>
          <a:p>
            <a:pPr marL="800100" lvl="1"/>
            <a:r>
              <a:rPr lang="en-US" sz="4800" b="0" i="0" dirty="0">
                <a:solidFill>
                  <a:srgbClr val="D1D5DB"/>
                </a:solidFill>
                <a:effectLst/>
                <a:latin typeface="+mn-lt"/>
              </a:rPr>
              <a:t>Thoroughly validate and sanitize input data to prevent injection attacks and data corruption.</a:t>
            </a:r>
          </a:p>
          <a:p>
            <a:pPr marL="114300" indent="0" algn="l">
              <a:buNone/>
            </a:pPr>
            <a:r>
              <a:rPr lang="en-US" sz="7200" b="1" i="0" dirty="0">
                <a:solidFill>
                  <a:schemeClr val="bg1"/>
                </a:solidFill>
                <a:effectLst/>
                <a:latin typeface="+mn-lt"/>
              </a:rPr>
              <a:t>9.  </a:t>
            </a:r>
            <a:r>
              <a:rPr lang="en-US" sz="4800" b="1" i="0" dirty="0">
                <a:solidFill>
                  <a:srgbClr val="D1D5DB"/>
                </a:solidFill>
                <a:effectLst/>
                <a:latin typeface="+mn-lt"/>
              </a:rPr>
              <a:t>Authentication and Authorization</a:t>
            </a:r>
            <a:endParaRPr lang="en-US" sz="4800" b="0" i="0" dirty="0">
              <a:solidFill>
                <a:srgbClr val="D1D5DB"/>
              </a:solidFill>
              <a:effectLst/>
              <a:latin typeface="+mn-lt"/>
            </a:endParaRPr>
          </a:p>
          <a:p>
            <a:pPr marL="800100" lvl="1"/>
            <a:r>
              <a:rPr lang="en-US" sz="4800" b="0" i="0" dirty="0">
                <a:solidFill>
                  <a:srgbClr val="D1D5DB"/>
                </a:solidFill>
                <a:effectLst/>
                <a:latin typeface="+mn-lt"/>
              </a:rPr>
              <a:t>Implement strong authentication and authorization mechanisms to control access to resources.</a:t>
            </a:r>
          </a:p>
          <a:p>
            <a:pPr marL="114300" indent="0" algn="l">
              <a:buNone/>
            </a:pPr>
            <a:r>
              <a:rPr lang="en-US" sz="7200" b="1" i="0" dirty="0">
                <a:solidFill>
                  <a:schemeClr val="bg1"/>
                </a:solidFill>
                <a:effectLst/>
                <a:latin typeface="+mn-lt"/>
              </a:rPr>
              <a:t>10. </a:t>
            </a:r>
            <a:r>
              <a:rPr lang="en-US" sz="4800" b="1" i="0" dirty="0">
                <a:solidFill>
                  <a:srgbClr val="D1D5DB"/>
                </a:solidFill>
                <a:effectLst/>
                <a:latin typeface="+mn-lt"/>
              </a:rPr>
              <a:t>Encryption</a:t>
            </a:r>
            <a:endParaRPr lang="en-US" sz="4800" b="0" i="0" dirty="0">
              <a:solidFill>
                <a:srgbClr val="D1D5DB"/>
              </a:solidFill>
              <a:effectLst/>
              <a:latin typeface="+mn-lt"/>
            </a:endParaRPr>
          </a:p>
          <a:p>
            <a:pPr marL="800100" lvl="1"/>
            <a:r>
              <a:rPr lang="en-US" sz="4800" b="0" i="0" dirty="0">
                <a:solidFill>
                  <a:srgbClr val="D1D5DB"/>
                </a:solidFill>
                <a:effectLst/>
                <a:latin typeface="+mn-lt"/>
              </a:rPr>
              <a:t>Implement encryption mechanisms to protect data in transit, at rest, and in use.</a:t>
            </a:r>
          </a:p>
          <a:p>
            <a:pPr marL="0" indent="0">
              <a:spcBef>
                <a:spcPts val="0"/>
              </a:spcBef>
              <a:buSzPts val="2000"/>
              <a:buFont typeface="Arial"/>
              <a:buNone/>
            </a:pPr>
            <a:endParaRPr lang="en-US" dirty="0"/>
          </a:p>
        </p:txBody>
      </p:sp>
    </p:spTree>
    <p:custDataLst>
      <p:tags r:id="rId1"/>
    </p:custDataLst>
  </p:cSld>
  <p:clrMapOvr>
    <a:masterClrMapping/>
  </p:clrMapOvr>
  <p:transition spd="slow" advTm="10235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sz="2000" b="1" i="0" dirty="0">
                <a:solidFill>
                  <a:srgbClr val="D1D5DB"/>
                </a:solidFill>
                <a:effectLst/>
                <a:latin typeface="+mn-lt"/>
              </a:rPr>
              <a:t>Encryption in Flight:</a:t>
            </a:r>
            <a:r>
              <a:rPr lang="en-US" sz="2000" b="0" i="0" dirty="0">
                <a:solidFill>
                  <a:srgbClr val="D1D5DB"/>
                </a:solidFill>
                <a:effectLst/>
                <a:latin typeface="+mn-lt"/>
              </a:rPr>
              <a:t> This policy ensures that all data transferred over networks, whether within the organization or externally, is encrypted using robust protocols such as TLS/SSL. It prioritizes data confidentiality and integrity during transmission, protecting it from eavesdropping and man-in-the-middle attacks.</a:t>
            </a:r>
          </a:p>
          <a:p>
            <a:pPr algn="l"/>
            <a:r>
              <a:rPr lang="en-US" sz="2000" b="1" i="0" dirty="0">
                <a:solidFill>
                  <a:srgbClr val="D1D5DB"/>
                </a:solidFill>
                <a:effectLst/>
                <a:latin typeface="+mn-lt"/>
              </a:rPr>
              <a:t>Encryption at Rest:</a:t>
            </a:r>
            <a:r>
              <a:rPr lang="en-US" sz="2000" b="0" i="0" dirty="0">
                <a:solidFill>
                  <a:srgbClr val="D1D5DB"/>
                </a:solidFill>
                <a:effectLst/>
                <a:latin typeface="+mn-lt"/>
              </a:rPr>
              <a:t> This policy mandates the encryption of sensitive and critical data when it's stored on physical or digital media. It requires strong encryption algorithms and secure key management to protect data at rest, mitigating risks associated with unauthorized access to storage media.</a:t>
            </a:r>
          </a:p>
          <a:p>
            <a:pPr algn="l"/>
            <a:r>
              <a:rPr lang="en-US" sz="2000" b="1" i="0" dirty="0">
                <a:solidFill>
                  <a:srgbClr val="D1D5DB"/>
                </a:solidFill>
                <a:effectLst/>
                <a:latin typeface="+mn-lt"/>
              </a:rPr>
              <a:t>Encryption in Use:</a:t>
            </a:r>
            <a:r>
              <a:rPr lang="en-US" sz="2000" b="0" i="0" dirty="0">
                <a:solidFill>
                  <a:srgbClr val="D1D5DB"/>
                </a:solidFill>
                <a:effectLst/>
                <a:latin typeface="+mn-lt"/>
              </a:rPr>
              <a:t> Focusing on data protection during active processing, this policy requires the implementation of encryption mechanisms within applications and during data processing operations. It ensures data confidentiality and guards against insider threats and unauthorized access during data processing.</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advTm="70111">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gn="l"/>
            <a:r>
              <a:rPr lang="en-US" sz="2000" b="1" i="0" dirty="0">
                <a:solidFill>
                  <a:srgbClr val="D1D5DB"/>
                </a:solidFill>
                <a:effectLst/>
                <a:latin typeface="+mn-lt"/>
              </a:rPr>
              <a:t>Authentication Policy:</a:t>
            </a:r>
            <a:r>
              <a:rPr lang="en-US" sz="2000" b="0" i="0" dirty="0">
                <a:solidFill>
                  <a:srgbClr val="D1D5DB"/>
                </a:solidFill>
                <a:effectLst/>
                <a:latin typeface="+mn-lt"/>
              </a:rPr>
              <a:t> This policy focuses on verifying the identity of users and systems. It mandates strong authentication methods, secure credential storage, and the use of multi-factor authentication (MFA). Access to systems is granted only after valid user authentication, ensuring secure and controlled entry.</a:t>
            </a:r>
          </a:p>
          <a:p>
            <a:pPr algn="l"/>
            <a:r>
              <a:rPr lang="en-US" sz="2000" b="1" i="0" dirty="0">
                <a:solidFill>
                  <a:srgbClr val="D1D5DB"/>
                </a:solidFill>
                <a:effectLst/>
                <a:latin typeface="+mn-lt"/>
              </a:rPr>
              <a:t>Authorization Policy:</a:t>
            </a:r>
            <a:r>
              <a:rPr lang="en-US" sz="2000" b="0" i="0" dirty="0">
                <a:solidFill>
                  <a:srgbClr val="D1D5DB"/>
                </a:solidFill>
                <a:effectLst/>
                <a:latin typeface="+mn-lt"/>
              </a:rPr>
              <a:t> The authorization policy governs what authenticated users or systems can do. It employs role-based access control (RBAC) to assign permissions based on user roles. Access control lists (ACLs) and policies restrict access to resources, following the principle of least privilege to minimize access to what's necessary.</a:t>
            </a:r>
          </a:p>
          <a:p>
            <a:pPr algn="l"/>
            <a:r>
              <a:rPr lang="en-US" sz="2000" b="1" i="0" dirty="0">
                <a:solidFill>
                  <a:srgbClr val="D1D5DB"/>
                </a:solidFill>
                <a:effectLst/>
                <a:latin typeface="+mn-lt"/>
              </a:rPr>
              <a:t>Accounting Policy:</a:t>
            </a:r>
            <a:r>
              <a:rPr lang="en-US" sz="2000" b="0" i="0" dirty="0">
                <a:solidFill>
                  <a:srgbClr val="D1D5DB"/>
                </a:solidFill>
                <a:effectLst/>
                <a:latin typeface="+mn-lt"/>
              </a:rPr>
              <a:t> This policy revolves around tracking and monitoring activities. It enforces comprehensive logging and auditing, securely storing logs and regularly reviewing audit trails. It supports the generation of reports and alerts based on accounting data for incident response and compliance.</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advTm="54706">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1669209"/>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b="0" i="0" dirty="0">
                <a:solidFill>
                  <a:srgbClr val="D1D5DB"/>
                </a:solidFill>
                <a:effectLst/>
                <a:latin typeface="+mn-lt"/>
              </a:rPr>
              <a:t>The provided unit tests meticulously validate the C/C++ code using Google Test's ASSERT and EXPECT functionality, ensuring thorough verification of specific conditions. The code follows industry-standard best practices with clear comments, meaningful naming, and a structured design pattern approach. The debugging process was comprehensive, addressing various types of bugs and confirming that the unit tests accurately represent the intended code behavior.</a:t>
            </a:r>
          </a:p>
          <a:p>
            <a:pPr marL="0" lvl="0" indent="0" algn="l" rtl="0">
              <a:lnSpc>
                <a:spcPct val="90000"/>
              </a:lnSpc>
              <a:spcBef>
                <a:spcPts val="1000"/>
              </a:spcBef>
              <a:spcAft>
                <a:spcPts val="0"/>
              </a:spcAft>
              <a:buSzPts val="1800"/>
              <a:buNone/>
            </a:pPr>
            <a:endParaRPr sz="1800" dirty="0">
              <a:latin typeface="+mn-lt"/>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10;&#10;Description automatically generated">
            <a:extLst>
              <a:ext uri="{FF2B5EF4-FFF2-40B4-BE49-F238E27FC236}">
                <a16:creationId xmlns:a16="http://schemas.microsoft.com/office/drawing/2014/main" id="{B58E9832-BD9E-4421-BA00-63D9203E9937}"/>
              </a:ext>
            </a:extLst>
          </p:cNvPr>
          <p:cNvPicPr>
            <a:picLocks noChangeAspect="1"/>
          </p:cNvPicPr>
          <p:nvPr/>
        </p:nvPicPr>
        <p:blipFill>
          <a:blip r:embed="rId5"/>
          <a:stretch>
            <a:fillRect/>
          </a:stretch>
        </p:blipFill>
        <p:spPr>
          <a:xfrm>
            <a:off x="2209800" y="3178678"/>
            <a:ext cx="7772400" cy="3531216"/>
          </a:xfrm>
          <a:prstGeom prst="rect">
            <a:avLst/>
          </a:prstGeom>
        </p:spPr>
      </p:pic>
    </p:spTree>
    <p:custDataLst>
      <p:tags r:id="rId1"/>
    </p:custDataLst>
  </p:cSld>
  <p:clrMapOvr>
    <a:masterClrMapping/>
  </p:clrMapOvr>
  <p:transition spd="slow" advTm="39531">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5BA9-121F-968C-A70D-15241F323E27}"/>
              </a:ext>
            </a:extLst>
          </p:cNvPr>
          <p:cNvSpPr>
            <a:spLocks noGrp="1"/>
          </p:cNvSpPr>
          <p:nvPr>
            <p:ph type="title"/>
          </p:nvPr>
        </p:nvSpPr>
        <p:spPr/>
        <p:txBody>
          <a:bodyPr/>
          <a:lstStyle/>
          <a:p>
            <a:r>
              <a:rPr lang="en-US" dirty="0"/>
              <a:t>Unit Testing</a:t>
            </a:r>
            <a:br>
              <a:rPr lang="en-US" dirty="0"/>
            </a:br>
            <a:r>
              <a:rPr lang="en-US" dirty="0" err="1"/>
              <a:t>ClearErasesCollection</a:t>
            </a:r>
            <a:endParaRPr lang="en-US" dirty="0"/>
          </a:p>
        </p:txBody>
      </p:sp>
      <p:sp>
        <p:nvSpPr>
          <p:cNvPr id="3" name="Text Placeholder 2">
            <a:extLst>
              <a:ext uri="{FF2B5EF4-FFF2-40B4-BE49-F238E27FC236}">
                <a16:creationId xmlns:a16="http://schemas.microsoft.com/office/drawing/2014/main" id="{2B4DF249-05E4-A633-8101-63C335FD13BC}"/>
              </a:ext>
            </a:extLst>
          </p:cNvPr>
          <p:cNvSpPr>
            <a:spLocks noGrp="1"/>
          </p:cNvSpPr>
          <p:nvPr>
            <p:ph type="body" idx="1"/>
          </p:nvPr>
        </p:nvSpPr>
        <p:spPr/>
        <p:txBody>
          <a:bodyPr/>
          <a:lstStyle/>
          <a:p>
            <a:pPr marL="114300" indent="0">
              <a:buNone/>
            </a:pPr>
            <a:r>
              <a:rPr lang="en-US" dirty="0">
                <a:solidFill>
                  <a:srgbClr val="7A7E85"/>
                </a:solidFill>
                <a:effectLst/>
              </a:rPr>
              <a:t>// </a:t>
            </a:r>
            <a:r>
              <a:rPr lang="en-US" i="1" dirty="0">
                <a:solidFill>
                  <a:srgbClr val="8BB33D"/>
                </a:solidFill>
                <a:effectLst/>
              </a:rPr>
              <a:t>TODO: Create a test to verify clear erases the collection</a:t>
            </a:r>
            <a:br>
              <a:rPr lang="en-US" i="1" dirty="0">
                <a:solidFill>
                  <a:srgbClr val="8BB33D"/>
                </a:solidFill>
                <a:effectLst/>
              </a:rPr>
            </a:br>
            <a:r>
              <a:rPr lang="en-US" dirty="0">
                <a:solidFill>
                  <a:srgbClr val="BCBEC4"/>
                </a:solidFill>
                <a:effectLst/>
              </a:rPr>
              <a:t>TEST_F(</a:t>
            </a:r>
            <a:r>
              <a:rPr lang="en-US" dirty="0" err="1">
                <a:solidFill>
                  <a:srgbClr val="BCBEC4"/>
                </a:solidFill>
                <a:effectLst/>
              </a:rPr>
              <a:t>CollectionTest</a:t>
            </a:r>
            <a:r>
              <a:rPr lang="en-US" dirty="0">
                <a:solidFill>
                  <a:srgbClr val="BCBEC4"/>
                </a:solidFill>
                <a:effectLst/>
              </a:rPr>
              <a:t>, </a:t>
            </a:r>
            <a:r>
              <a:rPr lang="en-US" dirty="0" err="1">
                <a:solidFill>
                  <a:srgbClr val="BCBEC4"/>
                </a:solidFill>
                <a:effectLst/>
              </a:rPr>
              <a:t>ClearErasesCollection</a:t>
            </a:r>
            <a:r>
              <a:rPr lang="en-US" dirty="0">
                <a:solidFill>
                  <a:srgbClr val="BCBEC4"/>
                </a:solidFill>
                <a:effectLst/>
              </a:rPr>
              <a:t>)</a:t>
            </a:r>
            <a:br>
              <a:rPr lang="en-US" dirty="0">
                <a:solidFill>
                  <a:srgbClr val="BCBEC4"/>
                </a:solidFill>
                <a:effectLst/>
              </a:rPr>
            </a:br>
            <a:r>
              <a:rPr lang="en-US" dirty="0">
                <a:solidFill>
                  <a:srgbClr val="BCBEC4"/>
                </a:solidFill>
                <a:effectLst/>
              </a:rPr>
              <a:t>{</a:t>
            </a:r>
            <a:br>
              <a:rPr lang="en-US" dirty="0">
                <a:solidFill>
                  <a:srgbClr val="BCBEC4"/>
                </a:solidFill>
                <a:effectLst/>
              </a:rPr>
            </a:br>
            <a:r>
              <a:rPr lang="en-US" dirty="0">
                <a:solidFill>
                  <a:srgbClr val="7A7E85"/>
                </a:solidFill>
                <a:effectLst/>
              </a:rPr>
              <a:t>// Add some entries</a:t>
            </a:r>
            <a:br>
              <a:rPr lang="en-US" dirty="0">
                <a:solidFill>
                  <a:srgbClr val="7A7E85"/>
                </a:solidFill>
                <a:effectLst/>
              </a:rPr>
            </a:br>
            <a:r>
              <a:rPr lang="en-US" dirty="0" err="1">
                <a:solidFill>
                  <a:srgbClr val="BCBEC4"/>
                </a:solidFill>
                <a:effectLst/>
              </a:rPr>
              <a:t>add_entries</a:t>
            </a:r>
            <a:r>
              <a:rPr lang="en-US" dirty="0">
                <a:solidFill>
                  <a:srgbClr val="BCBEC4"/>
                </a:solidFill>
                <a:effectLst/>
              </a:rPr>
              <a:t>(</a:t>
            </a:r>
            <a:r>
              <a:rPr lang="en-US" dirty="0">
                <a:solidFill>
                  <a:srgbClr val="2AACB8"/>
                </a:solidFill>
                <a:effectLst/>
              </a:rPr>
              <a:t>5</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7A7E85"/>
                </a:solidFill>
                <a:effectLst/>
              </a:rPr>
              <a:t>// Clear the collection</a:t>
            </a:r>
            <a:br>
              <a:rPr lang="en-US" dirty="0">
                <a:solidFill>
                  <a:srgbClr val="7A7E85"/>
                </a:solidFill>
                <a:effectLst/>
              </a:rPr>
            </a:br>
            <a:r>
              <a:rPr lang="en-US" dirty="0">
                <a:solidFill>
                  <a:srgbClr val="BCBEC4"/>
                </a:solidFill>
                <a:effectLst/>
              </a:rPr>
              <a:t>collection-&gt;clear();</a:t>
            </a:r>
            <a:br>
              <a:rPr lang="en-US" dirty="0">
                <a:solidFill>
                  <a:srgbClr val="BCBEC4"/>
                </a:solidFill>
                <a:effectLst/>
              </a:rPr>
            </a:br>
            <a:br>
              <a:rPr lang="en-US" dirty="0">
                <a:solidFill>
                  <a:srgbClr val="BCBEC4"/>
                </a:solidFill>
                <a:effectLst/>
              </a:rPr>
            </a:br>
            <a:r>
              <a:rPr lang="en-US" dirty="0">
                <a:solidFill>
                  <a:srgbClr val="7A7E85"/>
                </a:solidFill>
                <a:effectLst/>
              </a:rPr>
              <a:t>// Check if the size is now zero</a:t>
            </a:r>
            <a:br>
              <a:rPr lang="en-US" dirty="0">
                <a:solidFill>
                  <a:srgbClr val="7A7E85"/>
                </a:solidFill>
                <a:effectLst/>
              </a:rPr>
            </a:br>
            <a:r>
              <a:rPr lang="en-US" dirty="0">
                <a:solidFill>
                  <a:srgbClr val="BCBEC4"/>
                </a:solidFill>
                <a:effectLst/>
              </a:rPr>
              <a:t>ASSERT_EQ(collection-&gt;size(), </a:t>
            </a:r>
            <a:r>
              <a:rPr lang="en-US" dirty="0">
                <a:solidFill>
                  <a:srgbClr val="2AACB8"/>
                </a:solidFill>
                <a:effectLst/>
              </a:rPr>
              <a:t>0</a:t>
            </a:r>
            <a:r>
              <a:rPr lang="en-US" dirty="0">
                <a:solidFill>
                  <a:srgbClr val="BCBEC4"/>
                </a:solidFill>
                <a:effectLst/>
              </a:rPr>
              <a:t>);</a:t>
            </a:r>
            <a:br>
              <a:rPr lang="en-US" dirty="0">
                <a:solidFill>
                  <a:srgbClr val="BCBEC4"/>
                </a:solidFill>
                <a:effectLst/>
              </a:rPr>
            </a:br>
            <a:r>
              <a:rPr lang="en-US" dirty="0">
                <a:solidFill>
                  <a:srgbClr val="BCBEC4"/>
                </a:solidFill>
                <a:effectLst/>
              </a:rPr>
              <a:t>}</a:t>
            </a:r>
          </a:p>
          <a:p>
            <a:pPr marL="114300" indent="0">
              <a:buNone/>
            </a:pPr>
            <a:endParaRPr lang="en-US" dirty="0"/>
          </a:p>
        </p:txBody>
      </p:sp>
    </p:spTree>
    <p:extLst>
      <p:ext uri="{BB962C8B-B14F-4D97-AF65-F5344CB8AC3E}">
        <p14:creationId xmlns:p14="http://schemas.microsoft.com/office/powerpoint/2010/main" val="1703527675"/>
      </p:ext>
    </p:extLst>
  </p:cSld>
  <p:clrMapOvr>
    <a:masterClrMapping/>
  </p:clrMapOvr>
  <mc:AlternateContent xmlns:mc="http://schemas.openxmlformats.org/markup-compatibility/2006" xmlns:p14="http://schemas.microsoft.com/office/powerpoint/2010/main">
    <mc:Choice Requires="p14">
      <p:transition spd="slow" p14:dur="1500" advTm="48128">
        <p:split orient="vert"/>
      </p:transition>
    </mc:Choice>
    <mc:Fallback xmlns="">
      <p:transition spd="slow" advTm="48128">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1615</TotalTime>
  <Words>2235</Words>
  <Application>Microsoft Macintosh PowerPoint</Application>
  <PresentationFormat>Widescreen</PresentationFormat>
  <Paragraphs>138</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ClearErasesCollection</vt:lpstr>
      <vt:lpstr>Unit Testing IsEmptyOnCreate</vt:lpstr>
      <vt:lpstr>Unit Testing MaxSizeIsGreaterOrEqual</vt:lpstr>
      <vt:lpstr>Unit Testing AlwaysFail</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Kentrell Edwards</cp:lastModifiedBy>
  <cp:revision>22</cp:revision>
  <dcterms:created xsi:type="dcterms:W3CDTF">2020-08-19T17:59:24Z</dcterms:created>
  <dcterms:modified xsi:type="dcterms:W3CDTF">2023-10-16T19:02:49Z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