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142533819" r:id="rId2"/>
    <p:sldId id="2142533820" r:id="rId3"/>
    <p:sldId id="2142533825" r:id="rId4"/>
    <p:sldId id="2142533737" r:id="rId5"/>
    <p:sldId id="2142533730" r:id="rId6"/>
    <p:sldId id="2142533731" r:id="rId7"/>
    <p:sldId id="2142533738" r:id="rId8"/>
    <p:sldId id="2142533739" r:id="rId9"/>
    <p:sldId id="2142533740" r:id="rId10"/>
    <p:sldId id="2142533741" r:id="rId11"/>
    <p:sldId id="2142533822" r:id="rId12"/>
    <p:sldId id="2142533829" r:id="rId13"/>
    <p:sldId id="2142533823" r:id="rId14"/>
    <p:sldId id="2142533830" r:id="rId15"/>
    <p:sldId id="2142533831" r:id="rId16"/>
    <p:sldId id="2142533806" r:id="rId17"/>
    <p:sldId id="2142533807" r:id="rId18"/>
    <p:sldId id="2142533808" r:id="rId19"/>
    <p:sldId id="2142533742" r:id="rId20"/>
    <p:sldId id="2142533736" r:id="rId21"/>
    <p:sldId id="2142533826" r:id="rId22"/>
    <p:sldId id="2142533833" r:id="rId23"/>
    <p:sldId id="2142533834" r:id="rId24"/>
    <p:sldId id="2142533832" r:id="rId25"/>
    <p:sldId id="2142533835" r:id="rId26"/>
    <p:sldId id="2142533836" r:id="rId27"/>
    <p:sldId id="2142533828" r:id="rId28"/>
    <p:sldId id="2142533865" r:id="rId29"/>
    <p:sldId id="2142533862" r:id="rId30"/>
    <p:sldId id="2142533866" r:id="rId31"/>
    <p:sldId id="2142533867" r:id="rId32"/>
    <p:sldId id="214253374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2C06-5313-4264-BD6A-99392AE642B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8098-433D-4787-BBB1-C640FE3F7C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78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0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84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78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7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909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29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3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30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30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60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714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08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62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135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8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98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79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64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3B5E-C645-401B-8340-9A1734B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7B6C3B-3114-4A14-96D3-66A0125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F6D5-B0EE-4EC6-AF49-7DDCDB9CB89A}" type="datetime1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EA1334-9E43-4005-B976-A31FF2C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971B3-8839-43F2-937A-8B66C84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4F8-DAA4-4245-948B-669BB660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32963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CU.Datascientist/python%E5%AD%B8%E7%BF%92%E7%AD%86%E8%A8%98-%E6%B1%BA%E7%AD%96%E6%A8%B9-decision-tree-b9acf11f0f84" TargetMode="External"/><Relationship Id="rId2" Type="http://schemas.openxmlformats.org/officeDocument/2006/relationships/hyperlink" Target="https://medium.com/@nikitamalviya/demystifying-cross-entropy-a-key-concept-for-understanding-classification-in-machine-learning-84efb0842fb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5E916E-A895-4EDF-86D9-B14760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2" y="2194156"/>
            <a:ext cx="11408954" cy="767639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10000"/>
                  </a:schemeClr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大師之路 有你有我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46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決策樹學習的適用問題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</a:rPr>
              <a:t>分類問題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</a:rPr>
              <a:t>(Classification Problem)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3F1E458-E059-40DB-AE48-ABE01EC60B1C}"/>
              </a:ext>
            </a:extLst>
          </p:cNvPr>
          <p:cNvSpPr txBox="1"/>
          <p:nvPr/>
        </p:nvSpPr>
        <p:spPr>
          <a:xfrm>
            <a:off x="390523" y="1340768"/>
            <a:ext cx="556154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lvl="0">
              <a:defRPr/>
            </a:pPr>
            <a:r>
              <a:rPr lang="zh-TW" altLang="en-US" sz="1200" dirty="0">
                <a:solidFill>
                  <a:srgbClr val="D8D8D8">
                    <a:lumMod val="10000"/>
                  </a:srgb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核心任務是以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zh-TW" altLang="en-US" sz="1200" dirty="0">
                <a:solidFill>
                  <a:srgbClr val="D8D8D8">
                    <a:lumMod val="10000"/>
                  </a:srgb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型式，藉由樹狀結構把範例資料分類 到各個可能的對應類別</a:t>
            </a:r>
            <a:endParaRPr lang="en-US" altLang="zh-TW" sz="1200" dirty="0">
              <a:solidFill>
                <a:srgbClr val="D8D8D8">
                  <a:lumMod val="10000"/>
                </a:srgb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舉例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根據疾病分類患者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根據起因分類設備故障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根據拖欠支付的可能性分類債款申請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97F907-F1A6-4D90-90D4-E9D9671D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10614"/>
              </p:ext>
            </p:extLst>
          </p:nvPr>
        </p:nvGraphicFramePr>
        <p:xfrm>
          <a:off x="3611032" y="2356726"/>
          <a:ext cx="3687235" cy="3629210"/>
        </p:xfrm>
        <a:graphic>
          <a:graphicData uri="http://schemas.openxmlformats.org/drawingml/2006/table">
            <a:tbl>
              <a:tblPr/>
              <a:tblGrid>
                <a:gridCol w="737447">
                  <a:extLst>
                    <a:ext uri="{9D8B030D-6E8A-4147-A177-3AD203B41FA5}">
                      <a16:colId xmlns:a16="http://schemas.microsoft.com/office/drawing/2014/main" val="4065447443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988247509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770598539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650130381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1129783800"/>
                    </a:ext>
                  </a:extLst>
                </a:gridCol>
              </a:tblGrid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30819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932204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73400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08355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50287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21860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33427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536814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739861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56961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9653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6205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06416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E8EF81A-96AC-408D-A74E-15D1DDB8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23" y="2493035"/>
            <a:ext cx="3405867" cy="17395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99C1F0-789F-4FA2-BCF3-9137F1E7792D}"/>
              </a:ext>
            </a:extLst>
          </p:cNvPr>
          <p:cNvSpPr/>
          <p:nvPr/>
        </p:nvSpPr>
        <p:spPr>
          <a:xfrm>
            <a:off x="8005423" y="4648116"/>
            <a:ext cx="33726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上述決策樹可看出以下規則： </a:t>
            </a:r>
            <a:endParaRPr lang="en-US" altLang="zh-TW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如果血壓高，則採用藥物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如果血壓低，則採用藥物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如果血壓正常且年齡≤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如果血壓正常且年齡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&gt;40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4C67D5-BEA2-4A35-8CA7-662ABAD67258}"/>
              </a:ext>
            </a:extLst>
          </p:cNvPr>
          <p:cNvSpPr/>
          <p:nvPr/>
        </p:nvSpPr>
        <p:spPr>
          <a:xfrm>
            <a:off x="6547449" y="2225615"/>
            <a:ext cx="828136" cy="385600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47B699-9E64-44DB-B0BC-4BAB962FBC7B}"/>
              </a:ext>
            </a:extLst>
          </p:cNvPr>
          <p:cNvSpPr/>
          <p:nvPr/>
        </p:nvSpPr>
        <p:spPr>
          <a:xfrm>
            <a:off x="6424587" y="6091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CF0801-493E-4E51-B3B0-C628998CD0E6}"/>
              </a:ext>
            </a:extLst>
          </p:cNvPr>
          <p:cNvSpPr/>
          <p:nvPr/>
        </p:nvSpPr>
        <p:spPr>
          <a:xfrm>
            <a:off x="5040581" y="2292218"/>
            <a:ext cx="828136" cy="3646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8606885-EF8C-4945-B3B1-8AB304E3AD26}"/>
              </a:ext>
            </a:extLst>
          </p:cNvPr>
          <p:cNvSpPr/>
          <p:nvPr/>
        </p:nvSpPr>
        <p:spPr>
          <a:xfrm>
            <a:off x="5297489" y="1970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58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/>
              <a:t>屬性選擇指標</a:t>
            </a:r>
            <a:endParaRPr lang="en-US" altLang="zh-TW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8FA86-CE16-E0BF-2FD5-A882B7C4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79" y="1556793"/>
            <a:ext cx="5459698" cy="43677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24AD4A-2543-4A1D-B4C8-B30D305FE931}"/>
              </a:ext>
            </a:extLst>
          </p:cNvPr>
          <p:cNvSpPr txBox="1"/>
          <p:nvPr/>
        </p:nvSpPr>
        <p:spPr>
          <a:xfrm>
            <a:off x="390523" y="1340768"/>
            <a:ext cx="55615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pPr lvl="0">
              <a:defRPr/>
            </a:pP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屬性選擇指標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主要是用來選擇出某一個屬性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欄位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，透 過該屬性將帶有類別標記的值組資料從事適當的分類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分割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理想情況是：所挑選的屬性可以使得分類結果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分割結果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所包含 的資料集合具有相同的類別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即：高同質性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Homogeneous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屬性選擇指標也稱為分割條件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"/>
              <a:defRPr/>
            </a:pPr>
            <a:r>
              <a:rPr lang="zh-TW" altLang="en-US" b="1" dirty="0">
                <a:solidFill>
                  <a:srgbClr val="249DCE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常用屬性選擇指標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資訊獲利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Gain) 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C5.0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吉尼係數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(Gini Index) 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CART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l-GR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χ2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獨立性檢定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CHAID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FA862A-66D8-4A14-9BEC-FCCA82C7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7" y="4203090"/>
            <a:ext cx="3029249" cy="20773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04CDC8-85E7-4996-9A00-CD5063521AFF}"/>
              </a:ext>
            </a:extLst>
          </p:cNvPr>
          <p:cNvSpPr/>
          <p:nvPr/>
        </p:nvSpPr>
        <p:spPr>
          <a:xfrm>
            <a:off x="2667000" y="4097867"/>
            <a:ext cx="3429000" cy="2182557"/>
          </a:xfrm>
          <a:prstGeom prst="rect">
            <a:avLst/>
          </a:prstGeom>
          <a:noFill/>
          <a:ln>
            <a:solidFill>
              <a:srgbClr val="AA9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8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/>
              <a:t>如何決定哪個屬性分割結果較佳</a:t>
            </a:r>
            <a:r>
              <a:rPr lang="en-US" altLang="zh-TW" sz="3200" dirty="0"/>
              <a:t>?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24AD4A-2543-4A1D-B4C8-B30D305FE931}"/>
              </a:ext>
            </a:extLst>
          </p:cNvPr>
          <p:cNvSpPr txBox="1"/>
          <p:nvPr/>
        </p:nvSpPr>
        <p:spPr>
          <a:xfrm>
            <a:off x="390523" y="1340768"/>
            <a:ext cx="556154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假設有一個表格共有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筆顧客資料。其類別欄位為 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Customers”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，可分成“好客人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Good Customers”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與“一 般客人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Fair Customer”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兩類。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120A99-93C0-4876-8E94-9272C7AB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2" y="2567561"/>
            <a:ext cx="4469188" cy="93338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E93959-44ED-4986-9E36-43FE5013AA7C}"/>
              </a:ext>
            </a:extLst>
          </p:cNvPr>
          <p:cNvGrpSpPr/>
          <p:nvPr/>
        </p:nvGrpSpPr>
        <p:grpSpPr>
          <a:xfrm>
            <a:off x="698770" y="3500949"/>
            <a:ext cx="4961466" cy="2114597"/>
            <a:chOff x="1049867" y="3750733"/>
            <a:chExt cx="4961466" cy="21145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DBC31F-1735-4701-807F-B5BD7D400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298" y="3888640"/>
              <a:ext cx="4796768" cy="19766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C10EC2-F47F-45DD-883A-8C4D208BE9C7}"/>
                </a:ext>
              </a:extLst>
            </p:cNvPr>
            <p:cNvSpPr/>
            <p:nvPr/>
          </p:nvSpPr>
          <p:spPr>
            <a:xfrm>
              <a:off x="1049867" y="3750733"/>
              <a:ext cx="4961466" cy="87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22C357A-2708-4046-9199-31B9DE51AE64}"/>
                </a:ext>
              </a:extLst>
            </p:cNvPr>
            <p:cNvSpPr/>
            <p:nvPr/>
          </p:nvSpPr>
          <p:spPr>
            <a:xfrm>
              <a:off x="1913467" y="4203717"/>
              <a:ext cx="939800" cy="424178"/>
            </a:xfrm>
            <a:prstGeom prst="roundRect">
              <a:avLst/>
            </a:prstGeom>
            <a:solidFill>
              <a:srgbClr val="AA9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10000"/>
                    </a:schemeClr>
                  </a:solidFill>
                </a:rPr>
                <a:t>收入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66469D0-3ADF-453F-BC06-67BE887345E0}"/>
                </a:ext>
              </a:extLst>
            </p:cNvPr>
            <p:cNvSpPr/>
            <p:nvPr/>
          </p:nvSpPr>
          <p:spPr>
            <a:xfrm>
              <a:off x="4631267" y="4203717"/>
              <a:ext cx="939800" cy="424178"/>
            </a:xfrm>
            <a:prstGeom prst="roundRect">
              <a:avLst/>
            </a:prstGeom>
            <a:solidFill>
              <a:srgbClr val="AA9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10000"/>
                    </a:schemeClr>
                  </a:solidFill>
                </a:rPr>
                <a:t>年齡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7D55E5A-71F7-4453-AB08-8873CDA5FE6D}"/>
              </a:ext>
            </a:extLst>
          </p:cNvPr>
          <p:cNvSpPr/>
          <p:nvPr/>
        </p:nvSpPr>
        <p:spPr>
          <a:xfrm>
            <a:off x="903182" y="5773173"/>
            <a:ext cx="494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Which attribute is the best for classification?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685E9D1-CEF1-483D-A00C-62EA69A35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3" y="3071331"/>
            <a:ext cx="4699001" cy="10260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8C55AC-3FAF-42F3-B89E-16FBE19BA336}"/>
              </a:ext>
            </a:extLst>
          </p:cNvPr>
          <p:cNvSpPr/>
          <p:nvPr/>
        </p:nvSpPr>
        <p:spPr>
          <a:xfrm>
            <a:off x="6676115" y="4305679"/>
            <a:ext cx="112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 degree </a:t>
            </a:r>
          </a:p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impurity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51FF5E-F4A8-4DC4-876F-8D221D813C25}"/>
              </a:ext>
            </a:extLst>
          </p:cNvPr>
          <p:cNvSpPr/>
          <p:nvPr/>
        </p:nvSpPr>
        <p:spPr>
          <a:xfrm>
            <a:off x="8327235" y="4305679"/>
            <a:ext cx="106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degree </a:t>
            </a:r>
          </a:p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impurity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345B5F-C086-4095-A906-302FB4ACCED6}"/>
              </a:ext>
            </a:extLst>
          </p:cNvPr>
          <p:cNvSpPr/>
          <p:nvPr/>
        </p:nvSpPr>
        <p:spPr>
          <a:xfrm>
            <a:off x="10456332" y="4305679"/>
            <a:ext cx="512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Pure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71B2C5-C31F-4FE0-ACAD-082C9FA39299}"/>
              </a:ext>
            </a:extLst>
          </p:cNvPr>
          <p:cNvSpPr/>
          <p:nvPr/>
        </p:nvSpPr>
        <p:spPr>
          <a:xfrm>
            <a:off x="7682012" y="2520977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不純度</a:t>
            </a:r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(Node Impurity)</a:t>
            </a:r>
            <a:endParaRPr lang="zh-TW" altLang="en-US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322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衡量資料一致性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「熵」指的是真實分布的自信息量，也就是該分布自身的不確定性的度量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3" y="1340768"/>
            <a:ext cx="5776095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範例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丟銅板 若銅板是公平的，則丟出正面與反面的機率是一樣的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最凌亂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若銅板是動過手腳的，則丟出正面與反面的機率不會是一樣的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愈不凌亂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給定一組丟銅板後之資料集合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，該組資料的熵值計算公式為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若丟了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次銅板，出現了</a:t>
            </a:r>
            <a:r>
              <a:rPr lang="en-US" altLang="zh-TW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個正面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個反面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記為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[9+, 5-])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，則這個 範例的熵為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Entropy([9+, 5-])= -(9/14)log2 (9/14) – (5/14) log2 (5/14) = 0.94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若銅板丟出正面與反面的數量是</a:t>
            </a:r>
            <a:r>
              <a:rPr lang="zh-TW" altLang="en-US" sz="1200" b="1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，則熵為 </a:t>
            </a:r>
            <a:r>
              <a:rPr lang="en-US" altLang="zh-TW" sz="1200" b="1" dirty="0">
                <a:solidFill>
                  <a:srgbClr val="C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最凌亂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若銅板是動過手腳的，不論怎麼丟都只會出現正面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或反面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，則熵為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0 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最不凌亂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580A63D-E9E8-4E3A-B639-FE7210701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59" b="-7395"/>
          <a:stretch/>
        </p:blipFill>
        <p:spPr>
          <a:xfrm>
            <a:off x="7502297" y="1745711"/>
            <a:ext cx="2996149" cy="576064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35B0C7B-D2E9-43D0-98B5-16DD92DE087C}"/>
              </a:ext>
            </a:extLst>
          </p:cNvPr>
          <p:cNvSpPr/>
          <p:nvPr/>
        </p:nvSpPr>
        <p:spPr>
          <a:xfrm>
            <a:off x="8472053" y="1351751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1CCBF69-D662-44E9-A7E1-801DC87A7305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C3522B-4D4D-467E-B6D9-151C1474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624552"/>
            <a:ext cx="2831836" cy="3048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A60BBBB-DE5C-4370-9FFC-7A213BDC6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144" y="2346403"/>
            <a:ext cx="4992456" cy="36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熵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「熵」指的是真實分布的自信息量，也就是該分布自身的不確定性的度量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Entropy: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每條訊息所包含資訊的期望值（平均值）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熵可以被視為不確定性的指標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平均值越大表示更多的混亂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Cross Entropy 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交叉熵是機器學習中的一個概念，尤其用於分類任務，用於衡量預測的概率分佈與實際分佈（或真實標籤）之間的匹配程度。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將交叉熵視為衡量模型在預測時的匹配程度的一種方式。就像比較模型認為會發生的事情與實際發生的事情。如果模型的預測接近實際情況，交叉熵就低。如果預測相差很大，交叉熵就高。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較低的交叉熵表示預測與實際情況之間的對齊更好。它衡量了預測分佈與真實類別分佈之間的“距離”。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580A63D-E9E8-4E3A-B639-FE721070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157192"/>
            <a:ext cx="5040560" cy="53639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35B0C7B-D2E9-43D0-98B5-16DD92DE087C}"/>
              </a:ext>
            </a:extLst>
          </p:cNvPr>
          <p:cNvSpPr/>
          <p:nvPr/>
        </p:nvSpPr>
        <p:spPr>
          <a:xfrm>
            <a:off x="1559496" y="5733256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35C798-3969-43A6-B73F-76B3EA2CDFF0}"/>
              </a:ext>
            </a:extLst>
          </p:cNvPr>
          <p:cNvSpPr/>
          <p:nvPr/>
        </p:nvSpPr>
        <p:spPr>
          <a:xfrm>
            <a:off x="3791744" y="5733256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6634" name="Picture 10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425824FB-C4B9-4BFB-AF55-D96D26B8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484784"/>
            <a:ext cx="4200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3AAEDBB-E1C8-4617-8637-4327AB032644}"/>
              </a:ext>
            </a:extLst>
          </p:cNvPr>
          <p:cNvCxnSpPr>
            <a:cxnSpLocks/>
          </p:cNvCxnSpPr>
          <p:nvPr/>
        </p:nvCxnSpPr>
        <p:spPr>
          <a:xfrm>
            <a:off x="6503665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87D06-5E6F-4526-A73B-E8DFCDED746B}"/>
              </a:ext>
            </a:extLst>
          </p:cNvPr>
          <p:cNvSpPr/>
          <p:nvPr/>
        </p:nvSpPr>
        <p:spPr>
          <a:xfrm>
            <a:off x="6744072" y="4869160"/>
            <a:ext cx="288032" cy="72008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AD3FF2-CF0F-4FB5-BF8F-A75DD626F9FA}"/>
              </a:ext>
            </a:extLst>
          </p:cNvPr>
          <p:cNvSpPr/>
          <p:nvPr/>
        </p:nvSpPr>
        <p:spPr>
          <a:xfrm>
            <a:off x="7176120" y="5373216"/>
            <a:ext cx="288032" cy="216024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394445-4DA1-4832-A4AA-E4691DBD8968}"/>
              </a:ext>
            </a:extLst>
          </p:cNvPr>
          <p:cNvSpPr/>
          <p:nvPr/>
        </p:nvSpPr>
        <p:spPr>
          <a:xfrm>
            <a:off x="7608168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CBB6C42-E7E3-406F-9420-9920A2A25C9A}"/>
              </a:ext>
            </a:extLst>
          </p:cNvPr>
          <p:cNvSpPr/>
          <p:nvPr/>
        </p:nvSpPr>
        <p:spPr>
          <a:xfrm>
            <a:off x="8040216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A6936E6-0B88-443B-B47B-744618A4D22D}"/>
              </a:ext>
            </a:extLst>
          </p:cNvPr>
          <p:cNvCxnSpPr>
            <a:cxnSpLocks/>
          </p:cNvCxnSpPr>
          <p:nvPr/>
        </p:nvCxnSpPr>
        <p:spPr>
          <a:xfrm>
            <a:off x="9672017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1259521-25CF-409A-9B54-6DC2D6067436}"/>
              </a:ext>
            </a:extLst>
          </p:cNvPr>
          <p:cNvSpPr/>
          <p:nvPr/>
        </p:nvSpPr>
        <p:spPr>
          <a:xfrm>
            <a:off x="9912424" y="4725144"/>
            <a:ext cx="288032" cy="864096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CB8E5B9-0335-4761-872B-7A55F8740FC6}"/>
              </a:ext>
            </a:extLst>
          </p:cNvPr>
          <p:cNvCxnSpPr>
            <a:cxnSpLocks/>
          </p:cNvCxnSpPr>
          <p:nvPr/>
        </p:nvCxnSpPr>
        <p:spPr>
          <a:xfrm>
            <a:off x="10056440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A09CEF-B614-4CDF-8AE3-103606E41E6B}"/>
              </a:ext>
            </a:extLst>
          </p:cNvPr>
          <p:cNvCxnSpPr>
            <a:cxnSpLocks/>
          </p:cNvCxnSpPr>
          <p:nvPr/>
        </p:nvCxnSpPr>
        <p:spPr>
          <a:xfrm>
            <a:off x="104884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A3087B-24BE-4535-9072-72CDFE31AAAA}"/>
              </a:ext>
            </a:extLst>
          </p:cNvPr>
          <p:cNvCxnSpPr>
            <a:cxnSpLocks/>
          </p:cNvCxnSpPr>
          <p:nvPr/>
        </p:nvCxnSpPr>
        <p:spPr>
          <a:xfrm>
            <a:off x="109205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80E6914-4431-4110-B2DE-B47EFF7B73D8}"/>
              </a:ext>
            </a:extLst>
          </p:cNvPr>
          <p:cNvCxnSpPr>
            <a:cxnSpLocks/>
          </p:cNvCxnSpPr>
          <p:nvPr/>
        </p:nvCxnSpPr>
        <p:spPr>
          <a:xfrm>
            <a:off x="113525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E94877C-15DB-4A6B-9BB5-CFA96179EDDB}"/>
              </a:ext>
            </a:extLst>
          </p:cNvPr>
          <p:cNvCxnSpPr>
            <a:cxnSpLocks/>
          </p:cNvCxnSpPr>
          <p:nvPr/>
        </p:nvCxnSpPr>
        <p:spPr>
          <a:xfrm>
            <a:off x="8184232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631BC1-15CE-43B5-B4B8-B770422BF5CE}"/>
              </a:ext>
            </a:extLst>
          </p:cNvPr>
          <p:cNvCxnSpPr>
            <a:cxnSpLocks/>
          </p:cNvCxnSpPr>
          <p:nvPr/>
        </p:nvCxnSpPr>
        <p:spPr>
          <a:xfrm>
            <a:off x="77521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A819704-56F4-4D62-A8E8-45C772FBBC17}"/>
              </a:ext>
            </a:extLst>
          </p:cNvPr>
          <p:cNvCxnSpPr>
            <a:cxnSpLocks/>
          </p:cNvCxnSpPr>
          <p:nvPr/>
        </p:nvCxnSpPr>
        <p:spPr>
          <a:xfrm>
            <a:off x="73201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E5D0DE3-DF55-420F-9F52-4EDFCC3E2F3F}"/>
              </a:ext>
            </a:extLst>
          </p:cNvPr>
          <p:cNvCxnSpPr>
            <a:cxnSpLocks/>
          </p:cNvCxnSpPr>
          <p:nvPr/>
        </p:nvCxnSpPr>
        <p:spPr>
          <a:xfrm>
            <a:off x="68880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0DD9299-A8B6-4B9F-9035-CDF35CA18687}"/>
              </a:ext>
            </a:extLst>
          </p:cNvPr>
          <p:cNvCxnSpPr>
            <a:cxnSpLocks/>
          </p:cNvCxnSpPr>
          <p:nvPr/>
        </p:nvCxnSpPr>
        <p:spPr>
          <a:xfrm>
            <a:off x="6528048" y="4725144"/>
            <a:ext cx="5184576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8FAAE2C-D3DC-4F8C-801E-B6C721FAE03C}"/>
              </a:ext>
            </a:extLst>
          </p:cNvPr>
          <p:cNvGrpSpPr/>
          <p:nvPr/>
        </p:nvGrpSpPr>
        <p:grpSpPr>
          <a:xfrm>
            <a:off x="6744072" y="5733256"/>
            <a:ext cx="1609050" cy="369332"/>
            <a:chOff x="6744072" y="5733256"/>
            <a:chExt cx="1609050" cy="3693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C1C822-BA0D-45E0-8AB8-B6F1F439B72E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09D11FF-8726-4305-9436-4EB83DAA025B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F419B14-0E27-4FAD-80B7-D7AED3EB4146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40A8494-E98B-4AE8-BE97-4234666522BD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80A3C39-E713-4341-9A42-BF21F2CA19F3}"/>
              </a:ext>
            </a:extLst>
          </p:cNvPr>
          <p:cNvGrpSpPr/>
          <p:nvPr/>
        </p:nvGrpSpPr>
        <p:grpSpPr>
          <a:xfrm>
            <a:off x="9912424" y="5733256"/>
            <a:ext cx="1609050" cy="369332"/>
            <a:chOff x="6744072" y="5733256"/>
            <a:chExt cx="1609050" cy="3693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08E66C-EC8E-4497-9CCD-C9AE32356800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8D99E40-458D-4FC2-A447-81B0D5D3CEE2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86D328D-EC69-4470-8E9A-EDC6B8C5E760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81A5101-4E4C-49E6-A971-FEF821BA76D8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EEB618C-362A-4BA3-88C1-A93962F22A5F}"/>
              </a:ext>
            </a:extLst>
          </p:cNvPr>
          <p:cNvSpPr/>
          <p:nvPr/>
        </p:nvSpPr>
        <p:spPr>
          <a:xfrm>
            <a:off x="9840416" y="371703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Ground Truth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68565D-4DB0-4F68-AB04-93D4546A0E24}"/>
              </a:ext>
            </a:extLst>
          </p:cNvPr>
          <p:cNvSpPr/>
          <p:nvPr/>
        </p:nvSpPr>
        <p:spPr>
          <a:xfrm>
            <a:off x="6816080" y="3717032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Probabilities</a:t>
            </a:r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FBA50C0-65A5-4601-88C6-7E4C4403761D}"/>
              </a:ext>
            </a:extLst>
          </p:cNvPr>
          <p:cNvGrpSpPr/>
          <p:nvPr/>
        </p:nvGrpSpPr>
        <p:grpSpPr>
          <a:xfrm>
            <a:off x="6600056" y="4437112"/>
            <a:ext cx="1798205" cy="246221"/>
            <a:chOff x="6744072" y="5733256"/>
            <a:chExt cx="1798205" cy="24622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EF22131-FF5E-4057-B8C7-1FEE06C175EE}"/>
                </a:ext>
              </a:extLst>
            </p:cNvPr>
            <p:cNvSpPr/>
            <p:nvPr/>
          </p:nvSpPr>
          <p:spPr>
            <a:xfrm>
              <a:off x="6744072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0.775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70C8A4D-73AF-4B03-BF0C-4E0E184E98A3}"/>
                </a:ext>
              </a:extLst>
            </p:cNvPr>
            <p:cNvSpPr/>
            <p:nvPr/>
          </p:nvSpPr>
          <p:spPr>
            <a:xfrm>
              <a:off x="7176120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0.116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79F458F-B38F-4770-B3C3-4850610AE5B6}"/>
                </a:ext>
              </a:extLst>
            </p:cNvPr>
            <p:cNvSpPr/>
            <p:nvPr/>
          </p:nvSpPr>
          <p:spPr>
            <a:xfrm>
              <a:off x="7608168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0.039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471BC62-DCD0-4E94-82EE-7E716780AE34}"/>
                </a:ext>
              </a:extLst>
            </p:cNvPr>
            <p:cNvSpPr/>
            <p:nvPr/>
          </p:nvSpPr>
          <p:spPr>
            <a:xfrm>
              <a:off x="8040216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0.070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10951115-4603-4BDB-9913-93732D59C5AF}"/>
              </a:ext>
            </a:extLst>
          </p:cNvPr>
          <p:cNvGrpSpPr/>
          <p:nvPr/>
        </p:nvGrpSpPr>
        <p:grpSpPr>
          <a:xfrm>
            <a:off x="9840416" y="4437112"/>
            <a:ext cx="1551342" cy="246221"/>
            <a:chOff x="6744072" y="5733256"/>
            <a:chExt cx="1551342" cy="24622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BC5247B-5C56-4821-A1B9-C65255350616}"/>
                </a:ext>
              </a:extLst>
            </p:cNvPr>
            <p:cNvSpPr/>
            <p:nvPr/>
          </p:nvSpPr>
          <p:spPr>
            <a:xfrm>
              <a:off x="6744072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5B47D3F-E8F1-4937-87E8-ADF753784169}"/>
                </a:ext>
              </a:extLst>
            </p:cNvPr>
            <p:cNvSpPr/>
            <p:nvPr/>
          </p:nvSpPr>
          <p:spPr>
            <a:xfrm>
              <a:off x="7176120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07C5304-6344-4B4D-9F51-4316D2B8CD50}"/>
                </a:ext>
              </a:extLst>
            </p:cNvPr>
            <p:cNvSpPr/>
            <p:nvPr/>
          </p:nvSpPr>
          <p:spPr>
            <a:xfrm>
              <a:off x="7608168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96601D3-77EE-41BD-AA9B-17A85C8174A6}"/>
                </a:ext>
              </a:extLst>
            </p:cNvPr>
            <p:cNvSpPr/>
            <p:nvPr/>
          </p:nvSpPr>
          <p:spPr>
            <a:xfrm>
              <a:off x="8040216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1CCBF69-D662-44E9-A7E1-801DC87A7305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05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Ground Truth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kumimoji="0" lang="zh-TW" altLang="en-US" sz="3200" b="1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4869160"/>
              <a:ext cx="288032" cy="720080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4725144"/>
              <a:ext cx="288032" cy="86409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606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Ground Truth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600056" y="4437112"/>
              <a:ext cx="1798205" cy="246221"/>
              <a:chOff x="6744072" y="5733256"/>
              <a:chExt cx="1798205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0.775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0.116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0.039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0.070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10951115-4603-4BDB-9913-93732D59C5AF}"/>
                </a:ext>
              </a:extLst>
            </p:cNvPr>
            <p:cNvGrpSpPr/>
            <p:nvPr/>
          </p:nvGrpSpPr>
          <p:grpSpPr>
            <a:xfrm>
              <a:off x="9840416" y="4437112"/>
              <a:ext cx="1551342" cy="246221"/>
              <a:chOff x="6744072" y="5733256"/>
              <a:chExt cx="1551342" cy="246221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BC5247B-5C56-4821-A1B9-C65255350616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5B47D3F-E8F1-4937-87E8-ADF753784169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07C5304-6344-4B4D-9F51-4316D2B8CD5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96601D3-77EE-41BD-AA9B-17A85C8174A6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-0.775*log(0.775)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-0.116*log(0.116)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-0.039*log(0.039)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-0.070*log(0.070)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7320136" y="2564904"/>
            <a:ext cx="479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*log(0.775)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*log(0.116)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*log(0.891)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*log(0.999)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*log(0.001)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0.0004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1B6B88-9B3D-4EB5-A18A-C52E8926EABF}"/>
              </a:ext>
            </a:extLst>
          </p:cNvPr>
          <p:cNvSpPr/>
          <p:nvPr/>
        </p:nvSpPr>
        <p:spPr>
          <a:xfrm>
            <a:off x="2351584" y="1988840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0.775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41C28F-40B1-4F5A-AA9A-69E2653F1B0C}"/>
              </a:ext>
            </a:extLst>
          </p:cNvPr>
          <p:cNvSpPr/>
          <p:nvPr/>
        </p:nvSpPr>
        <p:spPr>
          <a:xfrm>
            <a:off x="2351584" y="2492896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0.116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C92972-5A52-4AE5-A19B-216AD298CA69}"/>
              </a:ext>
            </a:extLst>
          </p:cNvPr>
          <p:cNvSpPr/>
          <p:nvPr/>
        </p:nvSpPr>
        <p:spPr>
          <a:xfrm>
            <a:off x="2351584" y="2924944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0.039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23C812C-D93D-44D4-BCD0-0B7C921ADEAC}"/>
              </a:ext>
            </a:extLst>
          </p:cNvPr>
          <p:cNvSpPr/>
          <p:nvPr/>
        </p:nvSpPr>
        <p:spPr>
          <a:xfrm>
            <a:off x="2351584" y="3356992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0.070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FF0242D-AEB3-43BD-A30F-C0774324AA50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295F5D-E3BD-4348-BA9C-EC7E5506FF14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31FAD55-4E14-4662-912B-2DECC16369EE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33139A-ACD6-4235-95F4-25EFD6DB0C25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FF280A3E-307E-436D-9F88-E4AE67C1CD11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21E47540-C3B8-4D8D-9344-9ACF0D651D3D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60BB2736-EAE7-43C7-AA00-B1EFEF5F641C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D7E912-19A6-47FC-B7CD-9C73B8822E60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6" name="加號 105">
            <a:extLst>
              <a:ext uri="{FF2B5EF4-FFF2-40B4-BE49-F238E27FC236}">
                <a16:creationId xmlns:a16="http://schemas.microsoft.com/office/drawing/2014/main" id="{83EF038F-760E-4944-A4C9-7EE2697FD836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3ED4719-BF9E-4999-9E33-D77CBF17B48D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305487-2EAB-CEA1-DFBB-788C9BAAA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047" y="5189051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E5A4D0-5793-03B5-F918-25A4708B5185}"/>
              </a:ext>
            </a:extLst>
          </p:cNvPr>
          <p:cNvSpPr/>
          <p:nvPr/>
        </p:nvSpPr>
        <p:spPr>
          <a:xfrm>
            <a:off x="7392144" y="5085184"/>
            <a:ext cx="4392488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628CC0-E6E1-14B6-FEC9-453A374EC350}"/>
              </a:ext>
            </a:extLst>
          </p:cNvPr>
          <p:cNvSpPr txBox="1"/>
          <p:nvPr/>
        </p:nvSpPr>
        <p:spPr>
          <a:xfrm>
            <a:off x="8105742" y="5141648"/>
            <a:ext cx="36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交叉熵越低，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代表模型預測分布越接近真實，或是越一致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73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與其他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Probability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4941168"/>
              <a:ext cx="288032" cy="64807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5301208"/>
              <a:ext cx="288032" cy="28803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II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719689" y="4437112"/>
              <a:ext cx="4824016" cy="246221"/>
              <a:chOff x="6863705" y="5733256"/>
              <a:chExt cx="4824016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8637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295753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557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87841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E603E6C-F939-487E-936D-4CB84319FABD}"/>
                  </a:ext>
                </a:extLst>
              </p:cNvPr>
              <p:cNvSpPr/>
              <p:nvPr/>
            </p:nvSpPr>
            <p:spPr>
              <a:xfrm>
                <a:off x="10032057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2B653CE-D72D-46D1-80C8-0A4CA8DB09B3}"/>
                  </a:ext>
                </a:extLst>
              </p:cNvPr>
              <p:cNvSpPr/>
              <p:nvPr/>
            </p:nvSpPr>
            <p:spPr>
              <a:xfrm>
                <a:off x="104641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127DD77-A067-4E7F-BEBF-0093DAD1BA12}"/>
                  </a:ext>
                </a:extLst>
              </p:cNvPr>
              <p:cNvSpPr/>
              <p:nvPr/>
            </p:nvSpPr>
            <p:spPr>
              <a:xfrm>
                <a:off x="1082414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FED6479-E15E-44ED-80CC-0C790538EEC7}"/>
                  </a:ext>
                </a:extLst>
              </p:cNvPr>
              <p:cNvSpPr/>
              <p:nvPr/>
            </p:nvSpPr>
            <p:spPr>
              <a:xfrm>
                <a:off x="112561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83F16DB-0173-4F40-88AF-E58A5A39B8ED}"/>
                </a:ext>
              </a:extLst>
            </p:cNvPr>
            <p:cNvSpPr/>
            <p:nvPr/>
          </p:nvSpPr>
          <p:spPr>
            <a:xfrm>
              <a:off x="10392097" y="5085184"/>
              <a:ext cx="288032" cy="50405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79B94F-FC5D-46EF-99AF-1FA65D473AE3}"/>
                </a:ext>
              </a:extLst>
            </p:cNvPr>
            <p:cNvSpPr/>
            <p:nvPr/>
          </p:nvSpPr>
          <p:spPr>
            <a:xfrm>
              <a:off x="10824145" y="5445224"/>
              <a:ext cx="288032" cy="14401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E89BBDA-2770-48EA-8F4D-7799DA1AC342}"/>
                </a:ext>
              </a:extLst>
            </p:cNvPr>
            <p:cNvSpPr/>
            <p:nvPr/>
          </p:nvSpPr>
          <p:spPr>
            <a:xfrm>
              <a:off x="11256193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-0.7*log(0.7)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8400256" y="2636912"/>
            <a:ext cx="3431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0.431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0.577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98E8B-479D-42E9-85FD-AEFC44DBF113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B15AC11-D5B3-45FA-AB5E-BA4FD746778F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EF7812F-2B2F-4BED-8BB3-DAC49EA40927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1A7E171-6E8E-4F12-B336-545A2C67B16E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314F44-A240-44D0-804D-886EAF3F49C6}"/>
              </a:ext>
            </a:extLst>
          </p:cNvPr>
          <p:cNvSpPr/>
          <p:nvPr/>
        </p:nvSpPr>
        <p:spPr>
          <a:xfrm>
            <a:off x="2351584" y="1988840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86C007F-4163-4B09-ADB9-711FC7FC3906}"/>
              </a:ext>
            </a:extLst>
          </p:cNvPr>
          <p:cNvSpPr/>
          <p:nvPr/>
        </p:nvSpPr>
        <p:spPr>
          <a:xfrm>
            <a:off x="2351584" y="2492896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331B82A-850E-4A50-B538-0ABD3B5A396D}"/>
              </a:ext>
            </a:extLst>
          </p:cNvPr>
          <p:cNvSpPr/>
          <p:nvPr/>
        </p:nvSpPr>
        <p:spPr>
          <a:xfrm>
            <a:off x="2351584" y="2924944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C1B952C-BF8C-4954-9F28-34AC7790D991}"/>
              </a:ext>
            </a:extLst>
          </p:cNvPr>
          <p:cNvSpPr/>
          <p:nvPr/>
        </p:nvSpPr>
        <p:spPr>
          <a:xfrm>
            <a:off x="2351584" y="3356992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684DE11-87D2-4C67-81D9-C61649704EEE}"/>
              </a:ext>
            </a:extLst>
          </p:cNvPr>
          <p:cNvSpPr/>
          <p:nvPr/>
        </p:nvSpPr>
        <p:spPr>
          <a:xfrm>
            <a:off x="2351584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52AEE0C-43AB-4186-AAE7-D4DAE2F65324}"/>
              </a:ext>
            </a:extLst>
          </p:cNvPr>
          <p:cNvSpPr/>
          <p:nvPr/>
        </p:nvSpPr>
        <p:spPr>
          <a:xfrm>
            <a:off x="5447928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996F16B-6EAC-463E-A4CA-191312F93F5C}"/>
              </a:ext>
            </a:extLst>
          </p:cNvPr>
          <p:cNvSpPr/>
          <p:nvPr/>
        </p:nvSpPr>
        <p:spPr>
          <a:xfrm>
            <a:off x="3647728" y="2420888"/>
            <a:ext cx="116487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Lce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(P1, P2)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6590E92-53E4-412A-81A3-F563A470777B}"/>
              </a:ext>
            </a:extLst>
          </p:cNvPr>
          <p:cNvSpPr txBox="1"/>
          <p:nvPr/>
        </p:nvSpPr>
        <p:spPr>
          <a:xfrm>
            <a:off x="6312024" y="1988840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-0.25*log(0.25)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9B1E44E-2A2B-4B8D-986B-EB048B381F5C}"/>
              </a:ext>
            </a:extLst>
          </p:cNvPr>
          <p:cNvSpPr txBox="1"/>
          <p:nvPr/>
        </p:nvSpPr>
        <p:spPr>
          <a:xfrm>
            <a:off x="6312024" y="2420888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-0.5*log(0.5)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409FCB53-3987-4A67-89C2-45DB5E171DC1}"/>
              </a:ext>
            </a:extLst>
          </p:cNvPr>
          <p:cNvSpPr txBox="1"/>
          <p:nvPr/>
        </p:nvSpPr>
        <p:spPr>
          <a:xfrm>
            <a:off x="6312024" y="2924944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17AD2DE-F0E1-4635-8F62-E917840AD8C7}"/>
              </a:ext>
            </a:extLst>
          </p:cNvPr>
          <p:cNvSpPr txBox="1"/>
          <p:nvPr/>
        </p:nvSpPr>
        <p:spPr>
          <a:xfrm>
            <a:off x="6312024" y="3356992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782D6E-F05D-4860-9BFA-7FA4BE02B9AA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E90A634-19A3-403D-A644-DBD43C35EF56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465CCDA5-527A-4564-829C-E05DB170A6BA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674EBAB-ADFB-4F59-9FDE-67A4944BACFC}"/>
              </a:ext>
            </a:extLst>
          </p:cNvPr>
          <p:cNvGrpSpPr/>
          <p:nvPr/>
        </p:nvGrpSpPr>
        <p:grpSpPr>
          <a:xfrm flipH="1">
            <a:off x="6312024" y="3212976"/>
            <a:ext cx="2017605" cy="479376"/>
            <a:chOff x="-98069" y="3267332"/>
            <a:chExt cx="2017605" cy="479376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8BAD499E-D943-471E-877A-B6DE075717EF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6D978FCC-469C-4294-A00F-FCDA391B2FF7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8" name="加號 17">
            <a:extLst>
              <a:ext uri="{FF2B5EF4-FFF2-40B4-BE49-F238E27FC236}">
                <a16:creationId xmlns:a16="http://schemas.microsoft.com/office/drawing/2014/main" id="{CD8466B1-2D64-4279-98F1-E9E32329B733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加號 89">
            <a:extLst>
              <a:ext uri="{FF2B5EF4-FFF2-40B4-BE49-F238E27FC236}">
                <a16:creationId xmlns:a16="http://schemas.microsoft.com/office/drawing/2014/main" id="{B2C4AC60-3318-4D64-BD07-58154AEAD037}"/>
              </a:ext>
            </a:extLst>
          </p:cNvPr>
          <p:cNvSpPr/>
          <p:nvPr/>
        </p:nvSpPr>
        <p:spPr>
          <a:xfrm>
            <a:off x="7824192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83694FBC-0EE3-4E08-BEE6-0D281FE864CD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0.378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877497D-56C4-4C09-9624-1D28A1D43847}"/>
              </a:ext>
            </a:extLst>
          </p:cNvPr>
          <p:cNvSpPr txBox="1"/>
          <p:nvPr/>
        </p:nvSpPr>
        <p:spPr>
          <a:xfrm>
            <a:off x="6240016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0.430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CC06F-DB46-41AC-BE24-A1230FA35CA5}"/>
              </a:ext>
            </a:extLst>
          </p:cNvPr>
          <p:cNvSpPr/>
          <p:nvPr/>
        </p:nvSpPr>
        <p:spPr>
          <a:xfrm>
            <a:off x="7104112" y="4509120"/>
            <a:ext cx="487828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is greater than entropy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on distribution 1 over 2 &gt; Entropy on distribution 1 Cross-entropy on distribution 2 over 1 &gt; Entropy on distribution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If two distribution become closer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• Value of cross-entropy is closer to entropy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7B2196B-F7DC-4815-8CAA-75DCA68830C3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2001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資訊獲利（</a:t>
            </a: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Information Gain</a:t>
            </a: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以資訊複雜度出發，探討新 特徵能否降低整體複雜度， 進而更容易判斷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Information Gain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值越大代表說純度提升越大，也就是說分類的效果較好，所以說模型會在所有試過的方法中選擇 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Gain 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最大的方法做資料的切割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17FB5E-8D83-47CE-8A87-FD8BB424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412776"/>
            <a:ext cx="5569949" cy="338437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5B5DFF7-246D-4965-9CC4-F17FD895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5085184"/>
            <a:ext cx="5452885" cy="57606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61FDCE1-0BDD-4F7D-B3FB-89F3766649B0}"/>
              </a:ext>
            </a:extLst>
          </p:cNvPr>
          <p:cNvGrpSpPr/>
          <p:nvPr/>
        </p:nvGrpSpPr>
        <p:grpSpPr>
          <a:xfrm>
            <a:off x="407368" y="2564904"/>
            <a:ext cx="6129113" cy="3456384"/>
            <a:chOff x="479376" y="3429000"/>
            <a:chExt cx="6129113" cy="345638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2808AE3-3645-4750-9324-58FC5891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76" y="3429000"/>
              <a:ext cx="3240360" cy="87489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B374AEB0-DEC3-4014-A00D-43B3F32E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84" y="4293096"/>
              <a:ext cx="5283194" cy="72008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24F3BD-C84A-443D-B545-3CAA4B22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376" y="5445224"/>
              <a:ext cx="4004144" cy="1440160"/>
            </a:xfrm>
            <a:prstGeom prst="rect">
              <a:avLst/>
            </a:prstGeom>
          </p:spPr>
        </p:pic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D92996C7-ABF7-4D48-9B7C-F20025576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717032"/>
              <a:ext cx="720080" cy="5040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4FE47746-C90B-4A29-91C7-ACDB1B14F8C7}"/>
                </a:ext>
              </a:extLst>
            </p:cNvPr>
            <p:cNvSpPr/>
            <p:nvPr/>
          </p:nvSpPr>
          <p:spPr>
            <a:xfrm>
              <a:off x="4079776" y="4149080"/>
              <a:ext cx="504056" cy="50405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4CFFE88-AFC5-467A-BCA2-3815A718331C}"/>
                </a:ext>
              </a:extLst>
            </p:cNvPr>
            <p:cNvSpPr txBox="1"/>
            <p:nvPr/>
          </p:nvSpPr>
          <p:spPr>
            <a:xfrm>
              <a:off x="4583832" y="3429000"/>
              <a:ext cx="2024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Subset of Red or Blue ball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6073B1EF-CB0B-4DFF-959D-DDB94DD8E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84" y="4077072"/>
            <a:ext cx="5328592" cy="21709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9AB693-0323-4C87-98BE-B2C5BC6F3387}"/>
              </a:ext>
            </a:extLst>
          </p:cNvPr>
          <p:cNvSpPr/>
          <p:nvPr/>
        </p:nvSpPr>
        <p:spPr>
          <a:xfrm>
            <a:off x="407368" y="350100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61EB28-56B2-4DFE-8B7B-C168BA33F620}"/>
              </a:ext>
            </a:extLst>
          </p:cNvPr>
          <p:cNvSpPr/>
          <p:nvPr/>
        </p:nvSpPr>
        <p:spPr>
          <a:xfrm>
            <a:off x="6879635" y="5924550"/>
            <a:ext cx="4434227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AA914A"/>
                </a:solidFill>
              </a:rPr>
              <a:t>代表演算法 </a:t>
            </a:r>
            <a:r>
              <a:rPr lang="en-US" altLang="zh-TW" b="1" dirty="0">
                <a:solidFill>
                  <a:srgbClr val="AA914A"/>
                </a:solidFill>
              </a:rPr>
              <a:t>ID3 (Iterative </a:t>
            </a:r>
            <a:r>
              <a:rPr lang="en-US" altLang="zh-TW" b="1" dirty="0" err="1">
                <a:solidFill>
                  <a:srgbClr val="AA914A"/>
                </a:solidFill>
              </a:rPr>
              <a:t>Dichotomiser</a:t>
            </a:r>
            <a:r>
              <a:rPr lang="en-US" altLang="zh-TW" b="1" dirty="0">
                <a:solidFill>
                  <a:srgbClr val="AA914A"/>
                </a:solidFill>
              </a:rPr>
              <a:t>)</a:t>
            </a:r>
            <a:endParaRPr lang="zh-TW" altLang="en-US" b="1" dirty="0">
              <a:solidFill>
                <a:srgbClr val="AA91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Why Decision Tree?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44A3992-DE10-45E4-8C7C-03EC71CEDB20}"/>
              </a:ext>
            </a:extLst>
          </p:cNvPr>
          <p:cNvSpPr/>
          <p:nvPr/>
        </p:nvSpPr>
        <p:spPr>
          <a:xfrm>
            <a:off x="191344" y="116631"/>
            <a:ext cx="2592288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Support Vector Machine (SVM)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1C7FD4-9AF8-53A2-CDC1-A96606F094AE}"/>
              </a:ext>
            </a:extLst>
          </p:cNvPr>
          <p:cNvSpPr txBox="1"/>
          <p:nvPr/>
        </p:nvSpPr>
        <p:spPr>
          <a:xfrm>
            <a:off x="407368" y="2132856"/>
            <a:ext cx="75315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決策樹是一種強大且常用的分類和預測工具。它們能夠形成一套規則，這些規則不僅易於人類理解，還可以應用於知識系統中。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將數據集分解成越來越小的子集而構建，同時在每一步分裂中產生清晰的規則，不僅提供了良好的數據透明度，也使得模型的決策過程可以被人們輕易跟蹤和驗證，極大地增強了其在實際應用中的可用性和可靠性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32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吉尼係數（</a:t>
            </a: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Gini </a:t>
            </a:r>
            <a:r>
              <a:rPr lang="en-US" altLang="zh-TW" dirty="0"/>
              <a:t>impurity</a:t>
            </a:r>
            <a:r>
              <a:rPr lang="zh-TW" altLang="en-US" dirty="0"/>
              <a:t> </a:t>
            </a:r>
            <a:r>
              <a:rPr lang="en-US" altLang="zh-TW" dirty="0"/>
              <a:t>or Gini Index </a:t>
            </a: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9F7B9E-85DA-4993-874E-9F65287784A9}"/>
              </a:ext>
            </a:extLst>
          </p:cNvPr>
          <p:cNvSpPr txBox="1"/>
          <p:nvPr/>
        </p:nvSpPr>
        <p:spPr>
          <a:xfrm>
            <a:off x="390524" y="1340768"/>
            <a:ext cx="534543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 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吉尼係數又可以稱為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吉尼不純度（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，該係數也是用來評估資料的凌亂程度，該係數值會落於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[0, 0.5]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區間</a:t>
            </a:r>
            <a:b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</a:b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E0B0E4-BCD2-4706-8F68-AD4C0763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2" y="1268760"/>
            <a:ext cx="5439425" cy="3456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4110EA-B645-491F-8292-1B1C4573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5013176"/>
            <a:ext cx="3703500" cy="50381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EA4DFA4-CB9A-4115-ACFC-1AEA72EC8A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06"/>
          <a:stretch/>
        </p:blipFill>
        <p:spPr>
          <a:xfrm>
            <a:off x="767408" y="2636912"/>
            <a:ext cx="4595872" cy="23222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964E33-D887-4574-91E0-E3B4971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5085184"/>
            <a:ext cx="5256584" cy="28747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F0C71A7-9AFC-46D9-9176-F1039217AAC8}"/>
              </a:ext>
            </a:extLst>
          </p:cNvPr>
          <p:cNvSpPr/>
          <p:nvPr/>
        </p:nvSpPr>
        <p:spPr>
          <a:xfrm>
            <a:off x="407368" y="494116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4D7154-65EE-42C9-8EF3-D6A78C240683}"/>
              </a:ext>
            </a:extLst>
          </p:cNvPr>
          <p:cNvSpPr/>
          <p:nvPr/>
        </p:nvSpPr>
        <p:spPr>
          <a:xfrm>
            <a:off x="6096000" y="5924550"/>
            <a:ext cx="5992346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AA914A"/>
                </a:solidFill>
              </a:rPr>
              <a:t>代表演算法 </a:t>
            </a:r>
            <a:r>
              <a:rPr lang="en-US" altLang="zh-TW" b="1" dirty="0">
                <a:solidFill>
                  <a:srgbClr val="AA914A"/>
                </a:solidFill>
              </a:rPr>
              <a:t>CART (Classification and Regression Tree)</a:t>
            </a:r>
            <a:endParaRPr lang="zh-TW" altLang="en-US" b="1" dirty="0">
              <a:solidFill>
                <a:srgbClr val="AA914A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86CBDE-5A38-4D44-815F-5104289DE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173" y="5642354"/>
            <a:ext cx="2723006" cy="360975"/>
          </a:xfrm>
          <a:prstGeom prst="rect">
            <a:avLst/>
          </a:prstGeom>
        </p:spPr>
      </p:pic>
      <p:sp>
        <p:nvSpPr>
          <p:cNvPr id="6" name="等於 5">
            <a:extLst>
              <a:ext uri="{FF2B5EF4-FFF2-40B4-BE49-F238E27FC236}">
                <a16:creationId xmlns:a16="http://schemas.microsoft.com/office/drawing/2014/main" id="{C476A690-7109-4A05-B6FC-D2A55FF9DD47}"/>
              </a:ext>
            </a:extLst>
          </p:cNvPr>
          <p:cNvSpPr/>
          <p:nvPr/>
        </p:nvSpPr>
        <p:spPr>
          <a:xfrm rot="5400000">
            <a:off x="3140776" y="5424337"/>
            <a:ext cx="262466" cy="184666"/>
          </a:xfrm>
          <a:prstGeom prst="mathEqual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0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熵＆基尼不純度</a:t>
            </a: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0" lang="zh-TW" altLang="en-US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以不同觀點衡量不確定性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9C186-CDE9-B63C-466B-C1FF1EC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988840"/>
            <a:ext cx="697327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ID3 </a:t>
            </a:r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資訊獲利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05E16B-7C5B-4C85-9C4C-EA709497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48627"/>
              </p:ext>
            </p:extLst>
          </p:nvPr>
        </p:nvGraphicFramePr>
        <p:xfrm>
          <a:off x="1215494" y="2450852"/>
          <a:ext cx="3911600" cy="3143250"/>
        </p:xfrm>
        <a:graphic>
          <a:graphicData uri="http://schemas.openxmlformats.org/drawingml/2006/table">
            <a:tbl>
              <a:tblPr/>
              <a:tblGrid>
                <a:gridCol w="408911">
                  <a:extLst>
                    <a:ext uri="{9D8B030D-6E8A-4147-A177-3AD203B41FA5}">
                      <a16:colId xmlns:a16="http://schemas.microsoft.com/office/drawing/2014/main" val="2394363771"/>
                    </a:ext>
                  </a:extLst>
                </a:gridCol>
                <a:gridCol w="760765">
                  <a:extLst>
                    <a:ext uri="{9D8B030D-6E8A-4147-A177-3AD203B41FA5}">
                      <a16:colId xmlns:a16="http://schemas.microsoft.com/office/drawing/2014/main" val="643688937"/>
                    </a:ext>
                  </a:extLst>
                </a:gridCol>
                <a:gridCol w="583253">
                  <a:extLst>
                    <a:ext uri="{9D8B030D-6E8A-4147-A177-3AD203B41FA5}">
                      <a16:colId xmlns:a16="http://schemas.microsoft.com/office/drawing/2014/main" val="254458539"/>
                    </a:ext>
                  </a:extLst>
                </a:gridCol>
                <a:gridCol w="789294">
                  <a:extLst>
                    <a:ext uri="{9D8B030D-6E8A-4147-A177-3AD203B41FA5}">
                      <a16:colId xmlns:a16="http://schemas.microsoft.com/office/drawing/2014/main" val="3224860533"/>
                    </a:ext>
                  </a:extLst>
                </a:gridCol>
                <a:gridCol w="621291">
                  <a:extLst>
                    <a:ext uri="{9D8B030D-6E8A-4147-A177-3AD203B41FA5}">
                      <a16:colId xmlns:a16="http://schemas.microsoft.com/office/drawing/2014/main" val="1945456467"/>
                    </a:ext>
                  </a:extLst>
                </a:gridCol>
                <a:gridCol w="748086">
                  <a:extLst>
                    <a:ext uri="{9D8B030D-6E8A-4147-A177-3AD203B41FA5}">
                      <a16:colId xmlns:a16="http://schemas.microsoft.com/office/drawing/2014/main" val="31165082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04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6606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426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09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44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2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25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20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82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099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430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260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75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06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71461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28FA10-582A-49F2-96F2-F7F02335B9BF}"/>
              </a:ext>
            </a:extLst>
          </p:cNvPr>
          <p:cNvSpPr txBox="1"/>
          <p:nvPr/>
        </p:nvSpPr>
        <p:spPr>
          <a:xfrm>
            <a:off x="390523" y="1572825"/>
            <a:ext cx="5561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過去 </a:t>
            </a:r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天所收集的紀錄，</a:t>
            </a:r>
            <a:endParaRPr lang="en-US" altLang="zh-TW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defRPr/>
            </a:pPr>
            <a:r>
              <a:rPr lang="zh-TW" altLang="en-US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有關打網球的決策因子資料表</a:t>
            </a:r>
            <a:endParaRPr lang="en-US" altLang="zh-TW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0007BC-0CC9-46B2-8D89-D7A6694BEA5F}"/>
              </a:ext>
            </a:extLst>
          </p:cNvPr>
          <p:cNvSpPr txBox="1"/>
          <p:nvPr/>
        </p:nvSpPr>
        <p:spPr>
          <a:xfrm>
            <a:off x="6239934" y="1340768"/>
            <a:ext cx="5561543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假設有一套天氣評估系統，它有一些評估屬性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風力、濕 度、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，用以評估該天氣是否適合打網球。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以風力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(Wind)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為例，它在所有的訓練資料中所會出現的值為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weak, strong </a:t>
            </a: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若目前的資料集合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筆資料，其中有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個正例與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個反例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記 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[9+, 5-]) </a:t>
            </a: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個範例資料中，關於風力的資料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Wind = weak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筆資料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dirty="0" err="1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weak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個正例與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個反例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[6+, 2-]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Wind = strong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筆資料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dirty="0" err="1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strong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個正例與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個反例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[3+, 3-] </a:t>
            </a: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我們想要得知風力這個屬性的資訊獲利為多少。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D7E72D-FFD9-4028-BA8A-D06128A4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36" y="4361300"/>
            <a:ext cx="2711697" cy="12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ID3 </a:t>
            </a:r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TW" altLang="en-US" sz="1400" b="1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資訊獲利</a:t>
            </a:r>
            <a:endParaRPr lang="zh-TW" altLang="en-US" sz="1400" b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A98F62-E6B7-48D7-ADEF-82F47631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7" y="1873829"/>
            <a:ext cx="5071533" cy="27684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6AFD9E-18B3-4BDD-8EA6-BFDEFB19D870}"/>
              </a:ext>
            </a:extLst>
          </p:cNvPr>
          <p:cNvSpPr/>
          <p:nvPr/>
        </p:nvSpPr>
        <p:spPr>
          <a:xfrm>
            <a:off x="803412" y="1479097"/>
            <a:ext cx="494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Which attribute is the best for classification?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9E7DA7-D9A4-411F-8045-DB3EF7E6A053}"/>
              </a:ext>
            </a:extLst>
          </p:cNvPr>
          <p:cNvSpPr/>
          <p:nvPr/>
        </p:nvSpPr>
        <p:spPr>
          <a:xfrm>
            <a:off x="6128075" y="1479712"/>
            <a:ext cx="58437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55555"/>
                </a:solidFill>
                <a:latin typeface="Rubik"/>
              </a:rPr>
              <a:t>Summarize the ID3 algorithm as illustrated below</a:t>
            </a:r>
          </a:p>
          <a:p>
            <a:endParaRPr lang="en-US" altLang="zh-TW" dirty="0">
              <a:solidFill>
                <a:srgbClr val="555555"/>
              </a:solidFill>
              <a:latin typeface="Rubik"/>
            </a:endParaRPr>
          </a:p>
          <a:p>
            <a:r>
              <a:rPr lang="en-US" altLang="zh-TW" sz="1400" b="1" dirty="0">
                <a:solidFill>
                  <a:srgbClr val="555555"/>
                </a:solidFill>
                <a:latin typeface="Rubik"/>
              </a:rPr>
              <a:t>Entropy(S) = ∑ – p(I) . log</a:t>
            </a:r>
            <a:r>
              <a:rPr lang="en-US" altLang="zh-TW" sz="1400" b="1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n-US" altLang="zh-TW" sz="1400" b="1" dirty="0">
                <a:solidFill>
                  <a:srgbClr val="555555"/>
                </a:solidFill>
                <a:latin typeface="Rubik"/>
              </a:rPr>
              <a:t>p(I)</a:t>
            </a:r>
          </a:p>
          <a:p>
            <a:r>
              <a:rPr lang="en-US" altLang="zh-TW" sz="1400" b="1" dirty="0">
                <a:solidFill>
                  <a:srgbClr val="555555"/>
                </a:solidFill>
                <a:latin typeface="Rubik"/>
              </a:rPr>
              <a:t>Gain(S, A) = Entropy(S) – ∑ [ p(S|A) . Entropy(S|A) ]</a:t>
            </a:r>
          </a:p>
          <a:p>
            <a:endParaRPr lang="en-US" altLang="zh-TW" sz="1400" b="1" dirty="0">
              <a:solidFill>
                <a:srgbClr val="555555"/>
              </a:solidFill>
              <a:latin typeface="Rubik"/>
            </a:endParaRPr>
          </a:p>
          <a:p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計算總熵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Entropy(Decision) = – p(Yes) . log</a:t>
            </a:r>
            <a:r>
              <a:rPr lang="es-ES" altLang="zh-TW" sz="1400" b="1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p(Yes) – p(No) . log</a:t>
            </a:r>
            <a:r>
              <a:rPr lang="es-ES" altLang="zh-TW" sz="1400" b="1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p(No)</a:t>
            </a:r>
          </a:p>
          <a:p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Entropy(Decision) = – (9/14) . log</a:t>
            </a:r>
            <a:r>
              <a:rPr lang="es-ES" altLang="zh-TW" sz="1400" b="1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(9/14) – (5/14) . log</a:t>
            </a:r>
            <a:r>
              <a:rPr lang="es-ES" altLang="zh-TW" sz="1400" b="1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s-ES" altLang="zh-TW" sz="1400" b="1" dirty="0">
                <a:solidFill>
                  <a:srgbClr val="555555"/>
                </a:solidFill>
                <a:latin typeface="Rubik"/>
              </a:rPr>
              <a:t>(5/14) = 0.940</a:t>
            </a:r>
          </a:p>
          <a:p>
            <a:endParaRPr lang="zh-TW" altLang="en-US" sz="1400" b="1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8785067-B8AA-4085-BE88-E7071FC6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60" y="4667962"/>
            <a:ext cx="2711697" cy="124650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117FCC6-B922-4716-B8EF-6ED5CC55F3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559" b="-7395"/>
          <a:stretch/>
        </p:blipFill>
        <p:spPr>
          <a:xfrm>
            <a:off x="7233868" y="3421313"/>
            <a:ext cx="2996149" cy="5760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649ED8-87B3-4230-99B9-64250B101B0B}"/>
              </a:ext>
            </a:extLst>
          </p:cNvPr>
          <p:cNvSpPr/>
          <p:nvPr/>
        </p:nvSpPr>
        <p:spPr>
          <a:xfrm>
            <a:off x="6128075" y="3997377"/>
            <a:ext cx="58437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計算風力屬性資訊獲利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Gain(Decision, Wind) = </a:t>
            </a:r>
          </a:p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Entropy(Decision) – ∑ [ p(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) </a:t>
            </a:r>
            <a:r>
              <a:rPr lang="zh-TW" altLang="en-US" sz="1400" b="1" dirty="0">
                <a:solidFill>
                  <a:srgbClr val="0070C0"/>
                </a:solidFill>
                <a:latin typeface="Rubik"/>
              </a:rPr>
              <a:t>*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 Entropy(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) ]</a:t>
            </a:r>
          </a:p>
          <a:p>
            <a:endParaRPr lang="en-US" altLang="zh-TW" sz="1400" b="1" dirty="0">
              <a:solidFill>
                <a:srgbClr val="555555"/>
              </a:solidFill>
              <a:latin typeface="Rubik"/>
            </a:endParaRPr>
          </a:p>
          <a:p>
            <a:r>
              <a:rPr lang="en-US" altLang="zh-TW" sz="1400" b="1" dirty="0">
                <a:solidFill>
                  <a:srgbClr val="555555"/>
                </a:solidFill>
                <a:latin typeface="Rubik"/>
              </a:rPr>
              <a:t>Wind attribute has two labels: weak and strong. So reflect it to the formula.</a:t>
            </a:r>
          </a:p>
          <a:p>
            <a:endParaRPr lang="en-US" altLang="zh-TW" sz="1400" b="1" dirty="0">
              <a:solidFill>
                <a:srgbClr val="5555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55FCBC-2745-4214-89AD-A13D8BDC1131}"/>
              </a:ext>
            </a:extLst>
          </p:cNvPr>
          <p:cNvSpPr/>
          <p:nvPr/>
        </p:nvSpPr>
        <p:spPr>
          <a:xfrm>
            <a:off x="6128075" y="5226400"/>
            <a:ext cx="5071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Gain(Decision, Wind) = </a:t>
            </a:r>
          </a:p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Entropy(Decision) </a:t>
            </a:r>
          </a:p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– [ p(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=Weak) * Entropy(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=Weak) ] </a:t>
            </a:r>
          </a:p>
          <a:p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– [ p(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=Strong) * Entropy(</a:t>
            </a:r>
            <a:r>
              <a:rPr lang="en-US" altLang="zh-TW" sz="1400" b="1" dirty="0" err="1">
                <a:solidFill>
                  <a:srgbClr val="0070C0"/>
                </a:solidFill>
                <a:latin typeface="Rubik"/>
              </a:rPr>
              <a:t>Decision|Wind</a:t>
            </a:r>
            <a:r>
              <a:rPr lang="en-US" altLang="zh-TW" sz="1400" b="1" dirty="0">
                <a:solidFill>
                  <a:srgbClr val="0070C0"/>
                </a:solidFill>
                <a:latin typeface="Rubik"/>
              </a:rPr>
              <a:t>=Strong) ]</a:t>
            </a:r>
          </a:p>
        </p:txBody>
      </p:sp>
      <p:sp>
        <p:nvSpPr>
          <p:cNvPr id="9" name="箭號: 弧形右彎 8">
            <a:extLst>
              <a:ext uri="{FF2B5EF4-FFF2-40B4-BE49-F238E27FC236}">
                <a16:creationId xmlns:a16="http://schemas.microsoft.com/office/drawing/2014/main" id="{2AF420B2-6508-4727-94E1-65E05CD75C24}"/>
              </a:ext>
            </a:extLst>
          </p:cNvPr>
          <p:cNvSpPr/>
          <p:nvPr/>
        </p:nvSpPr>
        <p:spPr>
          <a:xfrm>
            <a:off x="5698067" y="4444037"/>
            <a:ext cx="397933" cy="1259417"/>
          </a:xfrm>
          <a:prstGeom prst="curvedRightArrow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8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ID3 </a:t>
            </a:r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</a:t>
            </a:r>
            <a:r>
              <a:rPr lang="zh-TW" altLang="en-US" sz="1400" b="1" dirty="0">
                <a:solidFill>
                  <a:srgbClr val="D8D8D8">
                    <a:lumMod val="10000"/>
                  </a:srgbClr>
                </a:solidFill>
                <a:latin typeface="Century Gothic" panose="020F0302020204030204"/>
                <a:ea typeface="新細明體" panose="02020500000000000000" pitchFamily="18" charset="-120"/>
              </a:rPr>
              <a:t>提高資訊獲利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4E5BF4-9AEE-4CA8-A8B2-01670657E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54162"/>
              </p:ext>
            </p:extLst>
          </p:nvPr>
        </p:nvGraphicFramePr>
        <p:xfrm>
          <a:off x="1215494" y="1853924"/>
          <a:ext cx="3911600" cy="3143250"/>
        </p:xfrm>
        <a:graphic>
          <a:graphicData uri="http://schemas.openxmlformats.org/drawingml/2006/table">
            <a:tbl>
              <a:tblPr/>
              <a:tblGrid>
                <a:gridCol w="408911">
                  <a:extLst>
                    <a:ext uri="{9D8B030D-6E8A-4147-A177-3AD203B41FA5}">
                      <a16:colId xmlns:a16="http://schemas.microsoft.com/office/drawing/2014/main" val="2394363771"/>
                    </a:ext>
                  </a:extLst>
                </a:gridCol>
                <a:gridCol w="760765">
                  <a:extLst>
                    <a:ext uri="{9D8B030D-6E8A-4147-A177-3AD203B41FA5}">
                      <a16:colId xmlns:a16="http://schemas.microsoft.com/office/drawing/2014/main" val="643688937"/>
                    </a:ext>
                  </a:extLst>
                </a:gridCol>
                <a:gridCol w="583253">
                  <a:extLst>
                    <a:ext uri="{9D8B030D-6E8A-4147-A177-3AD203B41FA5}">
                      <a16:colId xmlns:a16="http://schemas.microsoft.com/office/drawing/2014/main" val="254458539"/>
                    </a:ext>
                  </a:extLst>
                </a:gridCol>
                <a:gridCol w="789294">
                  <a:extLst>
                    <a:ext uri="{9D8B030D-6E8A-4147-A177-3AD203B41FA5}">
                      <a16:colId xmlns:a16="http://schemas.microsoft.com/office/drawing/2014/main" val="3224860533"/>
                    </a:ext>
                  </a:extLst>
                </a:gridCol>
                <a:gridCol w="621291">
                  <a:extLst>
                    <a:ext uri="{9D8B030D-6E8A-4147-A177-3AD203B41FA5}">
                      <a16:colId xmlns:a16="http://schemas.microsoft.com/office/drawing/2014/main" val="1945456467"/>
                    </a:ext>
                  </a:extLst>
                </a:gridCol>
                <a:gridCol w="748086">
                  <a:extLst>
                    <a:ext uri="{9D8B030D-6E8A-4147-A177-3AD203B41FA5}">
                      <a16:colId xmlns:a16="http://schemas.microsoft.com/office/drawing/2014/main" val="31165082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04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6606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426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09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44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92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25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20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82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099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430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260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75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06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7146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F3EAD4C-3DEB-42EC-82F3-361A43F4DC3F}"/>
              </a:ext>
            </a:extLst>
          </p:cNvPr>
          <p:cNvSpPr/>
          <p:nvPr/>
        </p:nvSpPr>
        <p:spPr>
          <a:xfrm>
            <a:off x="1600200" y="2078539"/>
            <a:ext cx="778933" cy="3031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A5E385-78B4-4EC4-8598-903384CCA908}"/>
              </a:ext>
            </a:extLst>
          </p:cNvPr>
          <p:cNvSpPr/>
          <p:nvPr/>
        </p:nvSpPr>
        <p:spPr>
          <a:xfrm>
            <a:off x="2374373" y="2078539"/>
            <a:ext cx="597428" cy="3031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3121D0-C6B0-41C0-9FB0-823C5ADFACDA}"/>
              </a:ext>
            </a:extLst>
          </p:cNvPr>
          <p:cNvSpPr/>
          <p:nvPr/>
        </p:nvSpPr>
        <p:spPr>
          <a:xfrm>
            <a:off x="2971800" y="2078539"/>
            <a:ext cx="774173" cy="30310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527E6B-3625-430B-B0C8-0594F27E3CED}"/>
              </a:ext>
            </a:extLst>
          </p:cNvPr>
          <p:cNvSpPr/>
          <p:nvPr/>
        </p:nvSpPr>
        <p:spPr>
          <a:xfrm>
            <a:off x="3745973" y="2078539"/>
            <a:ext cx="648227" cy="30310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D553CB-23FB-4A9A-8F58-CF5A04DC2735}"/>
              </a:ext>
            </a:extLst>
          </p:cNvPr>
          <p:cNvSpPr/>
          <p:nvPr/>
        </p:nvSpPr>
        <p:spPr>
          <a:xfrm>
            <a:off x="1508430" y="5150290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Sunny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Overcast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740362-4603-439A-B3D4-AA59088D90C9}"/>
              </a:ext>
            </a:extLst>
          </p:cNvPr>
          <p:cNvSpPr/>
          <p:nvPr/>
        </p:nvSpPr>
        <p:spPr>
          <a:xfrm>
            <a:off x="2305351" y="5150290"/>
            <a:ext cx="52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Hot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Cool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Mild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1AB1A0-7D90-4DA0-B876-5042554A14C2}"/>
              </a:ext>
            </a:extLst>
          </p:cNvPr>
          <p:cNvSpPr/>
          <p:nvPr/>
        </p:nvSpPr>
        <p:spPr>
          <a:xfrm>
            <a:off x="2971800" y="5150290"/>
            <a:ext cx="745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B4ABAD-BEB4-4060-A21E-E05403159000}"/>
              </a:ext>
            </a:extLst>
          </p:cNvPr>
          <p:cNvSpPr/>
          <p:nvPr/>
        </p:nvSpPr>
        <p:spPr>
          <a:xfrm>
            <a:off x="3745973" y="5150290"/>
            <a:ext cx="6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Strong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F948CA-37BA-44F2-B7C4-3751F4AD7FFB}"/>
              </a:ext>
            </a:extLst>
          </p:cNvPr>
          <p:cNvSpPr/>
          <p:nvPr/>
        </p:nvSpPr>
        <p:spPr>
          <a:xfrm>
            <a:off x="6798733" y="1798659"/>
            <a:ext cx="1218301" cy="4111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Outlook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D7B5F3-CBF8-444F-B57F-85D7FB8E9B2C}"/>
              </a:ext>
            </a:extLst>
          </p:cNvPr>
          <p:cNvSpPr/>
          <p:nvPr/>
        </p:nvSpPr>
        <p:spPr>
          <a:xfrm>
            <a:off x="9688673" y="1798659"/>
            <a:ext cx="1218301" cy="4111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343823-4377-4587-8A23-B904A6B0E3A5}"/>
              </a:ext>
            </a:extLst>
          </p:cNvPr>
          <p:cNvSpPr/>
          <p:nvPr/>
        </p:nvSpPr>
        <p:spPr>
          <a:xfrm>
            <a:off x="6798733" y="4104439"/>
            <a:ext cx="1218301" cy="4111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Humidity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43084D-D268-4F62-8448-15FEC7A9E99D}"/>
              </a:ext>
            </a:extLst>
          </p:cNvPr>
          <p:cNvSpPr/>
          <p:nvPr/>
        </p:nvSpPr>
        <p:spPr>
          <a:xfrm>
            <a:off x="9688672" y="4104439"/>
            <a:ext cx="1218301" cy="411141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331FEFC-6C98-4781-8A4C-2AAC416BBDA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375175" y="220980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9C8AC5F-1250-4F4E-A57A-36013ACD3F28}"/>
              </a:ext>
            </a:extLst>
          </p:cNvPr>
          <p:cNvCxnSpPr>
            <a:cxnSpLocks/>
          </p:cNvCxnSpPr>
          <p:nvPr/>
        </p:nvCxnSpPr>
        <p:spPr>
          <a:xfrm flipH="1">
            <a:off x="9265113" y="220980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0072765-CC10-433B-A476-A88FD3E0AE01}"/>
              </a:ext>
            </a:extLst>
          </p:cNvPr>
          <p:cNvCxnSpPr>
            <a:cxnSpLocks/>
          </p:cNvCxnSpPr>
          <p:nvPr/>
        </p:nvCxnSpPr>
        <p:spPr>
          <a:xfrm flipH="1">
            <a:off x="9265113" y="4531204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3232AF-1ECA-45F9-8BFD-2184D6A385B5}"/>
              </a:ext>
            </a:extLst>
          </p:cNvPr>
          <p:cNvCxnSpPr>
            <a:cxnSpLocks/>
          </p:cNvCxnSpPr>
          <p:nvPr/>
        </p:nvCxnSpPr>
        <p:spPr>
          <a:xfrm flipH="1">
            <a:off x="6375173" y="4531204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C701B65-30E1-4893-AA02-AC5BC8AC34AC}"/>
              </a:ext>
            </a:extLst>
          </p:cNvPr>
          <p:cNvCxnSpPr>
            <a:cxnSpLocks/>
          </p:cNvCxnSpPr>
          <p:nvPr/>
        </p:nvCxnSpPr>
        <p:spPr>
          <a:xfrm>
            <a:off x="10297822" y="220980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39BF14-D46C-4C6B-B8C1-0459CA763A5C}"/>
              </a:ext>
            </a:extLst>
          </p:cNvPr>
          <p:cNvCxnSpPr>
            <a:cxnSpLocks/>
          </p:cNvCxnSpPr>
          <p:nvPr/>
        </p:nvCxnSpPr>
        <p:spPr>
          <a:xfrm>
            <a:off x="7396584" y="220980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FD47373-1119-4881-BE4A-C75A12B8CB98}"/>
              </a:ext>
            </a:extLst>
          </p:cNvPr>
          <p:cNvCxnSpPr>
            <a:cxnSpLocks/>
          </p:cNvCxnSpPr>
          <p:nvPr/>
        </p:nvCxnSpPr>
        <p:spPr>
          <a:xfrm>
            <a:off x="7396584" y="451558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4E1537F-0F6E-48B8-88D5-A5C254C2C7A4}"/>
              </a:ext>
            </a:extLst>
          </p:cNvPr>
          <p:cNvCxnSpPr>
            <a:cxnSpLocks/>
          </p:cNvCxnSpPr>
          <p:nvPr/>
        </p:nvCxnSpPr>
        <p:spPr>
          <a:xfrm>
            <a:off x="10297821" y="4515580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3DDA911-E9EB-4F15-8AB3-A56F650505B5}"/>
              </a:ext>
            </a:extLst>
          </p:cNvPr>
          <p:cNvCxnSpPr>
            <a:cxnSpLocks/>
          </p:cNvCxnSpPr>
          <p:nvPr/>
        </p:nvCxnSpPr>
        <p:spPr>
          <a:xfrm>
            <a:off x="7407882" y="2209800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422A14C-FD3A-4D84-B6E9-D8CE8078982A}"/>
              </a:ext>
            </a:extLst>
          </p:cNvPr>
          <p:cNvCxnSpPr>
            <a:cxnSpLocks/>
          </p:cNvCxnSpPr>
          <p:nvPr/>
        </p:nvCxnSpPr>
        <p:spPr>
          <a:xfrm>
            <a:off x="10297821" y="2209800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1A998B7-B15D-4F3D-AA64-B049C1AE7FA2}"/>
              </a:ext>
            </a:extLst>
          </p:cNvPr>
          <p:cNvSpPr/>
          <p:nvPr/>
        </p:nvSpPr>
        <p:spPr>
          <a:xfrm>
            <a:off x="6148164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2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3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6BC61BC-AACF-4441-865A-5C654C68732F}"/>
              </a:ext>
            </a:extLst>
          </p:cNvPr>
          <p:cNvSpPr/>
          <p:nvPr/>
        </p:nvSpPr>
        <p:spPr>
          <a:xfrm>
            <a:off x="7053523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4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0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A36F0C-4F19-42D9-9B93-92C7CDE84744}"/>
              </a:ext>
            </a:extLst>
          </p:cNvPr>
          <p:cNvSpPr/>
          <p:nvPr/>
        </p:nvSpPr>
        <p:spPr>
          <a:xfrm>
            <a:off x="8017034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3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AB84A2F-9970-44CD-B6E6-57327A3414C3}"/>
              </a:ext>
            </a:extLst>
          </p:cNvPr>
          <p:cNvSpPr/>
          <p:nvPr/>
        </p:nvSpPr>
        <p:spPr>
          <a:xfrm>
            <a:off x="6343641" y="23315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Sunny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F7CCA9-5818-4C02-8229-C7368BE55EF9}"/>
              </a:ext>
            </a:extLst>
          </p:cNvPr>
          <p:cNvSpPr/>
          <p:nvPr/>
        </p:nvSpPr>
        <p:spPr>
          <a:xfrm>
            <a:off x="6989972" y="2331551"/>
            <a:ext cx="835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Overcast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4D9A062-599D-4E01-9566-C8DF65DEE7A3}"/>
              </a:ext>
            </a:extLst>
          </p:cNvPr>
          <p:cNvSpPr/>
          <p:nvPr/>
        </p:nvSpPr>
        <p:spPr>
          <a:xfrm>
            <a:off x="7814493" y="2331551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A2B3DD6-5B12-4FB2-A46C-98ADB47F45A1}"/>
              </a:ext>
            </a:extLst>
          </p:cNvPr>
          <p:cNvSpPr/>
          <p:nvPr/>
        </p:nvSpPr>
        <p:spPr>
          <a:xfrm>
            <a:off x="9287967" y="2331551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Hot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3AECAE8-67FE-4302-9E1A-023DFFE082A1}"/>
              </a:ext>
            </a:extLst>
          </p:cNvPr>
          <p:cNvSpPr/>
          <p:nvPr/>
        </p:nvSpPr>
        <p:spPr>
          <a:xfrm>
            <a:off x="10008627" y="2331551"/>
            <a:ext cx="519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Mild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1CF9506-D19B-4DA9-9D27-DDB66B83B762}"/>
              </a:ext>
            </a:extLst>
          </p:cNvPr>
          <p:cNvSpPr/>
          <p:nvPr/>
        </p:nvSpPr>
        <p:spPr>
          <a:xfrm>
            <a:off x="10758819" y="2331551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Cool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E85C9B-6B90-45E1-8963-52A94CDA3731}"/>
              </a:ext>
            </a:extLst>
          </p:cNvPr>
          <p:cNvSpPr/>
          <p:nvPr/>
        </p:nvSpPr>
        <p:spPr>
          <a:xfrm>
            <a:off x="9398717" y="4602647"/>
            <a:ext cx="60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5FC0536-B78C-4262-8207-031528876326}"/>
              </a:ext>
            </a:extLst>
          </p:cNvPr>
          <p:cNvSpPr/>
          <p:nvPr/>
        </p:nvSpPr>
        <p:spPr>
          <a:xfrm>
            <a:off x="10758819" y="4602647"/>
            <a:ext cx="682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Strong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6773B7D-2A5C-489B-957F-17342E4C67F4}"/>
              </a:ext>
            </a:extLst>
          </p:cNvPr>
          <p:cNvSpPr/>
          <p:nvPr/>
        </p:nvSpPr>
        <p:spPr>
          <a:xfrm>
            <a:off x="6402141" y="46026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681F27B-14BF-4784-9382-99DCE7868A80}"/>
              </a:ext>
            </a:extLst>
          </p:cNvPr>
          <p:cNvSpPr/>
          <p:nvPr/>
        </p:nvSpPr>
        <p:spPr>
          <a:xfrm>
            <a:off x="7762243" y="4602647"/>
            <a:ext cx="74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564E46D-C364-4A1B-B47B-07E86DFF13B7}"/>
              </a:ext>
            </a:extLst>
          </p:cNvPr>
          <p:cNvSpPr/>
          <p:nvPr/>
        </p:nvSpPr>
        <p:spPr>
          <a:xfrm>
            <a:off x="8933607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2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1F0753-5F86-4552-BF7B-F7598CCDCFD6}"/>
              </a:ext>
            </a:extLst>
          </p:cNvPr>
          <p:cNvSpPr/>
          <p:nvPr/>
        </p:nvSpPr>
        <p:spPr>
          <a:xfrm>
            <a:off x="9838966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4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6B77DAD-0343-4018-BF27-9FAD13F1A455}"/>
              </a:ext>
            </a:extLst>
          </p:cNvPr>
          <p:cNvSpPr/>
          <p:nvPr/>
        </p:nvSpPr>
        <p:spPr>
          <a:xfrm>
            <a:off x="10802477" y="297883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3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6EB074-1966-45ED-AC50-C6B4188D9FB5}"/>
              </a:ext>
            </a:extLst>
          </p:cNvPr>
          <p:cNvSpPr/>
          <p:nvPr/>
        </p:nvSpPr>
        <p:spPr>
          <a:xfrm>
            <a:off x="10802477" y="5260970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3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3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6DB6BF-080D-46CB-96C4-3E690873D402}"/>
              </a:ext>
            </a:extLst>
          </p:cNvPr>
          <p:cNvSpPr/>
          <p:nvPr/>
        </p:nvSpPr>
        <p:spPr>
          <a:xfrm>
            <a:off x="8933607" y="523325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6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3978190-A33B-497E-A40B-8183B3579477}"/>
              </a:ext>
            </a:extLst>
          </p:cNvPr>
          <p:cNvSpPr/>
          <p:nvPr/>
        </p:nvSpPr>
        <p:spPr>
          <a:xfrm>
            <a:off x="7964870" y="5260970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6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06B8F01-928A-4C1A-B955-70EF5850ADB5}"/>
              </a:ext>
            </a:extLst>
          </p:cNvPr>
          <p:cNvSpPr/>
          <p:nvPr/>
        </p:nvSpPr>
        <p:spPr>
          <a:xfrm>
            <a:off x="6096000" y="5233254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3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4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B8A9380-DE41-43EB-A4E2-EA593AF9FA0C}"/>
              </a:ext>
            </a:extLst>
          </p:cNvPr>
          <p:cNvSpPr/>
          <p:nvPr/>
        </p:nvSpPr>
        <p:spPr>
          <a:xfrm>
            <a:off x="6480992" y="3485472"/>
            <a:ext cx="2004075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Outlook) = 0.246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C730E31-56CB-4200-93BE-5506E1C46076}"/>
              </a:ext>
            </a:extLst>
          </p:cNvPr>
          <p:cNvSpPr/>
          <p:nvPr/>
        </p:nvSpPr>
        <p:spPr>
          <a:xfrm>
            <a:off x="9295783" y="3485472"/>
            <a:ext cx="2342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Temperature) = 0.029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D077DB-ACE3-4EC9-ADC7-AE47EBAC98B1}"/>
              </a:ext>
            </a:extLst>
          </p:cNvPr>
          <p:cNvSpPr/>
          <p:nvPr/>
        </p:nvSpPr>
        <p:spPr>
          <a:xfrm>
            <a:off x="9431220" y="5771528"/>
            <a:ext cx="1792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Wind) = 0.048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9094EC7-F583-4F94-B046-A6855A5C3BBA}"/>
              </a:ext>
            </a:extLst>
          </p:cNvPr>
          <p:cNvSpPr/>
          <p:nvPr/>
        </p:nvSpPr>
        <p:spPr>
          <a:xfrm>
            <a:off x="6311907" y="5771528"/>
            <a:ext cx="2085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Humidity) = 0.151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7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ID3 </a:t>
            </a:r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TW" altLang="en-US" sz="1400" b="1">
                <a:solidFill>
                  <a:srgbClr val="D8D8D8">
                    <a:lumMod val="10000"/>
                  </a:srgbClr>
                </a:solidFill>
              </a:rPr>
              <a:t>判斷預測結果是否有區分清楚，提高資訊獲利，來衡量特徵對於判斷目標的幫助</a:t>
            </a:r>
            <a:endParaRPr lang="zh-TW" altLang="en-US" sz="1400" b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F948CA-37BA-44F2-B7C4-3751F4AD7FFB}"/>
              </a:ext>
            </a:extLst>
          </p:cNvPr>
          <p:cNvSpPr/>
          <p:nvPr/>
        </p:nvSpPr>
        <p:spPr>
          <a:xfrm>
            <a:off x="5376332" y="1412776"/>
            <a:ext cx="1218301" cy="411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Outlook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331FEFC-6C98-4781-8A4C-2AAC416BBDA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952774" y="1823917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39BF14-D46C-4C6B-B8C1-0459CA763A5C}"/>
              </a:ext>
            </a:extLst>
          </p:cNvPr>
          <p:cNvCxnSpPr>
            <a:cxnSpLocks/>
          </p:cNvCxnSpPr>
          <p:nvPr/>
        </p:nvCxnSpPr>
        <p:spPr>
          <a:xfrm>
            <a:off x="5974183" y="1823917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3DDA911-E9EB-4F15-8AB3-A56F650505B5}"/>
              </a:ext>
            </a:extLst>
          </p:cNvPr>
          <p:cNvCxnSpPr>
            <a:cxnSpLocks/>
          </p:cNvCxnSpPr>
          <p:nvPr/>
        </p:nvCxnSpPr>
        <p:spPr>
          <a:xfrm>
            <a:off x="5985481" y="1823917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1A998B7-B15D-4F3D-AA64-B049C1AE7FA2}"/>
              </a:ext>
            </a:extLst>
          </p:cNvPr>
          <p:cNvSpPr/>
          <p:nvPr/>
        </p:nvSpPr>
        <p:spPr>
          <a:xfrm>
            <a:off x="4725763" y="2592951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2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3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6BC61BC-AACF-4441-865A-5C654C68732F}"/>
              </a:ext>
            </a:extLst>
          </p:cNvPr>
          <p:cNvSpPr/>
          <p:nvPr/>
        </p:nvSpPr>
        <p:spPr>
          <a:xfrm>
            <a:off x="5631122" y="2592951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4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0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A36F0C-4F19-42D9-9B93-92C7CDE84744}"/>
              </a:ext>
            </a:extLst>
          </p:cNvPr>
          <p:cNvSpPr/>
          <p:nvPr/>
        </p:nvSpPr>
        <p:spPr>
          <a:xfrm>
            <a:off x="6594633" y="2592951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3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AB84A2F-9970-44CD-B6E6-57327A3414C3}"/>
              </a:ext>
            </a:extLst>
          </p:cNvPr>
          <p:cNvSpPr/>
          <p:nvPr/>
        </p:nvSpPr>
        <p:spPr>
          <a:xfrm>
            <a:off x="4921240" y="194566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Sunny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F7CCA9-5818-4C02-8229-C7368BE55EF9}"/>
              </a:ext>
            </a:extLst>
          </p:cNvPr>
          <p:cNvSpPr/>
          <p:nvPr/>
        </p:nvSpPr>
        <p:spPr>
          <a:xfrm>
            <a:off x="5567571" y="1945668"/>
            <a:ext cx="835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Overcast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4D9A062-599D-4E01-9566-C8DF65DEE7A3}"/>
              </a:ext>
            </a:extLst>
          </p:cNvPr>
          <p:cNvSpPr/>
          <p:nvPr/>
        </p:nvSpPr>
        <p:spPr>
          <a:xfrm>
            <a:off x="6392092" y="1945668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C50547-4A0B-479F-BAC0-BCC5467A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90133"/>
              </p:ext>
            </p:extLst>
          </p:nvPr>
        </p:nvGraphicFramePr>
        <p:xfrm>
          <a:off x="332789" y="2618010"/>
          <a:ext cx="3443257" cy="1240155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1870567216"/>
                    </a:ext>
                  </a:extLst>
                </a:gridCol>
                <a:gridCol w="685276">
                  <a:extLst>
                    <a:ext uri="{9D8B030D-6E8A-4147-A177-3AD203B41FA5}">
                      <a16:colId xmlns:a16="http://schemas.microsoft.com/office/drawing/2014/main" val="914444676"/>
                    </a:ext>
                  </a:extLst>
                </a:gridCol>
                <a:gridCol w="484696">
                  <a:extLst>
                    <a:ext uri="{9D8B030D-6E8A-4147-A177-3AD203B41FA5}">
                      <a16:colId xmlns:a16="http://schemas.microsoft.com/office/drawing/2014/main" val="312560024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921602844"/>
                    </a:ext>
                  </a:extLst>
                </a:gridCol>
                <a:gridCol w="535496">
                  <a:extLst>
                    <a:ext uri="{9D8B030D-6E8A-4147-A177-3AD203B41FA5}">
                      <a16:colId xmlns:a16="http://schemas.microsoft.com/office/drawing/2014/main" val="39870176"/>
                    </a:ext>
                  </a:extLst>
                </a:gridCol>
                <a:gridCol w="685276">
                  <a:extLst>
                    <a:ext uri="{9D8B030D-6E8A-4147-A177-3AD203B41FA5}">
                      <a16:colId xmlns:a16="http://schemas.microsoft.com/office/drawing/2014/main" val="474920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43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3488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29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8685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79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3851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F88941-DE6B-479A-971C-542B0B5C7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58561"/>
              </p:ext>
            </p:extLst>
          </p:nvPr>
        </p:nvGraphicFramePr>
        <p:xfrm>
          <a:off x="8234677" y="2543715"/>
          <a:ext cx="3443256" cy="1314450"/>
        </p:xfrm>
        <a:graphic>
          <a:graphicData uri="http://schemas.openxmlformats.org/drawingml/2006/table">
            <a:tbl>
              <a:tblPr/>
              <a:tblGrid>
                <a:gridCol w="342682">
                  <a:extLst>
                    <a:ext uri="{9D8B030D-6E8A-4147-A177-3AD203B41FA5}">
                      <a16:colId xmlns:a16="http://schemas.microsoft.com/office/drawing/2014/main" val="1594900738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2311215571"/>
                    </a:ext>
                  </a:extLst>
                </a:gridCol>
                <a:gridCol w="482244">
                  <a:extLst>
                    <a:ext uri="{9D8B030D-6E8A-4147-A177-3AD203B41FA5}">
                      <a16:colId xmlns:a16="http://schemas.microsoft.com/office/drawing/2014/main" val="2613494916"/>
                    </a:ext>
                  </a:extLst>
                </a:gridCol>
                <a:gridCol w="734086">
                  <a:extLst>
                    <a:ext uri="{9D8B030D-6E8A-4147-A177-3AD203B41FA5}">
                      <a16:colId xmlns:a16="http://schemas.microsoft.com/office/drawing/2014/main" val="3234197509"/>
                    </a:ext>
                  </a:extLst>
                </a:gridCol>
                <a:gridCol w="547837">
                  <a:extLst>
                    <a:ext uri="{9D8B030D-6E8A-4147-A177-3AD203B41FA5}">
                      <a16:colId xmlns:a16="http://schemas.microsoft.com/office/drawing/2014/main" val="4136018044"/>
                    </a:ext>
                  </a:extLst>
                </a:gridCol>
                <a:gridCol w="696721">
                  <a:extLst>
                    <a:ext uri="{9D8B030D-6E8A-4147-A177-3AD203B41FA5}">
                      <a16:colId xmlns:a16="http://schemas.microsoft.com/office/drawing/2014/main" val="23025696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Temp.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728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711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245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489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172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52211"/>
                  </a:ext>
                </a:extLst>
              </a:tr>
            </a:tbl>
          </a:graphicData>
        </a:graphic>
      </p:graphicFrame>
      <p:pic>
        <p:nvPicPr>
          <p:cNvPr id="2050" name="Picture 2" descr="免費矢量| 葉子">
            <a:extLst>
              <a:ext uri="{FF2B5EF4-FFF2-40B4-BE49-F238E27FC236}">
                <a16:creationId xmlns:a16="http://schemas.microsoft.com/office/drawing/2014/main" id="{F85D2A22-E488-4DD8-A05F-3775A139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37" y="2206639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6F2AE5B2-49DA-49C7-9812-7A27A9FB4993}"/>
              </a:ext>
            </a:extLst>
          </p:cNvPr>
          <p:cNvSpPr/>
          <p:nvPr/>
        </p:nvSpPr>
        <p:spPr>
          <a:xfrm>
            <a:off x="4555067" y="2552050"/>
            <a:ext cx="1001463" cy="502566"/>
          </a:xfrm>
          <a:prstGeom prst="roundRect">
            <a:avLst/>
          </a:prstGeom>
          <a:noFill/>
          <a:ln>
            <a:solidFill>
              <a:srgbClr val="AA9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2F3659D-8594-43A4-971B-F6AB8E2CDE0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53933" y="2803333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9E09BEF-BC48-453A-BB70-74D7204FB051}"/>
              </a:ext>
            </a:extLst>
          </p:cNvPr>
          <p:cNvSpPr/>
          <p:nvPr/>
        </p:nvSpPr>
        <p:spPr>
          <a:xfrm>
            <a:off x="6476720" y="2552050"/>
            <a:ext cx="1001463" cy="502566"/>
          </a:xfrm>
          <a:prstGeom prst="roundRect">
            <a:avLst/>
          </a:prstGeom>
          <a:noFill/>
          <a:ln>
            <a:solidFill>
              <a:srgbClr val="AA9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38BD898-31E8-44BF-8ECF-9930098049CC}"/>
              </a:ext>
            </a:extLst>
          </p:cNvPr>
          <p:cNvCxnSpPr>
            <a:cxnSpLocks/>
          </p:cNvCxnSpPr>
          <p:nvPr/>
        </p:nvCxnSpPr>
        <p:spPr>
          <a:xfrm>
            <a:off x="7478183" y="2803333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235B82B-D91D-424E-8CA0-CE851193D4DF}"/>
              </a:ext>
            </a:extLst>
          </p:cNvPr>
          <p:cNvSpPr/>
          <p:nvPr/>
        </p:nvSpPr>
        <p:spPr>
          <a:xfrm>
            <a:off x="2751502" y="4238330"/>
            <a:ext cx="1218301" cy="4111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1FDCE62-4901-4D09-AF7E-91DEF791786E}"/>
              </a:ext>
            </a:extLst>
          </p:cNvPr>
          <p:cNvCxnSpPr>
            <a:cxnSpLocks/>
          </p:cNvCxnSpPr>
          <p:nvPr/>
        </p:nvCxnSpPr>
        <p:spPr>
          <a:xfrm flipH="1">
            <a:off x="2327942" y="4649471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82F2F67-CE1B-48B3-AE03-EDAB2D71C1C0}"/>
              </a:ext>
            </a:extLst>
          </p:cNvPr>
          <p:cNvCxnSpPr>
            <a:cxnSpLocks/>
          </p:cNvCxnSpPr>
          <p:nvPr/>
        </p:nvCxnSpPr>
        <p:spPr>
          <a:xfrm>
            <a:off x="3360651" y="4649471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F3E8B19-297C-4C1D-960F-1948BAAA941C}"/>
              </a:ext>
            </a:extLst>
          </p:cNvPr>
          <p:cNvCxnSpPr>
            <a:cxnSpLocks/>
          </p:cNvCxnSpPr>
          <p:nvPr/>
        </p:nvCxnSpPr>
        <p:spPr>
          <a:xfrm>
            <a:off x="3360650" y="4649471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79039C3D-3FE2-4FD5-AA4D-EB998280202C}"/>
              </a:ext>
            </a:extLst>
          </p:cNvPr>
          <p:cNvSpPr/>
          <p:nvPr/>
        </p:nvSpPr>
        <p:spPr>
          <a:xfrm>
            <a:off x="2350796" y="4771222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Hot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751D36-4DE2-4BC2-932D-5B99F0733A89}"/>
              </a:ext>
            </a:extLst>
          </p:cNvPr>
          <p:cNvSpPr/>
          <p:nvPr/>
        </p:nvSpPr>
        <p:spPr>
          <a:xfrm>
            <a:off x="3071456" y="4771222"/>
            <a:ext cx="519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Mild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B533508-78E2-4D47-A25F-C0CB8BBB9EF3}"/>
              </a:ext>
            </a:extLst>
          </p:cNvPr>
          <p:cNvSpPr/>
          <p:nvPr/>
        </p:nvSpPr>
        <p:spPr>
          <a:xfrm>
            <a:off x="3821648" y="4771222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Cool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734549E-53D0-4CF6-877A-EBACA355D5BF}"/>
              </a:ext>
            </a:extLst>
          </p:cNvPr>
          <p:cNvSpPr/>
          <p:nvPr/>
        </p:nvSpPr>
        <p:spPr>
          <a:xfrm>
            <a:off x="1996436" y="5418505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0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83EF4F8-3478-4C78-B251-F4BF8F1AC404}"/>
              </a:ext>
            </a:extLst>
          </p:cNvPr>
          <p:cNvSpPr/>
          <p:nvPr/>
        </p:nvSpPr>
        <p:spPr>
          <a:xfrm>
            <a:off x="2901795" y="5418505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1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20C42F2-93A9-4A5E-8A8F-3C40A3C04E28}"/>
              </a:ext>
            </a:extLst>
          </p:cNvPr>
          <p:cNvSpPr/>
          <p:nvPr/>
        </p:nvSpPr>
        <p:spPr>
          <a:xfrm>
            <a:off x="3865306" y="5418505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1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0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72CE63-762D-4503-A42D-80078D87AA02}"/>
              </a:ext>
            </a:extLst>
          </p:cNvPr>
          <p:cNvSpPr/>
          <p:nvPr/>
        </p:nvSpPr>
        <p:spPr>
          <a:xfrm>
            <a:off x="2358612" y="5925143"/>
            <a:ext cx="2342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Temperature) = 0.571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672B223-1308-44E5-8329-947F0456A664}"/>
              </a:ext>
            </a:extLst>
          </p:cNvPr>
          <p:cNvSpPr/>
          <p:nvPr/>
        </p:nvSpPr>
        <p:spPr>
          <a:xfrm>
            <a:off x="5545348" y="4238330"/>
            <a:ext cx="1218301" cy="4111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Humidity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24CE09F8-2D64-4832-B236-3931BC07CBE2}"/>
              </a:ext>
            </a:extLst>
          </p:cNvPr>
          <p:cNvCxnSpPr>
            <a:cxnSpLocks/>
          </p:cNvCxnSpPr>
          <p:nvPr/>
        </p:nvCxnSpPr>
        <p:spPr>
          <a:xfrm flipH="1">
            <a:off x="5121788" y="4665095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C2E1BD8-43FC-4445-B8D1-104013FE1DCA}"/>
              </a:ext>
            </a:extLst>
          </p:cNvPr>
          <p:cNvCxnSpPr>
            <a:cxnSpLocks/>
          </p:cNvCxnSpPr>
          <p:nvPr/>
        </p:nvCxnSpPr>
        <p:spPr>
          <a:xfrm>
            <a:off x="6143199" y="4649471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EBC72C16-376C-48D0-BBB3-B87C72D86FCF}"/>
              </a:ext>
            </a:extLst>
          </p:cNvPr>
          <p:cNvSpPr/>
          <p:nvPr/>
        </p:nvSpPr>
        <p:spPr>
          <a:xfrm>
            <a:off x="5148756" y="473653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845FB04-5DD8-43B2-9A89-B329B52579BC}"/>
              </a:ext>
            </a:extLst>
          </p:cNvPr>
          <p:cNvSpPr/>
          <p:nvPr/>
        </p:nvSpPr>
        <p:spPr>
          <a:xfrm>
            <a:off x="6508858" y="4736538"/>
            <a:ext cx="74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AB48E2-B592-44B5-A13D-5417092A84A0}"/>
              </a:ext>
            </a:extLst>
          </p:cNvPr>
          <p:cNvSpPr/>
          <p:nvPr/>
        </p:nvSpPr>
        <p:spPr>
          <a:xfrm>
            <a:off x="6711485" y="5394861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2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0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65ABBF-052D-41F7-8A86-2172C2BBDDF0}"/>
              </a:ext>
            </a:extLst>
          </p:cNvPr>
          <p:cNvSpPr/>
          <p:nvPr/>
        </p:nvSpPr>
        <p:spPr>
          <a:xfrm>
            <a:off x="4842615" y="5367145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0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3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DA136F7-2065-4CAA-94AC-96C9207B4926}"/>
              </a:ext>
            </a:extLst>
          </p:cNvPr>
          <p:cNvSpPr/>
          <p:nvPr/>
        </p:nvSpPr>
        <p:spPr>
          <a:xfrm>
            <a:off x="5090081" y="5905419"/>
            <a:ext cx="2085827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Humidity) = 0.971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E9CD59C-45A0-4148-A6B3-61F186B82FF2}"/>
              </a:ext>
            </a:extLst>
          </p:cNvPr>
          <p:cNvSpPr/>
          <p:nvPr/>
        </p:nvSpPr>
        <p:spPr>
          <a:xfrm>
            <a:off x="8443859" y="4238330"/>
            <a:ext cx="1218301" cy="41114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DE522B12-F02D-4326-BF98-B0ABA44DF23B}"/>
              </a:ext>
            </a:extLst>
          </p:cNvPr>
          <p:cNvCxnSpPr>
            <a:cxnSpLocks/>
          </p:cNvCxnSpPr>
          <p:nvPr/>
        </p:nvCxnSpPr>
        <p:spPr>
          <a:xfrm flipH="1">
            <a:off x="8020300" y="4665095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897C5B86-9B0E-4D83-A340-50B29D00D1D1}"/>
              </a:ext>
            </a:extLst>
          </p:cNvPr>
          <p:cNvCxnSpPr>
            <a:cxnSpLocks/>
          </p:cNvCxnSpPr>
          <p:nvPr/>
        </p:nvCxnSpPr>
        <p:spPr>
          <a:xfrm>
            <a:off x="9053008" y="4649471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C5D044AE-3408-43B0-B5DE-A1F136D04C9F}"/>
              </a:ext>
            </a:extLst>
          </p:cNvPr>
          <p:cNvSpPr/>
          <p:nvPr/>
        </p:nvSpPr>
        <p:spPr>
          <a:xfrm>
            <a:off x="8153904" y="4736538"/>
            <a:ext cx="60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33C78A-446C-4E55-A375-75C3F92F370F}"/>
              </a:ext>
            </a:extLst>
          </p:cNvPr>
          <p:cNvSpPr/>
          <p:nvPr/>
        </p:nvSpPr>
        <p:spPr>
          <a:xfrm>
            <a:off x="9514006" y="4736538"/>
            <a:ext cx="682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Strong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097E38-DA50-4959-95C4-E9432B95F92A}"/>
              </a:ext>
            </a:extLst>
          </p:cNvPr>
          <p:cNvSpPr/>
          <p:nvPr/>
        </p:nvSpPr>
        <p:spPr>
          <a:xfrm>
            <a:off x="9557664" y="5394861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1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1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47D536D-01E4-442F-90A0-8E9D5A0E3B94}"/>
              </a:ext>
            </a:extLst>
          </p:cNvPr>
          <p:cNvSpPr/>
          <p:nvPr/>
        </p:nvSpPr>
        <p:spPr>
          <a:xfrm>
            <a:off x="7688794" y="5367145"/>
            <a:ext cx="70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 = 1</a:t>
            </a: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= 2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9279E7D-DE86-483A-80FE-08DF11D6AB0F}"/>
              </a:ext>
            </a:extLst>
          </p:cNvPr>
          <p:cNvSpPr/>
          <p:nvPr/>
        </p:nvSpPr>
        <p:spPr>
          <a:xfrm>
            <a:off x="8186407" y="5905419"/>
            <a:ext cx="1792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Gain(S, Wind) = 0.020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26E19DE9-F7FF-4A45-B7BF-5AB36560BCA4}"/>
              </a:ext>
            </a:extLst>
          </p:cNvPr>
          <p:cNvSpPr/>
          <p:nvPr/>
        </p:nvSpPr>
        <p:spPr>
          <a:xfrm>
            <a:off x="1931178" y="4163112"/>
            <a:ext cx="8474355" cy="2136081"/>
          </a:xfrm>
          <a:prstGeom prst="roundRect">
            <a:avLst>
              <a:gd name="adj" fmla="val 6758"/>
            </a:avLst>
          </a:prstGeom>
          <a:noFill/>
          <a:ln>
            <a:solidFill>
              <a:srgbClr val="AA9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DF6240-6E46-4287-8CBE-1166E4305239}"/>
              </a:ext>
            </a:extLst>
          </p:cNvPr>
          <p:cNvCxnSpPr>
            <a:cxnSpLocks/>
          </p:cNvCxnSpPr>
          <p:nvPr/>
        </p:nvCxnSpPr>
        <p:spPr>
          <a:xfrm flipH="1">
            <a:off x="2106283" y="3081627"/>
            <a:ext cx="2594573" cy="10764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B7C85DB8-D974-47F6-901D-A4E74433BD43}"/>
              </a:ext>
            </a:extLst>
          </p:cNvPr>
          <p:cNvCxnSpPr>
            <a:cxnSpLocks/>
          </p:cNvCxnSpPr>
          <p:nvPr/>
        </p:nvCxnSpPr>
        <p:spPr>
          <a:xfrm>
            <a:off x="5450577" y="3081627"/>
            <a:ext cx="4815807" cy="10880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299BB9B-4148-472E-8BBB-26BD03F5D94C}"/>
              </a:ext>
            </a:extLst>
          </p:cNvPr>
          <p:cNvSpPr/>
          <p:nvPr/>
        </p:nvSpPr>
        <p:spPr>
          <a:xfrm>
            <a:off x="231954" y="1961460"/>
            <a:ext cx="396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將原始資料中，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</a:rPr>
              <a:t>Outlook=Sunny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的 所有資料列出，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並對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</a:rPr>
              <a:t>Outlook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以外的其它所 有內部欄位計算其資訊獲利。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E93DD20-1A2C-4ED1-B31B-BC4D01D53DD0}"/>
              </a:ext>
            </a:extLst>
          </p:cNvPr>
          <p:cNvSpPr/>
          <p:nvPr/>
        </p:nvSpPr>
        <p:spPr>
          <a:xfrm>
            <a:off x="8079317" y="1961460"/>
            <a:ext cx="396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將原始資料中，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</a:rPr>
              <a:t>Outlook=Rain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的 所有資料列出，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並對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</a:rPr>
              <a:t>Outlook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</a:rPr>
              <a:t>以外的其它所 有內部欄位計算其資訊獲利。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A448BC-BE91-4488-B5B3-4217F7A9094D}"/>
              </a:ext>
            </a:extLst>
          </p:cNvPr>
          <p:cNvSpPr txBox="1"/>
          <p:nvPr/>
        </p:nvSpPr>
        <p:spPr>
          <a:xfrm>
            <a:off x="2815988" y="387729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待選節點</a:t>
            </a:r>
            <a:r>
              <a:rPr lang="en-US" altLang="zh-TW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BD58F030-A0A9-41FD-B761-2773CE815EC8}"/>
              </a:ext>
            </a:extLst>
          </p:cNvPr>
          <p:cNvSpPr txBox="1"/>
          <p:nvPr/>
        </p:nvSpPr>
        <p:spPr>
          <a:xfrm>
            <a:off x="5567571" y="387729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待選節點</a:t>
            </a:r>
            <a:r>
              <a:rPr lang="en-US" altLang="zh-TW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FB6B7CFE-AD61-45A6-8160-1E4C9FF9C83D}"/>
              </a:ext>
            </a:extLst>
          </p:cNvPr>
          <p:cNvSpPr txBox="1"/>
          <p:nvPr/>
        </p:nvSpPr>
        <p:spPr>
          <a:xfrm>
            <a:off x="8454242" y="387729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待選節點</a:t>
            </a:r>
            <a:r>
              <a:rPr lang="en-US" altLang="zh-TW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02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en-US" altLang="zh-TW" sz="300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ID3 </a:t>
            </a:r>
            <a:r>
              <a:rPr lang="en-US" altLang="zh-TW" dirty="0"/>
              <a:t>Iterative </a:t>
            </a:r>
            <a:r>
              <a:rPr lang="en-US" altLang="zh-TW" dirty="0" err="1"/>
              <a:t>Dichotomiser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TW" altLang="en-US" sz="1400" b="1">
                <a:solidFill>
                  <a:srgbClr val="D8D8D8">
                    <a:lumMod val="10000"/>
                  </a:srgbClr>
                </a:solidFill>
              </a:rPr>
              <a:t>判斷預測結果是否有區分清楚，提高資訊獲利，來衡量特徵對於判斷目標的幫助</a:t>
            </a:r>
            <a:endParaRPr lang="zh-TW" altLang="en-US" sz="1400" b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F948CA-37BA-44F2-B7C4-3751F4AD7FFB}"/>
              </a:ext>
            </a:extLst>
          </p:cNvPr>
          <p:cNvSpPr/>
          <p:nvPr/>
        </p:nvSpPr>
        <p:spPr>
          <a:xfrm>
            <a:off x="2601283" y="1412776"/>
            <a:ext cx="1218301" cy="411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Outlook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331FEFC-6C98-4781-8A4C-2AAC416BBDAE}"/>
              </a:ext>
            </a:extLst>
          </p:cNvPr>
          <p:cNvCxnSpPr>
            <a:cxnSpLocks/>
            <a:stCxn id="25" idx="2"/>
            <a:endCxn id="56" idx="0"/>
          </p:cNvCxnSpPr>
          <p:nvPr/>
        </p:nvCxnSpPr>
        <p:spPr>
          <a:xfrm flipH="1">
            <a:off x="1785579" y="1823917"/>
            <a:ext cx="1424855" cy="16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39BF14-D46C-4C6B-B8C1-0459CA763A5C}"/>
              </a:ext>
            </a:extLst>
          </p:cNvPr>
          <p:cNvCxnSpPr>
            <a:cxnSpLocks/>
            <a:stCxn id="25" idx="2"/>
            <a:endCxn id="81" idx="0"/>
          </p:cNvCxnSpPr>
          <p:nvPr/>
        </p:nvCxnSpPr>
        <p:spPr>
          <a:xfrm>
            <a:off x="3210434" y="1823917"/>
            <a:ext cx="1304000" cy="16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3DDA911-E9EB-4F15-8AB3-A56F650505B5}"/>
              </a:ext>
            </a:extLst>
          </p:cNvPr>
          <p:cNvCxnSpPr>
            <a:cxnSpLocks/>
          </p:cNvCxnSpPr>
          <p:nvPr/>
        </p:nvCxnSpPr>
        <p:spPr>
          <a:xfrm>
            <a:off x="3210432" y="1823917"/>
            <a:ext cx="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6BC61BC-AACF-4441-865A-5C654C68732F}"/>
              </a:ext>
            </a:extLst>
          </p:cNvPr>
          <p:cNvSpPr/>
          <p:nvPr/>
        </p:nvSpPr>
        <p:spPr>
          <a:xfrm>
            <a:off x="2997803" y="2592951"/>
            <a:ext cx="4249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AB84A2F-9970-44CD-B6E6-57327A3414C3}"/>
              </a:ext>
            </a:extLst>
          </p:cNvPr>
          <p:cNvSpPr/>
          <p:nvPr/>
        </p:nvSpPr>
        <p:spPr>
          <a:xfrm>
            <a:off x="2146191" y="194566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Sunny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F7CCA9-5818-4C02-8229-C7368BE55EF9}"/>
              </a:ext>
            </a:extLst>
          </p:cNvPr>
          <p:cNvSpPr/>
          <p:nvPr/>
        </p:nvSpPr>
        <p:spPr>
          <a:xfrm>
            <a:off x="2792522" y="1945668"/>
            <a:ext cx="835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Overcast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4D9A062-599D-4E01-9566-C8DF65DEE7A3}"/>
              </a:ext>
            </a:extLst>
          </p:cNvPr>
          <p:cNvSpPr/>
          <p:nvPr/>
        </p:nvSpPr>
        <p:spPr>
          <a:xfrm>
            <a:off x="3617043" y="1945668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免費矢量| 葉子">
            <a:extLst>
              <a:ext uri="{FF2B5EF4-FFF2-40B4-BE49-F238E27FC236}">
                <a16:creationId xmlns:a16="http://schemas.microsoft.com/office/drawing/2014/main" id="{F85D2A22-E488-4DD8-A05F-3775A139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4" y="2831942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7065118D-1B66-4BA6-B036-D8BB2AE2AD02}"/>
              </a:ext>
            </a:extLst>
          </p:cNvPr>
          <p:cNvSpPr/>
          <p:nvPr/>
        </p:nvSpPr>
        <p:spPr>
          <a:xfrm>
            <a:off x="1176428" y="3448123"/>
            <a:ext cx="1218301" cy="4111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Humidity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CE13F91-9FAC-4C83-919B-2528FEA8B725}"/>
              </a:ext>
            </a:extLst>
          </p:cNvPr>
          <p:cNvCxnSpPr>
            <a:cxnSpLocks/>
          </p:cNvCxnSpPr>
          <p:nvPr/>
        </p:nvCxnSpPr>
        <p:spPr>
          <a:xfrm flipH="1">
            <a:off x="752868" y="3874888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9178ED8-51DE-4857-90D4-5ED703739080}"/>
              </a:ext>
            </a:extLst>
          </p:cNvPr>
          <p:cNvCxnSpPr>
            <a:cxnSpLocks/>
          </p:cNvCxnSpPr>
          <p:nvPr/>
        </p:nvCxnSpPr>
        <p:spPr>
          <a:xfrm>
            <a:off x="1774279" y="3859264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0DE3F7C-8010-4DF2-8865-7E6DDAB0F781}"/>
              </a:ext>
            </a:extLst>
          </p:cNvPr>
          <p:cNvSpPr/>
          <p:nvPr/>
        </p:nvSpPr>
        <p:spPr>
          <a:xfrm>
            <a:off x="779836" y="394633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CB355B-9225-45D3-8D37-C000B11D2896}"/>
              </a:ext>
            </a:extLst>
          </p:cNvPr>
          <p:cNvSpPr/>
          <p:nvPr/>
        </p:nvSpPr>
        <p:spPr>
          <a:xfrm>
            <a:off x="2139938" y="3946331"/>
            <a:ext cx="74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2E16690-6E54-4F8E-9E72-D74EEC807227}"/>
              </a:ext>
            </a:extLst>
          </p:cNvPr>
          <p:cNvSpPr/>
          <p:nvPr/>
        </p:nvSpPr>
        <p:spPr>
          <a:xfrm>
            <a:off x="2582107" y="4604654"/>
            <a:ext cx="4249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908EF93-FC39-46E0-9B75-2E50F58CED27}"/>
              </a:ext>
            </a:extLst>
          </p:cNvPr>
          <p:cNvSpPr/>
          <p:nvPr/>
        </p:nvSpPr>
        <p:spPr>
          <a:xfrm>
            <a:off x="473695" y="4576938"/>
            <a:ext cx="410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D378CCC-AE15-4479-8670-78FD4E193101}"/>
              </a:ext>
            </a:extLst>
          </p:cNvPr>
          <p:cNvSpPr/>
          <p:nvPr/>
        </p:nvSpPr>
        <p:spPr>
          <a:xfrm>
            <a:off x="3905283" y="3448123"/>
            <a:ext cx="1218301" cy="41114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E822DE7-1CA2-424C-82DA-0D7397EC1C66}"/>
              </a:ext>
            </a:extLst>
          </p:cNvPr>
          <p:cNvCxnSpPr>
            <a:cxnSpLocks/>
          </p:cNvCxnSpPr>
          <p:nvPr/>
        </p:nvCxnSpPr>
        <p:spPr>
          <a:xfrm flipH="1">
            <a:off x="3481723" y="3874888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9EEF2D34-BC9E-4E78-8CD7-0C520C690A63}"/>
              </a:ext>
            </a:extLst>
          </p:cNvPr>
          <p:cNvCxnSpPr>
            <a:cxnSpLocks/>
          </p:cNvCxnSpPr>
          <p:nvPr/>
        </p:nvCxnSpPr>
        <p:spPr>
          <a:xfrm>
            <a:off x="4503134" y="3859264"/>
            <a:ext cx="103270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C405132-7E51-41D7-BF2D-5A8529CD043E}"/>
              </a:ext>
            </a:extLst>
          </p:cNvPr>
          <p:cNvSpPr/>
          <p:nvPr/>
        </p:nvSpPr>
        <p:spPr>
          <a:xfrm>
            <a:off x="3508691" y="3946331"/>
            <a:ext cx="682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Strong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08D55AA-FB10-4F2E-A101-184A6493036F}"/>
              </a:ext>
            </a:extLst>
          </p:cNvPr>
          <p:cNvSpPr/>
          <p:nvPr/>
        </p:nvSpPr>
        <p:spPr>
          <a:xfrm>
            <a:off x="4868793" y="3946331"/>
            <a:ext cx="60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</a:t>
            </a:r>
            <a:endParaRPr lang="zh-TW" altLang="en-US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98DE5E0-26AB-48DF-867D-3F5580F53242}"/>
              </a:ext>
            </a:extLst>
          </p:cNvPr>
          <p:cNvSpPr/>
          <p:nvPr/>
        </p:nvSpPr>
        <p:spPr>
          <a:xfrm>
            <a:off x="5344882" y="4604654"/>
            <a:ext cx="4249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617DC26-125C-4C10-9AB5-BA244AAE1110}"/>
              </a:ext>
            </a:extLst>
          </p:cNvPr>
          <p:cNvSpPr/>
          <p:nvPr/>
        </p:nvSpPr>
        <p:spPr>
          <a:xfrm>
            <a:off x="3202550" y="4576938"/>
            <a:ext cx="410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zh-TW" altLang="en-US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4" name="Picture 2" descr="免費矢量| 葉子">
            <a:extLst>
              <a:ext uri="{FF2B5EF4-FFF2-40B4-BE49-F238E27FC236}">
                <a16:creationId xmlns:a16="http://schemas.microsoft.com/office/drawing/2014/main" id="{CC375F2B-3ED7-486E-9D66-131CB66B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6" y="4881653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免費矢量| 葉子">
            <a:extLst>
              <a:ext uri="{FF2B5EF4-FFF2-40B4-BE49-F238E27FC236}">
                <a16:creationId xmlns:a16="http://schemas.microsoft.com/office/drawing/2014/main" id="{D5C85219-BEA9-4420-9C1E-35FC6CB3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81653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免費矢量| 葉子">
            <a:extLst>
              <a:ext uri="{FF2B5EF4-FFF2-40B4-BE49-F238E27FC236}">
                <a16:creationId xmlns:a16="http://schemas.microsoft.com/office/drawing/2014/main" id="{7FF2E45A-BAC3-44A4-AA01-639F32CE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67" y="4881653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免費矢量| 葉子">
            <a:extLst>
              <a:ext uri="{FF2B5EF4-FFF2-40B4-BE49-F238E27FC236}">
                <a16:creationId xmlns:a16="http://schemas.microsoft.com/office/drawing/2014/main" id="{055F0235-A066-4FCA-9281-1B25118B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98" y="4881653"/>
            <a:ext cx="748479" cy="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1179808-A4A9-4640-A228-3452EBDCFECC}"/>
              </a:ext>
            </a:extLst>
          </p:cNvPr>
          <p:cNvSpPr/>
          <p:nvPr/>
        </p:nvSpPr>
        <p:spPr>
          <a:xfrm>
            <a:off x="6366293" y="4853937"/>
            <a:ext cx="50263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/>
              <a:t>If </a:t>
            </a:r>
            <a:r>
              <a:rPr lang="en-US" altLang="zh-TW" sz="1200" b="1" dirty="0">
                <a:solidFill>
                  <a:srgbClr val="0070C0"/>
                </a:solidFill>
              </a:rPr>
              <a:t>Outlook = Sunny </a:t>
            </a:r>
            <a:r>
              <a:rPr lang="en-US" altLang="zh-TW" sz="1200" b="1" dirty="0"/>
              <a:t>and </a:t>
            </a:r>
            <a:r>
              <a:rPr lang="en-US" altLang="zh-TW" sz="1200" b="1" dirty="0">
                <a:solidFill>
                  <a:srgbClr val="0070C0"/>
                </a:solidFill>
              </a:rPr>
              <a:t>Humidity = High </a:t>
            </a:r>
            <a:r>
              <a:rPr lang="en-US" altLang="zh-TW" sz="1200" b="1" dirty="0"/>
              <a:t>Then Play Tennis = </a:t>
            </a:r>
            <a:r>
              <a:rPr lang="en-US" altLang="zh-TW" sz="1200" b="1" dirty="0">
                <a:solidFill>
                  <a:srgbClr val="C00000"/>
                </a:solidFill>
              </a:rPr>
              <a:t>No</a:t>
            </a:r>
            <a:r>
              <a:rPr lang="en-US" altLang="zh-TW" sz="1200" b="1" dirty="0"/>
              <a:t> </a:t>
            </a:r>
          </a:p>
          <a:p>
            <a:r>
              <a:rPr lang="en-US" altLang="zh-TW" sz="1200" b="1" dirty="0"/>
              <a:t>If </a:t>
            </a:r>
            <a:r>
              <a:rPr lang="en-US" altLang="zh-TW" sz="1200" b="1" dirty="0">
                <a:solidFill>
                  <a:srgbClr val="0070C0"/>
                </a:solidFill>
              </a:rPr>
              <a:t>Outlook = Sunny </a:t>
            </a:r>
            <a:r>
              <a:rPr lang="en-US" altLang="zh-TW" sz="1200" b="1" dirty="0"/>
              <a:t>and </a:t>
            </a:r>
            <a:r>
              <a:rPr lang="en-US" altLang="zh-TW" sz="1200" b="1" dirty="0">
                <a:solidFill>
                  <a:srgbClr val="0070C0"/>
                </a:solidFill>
              </a:rPr>
              <a:t>Humidity = Normal </a:t>
            </a:r>
            <a:r>
              <a:rPr lang="en-US" altLang="zh-TW" sz="1200" b="1" dirty="0"/>
              <a:t>Then Play Tennis = </a:t>
            </a:r>
            <a:r>
              <a:rPr lang="en-US" altLang="zh-TW" sz="1200" b="1" dirty="0">
                <a:solidFill>
                  <a:srgbClr val="00B050"/>
                </a:solidFill>
              </a:rPr>
              <a:t>Yes</a:t>
            </a:r>
            <a:r>
              <a:rPr lang="en-US" altLang="zh-TW" sz="1200" b="1" dirty="0"/>
              <a:t> </a:t>
            </a:r>
          </a:p>
          <a:p>
            <a:r>
              <a:rPr lang="en-US" altLang="zh-TW" sz="1200" b="1" dirty="0"/>
              <a:t>If </a:t>
            </a:r>
            <a:r>
              <a:rPr lang="en-US" altLang="zh-TW" sz="1200" b="1" dirty="0">
                <a:solidFill>
                  <a:srgbClr val="0070C0"/>
                </a:solidFill>
              </a:rPr>
              <a:t>Outlook = Overcast </a:t>
            </a:r>
            <a:r>
              <a:rPr lang="en-US" altLang="zh-TW" sz="1200" b="1" dirty="0"/>
              <a:t>Then Play Tennis = </a:t>
            </a:r>
            <a:r>
              <a:rPr lang="en-US" altLang="zh-TW" sz="1200" b="1" dirty="0">
                <a:solidFill>
                  <a:srgbClr val="00B050"/>
                </a:solidFill>
              </a:rPr>
              <a:t>Yes</a:t>
            </a:r>
            <a:r>
              <a:rPr lang="en-US" altLang="zh-TW" sz="1200" b="1" dirty="0"/>
              <a:t> </a:t>
            </a:r>
          </a:p>
          <a:p>
            <a:r>
              <a:rPr lang="en-US" altLang="zh-TW" sz="1200" b="1" dirty="0"/>
              <a:t>If </a:t>
            </a:r>
            <a:r>
              <a:rPr lang="en-US" altLang="zh-TW" sz="1200" b="1" dirty="0">
                <a:solidFill>
                  <a:srgbClr val="0070C0"/>
                </a:solidFill>
              </a:rPr>
              <a:t>Outlook = Rain </a:t>
            </a:r>
            <a:r>
              <a:rPr lang="en-US" altLang="zh-TW" sz="1200" b="1" dirty="0"/>
              <a:t>and </a:t>
            </a:r>
            <a:r>
              <a:rPr lang="en-US" altLang="zh-TW" sz="1200" b="1" dirty="0">
                <a:solidFill>
                  <a:srgbClr val="0070C0"/>
                </a:solidFill>
              </a:rPr>
              <a:t>Wind = Strong </a:t>
            </a:r>
            <a:r>
              <a:rPr lang="en-US" altLang="zh-TW" sz="1200" b="1" dirty="0"/>
              <a:t>Then Play Tennis = </a:t>
            </a:r>
            <a:r>
              <a:rPr lang="en-US" altLang="zh-TW" sz="1200" b="1" dirty="0">
                <a:solidFill>
                  <a:srgbClr val="C00000"/>
                </a:solidFill>
              </a:rPr>
              <a:t>No</a:t>
            </a:r>
            <a:r>
              <a:rPr lang="en-US" altLang="zh-TW" sz="1200" b="1" dirty="0"/>
              <a:t> </a:t>
            </a:r>
          </a:p>
          <a:p>
            <a:r>
              <a:rPr lang="en-US" altLang="zh-TW" sz="1200" b="1" dirty="0"/>
              <a:t>If </a:t>
            </a:r>
            <a:r>
              <a:rPr lang="en-US" altLang="zh-TW" sz="1200" b="1" dirty="0">
                <a:solidFill>
                  <a:srgbClr val="0070C0"/>
                </a:solidFill>
              </a:rPr>
              <a:t>Outlook = Rain </a:t>
            </a:r>
            <a:r>
              <a:rPr lang="en-US" altLang="zh-TW" sz="1200" b="1" dirty="0"/>
              <a:t>and </a:t>
            </a:r>
            <a:r>
              <a:rPr lang="en-US" altLang="zh-TW" sz="1200" b="1" dirty="0">
                <a:solidFill>
                  <a:srgbClr val="0070C0"/>
                </a:solidFill>
              </a:rPr>
              <a:t>Wind = Weak </a:t>
            </a:r>
            <a:r>
              <a:rPr lang="en-US" altLang="zh-TW" sz="1200" b="1" dirty="0"/>
              <a:t>Then Play Tennis = </a:t>
            </a:r>
            <a:r>
              <a:rPr lang="en-US" altLang="zh-TW" sz="1200" b="1" dirty="0">
                <a:solidFill>
                  <a:srgbClr val="00B050"/>
                </a:solidFill>
              </a:rPr>
              <a:t>Yes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FD8152-3644-4612-BEEC-C1C98CE04A3C}"/>
              </a:ext>
            </a:extLst>
          </p:cNvPr>
          <p:cNvSpPr/>
          <p:nvPr/>
        </p:nvSpPr>
        <p:spPr>
          <a:xfrm>
            <a:off x="6366293" y="4493391"/>
            <a:ext cx="396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分類規則</a:t>
            </a:r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7DB8E2-B4C0-46F0-8FEE-94CC14CD1D48}"/>
              </a:ext>
            </a:extLst>
          </p:cNvPr>
          <p:cNvSpPr/>
          <p:nvPr/>
        </p:nvSpPr>
        <p:spPr>
          <a:xfrm>
            <a:off x="6106177" y="1362769"/>
            <a:ext cx="6084489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演算法所使用的資訊獲利會</a:t>
            </a:r>
            <a:r>
              <a:rPr lang="zh-TW" altLang="en-US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傾向選擇擁有許多不同數值的屬性 </a:t>
            </a:r>
            <a:endParaRPr lang="en-US" altLang="zh-TW" sz="1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例如：“產品編號”欄位中，每一個產品的產品編號皆不同。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若依產品編號進行分割，會產生出許多分支，且每一個分支都是很 單一的結果，其資訊獲利會最大。但這個屬性對於建立決策樹是沒 有意義的。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演算法利用屬性的</a:t>
            </a:r>
            <a:r>
              <a:rPr lang="zh-TW" altLang="en-US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獲利比率</a:t>
            </a: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(Gain Ratio)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克服問題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資訊獲利正規化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。而求算某屬性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的獲利比率時，除資訊獲 利外，尚需計算該屬性的</a:t>
            </a:r>
            <a:r>
              <a:rPr lang="zh-TW" altLang="en-US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分割資訊值</a:t>
            </a: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(Split Information)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獲利比率</a:t>
            </a:r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GainRatio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 = Gain(S, A)/</a:t>
            </a:r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SplitInfoA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</a:p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擁有最大獲利比例的屬性被設為分割屬性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42A6C60-71EB-4B4F-BFD4-25DEF744D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042" y="3486514"/>
            <a:ext cx="3149004" cy="6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1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演算法比較</a:t>
            </a:r>
            <a:endParaRPr kumimoji="0" lang="zh-TW" altLang="en-US" sz="3000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-280461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9162DC-E9D5-4BB0-A3F9-07164AF9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47032"/>
            <a:ext cx="7106300" cy="2455333"/>
          </a:xfrm>
          <a:prstGeom prst="rect">
            <a:avLst/>
          </a:prstGeom>
        </p:spPr>
      </p:pic>
      <p:sp>
        <p:nvSpPr>
          <p:cNvPr id="6" name="笑臉 5">
            <a:extLst>
              <a:ext uri="{FF2B5EF4-FFF2-40B4-BE49-F238E27FC236}">
                <a16:creationId xmlns:a16="http://schemas.microsoft.com/office/drawing/2014/main" id="{0B34AC5D-720D-466C-9BDD-98E9A1C2B233}"/>
              </a:ext>
            </a:extLst>
          </p:cNvPr>
          <p:cNvSpPr/>
          <p:nvPr/>
        </p:nvSpPr>
        <p:spPr>
          <a:xfrm>
            <a:off x="5640137" y="3198032"/>
            <a:ext cx="246523" cy="246523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笑臉 10">
            <a:extLst>
              <a:ext uri="{FF2B5EF4-FFF2-40B4-BE49-F238E27FC236}">
                <a16:creationId xmlns:a16="http://schemas.microsoft.com/office/drawing/2014/main" id="{2BF5B984-624B-405D-818C-AE8265E6EBDF}"/>
              </a:ext>
            </a:extLst>
          </p:cNvPr>
          <p:cNvSpPr/>
          <p:nvPr/>
        </p:nvSpPr>
        <p:spPr>
          <a:xfrm>
            <a:off x="7164577" y="3198032"/>
            <a:ext cx="246523" cy="246523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3EBD81FF-9931-4960-B355-0F40C9817721}"/>
              </a:ext>
            </a:extLst>
          </p:cNvPr>
          <p:cNvSpPr/>
          <p:nvPr/>
        </p:nvSpPr>
        <p:spPr>
          <a:xfrm>
            <a:off x="7164577" y="2414371"/>
            <a:ext cx="246523" cy="246523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97668C-DA97-4551-BD86-0316E9B4C0C6}"/>
              </a:ext>
            </a:extLst>
          </p:cNvPr>
          <p:cNvSpPr/>
          <p:nvPr/>
        </p:nvSpPr>
        <p:spPr>
          <a:xfrm>
            <a:off x="6214534" y="6094719"/>
            <a:ext cx="6155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https://sid-sharma1990.medium.com/decision-tree-and-its-types-76db66644622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02A1E8-23CE-4839-8110-359E87AB76EE}"/>
              </a:ext>
            </a:extLst>
          </p:cNvPr>
          <p:cNvSpPr/>
          <p:nvPr/>
        </p:nvSpPr>
        <p:spPr>
          <a:xfrm>
            <a:off x="271398" y="4070161"/>
            <a:ext cx="7164127" cy="212365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決策樹演算法的進階版本，它在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的基礎上加入了以下兩個主要功能：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處理連續屬性。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改善對於具有多個不同值但不具代表性的屬性的處理方式。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C5.0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的商業化版本，專為處理大量數據集的分類問題而設計。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這個版本在執行效率和記憶體使用上有做改進：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技術來提升模型的準確性。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消耗較少的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系統資源和記憶體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，從而提高計算速度。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CART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C5.0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演算法的最大相異之處是其在 每一個節點上都是採用二分法，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也就是一次只能夠有兩個子節點，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C5.0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則在每一個節點上可以產生不同數量的分枝。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5481ED9-A357-4024-98CE-D9F9A8A3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995" y="1798659"/>
            <a:ext cx="3751447" cy="230973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175743-A38E-4B6F-91F6-618E273DB884}"/>
              </a:ext>
            </a:extLst>
          </p:cNvPr>
          <p:cNvSpPr txBox="1"/>
          <p:nvPr/>
        </p:nvSpPr>
        <p:spPr>
          <a:xfrm>
            <a:off x="10468540" y="418940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accent6">
                    <a:lumMod val="10000"/>
                  </a:schemeClr>
                </a:solidFill>
              </a:rPr>
              <a:t>CART</a:t>
            </a:r>
            <a:endParaRPr lang="zh-TW" alt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6A0652-34F8-4AC0-8C0A-99F99799813D}"/>
              </a:ext>
            </a:extLst>
          </p:cNvPr>
          <p:cNvSpPr txBox="1"/>
          <p:nvPr/>
        </p:nvSpPr>
        <p:spPr>
          <a:xfrm>
            <a:off x="8229720" y="4189404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accent6">
                    <a:lumMod val="10000"/>
                  </a:schemeClr>
                </a:solidFill>
              </a:rPr>
              <a:t>ID3, C4.5, C5.0</a:t>
            </a:r>
            <a:endParaRPr lang="zh-TW" alt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1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597981A-5C40-4A8F-901C-52B406F0AA2A}"/>
              </a:ext>
            </a:extLst>
          </p:cNvPr>
          <p:cNvSpPr txBox="1"/>
          <p:nvPr/>
        </p:nvSpPr>
        <p:spPr>
          <a:xfrm>
            <a:off x="584157" y="1798659"/>
            <a:ext cx="57807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C00000"/>
                </a:solidFill>
              </a:rPr>
              <a:t>避免過度適配資料 </a:t>
            </a:r>
            <a:endParaRPr lang="en-US" altLang="zh-TW" sz="1400" dirty="0">
              <a:solidFill>
                <a:srgbClr val="C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合併連續值屬性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屬性選擇指標的其它度量標準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處理缺少屬性值的訓練範例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處理不同代價的屬性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決策樹的可量度性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0BB41C-6508-41FC-8186-0AFA6CAA86CA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常見問題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3AA01A-7CF6-4E79-9068-A03849D18BA4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E5EF9A-47E4-48BB-9350-2529DF14A1AD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7D94C5-F24C-4DED-8E6B-AF2AA476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7" y="3862217"/>
            <a:ext cx="642694" cy="6426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C0C869D-F5C9-43B8-AD96-71AB6BAC5CEC}"/>
              </a:ext>
            </a:extLst>
          </p:cNvPr>
          <p:cNvSpPr/>
          <p:nvPr/>
        </p:nvSpPr>
        <p:spPr>
          <a:xfrm>
            <a:off x="449004" y="3429000"/>
            <a:ext cx="5544616" cy="161674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CAF055-0908-4385-BB98-C777E1BD2B13}"/>
              </a:ext>
            </a:extLst>
          </p:cNvPr>
          <p:cNvSpPr txBox="1"/>
          <p:nvPr/>
        </p:nvSpPr>
        <p:spPr>
          <a:xfrm>
            <a:off x="1162602" y="3429000"/>
            <a:ext cx="4687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lang="en-US" altLang="zh-TW" sz="1400" b="1" i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1400" b="1" i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有些決策樹演算法對空缺值的容忍度較高，但一般會建議能補值就補值，效果肯定會提升</a:t>
            </a:r>
            <a:endParaRPr lang="en-US" altLang="zh-TW" sz="1400" b="1" i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400" b="1" i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400" b="1" i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過度配適是指模型對於範例的過度訓練，導致模型記住的不是訓練資料的一般特性，反而是訓練資料的局部特性。對測試樣本的分類將會變得很不精確</a:t>
            </a:r>
            <a:endParaRPr lang="en-US" altLang="zh-TW" sz="1400" b="1" i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E37808-2FBE-4953-8E90-A6C3229A354A}"/>
              </a:ext>
            </a:extLst>
          </p:cNvPr>
          <p:cNvSpPr/>
          <p:nvPr/>
        </p:nvSpPr>
        <p:spPr>
          <a:xfrm>
            <a:off x="745067" y="1363133"/>
            <a:ext cx="4089400" cy="435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10000"/>
                  </a:schemeClr>
                </a:solidFill>
              </a:rPr>
              <a:t>常見問題</a:t>
            </a:r>
          </a:p>
        </p:txBody>
      </p:sp>
      <p:pic>
        <p:nvPicPr>
          <p:cNvPr id="5122" name="Picture 2" descr="Overfitting, regularization, and early stopping | Machine Learning | Google  for Developers">
            <a:extLst>
              <a:ext uri="{FF2B5EF4-FFF2-40B4-BE49-F238E27FC236}">
                <a16:creationId xmlns:a16="http://schemas.microsoft.com/office/drawing/2014/main" id="{A3AC033A-71F1-47BA-A059-C2F0C183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67" y="4281660"/>
            <a:ext cx="4014890" cy="18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082298F-4F09-475E-B9DB-A14126A8C9B4}"/>
              </a:ext>
            </a:extLst>
          </p:cNvPr>
          <p:cNvCxnSpPr>
            <a:cxnSpLocks/>
          </p:cNvCxnSpPr>
          <p:nvPr/>
        </p:nvCxnSpPr>
        <p:spPr>
          <a:xfrm>
            <a:off x="7865533" y="4724400"/>
            <a:ext cx="0" cy="1443944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Sklearn Tutorial: Module 5. Decision trees are actually simple. | by Yoann  Mocquin | Towards Data Science">
            <a:extLst>
              <a:ext uri="{FF2B5EF4-FFF2-40B4-BE49-F238E27FC236}">
                <a16:creationId xmlns:a16="http://schemas.microsoft.com/office/drawing/2014/main" id="{B6019DE3-BC3D-4F61-A30A-C421830057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82" y="1326066"/>
            <a:ext cx="5714995" cy="285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C1529C-BB99-4F39-8A59-9B36FD18DFCE}"/>
              </a:ext>
            </a:extLst>
          </p:cNvPr>
          <p:cNvSpPr txBox="1"/>
          <p:nvPr/>
        </p:nvSpPr>
        <p:spPr>
          <a:xfrm>
            <a:off x="8186302" y="49829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紅虛線以後都爛掉，過擬合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9F4AF8-35B1-40BC-849D-3EE570601355}"/>
              </a:ext>
            </a:extLst>
          </p:cNvPr>
          <p:cNvSpPr/>
          <p:nvPr/>
        </p:nvSpPr>
        <p:spPr>
          <a:xfrm>
            <a:off x="458103" y="5274784"/>
            <a:ext cx="5544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200" b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導致 </a:t>
            </a:r>
            <a:r>
              <a:rPr lang="en-US" altLang="zh-TW" sz="1200" b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 </a:t>
            </a:r>
            <a:r>
              <a:rPr lang="zh-TW" altLang="en-US" sz="1200" b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的原因</a:t>
            </a:r>
            <a:endParaRPr lang="en-US" altLang="zh-TW" sz="1200" b="1" dirty="0">
              <a:solidFill>
                <a:srgbClr val="D8D8D8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訓練範例含有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雜訊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離異值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當訓練數據沒有雜訊時，過度適配也有可能發生，特別是當訓練範例的數量太少，使得某一些屬性“恰巧”可以很好地分割目前 的訓練範例，但卻與實際的狀況並無太多關係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52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避免過擬合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剪枝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避免決策樹過擬合 </a:t>
            </a:r>
            <a:r>
              <a:rPr lang="en-US" altLang="zh-TW" sz="1400" dirty="0">
                <a:solidFill>
                  <a:schemeClr val="accent6">
                    <a:lumMod val="10000"/>
                  </a:schemeClr>
                </a:solidFill>
              </a:rPr>
              <a:t>(Overfitting) </a:t>
            </a: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</a:rPr>
              <a:t>中的大多數將最終變得多餘，並且不會提高模型的準確性。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878027-321D-4131-ADA9-F696DF26FE77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principle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36931ED-2279-4484-A09B-76290F80E13A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570F57-030A-4FDA-8567-C8C6B252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319" y="1615684"/>
            <a:ext cx="3676548" cy="46144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43A958-2530-486B-96AE-FEF938068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1685022"/>
            <a:ext cx="5670550" cy="3136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A7542D-43B0-41FB-A096-4AB40E98B619}"/>
              </a:ext>
            </a:extLst>
          </p:cNvPr>
          <p:cNvSpPr/>
          <p:nvPr/>
        </p:nvSpPr>
        <p:spPr>
          <a:xfrm>
            <a:off x="425450" y="5024933"/>
            <a:ext cx="54419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決策樹的</a:t>
            </a:r>
            <a:r>
              <a:rPr lang="zh-TW" altLang="en-US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複雜性定義為樹中的分裂數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剪枝是一種去除這種分裂冗餘的技術，即修剪樹中不必要的分裂。 剪 枝將樹的一部分從嚴格決策邊界壓縮為更平滑和更通用的樹，從而有 效地降低樹的複雜性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4D4761-29F8-4565-BEC2-69A5F70AF1F5}"/>
              </a:ext>
            </a:extLst>
          </p:cNvPr>
          <p:cNvSpPr/>
          <p:nvPr/>
        </p:nvSpPr>
        <p:spPr>
          <a:xfrm>
            <a:off x="464660" y="5768462"/>
            <a:ext cx="540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預剪枝：邊建立決策樹邊進行剪枝操作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實用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後剪枝：當建立完決策樹後，再進行剪枝</a:t>
            </a:r>
          </a:p>
        </p:txBody>
      </p:sp>
    </p:spTree>
    <p:extLst>
      <p:ext uri="{BB962C8B-B14F-4D97-AF65-F5344CB8AC3E}">
        <p14:creationId xmlns:p14="http://schemas.microsoft.com/office/powerpoint/2010/main" val="5604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情境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決策途徑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4337324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思考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誰當起始條件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那些條件要納入考慮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何時該下決定，結論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lang="en-US" altLang="zh-TW" dirty="0">
              <a:solidFill>
                <a:srgbClr val="D8D8D8">
                  <a:lumMod val="10000"/>
                </a:srgb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Decision Tree Algorithm. Demystifying Decision Tree Classifier… | by  Abdul4code | GoPenAI">
            <a:extLst>
              <a:ext uri="{FF2B5EF4-FFF2-40B4-BE49-F238E27FC236}">
                <a16:creationId xmlns:a16="http://schemas.microsoft.com/office/drawing/2014/main" id="{6F4DC5DE-E963-C34A-4DEF-27359E4D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46" y="1852380"/>
            <a:ext cx="6746295" cy="37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0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597981A-5C40-4A8F-901C-52B406F0AA2A}"/>
              </a:ext>
            </a:extLst>
          </p:cNvPr>
          <p:cNvSpPr txBox="1"/>
          <p:nvPr/>
        </p:nvSpPr>
        <p:spPr>
          <a:xfrm>
            <a:off x="584157" y="1933067"/>
            <a:ext cx="53509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從資料找出定律時，該定律愈複雜愈能詳細說明該資料。因為該定律是以該資料為基礎而找出的。 </a:t>
            </a:r>
            <a:endParaRPr lang="en-US" altLang="zh-TW" sz="14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TW" sz="14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但是定律必須能夠適用到其他不同的資料，才有其價值。太過複雜的定律，由於過度受到其基礎資料的影響，所以可能會變成該定律無法適用到其他資料。 </a:t>
            </a:r>
            <a:endParaRPr lang="en-US" altLang="zh-TW" sz="14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TW" sz="14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0BB41C-6508-41FC-8186-0AFA6CAA86CA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一些模型挑選上的心法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3AA01A-7CF6-4E79-9068-A03849D18BA4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E5EF9A-47E4-48BB-9350-2529DF14A1AD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E37808-2FBE-4953-8E90-A6C3229A354A}"/>
              </a:ext>
            </a:extLst>
          </p:cNvPr>
          <p:cNvSpPr/>
          <p:nvPr/>
        </p:nvSpPr>
        <p:spPr>
          <a:xfrm>
            <a:off x="745067" y="1363133"/>
            <a:ext cx="5190066" cy="435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10000"/>
                  </a:schemeClr>
                </a:solidFill>
              </a:rPr>
              <a:t>大方向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1A7F15-6B0B-468C-9A3E-84AECD68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1325"/>
            <a:ext cx="5898897" cy="35403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E04EEE0-B300-4ED0-892B-77EFABFC0EEB}"/>
              </a:ext>
            </a:extLst>
          </p:cNvPr>
          <p:cNvSpPr/>
          <p:nvPr/>
        </p:nvSpPr>
        <p:spPr>
          <a:xfrm>
            <a:off x="745067" y="4070161"/>
            <a:ext cx="5122334" cy="212365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最優秀的模型，通常是用最少的參數解釋最複雜的道理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心法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極簡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且能泛用到其他的資料集，從商用的角度出發，成果能夠再現才是大家關注的焦點。業界在乎的是穩定性和泛化能力。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另外有一派的人認為就是因為現實太過複雜，已無法用一般規則解釋清楚，模型的可解釋不重要，也因此黑盒模型才得以被運用。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所以這部份就見仁見智。原則上能夠解釋出原因的統計機器模型會比較踏實一點。</a:t>
            </a:r>
            <a:r>
              <a:rPr lang="en-US" altLang="zh-TW" sz="1200" b="1" dirty="0" err="1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  <a:endParaRPr lang="en-US" altLang="zh-TW" sz="12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66469E-F48E-4312-97EA-00743167B85B}"/>
              </a:ext>
            </a:extLst>
          </p:cNvPr>
          <p:cNvSpPr/>
          <p:nvPr/>
        </p:nvSpPr>
        <p:spPr>
          <a:xfrm>
            <a:off x="6324601" y="5694343"/>
            <a:ext cx="570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https://www.infoq.cn/article/xiytqjiic5spsp04adk9</a:t>
            </a:r>
          </a:p>
        </p:txBody>
      </p:sp>
    </p:spTree>
    <p:extLst>
      <p:ext uri="{BB962C8B-B14F-4D97-AF65-F5344CB8AC3E}">
        <p14:creationId xmlns:p14="http://schemas.microsoft.com/office/powerpoint/2010/main" val="2850048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597981A-5C40-4A8F-901C-52B406F0AA2A}"/>
              </a:ext>
            </a:extLst>
          </p:cNvPr>
          <p:cNvSpPr txBox="1"/>
          <p:nvPr/>
        </p:nvSpPr>
        <p:spPr>
          <a:xfrm>
            <a:off x="584156" y="1412776"/>
            <a:ext cx="1016004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易於理解和解釋，可以視覺化分析，容易提取出規則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可同時處理連續型和不連續數據</a:t>
            </a:r>
            <a:r>
              <a:rPr lang="en-US" altLang="zh-TW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(CART)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較適合處理有缺失屬性的樣本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測試數據時，運行速度較快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在相對短的時間內，能夠對大型數據做出可行，且效果良好的結果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易發生過擬合（隨機森林可以很大程度上減少過擬合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易忽略數據集中屬性的相互關聯 </a:t>
            </a:r>
            <a:endParaRPr lang="en-US" altLang="zh-TW" sz="14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對於各類別樣本數量不一致的數據，在決策樹中，進行屬性劃分時， 不同的判定准則會帶來不同的屬性選擇傾向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0BB41C-6508-41FC-8186-0AFA6CAA86CA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總結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3AA01A-7CF6-4E79-9068-A03849D18BA4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573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F8D39-4B33-7F3A-5A7B-0D990ED89DD6}"/>
              </a:ext>
            </a:extLst>
          </p:cNvPr>
          <p:cNvSpPr txBox="1"/>
          <p:nvPr/>
        </p:nvSpPr>
        <p:spPr>
          <a:xfrm>
            <a:off x="390524" y="1449765"/>
            <a:ext cx="11106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Demystifying Cross-Entropy: A Key Concept for Understanding Classification in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2"/>
              </a:rPr>
              <a:t>https://medium.com/@nikitamalviya/demystifying-cross-entropy-a-key-concept-for-understanding-classification-in-machine-learning-84efb0842fbd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機器學習筆記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(Decision tree)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https://medium.com/@SCU.Datascientist/python%E5%AD%B8%E7%BF%92%E7%AD%86%E8%A8%98-%E6%B1%BA%E7%AD%96%E6%A8%B9-decision-tree-b9acf11f0f84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Maximum 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https://www.youtube.com/watch?v=BfKanl1aSG0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19611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BB54D0-F19E-4183-A2E1-B9CA95138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4"/>
          <a:stretch/>
        </p:blipFill>
        <p:spPr>
          <a:xfrm>
            <a:off x="5015880" y="1628800"/>
            <a:ext cx="6815377" cy="3888432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376126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決策樹基本上是由根（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）節點、分枝（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Branch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）節點及葉（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）節點所組成。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根節點（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沒有父節點的節點，通常為最開始的節點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無雙親，唯一。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內部節點（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 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Internal node or Decision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有子節點的節點，又可稱為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分枝節點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一個雙親，多個孩子。 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葉節點（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沒有子節點的節點，通常為最終結果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無孩子，可以多個。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65AAD6-3953-AF49-5A13-59DFFD4F928D}"/>
              </a:ext>
            </a:extLst>
          </p:cNvPr>
          <p:cNvCxnSpPr/>
          <p:nvPr/>
        </p:nvCxnSpPr>
        <p:spPr>
          <a:xfrm>
            <a:off x="11064552" y="1772816"/>
            <a:ext cx="0" cy="381642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D9F39D-9F69-886D-98FF-DA261603942A}"/>
              </a:ext>
            </a:extLst>
          </p:cNvPr>
          <p:cNvSpPr txBox="1"/>
          <p:nvPr/>
        </p:nvSpPr>
        <p:spPr>
          <a:xfrm>
            <a:off x="10632504" y="55892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Depth =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67F6C4C-9756-F25B-C7D4-5D90308A0F99}"/>
              </a:ext>
            </a:extLst>
          </p:cNvPr>
          <p:cNvCxnSpPr/>
          <p:nvPr/>
        </p:nvCxnSpPr>
        <p:spPr>
          <a:xfrm>
            <a:off x="5447928" y="2492896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7592BD-8F0A-FD06-B24C-A023B8697E59}"/>
              </a:ext>
            </a:extLst>
          </p:cNvPr>
          <p:cNvCxnSpPr/>
          <p:nvPr/>
        </p:nvCxnSpPr>
        <p:spPr>
          <a:xfrm>
            <a:off x="5447928" y="3429000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980E75F-B415-0C40-B5E2-AF18B51453D2}"/>
              </a:ext>
            </a:extLst>
          </p:cNvPr>
          <p:cNvCxnSpPr/>
          <p:nvPr/>
        </p:nvCxnSpPr>
        <p:spPr>
          <a:xfrm>
            <a:off x="5447928" y="4437112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A889079-5C73-5A38-3EB4-C8D1288199EA}"/>
              </a:ext>
            </a:extLst>
          </p:cNvPr>
          <p:cNvSpPr txBox="1"/>
          <p:nvPr/>
        </p:nvSpPr>
        <p:spPr>
          <a:xfrm>
            <a:off x="4583832" y="18448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055FE0-E4D8-8209-8237-7342B2F3D088}"/>
              </a:ext>
            </a:extLst>
          </p:cNvPr>
          <p:cNvSpPr txBox="1"/>
          <p:nvPr/>
        </p:nvSpPr>
        <p:spPr>
          <a:xfrm>
            <a:off x="4583832" y="27809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B505D1-4D69-808D-2241-7553B800391A}"/>
              </a:ext>
            </a:extLst>
          </p:cNvPr>
          <p:cNvSpPr txBox="1"/>
          <p:nvPr/>
        </p:nvSpPr>
        <p:spPr>
          <a:xfrm>
            <a:off x="4583832" y="37170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A99A94-4F8F-2AB2-3249-010851888E2E}"/>
              </a:ext>
            </a:extLst>
          </p:cNvPr>
          <p:cNvSpPr txBox="1"/>
          <p:nvPr/>
        </p:nvSpPr>
        <p:spPr>
          <a:xfrm>
            <a:off x="4583832" y="465313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6AB3B4-B892-40DD-ACB5-711C253834AA}"/>
              </a:ext>
            </a:extLst>
          </p:cNvPr>
          <p:cNvSpPr/>
          <p:nvPr/>
        </p:nvSpPr>
        <p:spPr>
          <a:xfrm>
            <a:off x="426478" y="4624975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"/>
              <a:defRPr/>
            </a:pPr>
            <a:r>
              <a:rPr lang="zh-TW" altLang="en-US" b="1" dirty="0">
                <a:solidFill>
                  <a:srgbClr val="249DCE">
                    <a:lumMod val="75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決策樹是</a:t>
            </a:r>
            <a:r>
              <a:rPr lang="en-US" altLang="zh-TW" b="1" dirty="0">
                <a:solidFill>
                  <a:srgbClr val="249DCE">
                    <a:lumMod val="75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..</a:t>
            </a: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用來處理分類問題的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樹狀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結構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每個內部節點表示一個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評估欄位 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每個分枝代表一個可能的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欄位輸出結果 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每個樹葉節點代表不同分類的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類別標記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3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14F4-72FA-C1B0-3361-6A0834338F3E}"/>
              </a:ext>
            </a:extLst>
          </p:cNvPr>
          <p:cNvSpPr txBox="1"/>
          <p:nvPr/>
        </p:nvSpPr>
        <p:spPr>
          <a:xfrm>
            <a:off x="390524" y="1340768"/>
            <a:ext cx="5345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屬性選擇標準（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Attribute Selection Measures, ASM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決策樹通過評估不同屬性對目標變量的信息增益（例如，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信息增益、增益比率和基尼不純度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）來選擇最佳屬性。這些標準幫助於分割數據集，使得每次分割後的子集比分割前更加純淨，進而提高模型的預測能力。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樹的生長與剪枝（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Tree Growth &amp; Pruning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決策樹通過遞迴分割方式從根節點開始生長，每個節點代表一個決策問題。為防止過擬合，樹的生長會在達到一定深度或節點數據量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小於閾值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時停止。剪枝過程則移除對最終決策較少影響的節點，簡化模型結構並提升泛化能力。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分類與迴歸樹（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決策樹分為分類樹和迴歸樹兩種，分類樹用於處理離散目標變量，迴歸樹用於處理連續目標變量。分類樹通過計算每個分支的純度來進行數據分割，而迴歸樹則利用最小化均方誤差的方法來找到最佳分割。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常用評估指標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Accuracy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）：測量模型預測正確的比例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Precision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）：正確預測為正例的比例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召回率（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Recall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）：實際為正例中模型預測正確的比例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分數（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Score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）：精確率和召回率的調和平均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AUC-ROC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曲線（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Area Under Curve - Receiver Operating Characteristics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）：用於評估分類模型在所有可能的閾值下的整體表現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B0C143-9DFB-1563-F7B7-7975E2508EB3}"/>
              </a:ext>
            </a:extLst>
          </p:cNvPr>
          <p:cNvCxnSpPr/>
          <p:nvPr/>
        </p:nvCxnSpPr>
        <p:spPr>
          <a:xfrm>
            <a:off x="5951984" y="1916832"/>
            <a:ext cx="0" cy="35283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B64F9-4F6D-45E8-AF1F-315A8E6E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420888"/>
            <a:ext cx="5256584" cy="287429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190D4B-7169-4A93-8377-E221F6F7F5DC}"/>
              </a:ext>
            </a:extLst>
          </p:cNvPr>
          <p:cNvSpPr txBox="1"/>
          <p:nvPr/>
        </p:nvSpPr>
        <p:spPr>
          <a:xfrm>
            <a:off x="7248128" y="1484784"/>
            <a:ext cx="3617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lassification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nd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egression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rees,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B0030-7B75-1F25-0A4B-B7780E2C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35" y="5477083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ABD419-CA3D-89C2-1DAE-3524EBDD9CD5}"/>
              </a:ext>
            </a:extLst>
          </p:cNvPr>
          <p:cNvSpPr/>
          <p:nvPr/>
        </p:nvSpPr>
        <p:spPr>
          <a:xfrm>
            <a:off x="6384032" y="5373216"/>
            <a:ext cx="5544616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5286D-8918-7761-46C6-DF1F6ACA048F}"/>
              </a:ext>
            </a:extLst>
          </p:cNvPr>
          <p:cNvSpPr txBox="1"/>
          <p:nvPr/>
        </p:nvSpPr>
        <p:spPr>
          <a:xfrm>
            <a:off x="7097630" y="5429680"/>
            <a:ext cx="4687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增加節點相當於在數據中切一刀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切越多刀分得越細，越有可能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overfitting</a:t>
            </a: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E4D6BDB-7510-4574-96B2-051151A32FF0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5D7EBC-5F95-40AF-AF25-D6C6198E08B1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A5AAEB4-B3F0-4181-911A-5FF1B9259586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92E149C-E33E-43DE-89C9-3C3A14F9F4F8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6D7C572-F224-42A4-A27E-3650D0E2596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0792E7-3D4F-481F-9CBB-192C0640AF85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895C6D6-D31F-47CE-B353-0AE8837B9D00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BE089-B537-4C7C-97E1-7AE59C77209C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72A191A-0EF9-4D90-A154-57FAAB8AC97A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D6CAB0F-F6A0-444A-83D8-B6E60F22ED33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6BA1E6-40EE-4278-B18C-6202C76CCCAB}"/>
              </a:ext>
            </a:extLst>
          </p:cNvPr>
          <p:cNvSpPr txBox="1"/>
          <p:nvPr/>
        </p:nvSpPr>
        <p:spPr>
          <a:xfrm>
            <a:off x="9048328" y="27809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0D81DF-14F6-4913-A72A-EDDFAA141613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7630A9C-2F92-47F9-A6A4-30AAB2A971E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913027C-06BE-45E4-9CDB-E02BCB3264CE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ED8604-9BB2-4F80-AF14-D08E4667CCB6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0E2D88-B429-42A4-8355-05DB0CE231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7DEA2A8-95F2-43E1-B270-1EC8427EC387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FCEEC3-255B-4F53-8A80-C571BEDE16F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223E328-DE1F-4BA8-8608-3E532978637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7399BE5-F638-4114-84C5-5F2F7112CDC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3E70C5-2966-4891-8D58-23736DDB3600}"/>
              </a:ext>
            </a:extLst>
          </p:cNvPr>
          <p:cNvSpPr txBox="1"/>
          <p:nvPr/>
        </p:nvSpPr>
        <p:spPr>
          <a:xfrm>
            <a:off x="8688288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BDAE90E-E3B3-4747-B42B-065336A17961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0DD3EAA3-5088-4FFD-A615-4733DA678559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68CECF8-2005-4D47-825C-AE3FFCD24873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1A48D81-1D45-410B-9356-A96D016D879D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345068C-8981-4C59-B1E9-31CE15BE9BB4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ADF357-C01D-4AD2-902E-C7C570E2B938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A57144-9818-48B8-86E4-266D18AB2379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4295746-C06C-49AD-9241-47FFFF1205F2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CE686F-EA5C-48F4-AD72-CB1B03097BB7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7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35360" y="980728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8594665-D701-4717-B1A6-C44478E2E6D0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3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Classification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07568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824192" y="486916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192344" y="48691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51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4482</Words>
  <Application>Microsoft Office PowerPoint</Application>
  <PresentationFormat>寬螢幕</PresentationFormat>
  <Paragraphs>1036</Paragraphs>
  <Slides>32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Lato Light</vt:lpstr>
      <vt:lpstr>Microsoft JhengHei UI</vt:lpstr>
      <vt:lpstr>Microsoft YaHei</vt:lpstr>
      <vt:lpstr>Rubik</vt:lpstr>
      <vt:lpstr>微軟正黑體</vt:lpstr>
      <vt:lpstr>Arial</vt:lpstr>
      <vt:lpstr>Calibri</vt:lpstr>
      <vt:lpstr>Calibri Light</vt:lpstr>
      <vt:lpstr>Century Gothic</vt:lpstr>
      <vt:lpstr>Wingdings</vt:lpstr>
      <vt:lpstr>Office Theme</vt:lpstr>
      <vt:lpstr>大師之路 有你有我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大師之路 有你有我</dc:title>
  <dc:creator>翁維陽</dc:creator>
  <cp:lastModifiedBy>翁維陽</cp:lastModifiedBy>
  <cp:revision>36</cp:revision>
  <dcterms:created xsi:type="dcterms:W3CDTF">2024-05-07T03:18:03Z</dcterms:created>
  <dcterms:modified xsi:type="dcterms:W3CDTF">2024-05-09T10:30:16Z</dcterms:modified>
</cp:coreProperties>
</file>