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142533819" r:id="rId2"/>
    <p:sldId id="2142533820" r:id="rId3"/>
    <p:sldId id="2142533825" r:id="rId4"/>
    <p:sldId id="2142533730" r:id="rId5"/>
    <p:sldId id="2142533737" r:id="rId6"/>
    <p:sldId id="2142533731" r:id="rId7"/>
    <p:sldId id="2142533738" r:id="rId8"/>
    <p:sldId id="2142533739" r:id="rId9"/>
    <p:sldId id="2142533740" r:id="rId10"/>
    <p:sldId id="2142533741" r:id="rId11"/>
    <p:sldId id="2142533822" r:id="rId12"/>
    <p:sldId id="2142533823" r:id="rId13"/>
    <p:sldId id="2142533806" r:id="rId14"/>
    <p:sldId id="2142533807" r:id="rId15"/>
    <p:sldId id="2142533808" r:id="rId16"/>
    <p:sldId id="2142533742" r:id="rId17"/>
    <p:sldId id="2142533736" r:id="rId18"/>
    <p:sldId id="2142533826" r:id="rId19"/>
    <p:sldId id="2142533828" r:id="rId20"/>
    <p:sldId id="214253374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2C06-5313-4264-BD6A-99392AE642B5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8098-433D-4787-BBB1-C640FE3F7C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78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0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78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2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34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309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36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98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30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0134-0E62-9687-3C51-990201B410A5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5163" cy="777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6134110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C5C5-DDBE-4FD3-252A-FB3E2896BC4B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54C8D-7080-BC5C-993A-270862287F17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4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04" y="241556"/>
            <a:ext cx="11358143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04" y="1392488"/>
            <a:ext cx="11358143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6D637-2A31-7166-B824-3A190E52C60D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664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3B5E-C645-401B-8340-9A1734BD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7B6C3B-3114-4A14-96D3-66A0125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F6D5-B0EE-4EC6-AF49-7DDCDB9CB89A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EA1334-9E43-4005-B976-A31FF2C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971B3-8839-43F2-937A-8B66C84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4F8-DAA4-4245-948B-669BB660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E3F26AA5-37F1-E779-C3CA-675ED39C2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251" y="90891"/>
            <a:ext cx="682811" cy="68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33210-8B0A-C64E-1831-2C0BA62B65A8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TW" sz="90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E973A5-5263-8E02-69EB-80539EA404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DAFC519-F678-885D-E0DD-E5F546122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58D89-23F0-5FA3-8653-39139D05459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758125" y="6578563"/>
            <a:ext cx="0" cy="14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23">
            <a:extLst>
              <a:ext uri="{FF2B5EF4-FFF2-40B4-BE49-F238E27FC236}">
                <a16:creationId xmlns:a16="http://schemas.microsoft.com/office/drawing/2014/main" id="{B4C955E5-E786-ACDE-18FA-866C91B2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57453" y="6446044"/>
            <a:ext cx="352945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/>
          <a:p>
            <a:pPr algn="ctr"/>
            <a:fld id="{B137C29A-0912-4B9D-B63A-7EE0D168282D}" type="slidenum">
              <a:rPr lang="id-ID" altLang="zh-TW" sz="1200" b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endParaRPr lang="id-ID" altLang="zh-TW" sz="1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3" name="文字方塊 2">
            <a:extLst>
              <a:ext uri="{FF2B5EF4-FFF2-40B4-BE49-F238E27FC236}">
                <a16:creationId xmlns:a16="http://schemas.microsoft.com/office/drawing/2014/main" id="{BDDECC3E-4DCB-7F34-9F52-35B9C2E63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21754" y="6425407"/>
            <a:ext cx="4331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TW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桑尼數據科學版權所有 保留一切權利</a:t>
            </a:r>
            <a:endParaRPr kumimoji="1" lang="en-US" altLang="zh-TW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kumimoji="1" lang="en-US" altLang="zh-TW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© 2024 SUNNY DATA SCIENCE. All rights reserved</a:t>
            </a:r>
            <a:endParaRPr kumimoji="1"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03EEB0C0-4280-8DEC-D409-91128A8F0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22143"/>
            <a:ext cx="880395" cy="880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8D3311-5B2F-DECC-2760-17645E9F91AC}"/>
              </a:ext>
            </a:extLst>
          </p:cNvPr>
          <p:cNvSpPr txBox="1"/>
          <p:nvPr userDrawn="1"/>
        </p:nvSpPr>
        <p:spPr>
          <a:xfrm>
            <a:off x="758124" y="6515363"/>
            <a:ext cx="433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iSpan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數據科學領導品牌</a:t>
            </a:r>
          </a:p>
        </p:txBody>
      </p:sp>
    </p:spTree>
    <p:extLst>
      <p:ext uri="{BB962C8B-B14F-4D97-AF65-F5344CB8AC3E}">
        <p14:creationId xmlns:p14="http://schemas.microsoft.com/office/powerpoint/2010/main" val="32963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15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9pPr>
    </p:titleStyle>
    <p:bodyStyle>
      <a:lvl1pPr algn="l" defTabSz="91360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4564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9136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3708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18280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CU.Datascientist/python%E5%AD%B8%E7%BF%92%E7%AD%86%E8%A8%98-%E6%B1%BA%E7%AD%96%E6%A8%B9-decision-tree-b9acf11f0f84" TargetMode="External"/><Relationship Id="rId2" Type="http://schemas.openxmlformats.org/officeDocument/2006/relationships/hyperlink" Target="https://medium.com/@nikitamalviya/demystifying-cross-entropy-a-key-concept-for-understanding-classification-in-machine-learning-84efb0842fb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0" y="2848013"/>
            <a:ext cx="12192000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Introduction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5E916E-A895-4EDF-86D9-B14760F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22" y="2194156"/>
            <a:ext cx="11408954" cy="767639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6">
                    <a:lumMod val="10000"/>
                  </a:schemeClr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大師之路 有你有我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0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912424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240016" y="36450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680176" y="36450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79576" y="357301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968208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408368" y="48691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2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912424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240016" y="36450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680176" y="36450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79576" y="357301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968208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408368" y="48691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46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可調參數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8FA86-CE16-E0BF-2FD5-A882B7C4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556792"/>
            <a:ext cx="5688632" cy="45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4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熵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「熵」指的是真實分布的自信息量，也就是該分布自身的不確定性的度量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4" y="1340768"/>
            <a:ext cx="534543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Entropy: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每條訊息所包含資訊的期望值（平均值）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熵可以被視為不確定性的指標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平均值越大表示更多的混亂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Cross Entropy  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交叉熵是機器學習中的一個概念，尤其用於分類任務，用於衡量預測的概率分佈與實際分佈（或真實標籤）之間的匹配程度。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將交叉熵視為衡量模型在預測時的匹配程度的一種方式。就像比較模型認為會發生的事情與實際發生的事情。如果模型的預測接近實際情況，交叉熵就低。如果預測相差很大，交叉熵就高。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較低的交叉熵表示預測與實際情況之間的對齊更好。它衡量了預測分佈與真實類別分佈之間的“距離”。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580A63D-E9E8-4E3A-B639-FE721070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157192"/>
            <a:ext cx="5040560" cy="53639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35B0C7B-D2E9-43D0-98B5-16DD92DE087C}"/>
              </a:ext>
            </a:extLst>
          </p:cNvPr>
          <p:cNvSpPr/>
          <p:nvPr/>
        </p:nvSpPr>
        <p:spPr>
          <a:xfrm>
            <a:off x="1559496" y="5733256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35C798-3969-43A6-B73F-76B3EA2CDFF0}"/>
              </a:ext>
            </a:extLst>
          </p:cNvPr>
          <p:cNvSpPr/>
          <p:nvPr/>
        </p:nvSpPr>
        <p:spPr>
          <a:xfrm>
            <a:off x="3791744" y="5733256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6634" name="Picture 10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425824FB-C4B9-4BFB-AF55-D96D26B8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484784"/>
            <a:ext cx="4200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3AAEDBB-E1C8-4617-8637-4327AB032644}"/>
              </a:ext>
            </a:extLst>
          </p:cNvPr>
          <p:cNvCxnSpPr>
            <a:cxnSpLocks/>
          </p:cNvCxnSpPr>
          <p:nvPr/>
        </p:nvCxnSpPr>
        <p:spPr>
          <a:xfrm>
            <a:off x="6503665" y="5582766"/>
            <a:ext cx="2040607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87D06-5E6F-4526-A73B-E8DFCDED746B}"/>
              </a:ext>
            </a:extLst>
          </p:cNvPr>
          <p:cNvSpPr/>
          <p:nvPr/>
        </p:nvSpPr>
        <p:spPr>
          <a:xfrm>
            <a:off x="6744072" y="4869160"/>
            <a:ext cx="288032" cy="72008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AD3FF2-CF0F-4FB5-BF8F-A75DD626F9FA}"/>
              </a:ext>
            </a:extLst>
          </p:cNvPr>
          <p:cNvSpPr/>
          <p:nvPr/>
        </p:nvSpPr>
        <p:spPr>
          <a:xfrm>
            <a:off x="7176120" y="5373216"/>
            <a:ext cx="288032" cy="216024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394445-4DA1-4832-A4AA-E4691DBD8968}"/>
              </a:ext>
            </a:extLst>
          </p:cNvPr>
          <p:cNvSpPr/>
          <p:nvPr/>
        </p:nvSpPr>
        <p:spPr>
          <a:xfrm>
            <a:off x="7608168" y="5517232"/>
            <a:ext cx="288032" cy="72008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CBB6C42-E7E3-406F-9420-9920A2A25C9A}"/>
              </a:ext>
            </a:extLst>
          </p:cNvPr>
          <p:cNvSpPr/>
          <p:nvPr/>
        </p:nvSpPr>
        <p:spPr>
          <a:xfrm>
            <a:off x="8040216" y="5517232"/>
            <a:ext cx="288032" cy="72008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A6936E6-0B88-443B-B47B-744618A4D22D}"/>
              </a:ext>
            </a:extLst>
          </p:cNvPr>
          <p:cNvCxnSpPr>
            <a:cxnSpLocks/>
          </p:cNvCxnSpPr>
          <p:nvPr/>
        </p:nvCxnSpPr>
        <p:spPr>
          <a:xfrm>
            <a:off x="9672017" y="5582766"/>
            <a:ext cx="2040607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1259521-25CF-409A-9B54-6DC2D6067436}"/>
              </a:ext>
            </a:extLst>
          </p:cNvPr>
          <p:cNvSpPr/>
          <p:nvPr/>
        </p:nvSpPr>
        <p:spPr>
          <a:xfrm>
            <a:off x="9912424" y="4725144"/>
            <a:ext cx="288032" cy="864096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CB8E5B9-0335-4761-872B-7A55F8740FC6}"/>
              </a:ext>
            </a:extLst>
          </p:cNvPr>
          <p:cNvCxnSpPr>
            <a:cxnSpLocks/>
          </p:cNvCxnSpPr>
          <p:nvPr/>
        </p:nvCxnSpPr>
        <p:spPr>
          <a:xfrm>
            <a:off x="10056440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9A09CEF-B614-4CDF-8AE3-103606E41E6B}"/>
              </a:ext>
            </a:extLst>
          </p:cNvPr>
          <p:cNvCxnSpPr>
            <a:cxnSpLocks/>
          </p:cNvCxnSpPr>
          <p:nvPr/>
        </p:nvCxnSpPr>
        <p:spPr>
          <a:xfrm>
            <a:off x="10488488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2A3087B-24BE-4535-9072-72CDFE31AAAA}"/>
              </a:ext>
            </a:extLst>
          </p:cNvPr>
          <p:cNvCxnSpPr>
            <a:cxnSpLocks/>
          </p:cNvCxnSpPr>
          <p:nvPr/>
        </p:nvCxnSpPr>
        <p:spPr>
          <a:xfrm>
            <a:off x="10920536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80E6914-4431-4110-B2DE-B47EFF7B73D8}"/>
              </a:ext>
            </a:extLst>
          </p:cNvPr>
          <p:cNvCxnSpPr>
            <a:cxnSpLocks/>
          </p:cNvCxnSpPr>
          <p:nvPr/>
        </p:nvCxnSpPr>
        <p:spPr>
          <a:xfrm>
            <a:off x="11352584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E94877C-15DB-4A6B-9BB5-CFA96179EDDB}"/>
              </a:ext>
            </a:extLst>
          </p:cNvPr>
          <p:cNvCxnSpPr>
            <a:cxnSpLocks/>
          </p:cNvCxnSpPr>
          <p:nvPr/>
        </p:nvCxnSpPr>
        <p:spPr>
          <a:xfrm>
            <a:off x="8184232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631BC1-15CE-43B5-B4B8-B770422BF5CE}"/>
              </a:ext>
            </a:extLst>
          </p:cNvPr>
          <p:cNvCxnSpPr>
            <a:cxnSpLocks/>
          </p:cNvCxnSpPr>
          <p:nvPr/>
        </p:nvCxnSpPr>
        <p:spPr>
          <a:xfrm>
            <a:off x="7752184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A819704-56F4-4D62-A8E8-45C772FBBC17}"/>
              </a:ext>
            </a:extLst>
          </p:cNvPr>
          <p:cNvCxnSpPr>
            <a:cxnSpLocks/>
          </p:cNvCxnSpPr>
          <p:nvPr/>
        </p:nvCxnSpPr>
        <p:spPr>
          <a:xfrm>
            <a:off x="7320136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E5D0DE3-DF55-420F-9F52-4EDFCC3E2F3F}"/>
              </a:ext>
            </a:extLst>
          </p:cNvPr>
          <p:cNvCxnSpPr>
            <a:cxnSpLocks/>
          </p:cNvCxnSpPr>
          <p:nvPr/>
        </p:nvCxnSpPr>
        <p:spPr>
          <a:xfrm>
            <a:off x="6888088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0DD9299-A8B6-4B9F-9035-CDF35CA18687}"/>
              </a:ext>
            </a:extLst>
          </p:cNvPr>
          <p:cNvCxnSpPr>
            <a:cxnSpLocks/>
          </p:cNvCxnSpPr>
          <p:nvPr/>
        </p:nvCxnSpPr>
        <p:spPr>
          <a:xfrm>
            <a:off x="6528048" y="4725144"/>
            <a:ext cx="5184576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E8FAAE2C-D3DC-4F8C-801E-B6C721FAE03C}"/>
              </a:ext>
            </a:extLst>
          </p:cNvPr>
          <p:cNvGrpSpPr/>
          <p:nvPr/>
        </p:nvGrpSpPr>
        <p:grpSpPr>
          <a:xfrm>
            <a:off x="6744072" y="5733256"/>
            <a:ext cx="1609050" cy="369332"/>
            <a:chOff x="6744072" y="5733256"/>
            <a:chExt cx="1609050" cy="36933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C1C822-BA0D-45E0-8AB8-B6F1F439B72E}"/>
                </a:ext>
              </a:extLst>
            </p:cNvPr>
            <p:cNvSpPr/>
            <p:nvPr/>
          </p:nvSpPr>
          <p:spPr>
            <a:xfrm>
              <a:off x="6744072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09D11FF-8726-4305-9436-4EB83DAA025B}"/>
                </a:ext>
              </a:extLst>
            </p:cNvPr>
            <p:cNvSpPr/>
            <p:nvPr/>
          </p:nvSpPr>
          <p:spPr>
            <a:xfrm>
              <a:off x="7176120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F419B14-0E27-4FAD-80B7-D7AED3EB4146}"/>
                </a:ext>
              </a:extLst>
            </p:cNvPr>
            <p:cNvSpPr/>
            <p:nvPr/>
          </p:nvSpPr>
          <p:spPr>
            <a:xfrm>
              <a:off x="7608168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40A8494-E98B-4AE8-BE97-4234666522BD}"/>
                </a:ext>
              </a:extLst>
            </p:cNvPr>
            <p:cNvSpPr/>
            <p:nvPr/>
          </p:nvSpPr>
          <p:spPr>
            <a:xfrm>
              <a:off x="8040216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80A3C39-E713-4341-9A42-BF21F2CA19F3}"/>
              </a:ext>
            </a:extLst>
          </p:cNvPr>
          <p:cNvGrpSpPr/>
          <p:nvPr/>
        </p:nvGrpSpPr>
        <p:grpSpPr>
          <a:xfrm>
            <a:off x="9912424" y="5733256"/>
            <a:ext cx="1609050" cy="369332"/>
            <a:chOff x="6744072" y="5733256"/>
            <a:chExt cx="1609050" cy="36933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C08E66C-EC8E-4497-9CCD-C9AE32356800}"/>
                </a:ext>
              </a:extLst>
            </p:cNvPr>
            <p:cNvSpPr/>
            <p:nvPr/>
          </p:nvSpPr>
          <p:spPr>
            <a:xfrm>
              <a:off x="6744072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8D99E40-458D-4FC2-A447-81B0D5D3CEE2}"/>
                </a:ext>
              </a:extLst>
            </p:cNvPr>
            <p:cNvSpPr/>
            <p:nvPr/>
          </p:nvSpPr>
          <p:spPr>
            <a:xfrm>
              <a:off x="7176120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86D328D-EC69-4470-8E9A-EDC6B8C5E760}"/>
                </a:ext>
              </a:extLst>
            </p:cNvPr>
            <p:cNvSpPr/>
            <p:nvPr/>
          </p:nvSpPr>
          <p:spPr>
            <a:xfrm>
              <a:off x="7608168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81A5101-4E4C-49E6-A971-FEF821BA76D8}"/>
                </a:ext>
              </a:extLst>
            </p:cNvPr>
            <p:cNvSpPr/>
            <p:nvPr/>
          </p:nvSpPr>
          <p:spPr>
            <a:xfrm>
              <a:off x="8040216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EEB618C-362A-4BA3-88C1-A93962F22A5F}"/>
              </a:ext>
            </a:extLst>
          </p:cNvPr>
          <p:cNvSpPr/>
          <p:nvPr/>
        </p:nvSpPr>
        <p:spPr>
          <a:xfrm>
            <a:off x="9840416" y="3717032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Ground Truth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68565D-4DB0-4F68-AB04-93D4546A0E24}"/>
              </a:ext>
            </a:extLst>
          </p:cNvPr>
          <p:cNvSpPr/>
          <p:nvPr/>
        </p:nvSpPr>
        <p:spPr>
          <a:xfrm>
            <a:off x="6816080" y="3717032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Probabilities</a:t>
            </a:r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0FBA50C0-65A5-4601-88C6-7E4C4403761D}"/>
              </a:ext>
            </a:extLst>
          </p:cNvPr>
          <p:cNvGrpSpPr/>
          <p:nvPr/>
        </p:nvGrpSpPr>
        <p:grpSpPr>
          <a:xfrm>
            <a:off x="6600056" y="4437112"/>
            <a:ext cx="1798205" cy="246221"/>
            <a:chOff x="6744072" y="5733256"/>
            <a:chExt cx="1798205" cy="24622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EF22131-FF5E-4057-B8C7-1FEE06C175EE}"/>
                </a:ext>
              </a:extLst>
            </p:cNvPr>
            <p:cNvSpPr/>
            <p:nvPr/>
          </p:nvSpPr>
          <p:spPr>
            <a:xfrm>
              <a:off x="6744072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0.775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70C8A4D-73AF-4B03-BF0C-4E0E184E98A3}"/>
                </a:ext>
              </a:extLst>
            </p:cNvPr>
            <p:cNvSpPr/>
            <p:nvPr/>
          </p:nvSpPr>
          <p:spPr>
            <a:xfrm>
              <a:off x="7176120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0.116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79F458F-B38F-4770-B3C3-4850610AE5B6}"/>
                </a:ext>
              </a:extLst>
            </p:cNvPr>
            <p:cNvSpPr/>
            <p:nvPr/>
          </p:nvSpPr>
          <p:spPr>
            <a:xfrm>
              <a:off x="7608168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0.039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471BC62-DCD0-4E94-82EE-7E716780AE34}"/>
                </a:ext>
              </a:extLst>
            </p:cNvPr>
            <p:cNvSpPr/>
            <p:nvPr/>
          </p:nvSpPr>
          <p:spPr>
            <a:xfrm>
              <a:off x="8040216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0.070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10951115-4603-4BDB-9913-93732D59C5AF}"/>
              </a:ext>
            </a:extLst>
          </p:cNvPr>
          <p:cNvGrpSpPr/>
          <p:nvPr/>
        </p:nvGrpSpPr>
        <p:grpSpPr>
          <a:xfrm>
            <a:off x="9840416" y="4437112"/>
            <a:ext cx="1551342" cy="246221"/>
            <a:chOff x="6744072" y="5733256"/>
            <a:chExt cx="1551342" cy="24622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BC5247B-5C56-4821-A1B9-C65255350616}"/>
                </a:ext>
              </a:extLst>
            </p:cNvPr>
            <p:cNvSpPr/>
            <p:nvPr/>
          </p:nvSpPr>
          <p:spPr>
            <a:xfrm>
              <a:off x="6744072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5B47D3F-E8F1-4937-87E8-ADF753784169}"/>
                </a:ext>
              </a:extLst>
            </p:cNvPr>
            <p:cNvSpPr/>
            <p:nvPr/>
          </p:nvSpPr>
          <p:spPr>
            <a:xfrm>
              <a:off x="7176120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07C5304-6344-4B4D-9F51-4316D2B8CD50}"/>
                </a:ext>
              </a:extLst>
            </p:cNvPr>
            <p:cNvSpPr/>
            <p:nvPr/>
          </p:nvSpPr>
          <p:spPr>
            <a:xfrm>
              <a:off x="7608168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96601D3-77EE-41BD-AA9B-17A85C8174A6}"/>
                </a:ext>
              </a:extLst>
            </p:cNvPr>
            <p:cNvSpPr/>
            <p:nvPr/>
          </p:nvSpPr>
          <p:spPr>
            <a:xfrm>
              <a:off x="8040216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81CCBF69-D662-44E9-A7E1-801DC87A7305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05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–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Ground Truth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kumimoji="0" lang="zh-TW" altLang="en-US" sz="3200" b="1" i="0" u="none" strike="noStrike" kern="1200" cap="none" spc="15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交叉熵是一種用來量化兩個概率分布之間差異的損失函數。衡量預測分布與真實分布之間的不一致程度。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2999656" y="155679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16BC58-AD7C-46CF-9575-14973153318C}"/>
              </a:ext>
            </a:extLst>
          </p:cNvPr>
          <p:cNvGrpSpPr/>
          <p:nvPr/>
        </p:nvGrpSpPr>
        <p:grpSpPr>
          <a:xfrm>
            <a:off x="1559496" y="1556792"/>
            <a:ext cx="5208959" cy="4617804"/>
            <a:chOff x="6503665" y="1484784"/>
            <a:chExt cx="5208959" cy="4617804"/>
          </a:xfrm>
        </p:grpSpPr>
        <p:pic>
          <p:nvPicPr>
            <p:cNvPr id="26634" name="Picture 10" descr="Cross-Entropy Loss Function. A loss function used in most… | by Kiprono  Elijah Koech | Towards Data Science">
              <a:extLst>
                <a:ext uri="{FF2B5EF4-FFF2-40B4-BE49-F238E27FC236}">
                  <a16:creationId xmlns:a16="http://schemas.microsoft.com/office/drawing/2014/main" id="{425824FB-C4B9-4BFB-AF55-D96D26B8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04" y="1484784"/>
              <a:ext cx="420052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3AAEDBB-E1C8-4617-8637-4327AB03264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665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F87D06-5E6F-4526-A73B-E8DFCDED746B}"/>
                </a:ext>
              </a:extLst>
            </p:cNvPr>
            <p:cNvSpPr/>
            <p:nvPr/>
          </p:nvSpPr>
          <p:spPr>
            <a:xfrm>
              <a:off x="6744072" y="4869160"/>
              <a:ext cx="288032" cy="720080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AD3FF2-CF0F-4FB5-BF8F-A75DD626F9FA}"/>
                </a:ext>
              </a:extLst>
            </p:cNvPr>
            <p:cNvSpPr/>
            <p:nvPr/>
          </p:nvSpPr>
          <p:spPr>
            <a:xfrm>
              <a:off x="7176120" y="5373216"/>
              <a:ext cx="288032" cy="216024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394445-4DA1-4832-A4AA-E4691DBD8968}"/>
                </a:ext>
              </a:extLst>
            </p:cNvPr>
            <p:cNvSpPr/>
            <p:nvPr/>
          </p:nvSpPr>
          <p:spPr>
            <a:xfrm>
              <a:off x="7608168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BB6C42-E7E3-406F-9420-9920A2A25C9A}"/>
                </a:ext>
              </a:extLst>
            </p:cNvPr>
            <p:cNvSpPr/>
            <p:nvPr/>
          </p:nvSpPr>
          <p:spPr>
            <a:xfrm>
              <a:off x="8040216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A6936E6-0B88-443B-B47B-744618A4D22D}"/>
                </a:ext>
              </a:extLst>
            </p:cNvPr>
            <p:cNvCxnSpPr>
              <a:cxnSpLocks/>
            </p:cNvCxnSpPr>
            <p:nvPr/>
          </p:nvCxnSpPr>
          <p:spPr>
            <a:xfrm>
              <a:off x="9672017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259521-25CF-409A-9B54-6DC2D6067436}"/>
                </a:ext>
              </a:extLst>
            </p:cNvPr>
            <p:cNvSpPr/>
            <p:nvPr/>
          </p:nvSpPr>
          <p:spPr>
            <a:xfrm>
              <a:off x="9912424" y="4725144"/>
              <a:ext cx="288032" cy="86409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CB8E5B9-0335-4761-872B-7A55F874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440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9A09CEF-B614-4CDF-8AE3-103606E41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4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2A3087B-24BE-4535-9072-72CDFE31A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5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80E6914-4431-4110-B2DE-B47EFF7B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E94877C-15DB-4A6B-9BB5-CFA96179ED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4631BC1-15CE-43B5-B4B8-B770422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A819704-56F4-4D62-A8E8-45C772FBB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E5D0DE3-DF55-420F-9F52-4EDFCC3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0DD9299-A8B6-4B9F-9035-CDF35CA186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4725144"/>
              <a:ext cx="5184576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8FAAE2C-D3DC-4F8C-801E-B6C721FAE03C}"/>
                </a:ext>
              </a:extLst>
            </p:cNvPr>
            <p:cNvGrpSpPr/>
            <p:nvPr/>
          </p:nvGrpSpPr>
          <p:grpSpPr>
            <a:xfrm>
              <a:off x="6744072" y="5733256"/>
              <a:ext cx="1609050" cy="369332"/>
              <a:chOff x="6744072" y="5733256"/>
              <a:chExt cx="1609050" cy="36933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1C822-BA0D-45E0-8AB8-B6F1F439B72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9D11FF-8726-4305-9436-4EB83DAA025B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F419B14-0E27-4FAD-80B7-D7AED3EB414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0A8494-E98B-4AE8-BE97-4234666522BD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480A3C39-E713-4341-9A42-BF21F2CA19F3}"/>
                </a:ext>
              </a:extLst>
            </p:cNvPr>
            <p:cNvGrpSpPr/>
            <p:nvPr/>
          </p:nvGrpSpPr>
          <p:grpSpPr>
            <a:xfrm>
              <a:off x="9912424" y="5733256"/>
              <a:ext cx="1609050" cy="369332"/>
              <a:chOff x="6744072" y="5733256"/>
              <a:chExt cx="1609050" cy="36933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C08E66C-EC8E-4497-9CCD-C9AE32356800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8D99E40-458D-4FC2-A447-81B0D5D3CEE2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6D328D-EC69-4470-8E9A-EDC6B8C5E76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1A5101-4E4C-49E6-A971-FEF821BA76D8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EEB618C-362A-4BA3-88C1-A93962F22A5F}"/>
                </a:ext>
              </a:extLst>
            </p:cNvPr>
            <p:cNvSpPr/>
            <p:nvPr/>
          </p:nvSpPr>
          <p:spPr>
            <a:xfrm>
              <a:off x="9840416" y="3717032"/>
              <a:ext cx="16065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Ground Truth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68565D-4DB0-4F68-AB04-93D4546A0E24}"/>
                </a:ext>
              </a:extLst>
            </p:cNvPr>
            <p:cNvSpPr/>
            <p:nvPr/>
          </p:nvSpPr>
          <p:spPr>
            <a:xfrm>
              <a:off x="6816080" y="3717032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0FBA50C0-65A5-4601-88C6-7E4C4403761D}"/>
                </a:ext>
              </a:extLst>
            </p:cNvPr>
            <p:cNvGrpSpPr/>
            <p:nvPr/>
          </p:nvGrpSpPr>
          <p:grpSpPr>
            <a:xfrm>
              <a:off x="6600056" y="4437112"/>
              <a:ext cx="1798205" cy="246221"/>
              <a:chOff x="6744072" y="5733256"/>
              <a:chExt cx="1798205" cy="24622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F22131-FF5E-4057-B8C7-1FEE06C175E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0.775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70C8A4D-73AF-4B03-BF0C-4E0E184E98A3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0.116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79F458F-B38F-4770-B3C3-4850610AE5B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0.039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471BC62-DCD0-4E94-82EE-7E716780AE34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0.070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10951115-4603-4BDB-9913-93732D59C5AF}"/>
                </a:ext>
              </a:extLst>
            </p:cNvPr>
            <p:cNvGrpSpPr/>
            <p:nvPr/>
          </p:nvGrpSpPr>
          <p:grpSpPr>
            <a:xfrm>
              <a:off x="9840416" y="4437112"/>
              <a:ext cx="1551342" cy="246221"/>
              <a:chOff x="6744072" y="5733256"/>
              <a:chExt cx="1551342" cy="246221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BC5247B-5C56-4821-A1B9-C65255350616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5B47D3F-E8F1-4937-87E8-ADF753784169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07C5304-6344-4B4D-9F51-4316D2B8CD5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96601D3-77EE-41BD-AA9B-17A85C8174A6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EFEC0C-F13E-49CD-AAAF-09E91CE33157}"/>
              </a:ext>
            </a:extLst>
          </p:cNvPr>
          <p:cNvSpPr txBox="1"/>
          <p:nvPr/>
        </p:nvSpPr>
        <p:spPr>
          <a:xfrm>
            <a:off x="551384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-0.775*log(0.775)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7DE95-CEB1-4773-9CA6-3F257CEE3019}"/>
              </a:ext>
            </a:extLst>
          </p:cNvPr>
          <p:cNvSpPr txBox="1"/>
          <p:nvPr/>
        </p:nvSpPr>
        <p:spPr>
          <a:xfrm>
            <a:off x="6240016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1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E5CD63F-50C8-4B2D-898F-99D9288C7315}"/>
              </a:ext>
            </a:extLst>
          </p:cNvPr>
          <p:cNvSpPr txBox="1"/>
          <p:nvPr/>
        </p:nvSpPr>
        <p:spPr>
          <a:xfrm>
            <a:off x="6240016" y="243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2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96EDA65-2A16-465E-9210-C0F6E1C86A6F}"/>
              </a:ext>
            </a:extLst>
          </p:cNvPr>
          <p:cNvSpPr txBox="1"/>
          <p:nvPr/>
        </p:nvSpPr>
        <p:spPr>
          <a:xfrm>
            <a:off x="6240016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3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8A059A-38A9-4274-A1C9-3DB5644086D5}"/>
              </a:ext>
            </a:extLst>
          </p:cNvPr>
          <p:cNvSpPr txBox="1"/>
          <p:nvPr/>
        </p:nvSpPr>
        <p:spPr>
          <a:xfrm>
            <a:off x="6240016" y="336802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4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34BD1CC-2E58-4012-913A-6DAFE8E71164}"/>
              </a:ext>
            </a:extLst>
          </p:cNvPr>
          <p:cNvSpPr txBox="1"/>
          <p:nvPr/>
        </p:nvSpPr>
        <p:spPr>
          <a:xfrm>
            <a:off x="551384" y="24208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-0.116*log(0.116)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DE98BF-EA96-4447-87A0-68337C306724}"/>
              </a:ext>
            </a:extLst>
          </p:cNvPr>
          <p:cNvSpPr txBox="1"/>
          <p:nvPr/>
        </p:nvSpPr>
        <p:spPr>
          <a:xfrm>
            <a:off x="551384" y="29249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-0.039*log(0.039)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1437F59-E4D3-458C-9082-C54A3E889A26}"/>
              </a:ext>
            </a:extLst>
          </p:cNvPr>
          <p:cNvSpPr txBox="1"/>
          <p:nvPr/>
        </p:nvSpPr>
        <p:spPr>
          <a:xfrm>
            <a:off x="551384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-0.070*log(0.070)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F7C38BB1-EB85-422A-BCF8-5C83172A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32"/>
          <a:stretch/>
        </p:blipFill>
        <p:spPr>
          <a:xfrm>
            <a:off x="8544272" y="1916832"/>
            <a:ext cx="1959189" cy="53639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FE526C-ABBD-4D24-8471-1CA0AD5452F6}"/>
              </a:ext>
            </a:extLst>
          </p:cNvPr>
          <p:cNvSpPr txBox="1"/>
          <p:nvPr/>
        </p:nvSpPr>
        <p:spPr>
          <a:xfrm>
            <a:off x="7320136" y="2564904"/>
            <a:ext cx="479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*log(0.775)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*log(0.116)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*log(0.039)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*log(0.070)\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*log(0.891)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*log(0.039)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*log(0.070)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*log(0.999)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*log(0.001)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0.0004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C307F33-C347-42ED-A09C-A8307A2AFCD6}"/>
              </a:ext>
            </a:extLst>
          </p:cNvPr>
          <p:cNvSpPr/>
          <p:nvPr/>
        </p:nvSpPr>
        <p:spPr>
          <a:xfrm>
            <a:off x="767408" y="1484784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0C6D3EE-D740-4B89-924F-7C84C29B9923}"/>
              </a:ext>
            </a:extLst>
          </p:cNvPr>
          <p:cNvSpPr/>
          <p:nvPr/>
        </p:nvSpPr>
        <p:spPr>
          <a:xfrm>
            <a:off x="8688288" y="155679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61B6B88-9B3D-4EB5-A18A-C52E8926EABF}"/>
              </a:ext>
            </a:extLst>
          </p:cNvPr>
          <p:cNvSpPr/>
          <p:nvPr/>
        </p:nvSpPr>
        <p:spPr>
          <a:xfrm>
            <a:off x="2351584" y="1988840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0.775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441C28F-40B1-4F5A-AA9A-69E2653F1B0C}"/>
              </a:ext>
            </a:extLst>
          </p:cNvPr>
          <p:cNvSpPr/>
          <p:nvPr/>
        </p:nvSpPr>
        <p:spPr>
          <a:xfrm>
            <a:off x="2351584" y="2492896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0.116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8C92972-5A52-4AE5-A19B-216AD298CA69}"/>
              </a:ext>
            </a:extLst>
          </p:cNvPr>
          <p:cNvSpPr/>
          <p:nvPr/>
        </p:nvSpPr>
        <p:spPr>
          <a:xfrm>
            <a:off x="2351584" y="2924944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0.039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23C812C-D93D-44D4-BCD0-0B7C921ADEAC}"/>
              </a:ext>
            </a:extLst>
          </p:cNvPr>
          <p:cNvSpPr/>
          <p:nvPr/>
        </p:nvSpPr>
        <p:spPr>
          <a:xfrm>
            <a:off x="2351584" y="3356992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0.070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FF0242D-AEB3-43BD-A30F-C0774324AA50}"/>
              </a:ext>
            </a:extLst>
          </p:cNvPr>
          <p:cNvSpPr/>
          <p:nvPr/>
        </p:nvSpPr>
        <p:spPr>
          <a:xfrm>
            <a:off x="5447928" y="1988840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B295F5D-E3BD-4348-BA9C-EC7E5506FF14}"/>
              </a:ext>
            </a:extLst>
          </p:cNvPr>
          <p:cNvSpPr/>
          <p:nvPr/>
        </p:nvSpPr>
        <p:spPr>
          <a:xfrm>
            <a:off x="5447928" y="2492896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31FAD55-4E14-4662-912B-2DECC16369EE}"/>
              </a:ext>
            </a:extLst>
          </p:cNvPr>
          <p:cNvSpPr/>
          <p:nvPr/>
        </p:nvSpPr>
        <p:spPr>
          <a:xfrm>
            <a:off x="5447928" y="2924944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733139A-ACD6-4235-95F4-25EFD6DB0C25}"/>
              </a:ext>
            </a:extLst>
          </p:cNvPr>
          <p:cNvSpPr/>
          <p:nvPr/>
        </p:nvSpPr>
        <p:spPr>
          <a:xfrm>
            <a:off x="5447928" y="3356992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FF280A3E-307E-436D-9F88-E4AE67C1CD11}"/>
              </a:ext>
            </a:extLst>
          </p:cNvPr>
          <p:cNvGrpSpPr/>
          <p:nvPr/>
        </p:nvGrpSpPr>
        <p:grpSpPr>
          <a:xfrm>
            <a:off x="0" y="3212976"/>
            <a:ext cx="2017605" cy="479376"/>
            <a:chOff x="-98069" y="3267332"/>
            <a:chExt cx="2017605" cy="479376"/>
          </a:xfrm>
        </p:grpSpPr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21E47540-C3B8-4D8D-9344-9ACF0D651D3D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弧形 103">
              <a:extLst>
                <a:ext uri="{FF2B5EF4-FFF2-40B4-BE49-F238E27FC236}">
                  <a16:creationId xmlns:a16="http://schemas.microsoft.com/office/drawing/2014/main" id="{60BB2736-EAE7-43C7-AA00-B1EFEF5F641C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FD7E912-19A6-47FC-B7CD-9C73B8822E60}"/>
              </a:ext>
            </a:extLst>
          </p:cNvPr>
          <p:cNvSpPr txBox="1"/>
          <p:nvPr/>
        </p:nvSpPr>
        <p:spPr>
          <a:xfrm>
            <a:off x="407368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0.330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6" name="加號 105">
            <a:extLst>
              <a:ext uri="{FF2B5EF4-FFF2-40B4-BE49-F238E27FC236}">
                <a16:creationId xmlns:a16="http://schemas.microsoft.com/office/drawing/2014/main" id="{83EF038F-760E-4944-A4C9-7EE2697FD836}"/>
              </a:ext>
            </a:extLst>
          </p:cNvPr>
          <p:cNvSpPr/>
          <p:nvPr/>
        </p:nvSpPr>
        <p:spPr>
          <a:xfrm>
            <a:off x="119336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83ED4719-BF9E-4999-9E33-D77CBF17B48D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305487-2EAB-CEA1-DFBB-788C9BAAA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047" y="5189051"/>
            <a:ext cx="642694" cy="64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E5A4D0-5793-03B5-F918-25A4708B5185}"/>
              </a:ext>
            </a:extLst>
          </p:cNvPr>
          <p:cNvSpPr/>
          <p:nvPr/>
        </p:nvSpPr>
        <p:spPr>
          <a:xfrm>
            <a:off x="7392144" y="5085184"/>
            <a:ext cx="4392488" cy="88746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628CC0-E6E1-14B6-FEC9-453A374EC350}"/>
              </a:ext>
            </a:extLst>
          </p:cNvPr>
          <p:cNvSpPr txBox="1"/>
          <p:nvPr/>
        </p:nvSpPr>
        <p:spPr>
          <a:xfrm>
            <a:off x="8105742" y="5141648"/>
            <a:ext cx="36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交叉熵越低，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代表模型預測分布越接近真實，或是越一致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73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–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與其他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Probability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交叉熵是一種用來量化兩個概率分布之間差異的損失函數。衡量預測分布與真實分布之間的不一致程度。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2999656" y="155679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16BC58-AD7C-46CF-9575-14973153318C}"/>
              </a:ext>
            </a:extLst>
          </p:cNvPr>
          <p:cNvGrpSpPr/>
          <p:nvPr/>
        </p:nvGrpSpPr>
        <p:grpSpPr>
          <a:xfrm>
            <a:off x="1559496" y="1556792"/>
            <a:ext cx="5208959" cy="4617804"/>
            <a:chOff x="6503665" y="1484784"/>
            <a:chExt cx="5208959" cy="4617804"/>
          </a:xfrm>
        </p:grpSpPr>
        <p:pic>
          <p:nvPicPr>
            <p:cNvPr id="26634" name="Picture 10" descr="Cross-Entropy Loss Function. A loss function used in most… | by Kiprono  Elijah Koech | Towards Data Science">
              <a:extLst>
                <a:ext uri="{FF2B5EF4-FFF2-40B4-BE49-F238E27FC236}">
                  <a16:creationId xmlns:a16="http://schemas.microsoft.com/office/drawing/2014/main" id="{425824FB-C4B9-4BFB-AF55-D96D26B8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04" y="1484784"/>
              <a:ext cx="420052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3AAEDBB-E1C8-4617-8637-4327AB03264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665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F87D06-5E6F-4526-A73B-E8DFCDED746B}"/>
                </a:ext>
              </a:extLst>
            </p:cNvPr>
            <p:cNvSpPr/>
            <p:nvPr/>
          </p:nvSpPr>
          <p:spPr>
            <a:xfrm>
              <a:off x="6744072" y="5373216"/>
              <a:ext cx="288032" cy="216024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AD3FF2-CF0F-4FB5-BF8F-A75DD626F9FA}"/>
                </a:ext>
              </a:extLst>
            </p:cNvPr>
            <p:cNvSpPr/>
            <p:nvPr/>
          </p:nvSpPr>
          <p:spPr>
            <a:xfrm>
              <a:off x="7176120" y="4941168"/>
              <a:ext cx="288032" cy="648072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394445-4DA1-4832-A4AA-E4691DBD8968}"/>
                </a:ext>
              </a:extLst>
            </p:cNvPr>
            <p:cNvSpPr/>
            <p:nvPr/>
          </p:nvSpPr>
          <p:spPr>
            <a:xfrm>
              <a:off x="7608168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BB6C42-E7E3-406F-9420-9920A2A25C9A}"/>
                </a:ext>
              </a:extLst>
            </p:cNvPr>
            <p:cNvSpPr/>
            <p:nvPr/>
          </p:nvSpPr>
          <p:spPr>
            <a:xfrm>
              <a:off x="8040216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A6936E6-0B88-443B-B47B-744618A4D22D}"/>
                </a:ext>
              </a:extLst>
            </p:cNvPr>
            <p:cNvCxnSpPr>
              <a:cxnSpLocks/>
            </p:cNvCxnSpPr>
            <p:nvPr/>
          </p:nvCxnSpPr>
          <p:spPr>
            <a:xfrm>
              <a:off x="9672017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259521-25CF-409A-9B54-6DC2D6067436}"/>
                </a:ext>
              </a:extLst>
            </p:cNvPr>
            <p:cNvSpPr/>
            <p:nvPr/>
          </p:nvSpPr>
          <p:spPr>
            <a:xfrm>
              <a:off x="9912424" y="5301208"/>
              <a:ext cx="288032" cy="288032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CB8E5B9-0335-4761-872B-7A55F874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440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9A09CEF-B614-4CDF-8AE3-103606E41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4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2A3087B-24BE-4535-9072-72CDFE31A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5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80E6914-4431-4110-B2DE-B47EFF7B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E94877C-15DB-4A6B-9BB5-CFA96179ED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4631BC1-15CE-43B5-B4B8-B770422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A819704-56F4-4D62-A8E8-45C772FBB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E5D0DE3-DF55-420F-9F52-4EDFCC3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0DD9299-A8B6-4B9F-9035-CDF35CA186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4725144"/>
              <a:ext cx="5184576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8FAAE2C-D3DC-4F8C-801E-B6C721FAE03C}"/>
                </a:ext>
              </a:extLst>
            </p:cNvPr>
            <p:cNvGrpSpPr/>
            <p:nvPr/>
          </p:nvGrpSpPr>
          <p:grpSpPr>
            <a:xfrm>
              <a:off x="6744072" y="5733256"/>
              <a:ext cx="1609050" cy="369332"/>
              <a:chOff x="6744072" y="5733256"/>
              <a:chExt cx="1609050" cy="36933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1C822-BA0D-45E0-8AB8-B6F1F439B72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9D11FF-8726-4305-9436-4EB83DAA025B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F419B14-0E27-4FAD-80B7-D7AED3EB414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0A8494-E98B-4AE8-BE97-4234666522BD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480A3C39-E713-4341-9A42-BF21F2CA19F3}"/>
                </a:ext>
              </a:extLst>
            </p:cNvPr>
            <p:cNvGrpSpPr/>
            <p:nvPr/>
          </p:nvGrpSpPr>
          <p:grpSpPr>
            <a:xfrm>
              <a:off x="9912424" y="5733256"/>
              <a:ext cx="1609050" cy="369332"/>
              <a:chOff x="6744072" y="5733256"/>
              <a:chExt cx="1609050" cy="36933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C08E66C-EC8E-4497-9CCD-C9AE32356800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8D99E40-458D-4FC2-A447-81B0D5D3CEE2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6D328D-EC69-4470-8E9A-EDC6B8C5E76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1A5101-4E4C-49E6-A971-FEF821BA76D8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EEB618C-362A-4BA3-88C1-A93962F22A5F}"/>
                </a:ext>
              </a:extLst>
            </p:cNvPr>
            <p:cNvSpPr/>
            <p:nvPr/>
          </p:nvSpPr>
          <p:spPr>
            <a:xfrm>
              <a:off x="9840416" y="3717032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II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68565D-4DB0-4F68-AB04-93D4546A0E24}"/>
                </a:ext>
              </a:extLst>
            </p:cNvPr>
            <p:cNvSpPr/>
            <p:nvPr/>
          </p:nvSpPr>
          <p:spPr>
            <a:xfrm>
              <a:off x="6816080" y="3717032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I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0FBA50C0-65A5-4601-88C6-7E4C4403761D}"/>
                </a:ext>
              </a:extLst>
            </p:cNvPr>
            <p:cNvGrpSpPr/>
            <p:nvPr/>
          </p:nvGrpSpPr>
          <p:grpSpPr>
            <a:xfrm>
              <a:off x="6719689" y="4437112"/>
              <a:ext cx="4824016" cy="246221"/>
              <a:chOff x="6863705" y="5733256"/>
              <a:chExt cx="4824016" cy="24622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F22131-FF5E-4057-B8C7-1FEE06C175EE}"/>
                  </a:ext>
                </a:extLst>
              </p:cNvPr>
              <p:cNvSpPr/>
              <p:nvPr/>
            </p:nvSpPr>
            <p:spPr>
              <a:xfrm>
                <a:off x="686370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70C8A4D-73AF-4B03-BF0C-4E0E184E98A3}"/>
                  </a:ext>
                </a:extLst>
              </p:cNvPr>
              <p:cNvSpPr/>
              <p:nvPr/>
            </p:nvSpPr>
            <p:spPr>
              <a:xfrm>
                <a:off x="7295753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0.7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79F458F-B38F-4770-B3C3-4850610AE5B6}"/>
                  </a:ext>
                </a:extLst>
              </p:cNvPr>
              <p:cNvSpPr/>
              <p:nvPr/>
            </p:nvSpPr>
            <p:spPr>
              <a:xfrm>
                <a:off x="7655793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471BC62-DCD0-4E94-82EE-7E716780AE34}"/>
                  </a:ext>
                </a:extLst>
              </p:cNvPr>
              <p:cNvSpPr/>
              <p:nvPr/>
            </p:nvSpPr>
            <p:spPr>
              <a:xfrm>
                <a:off x="8087841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E603E6C-F939-487E-936D-4CB84319FABD}"/>
                  </a:ext>
                </a:extLst>
              </p:cNvPr>
              <p:cNvSpPr/>
              <p:nvPr/>
            </p:nvSpPr>
            <p:spPr>
              <a:xfrm>
                <a:off x="10032057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2B653CE-D72D-46D1-80C8-0A4CA8DB09B3}"/>
                  </a:ext>
                </a:extLst>
              </p:cNvPr>
              <p:cNvSpPr/>
              <p:nvPr/>
            </p:nvSpPr>
            <p:spPr>
              <a:xfrm>
                <a:off x="1046410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127DD77-A067-4E7F-BEBF-0093DAD1BA12}"/>
                  </a:ext>
                </a:extLst>
              </p:cNvPr>
              <p:cNvSpPr/>
              <p:nvPr/>
            </p:nvSpPr>
            <p:spPr>
              <a:xfrm>
                <a:off x="1082414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4FED6479-E15E-44ED-80CC-0C790538EEC7}"/>
                  </a:ext>
                </a:extLst>
              </p:cNvPr>
              <p:cNvSpPr/>
              <p:nvPr/>
            </p:nvSpPr>
            <p:spPr>
              <a:xfrm>
                <a:off x="11256193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83F16DB-0173-4F40-88AF-E58A5A39B8ED}"/>
                </a:ext>
              </a:extLst>
            </p:cNvPr>
            <p:cNvSpPr/>
            <p:nvPr/>
          </p:nvSpPr>
          <p:spPr>
            <a:xfrm>
              <a:off x="10392097" y="5085184"/>
              <a:ext cx="288032" cy="50405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79B94F-FC5D-46EF-99AF-1FA65D473AE3}"/>
                </a:ext>
              </a:extLst>
            </p:cNvPr>
            <p:cNvSpPr/>
            <p:nvPr/>
          </p:nvSpPr>
          <p:spPr>
            <a:xfrm>
              <a:off x="10824145" y="5445224"/>
              <a:ext cx="288032" cy="14401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E89BBDA-2770-48EA-8F4D-7799DA1AC342}"/>
                </a:ext>
              </a:extLst>
            </p:cNvPr>
            <p:cNvSpPr/>
            <p:nvPr/>
          </p:nvSpPr>
          <p:spPr>
            <a:xfrm>
              <a:off x="11256193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EFEC0C-F13E-49CD-AAAF-09E91CE33157}"/>
              </a:ext>
            </a:extLst>
          </p:cNvPr>
          <p:cNvSpPr txBox="1"/>
          <p:nvPr/>
        </p:nvSpPr>
        <p:spPr>
          <a:xfrm>
            <a:off x="551384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-0.2*log(0.2)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7DE95-CEB1-4773-9CA6-3F257CEE3019}"/>
              </a:ext>
            </a:extLst>
          </p:cNvPr>
          <p:cNvSpPr txBox="1"/>
          <p:nvPr/>
        </p:nvSpPr>
        <p:spPr>
          <a:xfrm>
            <a:off x="6240016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1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E5CD63F-50C8-4B2D-898F-99D9288C7315}"/>
              </a:ext>
            </a:extLst>
          </p:cNvPr>
          <p:cNvSpPr txBox="1"/>
          <p:nvPr/>
        </p:nvSpPr>
        <p:spPr>
          <a:xfrm>
            <a:off x="6240016" y="243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2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96EDA65-2A16-465E-9210-C0F6E1C86A6F}"/>
              </a:ext>
            </a:extLst>
          </p:cNvPr>
          <p:cNvSpPr txBox="1"/>
          <p:nvPr/>
        </p:nvSpPr>
        <p:spPr>
          <a:xfrm>
            <a:off x="6240016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3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8A059A-38A9-4274-A1C9-3DB5644086D5}"/>
              </a:ext>
            </a:extLst>
          </p:cNvPr>
          <p:cNvSpPr txBox="1"/>
          <p:nvPr/>
        </p:nvSpPr>
        <p:spPr>
          <a:xfrm>
            <a:off x="6240016" y="336802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4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34BD1CC-2E58-4012-913A-6DAFE8E71164}"/>
              </a:ext>
            </a:extLst>
          </p:cNvPr>
          <p:cNvSpPr txBox="1"/>
          <p:nvPr/>
        </p:nvSpPr>
        <p:spPr>
          <a:xfrm>
            <a:off x="551384" y="24208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-0.7*log(0.7)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DE98BF-EA96-4447-87A0-68337C306724}"/>
              </a:ext>
            </a:extLst>
          </p:cNvPr>
          <p:cNvSpPr txBox="1"/>
          <p:nvPr/>
        </p:nvSpPr>
        <p:spPr>
          <a:xfrm>
            <a:off x="551384" y="29249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1437F59-E4D3-458C-9082-C54A3E889A26}"/>
              </a:ext>
            </a:extLst>
          </p:cNvPr>
          <p:cNvSpPr txBox="1"/>
          <p:nvPr/>
        </p:nvSpPr>
        <p:spPr>
          <a:xfrm>
            <a:off x="551384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F7C38BB1-EB85-422A-BCF8-5C83172A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32"/>
          <a:stretch/>
        </p:blipFill>
        <p:spPr>
          <a:xfrm>
            <a:off x="8544272" y="1916832"/>
            <a:ext cx="1959189" cy="53639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FE526C-ABBD-4D24-8471-1CA0AD5452F6}"/>
              </a:ext>
            </a:extLst>
          </p:cNvPr>
          <p:cNvSpPr txBox="1"/>
          <p:nvPr/>
        </p:nvSpPr>
        <p:spPr>
          <a:xfrm>
            <a:off x="8400256" y="2636912"/>
            <a:ext cx="3431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on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1(P1) over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2(P2):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0.7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0.431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on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2(P2) over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1(P1):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0.7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0.577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C307F33-C347-42ED-A09C-A8307A2AFCD6}"/>
              </a:ext>
            </a:extLst>
          </p:cNvPr>
          <p:cNvSpPr/>
          <p:nvPr/>
        </p:nvSpPr>
        <p:spPr>
          <a:xfrm>
            <a:off x="767408" y="1484784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0C6D3EE-D740-4B89-924F-7C84C29B9923}"/>
              </a:ext>
            </a:extLst>
          </p:cNvPr>
          <p:cNvSpPr/>
          <p:nvPr/>
        </p:nvSpPr>
        <p:spPr>
          <a:xfrm>
            <a:off x="8688288" y="155679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98E8B-479D-42E9-85FD-AEFC44DBF113}"/>
              </a:ext>
            </a:extLst>
          </p:cNvPr>
          <p:cNvSpPr/>
          <p:nvPr/>
        </p:nvSpPr>
        <p:spPr>
          <a:xfrm>
            <a:off x="5447928" y="1988840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B15AC11-D5B3-45FA-AB5E-BA4FD746778F}"/>
              </a:ext>
            </a:extLst>
          </p:cNvPr>
          <p:cNvSpPr/>
          <p:nvPr/>
        </p:nvSpPr>
        <p:spPr>
          <a:xfrm>
            <a:off x="5447928" y="2492896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EF7812F-2B2F-4BED-8BB3-DAC49EA40927}"/>
              </a:ext>
            </a:extLst>
          </p:cNvPr>
          <p:cNvSpPr/>
          <p:nvPr/>
        </p:nvSpPr>
        <p:spPr>
          <a:xfrm>
            <a:off x="5447928" y="2924944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1A7E171-6E8E-4F12-B336-545A2C67B16E}"/>
              </a:ext>
            </a:extLst>
          </p:cNvPr>
          <p:cNvSpPr/>
          <p:nvPr/>
        </p:nvSpPr>
        <p:spPr>
          <a:xfrm>
            <a:off x="5447928" y="3356992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314F44-A240-44D0-804D-886EAF3F49C6}"/>
              </a:ext>
            </a:extLst>
          </p:cNvPr>
          <p:cNvSpPr/>
          <p:nvPr/>
        </p:nvSpPr>
        <p:spPr>
          <a:xfrm>
            <a:off x="2351584" y="1988840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86C007F-4163-4B09-ADB9-711FC7FC3906}"/>
              </a:ext>
            </a:extLst>
          </p:cNvPr>
          <p:cNvSpPr/>
          <p:nvPr/>
        </p:nvSpPr>
        <p:spPr>
          <a:xfrm>
            <a:off x="2351584" y="2492896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0.7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331B82A-850E-4A50-B538-0ABD3B5A396D}"/>
              </a:ext>
            </a:extLst>
          </p:cNvPr>
          <p:cNvSpPr/>
          <p:nvPr/>
        </p:nvSpPr>
        <p:spPr>
          <a:xfrm>
            <a:off x="2351584" y="2924944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C1B952C-BF8C-4954-9F28-34AC7790D991}"/>
              </a:ext>
            </a:extLst>
          </p:cNvPr>
          <p:cNvSpPr/>
          <p:nvPr/>
        </p:nvSpPr>
        <p:spPr>
          <a:xfrm>
            <a:off x="2351584" y="3356992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684DE11-87D2-4C67-81D9-C61649704EEE}"/>
              </a:ext>
            </a:extLst>
          </p:cNvPr>
          <p:cNvSpPr/>
          <p:nvPr/>
        </p:nvSpPr>
        <p:spPr>
          <a:xfrm>
            <a:off x="2351584" y="1484784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P1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52AEE0C-43AB-4186-AAE7-D4DAE2F65324}"/>
              </a:ext>
            </a:extLst>
          </p:cNvPr>
          <p:cNvSpPr/>
          <p:nvPr/>
        </p:nvSpPr>
        <p:spPr>
          <a:xfrm>
            <a:off x="5447928" y="1484784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996F16B-6EAC-463E-A4CA-191312F93F5C}"/>
              </a:ext>
            </a:extLst>
          </p:cNvPr>
          <p:cNvSpPr/>
          <p:nvPr/>
        </p:nvSpPr>
        <p:spPr>
          <a:xfrm>
            <a:off x="3647728" y="2420888"/>
            <a:ext cx="116487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Lce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(P1, P2)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6590E92-53E4-412A-81A3-F563A470777B}"/>
              </a:ext>
            </a:extLst>
          </p:cNvPr>
          <p:cNvSpPr txBox="1"/>
          <p:nvPr/>
        </p:nvSpPr>
        <p:spPr>
          <a:xfrm>
            <a:off x="6312024" y="1988840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-0.25*log(0.25)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9B1E44E-2A2B-4B8D-986B-EB048B381F5C}"/>
              </a:ext>
            </a:extLst>
          </p:cNvPr>
          <p:cNvSpPr txBox="1"/>
          <p:nvPr/>
        </p:nvSpPr>
        <p:spPr>
          <a:xfrm>
            <a:off x="6312024" y="2420888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-0.5*log(0.5)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409FCB53-3987-4A67-89C2-45DB5E171DC1}"/>
              </a:ext>
            </a:extLst>
          </p:cNvPr>
          <p:cNvSpPr txBox="1"/>
          <p:nvPr/>
        </p:nvSpPr>
        <p:spPr>
          <a:xfrm>
            <a:off x="6312024" y="2924944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-0.2*log(0.2)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17AD2DE-F0E1-4635-8F62-E917840AD8C7}"/>
              </a:ext>
            </a:extLst>
          </p:cNvPr>
          <p:cNvSpPr txBox="1"/>
          <p:nvPr/>
        </p:nvSpPr>
        <p:spPr>
          <a:xfrm>
            <a:off x="6312024" y="3356992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8782D6E-F05D-4860-9BFA-7FA4BE02B9AA}"/>
              </a:ext>
            </a:extLst>
          </p:cNvPr>
          <p:cNvGrpSpPr/>
          <p:nvPr/>
        </p:nvGrpSpPr>
        <p:grpSpPr>
          <a:xfrm>
            <a:off x="0" y="3212976"/>
            <a:ext cx="2017605" cy="479376"/>
            <a:chOff x="-98069" y="3267332"/>
            <a:chExt cx="2017605" cy="479376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E90A634-19A3-403D-A644-DBD43C35EF56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465CCDA5-527A-4564-829C-E05DB170A6BA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674EBAB-ADFB-4F59-9FDE-67A4944BACFC}"/>
              </a:ext>
            </a:extLst>
          </p:cNvPr>
          <p:cNvGrpSpPr/>
          <p:nvPr/>
        </p:nvGrpSpPr>
        <p:grpSpPr>
          <a:xfrm flipH="1">
            <a:off x="6312024" y="3212976"/>
            <a:ext cx="2017605" cy="479376"/>
            <a:chOff x="-98069" y="3267332"/>
            <a:chExt cx="2017605" cy="479376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8BAD499E-D943-471E-877A-B6DE075717EF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6D978FCC-469C-4294-A00F-FCDA391B2FF7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8" name="加號 17">
            <a:extLst>
              <a:ext uri="{FF2B5EF4-FFF2-40B4-BE49-F238E27FC236}">
                <a16:creationId xmlns:a16="http://schemas.microsoft.com/office/drawing/2014/main" id="{CD8466B1-2D64-4279-98F1-E9E32329B733}"/>
              </a:ext>
            </a:extLst>
          </p:cNvPr>
          <p:cNvSpPr/>
          <p:nvPr/>
        </p:nvSpPr>
        <p:spPr>
          <a:xfrm>
            <a:off x="119336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加號 89">
            <a:extLst>
              <a:ext uri="{FF2B5EF4-FFF2-40B4-BE49-F238E27FC236}">
                <a16:creationId xmlns:a16="http://schemas.microsoft.com/office/drawing/2014/main" id="{B2C4AC60-3318-4D64-BD07-58154AEAD037}"/>
              </a:ext>
            </a:extLst>
          </p:cNvPr>
          <p:cNvSpPr/>
          <p:nvPr/>
        </p:nvSpPr>
        <p:spPr>
          <a:xfrm>
            <a:off x="7824192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83694FBC-0EE3-4E08-BEE6-0D281FE864CD}"/>
              </a:ext>
            </a:extLst>
          </p:cNvPr>
          <p:cNvSpPr txBox="1"/>
          <p:nvPr/>
        </p:nvSpPr>
        <p:spPr>
          <a:xfrm>
            <a:off x="407368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0.378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877497D-56C4-4C09-9624-1D28A1D43847}"/>
              </a:ext>
            </a:extLst>
          </p:cNvPr>
          <p:cNvSpPr txBox="1"/>
          <p:nvPr/>
        </p:nvSpPr>
        <p:spPr>
          <a:xfrm>
            <a:off x="6240016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0.430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CC06F-DB46-41AC-BE24-A1230FA35CA5}"/>
              </a:ext>
            </a:extLst>
          </p:cNvPr>
          <p:cNvSpPr/>
          <p:nvPr/>
        </p:nvSpPr>
        <p:spPr>
          <a:xfrm>
            <a:off x="7104112" y="4509120"/>
            <a:ext cx="487828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Cross-entropy is greater than entropy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Cross-entropy on distribution 1 over 2 &gt; Entropy on distribution 1 Cross-entropy on distribution 2 over 1 &gt; Entropy on distribution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If two distribution become closer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• Value of cross-entropy is closer to entropy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7B2196B-F7DC-4815-8CAA-75DCA68830C3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2001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資訊獲利（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Information Gain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以資訊複雜度出發，探討新 特徵能否降低整體複雜度， 進而更容易判斷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4" y="1340768"/>
            <a:ext cx="534543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Information Gain 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值越大代表說純度提升越大，也就是說分類的效果較好，所以說模型會在所有試過的方法中選擇 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Gain 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最大的方法做資料的切割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17FB5E-8D83-47CE-8A87-FD8BB424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412776"/>
            <a:ext cx="5569949" cy="338437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5B5DFF7-246D-4965-9CC4-F17FD895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5085184"/>
            <a:ext cx="5452885" cy="57606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F61FDCE1-0BDD-4F7D-B3FB-89F3766649B0}"/>
              </a:ext>
            </a:extLst>
          </p:cNvPr>
          <p:cNvGrpSpPr/>
          <p:nvPr/>
        </p:nvGrpSpPr>
        <p:grpSpPr>
          <a:xfrm>
            <a:off x="407368" y="2564904"/>
            <a:ext cx="6129113" cy="3456384"/>
            <a:chOff x="479376" y="3429000"/>
            <a:chExt cx="6129113" cy="345638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2808AE3-3645-4750-9324-58FC5891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76" y="3429000"/>
              <a:ext cx="3240360" cy="87489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B374AEB0-DEC3-4014-A00D-43B3F32E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384" y="4293096"/>
              <a:ext cx="5283194" cy="72008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24F3BD-C84A-443D-B545-3CAA4B22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376" y="5445224"/>
              <a:ext cx="4004144" cy="1440160"/>
            </a:xfrm>
            <a:prstGeom prst="rect">
              <a:avLst/>
            </a:prstGeom>
          </p:spPr>
        </p:pic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D92996C7-ABF7-4D48-9B7C-F20025576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717032"/>
              <a:ext cx="720080" cy="50405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4FE47746-C90B-4A29-91C7-ACDB1B14F8C7}"/>
                </a:ext>
              </a:extLst>
            </p:cNvPr>
            <p:cNvSpPr/>
            <p:nvPr/>
          </p:nvSpPr>
          <p:spPr>
            <a:xfrm>
              <a:off x="4079776" y="4149080"/>
              <a:ext cx="504056" cy="50405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4CFFE88-AFC5-467A-BCA2-3815A718331C}"/>
                </a:ext>
              </a:extLst>
            </p:cNvPr>
            <p:cNvSpPr txBox="1"/>
            <p:nvPr/>
          </p:nvSpPr>
          <p:spPr>
            <a:xfrm>
              <a:off x="4583832" y="3429000"/>
              <a:ext cx="2024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Subset of Red or Blue ball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6073B1EF-CB0B-4DFF-959D-DDB94DD8E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84" y="4077072"/>
            <a:ext cx="5328592" cy="21709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9AB693-0323-4C87-98BE-B2C5BC6F3387}"/>
              </a:ext>
            </a:extLst>
          </p:cNvPr>
          <p:cNvSpPr/>
          <p:nvPr/>
        </p:nvSpPr>
        <p:spPr>
          <a:xfrm>
            <a:off x="407368" y="3501008"/>
            <a:ext cx="554461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6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吉尼係數（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Gini Index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9F7B9E-85DA-4993-874E-9F65287784A9}"/>
              </a:ext>
            </a:extLst>
          </p:cNvPr>
          <p:cNvSpPr txBox="1"/>
          <p:nvPr/>
        </p:nvSpPr>
        <p:spPr>
          <a:xfrm>
            <a:off x="390524" y="1340768"/>
            <a:ext cx="534543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Gini impurity :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吉尼係數又可以稱為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吉尼不純度（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Gini impurity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，該係數也是用來評估資料的凌亂程度，該係數值會落於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[0, 0.5]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區間</a:t>
            </a:r>
            <a:b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</a:b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E0B0E4-BCD2-4706-8F68-AD4C0763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12" y="1268760"/>
            <a:ext cx="5439425" cy="3456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4110EA-B645-491F-8292-1B1C4573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5013176"/>
            <a:ext cx="3703500" cy="50381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EA4DFA4-CB9A-4115-ACFC-1AEA72EC8A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06"/>
          <a:stretch/>
        </p:blipFill>
        <p:spPr>
          <a:xfrm>
            <a:off x="767408" y="2636912"/>
            <a:ext cx="4595872" cy="23222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964E33-D887-4574-91E0-E3B4971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5085184"/>
            <a:ext cx="5256584" cy="28747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F0C71A7-9AFC-46D9-9176-F1039217AAC8}"/>
              </a:ext>
            </a:extLst>
          </p:cNvPr>
          <p:cNvSpPr/>
          <p:nvPr/>
        </p:nvSpPr>
        <p:spPr>
          <a:xfrm>
            <a:off x="407368" y="4941168"/>
            <a:ext cx="554461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60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熵＆基尼不純度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以不同觀點衡量不確定性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9C186-CDE9-B63C-466B-C1FF1EC3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988840"/>
            <a:ext cx="697327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熵＆基尼不純度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以不同觀點衡量不確定性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6647B8-92D7-6C4A-0497-D7DAA775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56792"/>
            <a:ext cx="615400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1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Why Decision Tree?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44A3992-DE10-45E4-8C7C-03EC71CEDB20}"/>
              </a:ext>
            </a:extLst>
          </p:cNvPr>
          <p:cNvSpPr/>
          <p:nvPr/>
        </p:nvSpPr>
        <p:spPr>
          <a:xfrm>
            <a:off x="191344" y="116631"/>
            <a:ext cx="2592288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Support Vector Machine (SVM)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1C7FD4-9AF8-53A2-CDC1-A96606F094AE}"/>
              </a:ext>
            </a:extLst>
          </p:cNvPr>
          <p:cNvSpPr txBox="1"/>
          <p:nvPr/>
        </p:nvSpPr>
        <p:spPr>
          <a:xfrm>
            <a:off x="407368" y="2132856"/>
            <a:ext cx="75315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決策樹是一種強大且常用的分類和預測工具。它們能夠形成一套規則，這些規則不僅易於人類理解，還可以應用於知識系統中。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將數據集分解成越來越小的子集而構建，同時在每一步分裂中產生清晰的規則，不僅提供了良好的數據透明度，也使得模型的決策過程可以被人們輕易跟蹤和驗證，極大地增強了其在實際應用中的可用性和可靠性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328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Introduction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F8D39-4B33-7F3A-5A7B-0D990ED89DD6}"/>
              </a:ext>
            </a:extLst>
          </p:cNvPr>
          <p:cNvSpPr txBox="1"/>
          <p:nvPr/>
        </p:nvSpPr>
        <p:spPr>
          <a:xfrm>
            <a:off x="390524" y="1449765"/>
            <a:ext cx="11106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Demystifying Cross-Entropy: A Key Concept for Understanding Classification in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2"/>
              </a:rPr>
              <a:t>https://medium.com/@nikitamalviya/demystifying-cross-entropy-a-key-concept-for-understanding-classification-in-machine-learning-84efb0842fbd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機器學習筆記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(Decision tree)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https://medium.com/@SCU.Datascientist/python%E5%AD%B8%E7%BF%92%E7%AD%86%E8%A8%98-%E6%B1%BA%E7%AD%96%E6%A8%B9-decision-tree-b9acf11f0f84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Maximum Likelihood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https://www.youtube.com/watch?v=BfKanl1aSG0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19611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情境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決策途徑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434652-0A6E-447C-A288-8C8E3F1EA892}"/>
              </a:ext>
            </a:extLst>
          </p:cNvPr>
          <p:cNvSpPr txBox="1"/>
          <p:nvPr/>
        </p:nvSpPr>
        <p:spPr>
          <a:xfrm>
            <a:off x="390524" y="1340768"/>
            <a:ext cx="43373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思考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誰當起始條件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那些條件要納入考慮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何時該下決定，結論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50" name="Picture 2" descr="Decision Tree Algorithm. Demystifying Decision Tree Classifier… | by  Abdul4code | GoPenAI">
            <a:extLst>
              <a:ext uri="{FF2B5EF4-FFF2-40B4-BE49-F238E27FC236}">
                <a16:creationId xmlns:a16="http://schemas.microsoft.com/office/drawing/2014/main" id="{6F4DC5DE-E963-C34A-4DEF-27359E4D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52380"/>
            <a:ext cx="7415550" cy="40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14F4-72FA-C1B0-3361-6A0834338F3E}"/>
              </a:ext>
            </a:extLst>
          </p:cNvPr>
          <p:cNvSpPr txBox="1"/>
          <p:nvPr/>
        </p:nvSpPr>
        <p:spPr>
          <a:xfrm>
            <a:off x="390524" y="1340768"/>
            <a:ext cx="53454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屬性選擇標準（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Attribute Selection Measures, ASM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決策樹通過評估不同屬性對目標變量的信息增益（例如，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信息增益、增益比率和基尼不純度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）來選擇最佳屬性。這些標準幫助於分割數據集，使得每次分割後的子集比分割前更加純淨，進而提高模型的預測能力。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樹的生長與剪枝（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Tree Growth &amp; Pruning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決策樹通過遞迴分割方式從根節點開始生長，每個節點代表一個決策問題。為防止過擬合，樹的生長會在達到一定深度或節點數據量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小於閾值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時停止。剪枝過程則移除對最終決策較少影響的節點，簡化模型結構並提升泛化能力。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分類與迴歸樹（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決策樹分為分類樹和迴歸樹兩種，分類樹用於處理離散目標變量，迴歸樹用於處理連續目標變量。分類樹通過計算每個分支的純度來進行數據分割，而迴歸樹則利用最小化均方誤差的方法來找到最佳分割。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常用評估指標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Accuracy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）：測量模型預測正確的比例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精確率（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Precision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）：正確預測為正例的比例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召回率（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Recall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）：實際為正例中模型預測正確的比例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分數（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Score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）：精確率和召回率的調和平均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AUC-ROC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曲線（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Area Under Curve - Receiver Operating Characteristics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）：用於評估分類模型在所有可能的閾值下的整體表現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B0C143-9DFB-1563-F7B7-7975E2508EB3}"/>
              </a:ext>
            </a:extLst>
          </p:cNvPr>
          <p:cNvCxnSpPr/>
          <p:nvPr/>
        </p:nvCxnSpPr>
        <p:spPr>
          <a:xfrm>
            <a:off x="5951984" y="1916832"/>
            <a:ext cx="0" cy="35283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D6098E2-957A-4D5E-A431-C59BD447E401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BB64F9-4F6D-45E8-AF1F-315A8E6E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420888"/>
            <a:ext cx="5256584" cy="287429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190D4B-7169-4A93-8377-E221F6F7F5DC}"/>
              </a:ext>
            </a:extLst>
          </p:cNvPr>
          <p:cNvSpPr txBox="1"/>
          <p:nvPr/>
        </p:nvSpPr>
        <p:spPr>
          <a:xfrm>
            <a:off x="7248128" y="1484784"/>
            <a:ext cx="3617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lassification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nd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egression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rees,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B0030-7B75-1F25-0A4B-B7780E2C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35" y="5477083"/>
            <a:ext cx="642694" cy="64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CABD419-CA3D-89C2-1DAE-3524EBDD9CD5}"/>
              </a:ext>
            </a:extLst>
          </p:cNvPr>
          <p:cNvSpPr/>
          <p:nvPr/>
        </p:nvSpPr>
        <p:spPr>
          <a:xfrm>
            <a:off x="6384032" y="5373216"/>
            <a:ext cx="5544616" cy="88746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5286D-8918-7761-46C6-DF1F6ACA048F}"/>
              </a:ext>
            </a:extLst>
          </p:cNvPr>
          <p:cNvSpPr txBox="1"/>
          <p:nvPr/>
        </p:nvSpPr>
        <p:spPr>
          <a:xfrm>
            <a:off x="7097630" y="5429680"/>
            <a:ext cx="4687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增加節點相當於在數據中切一刀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切越多刀分得越細，越有可能</a:t>
            </a: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overfitting</a:t>
            </a: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6BB54D0-F19E-4183-A2E1-B9CA95138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64"/>
          <a:stretch/>
        </p:blipFill>
        <p:spPr>
          <a:xfrm>
            <a:off x="5015880" y="1628800"/>
            <a:ext cx="6815377" cy="3888432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434652-0A6E-447C-A288-8C8E3F1EA892}"/>
              </a:ext>
            </a:extLst>
          </p:cNvPr>
          <p:cNvSpPr txBox="1"/>
          <p:nvPr/>
        </p:nvSpPr>
        <p:spPr>
          <a:xfrm>
            <a:off x="390524" y="1340768"/>
            <a:ext cx="376126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決策樹基本上是由根（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Root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）節點、分枝（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Branch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）節點及葉（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Leaf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）節點所組成。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根節點（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Root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沒有父節點的節點，通常為最開始的節點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無雙親，唯一。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內部節點（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 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Internal node or Decision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有子節點的節點，又可稱為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分枝節點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一個雙親，多個孩子。 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葉節點（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Leaf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沒有子節點的節點，通常為最終結果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無孩子，可以多個。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65AAD6-3953-AF49-5A13-59DFFD4F928D}"/>
              </a:ext>
            </a:extLst>
          </p:cNvPr>
          <p:cNvCxnSpPr/>
          <p:nvPr/>
        </p:nvCxnSpPr>
        <p:spPr>
          <a:xfrm>
            <a:off x="11064552" y="1772816"/>
            <a:ext cx="0" cy="381642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D9F39D-9F69-886D-98FF-DA261603942A}"/>
              </a:ext>
            </a:extLst>
          </p:cNvPr>
          <p:cNvSpPr txBox="1"/>
          <p:nvPr/>
        </p:nvSpPr>
        <p:spPr>
          <a:xfrm>
            <a:off x="10632504" y="55892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Depth = 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67F6C4C-9756-F25B-C7D4-5D90308A0F99}"/>
              </a:ext>
            </a:extLst>
          </p:cNvPr>
          <p:cNvCxnSpPr/>
          <p:nvPr/>
        </p:nvCxnSpPr>
        <p:spPr>
          <a:xfrm>
            <a:off x="5447928" y="2492896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7592BD-8F0A-FD06-B24C-A023B8697E59}"/>
              </a:ext>
            </a:extLst>
          </p:cNvPr>
          <p:cNvCxnSpPr/>
          <p:nvPr/>
        </p:nvCxnSpPr>
        <p:spPr>
          <a:xfrm>
            <a:off x="5447928" y="3429000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980E75F-B415-0C40-B5E2-AF18B51453D2}"/>
              </a:ext>
            </a:extLst>
          </p:cNvPr>
          <p:cNvCxnSpPr/>
          <p:nvPr/>
        </p:nvCxnSpPr>
        <p:spPr>
          <a:xfrm>
            <a:off x="5447928" y="4437112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A889079-5C73-5A38-3EB4-C8D1288199EA}"/>
              </a:ext>
            </a:extLst>
          </p:cNvPr>
          <p:cNvSpPr txBox="1"/>
          <p:nvPr/>
        </p:nvSpPr>
        <p:spPr>
          <a:xfrm>
            <a:off x="4583832" y="18448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055FE0-E4D8-8209-8237-7342B2F3D088}"/>
              </a:ext>
            </a:extLst>
          </p:cNvPr>
          <p:cNvSpPr txBox="1"/>
          <p:nvPr/>
        </p:nvSpPr>
        <p:spPr>
          <a:xfrm>
            <a:off x="4583832" y="27809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B505D1-4D69-808D-2241-7553B800391A}"/>
              </a:ext>
            </a:extLst>
          </p:cNvPr>
          <p:cNvSpPr txBox="1"/>
          <p:nvPr/>
        </p:nvSpPr>
        <p:spPr>
          <a:xfrm>
            <a:off x="4583832" y="37170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A99A94-4F8F-2AB2-3249-010851888E2E}"/>
              </a:ext>
            </a:extLst>
          </p:cNvPr>
          <p:cNvSpPr txBox="1"/>
          <p:nvPr/>
        </p:nvSpPr>
        <p:spPr>
          <a:xfrm>
            <a:off x="4583832" y="465313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4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E4D6BDB-7510-4574-96B2-051151A32FF0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5D7EBC-5F95-40AF-AF25-D6C6198E08B1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A5AAEB4-B3F0-4181-911A-5FF1B9259586}"/>
              </a:ext>
            </a:extLst>
          </p:cNvPr>
          <p:cNvSpPr/>
          <p:nvPr/>
        </p:nvSpPr>
        <p:spPr>
          <a:xfrm>
            <a:off x="7032104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92E149C-E33E-43DE-89C9-3C3A14F9F4F8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6D7C572-F224-42A4-A27E-3650D0E2596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7464152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0792E7-3D4F-481F-9CBB-192C0640AF85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895C6D6-D31F-47CE-B353-0AE8837B9D00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BE089-B537-4C7C-97E1-7AE59C77209C}"/>
              </a:ext>
            </a:extLst>
          </p:cNvPr>
          <p:cNvSpPr txBox="1"/>
          <p:nvPr/>
        </p:nvSpPr>
        <p:spPr>
          <a:xfrm>
            <a:off x="1127448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72A191A-0EF9-4D90-A154-57FAAB8AC97A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D6CAB0F-F6A0-444A-83D8-B6E60F22ED33}"/>
              </a:ext>
            </a:extLst>
          </p:cNvPr>
          <p:cNvSpPr txBox="1"/>
          <p:nvPr/>
        </p:nvSpPr>
        <p:spPr>
          <a:xfrm>
            <a:off x="6960096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6BA1E6-40EE-4278-B18C-6202C76CCCAB}"/>
              </a:ext>
            </a:extLst>
          </p:cNvPr>
          <p:cNvSpPr txBox="1"/>
          <p:nvPr/>
        </p:nvSpPr>
        <p:spPr>
          <a:xfrm>
            <a:off x="9048328" y="27809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0D81DF-14F6-4913-A72A-EDDFAA141613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7630A9C-2F92-47F9-A6A4-30AAB2A971E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913027C-06BE-45E4-9CDB-E02BCB3264CE}"/>
              </a:ext>
            </a:extLst>
          </p:cNvPr>
          <p:cNvSpPr/>
          <p:nvPr/>
        </p:nvSpPr>
        <p:spPr>
          <a:xfrm>
            <a:off x="7032104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1ED8604-9BB2-4F80-AF14-D08E4667CCB6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0E2D88-B429-42A4-8355-05DB0CE231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464152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7DEA2A8-95F2-43E1-B270-1EC8427EC387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FCEEC3-255B-4F53-8A80-C571BEDE16F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223E328-DE1F-4BA8-8608-3E532978637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7399BE5-F638-4114-84C5-5F2F7112CDC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3E70C5-2966-4891-8D58-23736DDB3600}"/>
              </a:ext>
            </a:extLst>
          </p:cNvPr>
          <p:cNvSpPr txBox="1"/>
          <p:nvPr/>
        </p:nvSpPr>
        <p:spPr>
          <a:xfrm>
            <a:off x="8688288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BDAE90E-E3B3-4747-B42B-065336A17961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0DD3EAA3-5088-4FFD-A615-4733DA678559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68CECF8-2005-4D47-825C-AE3FFCD24873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1A48D81-1D45-410B-9356-A96D016D879D}"/>
              </a:ext>
            </a:extLst>
          </p:cNvPr>
          <p:cNvSpPr txBox="1"/>
          <p:nvPr/>
        </p:nvSpPr>
        <p:spPr>
          <a:xfrm>
            <a:off x="1127448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345068C-8981-4C59-B1E9-31CE15BE9BB4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ADF357-C01D-4AD2-902E-C7C570E2B938}"/>
              </a:ext>
            </a:extLst>
          </p:cNvPr>
          <p:cNvSpPr txBox="1"/>
          <p:nvPr/>
        </p:nvSpPr>
        <p:spPr>
          <a:xfrm>
            <a:off x="2639616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A57144-9818-48B8-86E4-266D18AB2379}"/>
              </a:ext>
            </a:extLst>
          </p:cNvPr>
          <p:cNvSpPr txBox="1"/>
          <p:nvPr/>
        </p:nvSpPr>
        <p:spPr>
          <a:xfrm>
            <a:off x="8400256" y="36450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4295746-C06C-49AD-9241-47FFFF1205F2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CE686F-EA5C-48F4-AD72-CB1B03097BB7}"/>
              </a:ext>
            </a:extLst>
          </p:cNvPr>
          <p:cNvSpPr txBox="1"/>
          <p:nvPr/>
        </p:nvSpPr>
        <p:spPr>
          <a:xfrm>
            <a:off x="6960096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7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35360" y="980728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8594665-D701-4717-B1A6-C44478E2E6D0}"/>
              </a:ext>
            </a:extLst>
          </p:cNvPr>
          <p:cNvSpPr txBox="1"/>
          <p:nvPr/>
        </p:nvSpPr>
        <p:spPr>
          <a:xfrm>
            <a:off x="8400256" y="36450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168008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536160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639616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53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Classification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168008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536160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07568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824192" y="486916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192344" y="48691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51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 Pitch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49DCE"/>
      </a:accent1>
      <a:accent2>
        <a:srgbClr val="38ACC3"/>
      </a:accent2>
      <a:accent3>
        <a:srgbClr val="21B3A9"/>
      </a:accent3>
      <a:accent4>
        <a:srgbClr val="5FBD73"/>
      </a:accent4>
      <a:accent5>
        <a:srgbClr val="566986"/>
      </a:accent5>
      <a:accent6>
        <a:srgbClr val="D8D8D8"/>
      </a:accent6>
      <a:hlink>
        <a:srgbClr val="6DA4EC"/>
      </a:hlink>
      <a:folHlink>
        <a:srgbClr val="CF96E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Microsoft Office PowerPoint</Application>
  <PresentationFormat>寬螢幕</PresentationFormat>
  <Paragraphs>414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Lato Light</vt:lpstr>
      <vt:lpstr>Microsoft JhengHei UI</vt:lpstr>
      <vt:lpstr>Microsoft YaHei</vt:lpstr>
      <vt:lpstr>微軟正黑體</vt:lpstr>
      <vt:lpstr>Arial</vt:lpstr>
      <vt:lpstr>Calibri</vt:lpstr>
      <vt:lpstr>Calibri Light</vt:lpstr>
      <vt:lpstr>Century Gothic</vt:lpstr>
      <vt:lpstr>Wingdings</vt:lpstr>
      <vt:lpstr>Office Theme</vt:lpstr>
      <vt:lpstr>大師之路 有你有我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大師之路 有你有我</dc:title>
  <dc:creator>翁維陽</dc:creator>
  <cp:lastModifiedBy>翁維陽</cp:lastModifiedBy>
  <cp:revision>1</cp:revision>
  <dcterms:created xsi:type="dcterms:W3CDTF">2024-05-07T03:18:03Z</dcterms:created>
  <dcterms:modified xsi:type="dcterms:W3CDTF">2024-05-07T03:18:18Z</dcterms:modified>
</cp:coreProperties>
</file>