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142533817" r:id="rId2"/>
    <p:sldId id="2142533756" r:id="rId3"/>
    <p:sldId id="2142533761" r:id="rId4"/>
    <p:sldId id="21425337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64E0F-253D-4ECC-B87C-6A0B7E94D56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CDB58-40E5-48CB-96B2-7363499ED2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06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890134-0E62-9687-3C51-990201B410A5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0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5163" cy="777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sz="half" idx="1"/>
          </p:nvPr>
        </p:nvSpPr>
        <p:spPr>
          <a:xfrm>
            <a:off x="838418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6134110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C5C5-DDBE-4FD3-252A-FB3E2896BC4B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89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A54C8D-7080-BC5C-993A-270862287F17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11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004" y="241556"/>
            <a:ext cx="11358143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004" y="1392488"/>
            <a:ext cx="11358143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6D637-2A31-7166-B824-3A190E52C60D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091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3B5E-C645-401B-8340-9A1734BD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7B6C3B-3114-4A14-96D3-66A0125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F6D5-B0EE-4EC6-AF49-7DDCDB9CB89A}" type="datetime1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EA1334-9E43-4005-B976-A31FF2CC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971B3-8839-43F2-937A-8B66C849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4F8-DAA4-4245-948B-669BB660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5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E3F26AA5-37F1-E779-C3CA-675ED39C2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3251" y="90891"/>
            <a:ext cx="682811" cy="682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33210-8B0A-C64E-1831-2C0BA62B65A8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TW" sz="90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3E973A5-5263-8E02-69EB-80539EA404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DAFC519-F678-885D-E0DD-E5F546122D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E58D89-23F0-5FA3-8653-39139D05459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758125" y="6578563"/>
            <a:ext cx="0" cy="14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23">
            <a:extLst>
              <a:ext uri="{FF2B5EF4-FFF2-40B4-BE49-F238E27FC236}">
                <a16:creationId xmlns:a16="http://schemas.microsoft.com/office/drawing/2014/main" id="{B4C955E5-E786-ACDE-18FA-866C91B20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57453" y="6446044"/>
            <a:ext cx="352945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/>
          <a:p>
            <a:pPr algn="ctr"/>
            <a:fld id="{B137C29A-0912-4B9D-B63A-7EE0D168282D}" type="slidenum">
              <a:rPr lang="id-ID" altLang="zh-TW" sz="1200" b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endParaRPr lang="id-ID" altLang="zh-TW" sz="1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3" name="文字方塊 2">
            <a:extLst>
              <a:ext uri="{FF2B5EF4-FFF2-40B4-BE49-F238E27FC236}">
                <a16:creationId xmlns:a16="http://schemas.microsoft.com/office/drawing/2014/main" id="{BDDECC3E-4DCB-7F34-9F52-35B9C2E633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21754" y="6425407"/>
            <a:ext cx="4331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TW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桑尼數據科學版權所有 保留一切權利</a:t>
            </a:r>
            <a:endParaRPr kumimoji="1" lang="en-US" altLang="zh-TW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kumimoji="1" lang="en-US" altLang="zh-TW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© 2024 SUNNY DATA SCIENCE. All rights reserved</a:t>
            </a:r>
            <a:endParaRPr kumimoji="1"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圖片 10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03EEB0C0-4280-8DEC-D409-91128A8F0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22143"/>
            <a:ext cx="880395" cy="8803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8D3311-5B2F-DECC-2760-17645E9F91AC}"/>
              </a:ext>
            </a:extLst>
          </p:cNvPr>
          <p:cNvSpPr txBox="1"/>
          <p:nvPr userDrawn="1"/>
        </p:nvSpPr>
        <p:spPr>
          <a:xfrm>
            <a:off x="758124" y="6515363"/>
            <a:ext cx="433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桑尼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iSpan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數據科學領導品牌</a:t>
            </a:r>
          </a:p>
        </p:txBody>
      </p:sp>
    </p:spTree>
    <p:extLst>
      <p:ext uri="{BB962C8B-B14F-4D97-AF65-F5344CB8AC3E}">
        <p14:creationId xmlns:p14="http://schemas.microsoft.com/office/powerpoint/2010/main" val="146438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 spc="15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9pPr>
    </p:titleStyle>
    <p:bodyStyle>
      <a:lvl1pPr algn="l" defTabSz="91360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marL="4564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marL="9136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marL="13708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marL="18280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shisharora2204/logistic-regression-maximum-likelihood-estimation-gradient-descent-a7962a452332" TargetMode="External"/><Relationship Id="rId2" Type="http://schemas.openxmlformats.org/officeDocument/2006/relationships/hyperlink" Target="https://ycc.idv.tw/deep-dl_2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0C6ABA-B083-4D24-95CB-43BD0221733B}"/>
              </a:ext>
            </a:extLst>
          </p:cNvPr>
          <p:cNvCxnSpPr>
            <a:cxnSpLocks/>
          </p:cNvCxnSpPr>
          <p:nvPr/>
        </p:nvCxnSpPr>
        <p:spPr>
          <a:xfrm>
            <a:off x="199735" y="3896205"/>
            <a:ext cx="11970328" cy="0"/>
          </a:xfrm>
          <a:prstGeom prst="line">
            <a:avLst/>
          </a:prstGeom>
          <a:ln w="28575">
            <a:gradFill>
              <a:gsLst>
                <a:gs pos="0">
                  <a:srgbClr val="FFFFCC"/>
                </a:gs>
                <a:gs pos="27000">
                  <a:srgbClr val="FFCC00"/>
                </a:gs>
                <a:gs pos="77000">
                  <a:srgbClr val="FFCC00"/>
                </a:gs>
                <a:gs pos="54000">
                  <a:srgbClr val="FFC000"/>
                </a:gs>
                <a:gs pos="100000">
                  <a:srgbClr val="FFFFC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B8A1638B-893D-4407-A758-22DA84E766CA}"/>
              </a:ext>
            </a:extLst>
          </p:cNvPr>
          <p:cNvSpPr txBox="1">
            <a:spLocks/>
          </p:cNvSpPr>
          <p:nvPr/>
        </p:nvSpPr>
        <p:spPr bwMode="auto">
          <a:xfrm>
            <a:off x="3412066" y="2848013"/>
            <a:ext cx="5655734" cy="11619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ctr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KNN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introduction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5E916E-A895-4EDF-86D9-B14760F2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22" y="2194156"/>
            <a:ext cx="11408954" cy="767639"/>
          </a:xfrm>
        </p:spPr>
        <p:txBody>
          <a:bodyPr/>
          <a:lstStyle/>
          <a:p>
            <a:r>
              <a:rPr lang="zh-TW" altLang="en-US" sz="2800" b="1" dirty="0">
                <a:solidFill>
                  <a:schemeClr val="accent6">
                    <a:lumMod val="10000"/>
                  </a:schemeClr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Calibri Light" panose="020F0302020204030204" pitchFamily="34" charset="0"/>
              </a:rPr>
              <a:t>大師之路 有你有我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8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14F4-72FA-C1B0-3361-6A0834338F3E}"/>
              </a:ext>
            </a:extLst>
          </p:cNvPr>
          <p:cNvSpPr txBox="1"/>
          <p:nvPr/>
        </p:nvSpPr>
        <p:spPr>
          <a:xfrm>
            <a:off x="390524" y="1340768"/>
            <a:ext cx="52014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鄰近點選擇（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Nearest Neighbors Selection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KNN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通過選擇與新樣本最接近的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個已知樣本（即最鄰近點），並基於這些鄰近點的類別來預測新樣本的類別。這種方法不需要明確的數據映射或轉換，而是直接在原始數據空間中進行操作。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距離計算（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Distance Calculation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KNN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中，計算新樣本與每個訓練樣本之間的距離是決定最近鄰居的關鍵步驟。常用的距離度量方法包括歐幾里得距離、曼哈頓距離和切比雪夫距離等。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投票機制（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Voting Mechanism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一旦選定了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個最鄰近的點，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KNN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會使用投票機制來決定新樣本的類別。如果是分類問題，最常見的類別（在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個鄰近點中）會被選為預測結果；如果是回歸問題，則可能計算這些鄰近點的平均值或加權平均值。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常用評估指標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Accuracy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）：測量模型預測正確的比例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精確率（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Precision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）：正確預測為正例的比例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召回率（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Recall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）：實際為正例中模型預測正確的比例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分數（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Score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）：精確率和召回率的調和平均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AUC-ROC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曲線（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Area Under Curve - Receiver Operating Characteristics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）：用於評估分類模型在所有可能的閾值下的整體表現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KNN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從多個獨立變數預測一個類別變數。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4B0C143-9DFB-1563-F7B7-7975E2508EB3}"/>
              </a:ext>
            </a:extLst>
          </p:cNvPr>
          <p:cNvCxnSpPr/>
          <p:nvPr/>
        </p:nvCxnSpPr>
        <p:spPr>
          <a:xfrm>
            <a:off x="5951984" y="1916832"/>
            <a:ext cx="0" cy="35283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D6098E2-957A-4D5E-A431-C59BD447E401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KNN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9EAB5E-D95C-4591-B53C-72B33CE5C78C}"/>
              </a:ext>
            </a:extLst>
          </p:cNvPr>
          <p:cNvSpPr/>
          <p:nvPr/>
        </p:nvSpPr>
        <p:spPr>
          <a:xfrm>
            <a:off x="7248128" y="5229200"/>
            <a:ext cx="4320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步驟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：選擇鄰居的數量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步驟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：根據歐幾里得距離，找出新數據點的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個最近鄰居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步驟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：在這些 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個鄰居中，計算每個類別的數據點數量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步驟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：將新數據點歸類到鄰居數量最多的類別中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30E331-5DE5-4BE2-8C9B-6E128D86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060848"/>
            <a:ext cx="4392488" cy="25568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D5E405-CF1E-4AB0-9D90-68C883BF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4" y="4725144"/>
            <a:ext cx="4176464" cy="37043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A684831-2E99-40E3-A85E-181C1D225AF5}"/>
              </a:ext>
            </a:extLst>
          </p:cNvPr>
          <p:cNvSpPr/>
          <p:nvPr/>
        </p:nvSpPr>
        <p:spPr>
          <a:xfrm>
            <a:off x="8472264" y="3140968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B30BAA4-3541-460C-A902-F1F73298D4E9}"/>
              </a:ext>
            </a:extLst>
          </p:cNvPr>
          <p:cNvSpPr/>
          <p:nvPr/>
        </p:nvSpPr>
        <p:spPr>
          <a:xfrm>
            <a:off x="8184232" y="3140968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1E451B2-2579-4D86-93B8-07383DAECB00}"/>
              </a:ext>
            </a:extLst>
          </p:cNvPr>
          <p:cNvSpPr/>
          <p:nvPr/>
        </p:nvSpPr>
        <p:spPr>
          <a:xfrm>
            <a:off x="8256240" y="3356992"/>
            <a:ext cx="21602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F9A01B24-BF2D-4ECE-ACFD-32498393F07C}"/>
              </a:ext>
            </a:extLst>
          </p:cNvPr>
          <p:cNvSpPr/>
          <p:nvPr/>
        </p:nvSpPr>
        <p:spPr>
          <a:xfrm>
            <a:off x="8904312" y="2636912"/>
            <a:ext cx="216024" cy="216024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0D2DD9B-7D93-45DF-B9D0-DA9226CEA3BA}"/>
              </a:ext>
            </a:extLst>
          </p:cNvPr>
          <p:cNvSpPr/>
          <p:nvPr/>
        </p:nvSpPr>
        <p:spPr>
          <a:xfrm>
            <a:off x="8904312" y="2924944"/>
            <a:ext cx="216024" cy="216024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AC1D2C9-4D6B-45C7-9C15-FF260BC7FE42}"/>
              </a:ext>
            </a:extLst>
          </p:cNvPr>
          <p:cNvSpPr/>
          <p:nvPr/>
        </p:nvSpPr>
        <p:spPr>
          <a:xfrm>
            <a:off x="8256240" y="1700808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假設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 = 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92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机器学习基础】常见的9种距离度量方法，内含欧氏距离、切比雪夫距离等-CSDN博客">
            <a:extLst>
              <a:ext uri="{FF2B5EF4-FFF2-40B4-BE49-F238E27FC236}">
                <a16:creationId xmlns:a16="http://schemas.microsoft.com/office/drawing/2014/main" id="{8442A8CA-0CF1-4481-8DD2-FAD2DD724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90"/>
          <a:stretch/>
        </p:blipFill>
        <p:spPr bwMode="auto">
          <a:xfrm>
            <a:off x="7392144" y="2276872"/>
            <a:ext cx="449993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F97159C0-BA87-4B6D-A499-A7666A4003F6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機器學習中的距離計算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63E6F0-D058-40A8-A1EB-2B965B2697A0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從多個獨立變數預測一個類別變數。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1CA005-E627-4F86-85BF-85A86EFEE7E7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KNN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8391A6-0AA7-4DBD-8185-F3A87A56C95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464152" y="1916832"/>
            <a:ext cx="1368152" cy="21338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4F66468-C161-4D6E-BE3E-B9601208233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9408368" y="1844824"/>
            <a:ext cx="466790" cy="3048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CC225C7-AE29-4303-8DB4-E25AB533F89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0992544" y="1916832"/>
            <a:ext cx="513983" cy="2190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5BF5E6A-6F2E-447E-A11E-ED295E63B4F5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536160" y="5445224"/>
            <a:ext cx="1224136" cy="17384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CEFA74D-EB64-436D-B6FD-B8B9C90F02D7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8976320" y="5445224"/>
            <a:ext cx="1296144" cy="15071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42578E0-764F-46AC-B8AC-28B42B5297CA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10560496" y="5445224"/>
            <a:ext cx="1296144" cy="175859"/>
          </a:xfrm>
          <a:prstGeom prst="rect">
            <a:avLst/>
          </a:prstGeom>
        </p:spPr>
      </p:pic>
      <p:sp>
        <p:nvSpPr>
          <p:cNvPr id="19" name="橢圓 18">
            <a:extLst>
              <a:ext uri="{FF2B5EF4-FFF2-40B4-BE49-F238E27FC236}">
                <a16:creationId xmlns:a16="http://schemas.microsoft.com/office/drawing/2014/main" id="{34E90382-D8A3-4464-BC4B-20188F40E6BC}"/>
              </a:ext>
            </a:extLst>
          </p:cNvPr>
          <p:cNvSpPr/>
          <p:nvPr/>
        </p:nvSpPr>
        <p:spPr>
          <a:xfrm>
            <a:off x="7248128" y="220486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F654AE6-4D42-4923-B2C9-1699716A5AB1}"/>
              </a:ext>
            </a:extLst>
          </p:cNvPr>
          <p:cNvSpPr/>
          <p:nvPr/>
        </p:nvSpPr>
        <p:spPr>
          <a:xfrm>
            <a:off x="8760296" y="220486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2EFAEF0-9691-412E-A06C-C688965706DD}"/>
              </a:ext>
            </a:extLst>
          </p:cNvPr>
          <p:cNvSpPr/>
          <p:nvPr/>
        </p:nvSpPr>
        <p:spPr>
          <a:xfrm>
            <a:off x="10344472" y="220486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D01C506-A8A8-42A1-A53C-1A2F58588B07}"/>
              </a:ext>
            </a:extLst>
          </p:cNvPr>
          <p:cNvSpPr/>
          <p:nvPr/>
        </p:nvSpPr>
        <p:spPr>
          <a:xfrm>
            <a:off x="7248128" y="3717032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8B836B5-F3F9-4E9E-9D07-754D7782A2FD}"/>
              </a:ext>
            </a:extLst>
          </p:cNvPr>
          <p:cNvSpPr/>
          <p:nvPr/>
        </p:nvSpPr>
        <p:spPr>
          <a:xfrm>
            <a:off x="8760296" y="3717032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5571A31-0767-4C22-A520-30CD92716AF5}"/>
              </a:ext>
            </a:extLst>
          </p:cNvPr>
          <p:cNvSpPr/>
          <p:nvPr/>
        </p:nvSpPr>
        <p:spPr>
          <a:xfrm>
            <a:off x="10344472" y="3717032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DB6D10A-345F-4AD1-86CB-13442DA06A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9376" y="1556792"/>
          <a:ext cx="6517256" cy="4370718"/>
        </p:xfrm>
        <a:graphic>
          <a:graphicData uri="http://schemas.openxmlformats.org/drawingml/2006/table">
            <a:tbl>
              <a:tblPr/>
              <a:tblGrid>
                <a:gridCol w="163941">
                  <a:extLst>
                    <a:ext uri="{9D8B030D-6E8A-4147-A177-3AD203B41FA5}">
                      <a16:colId xmlns:a16="http://schemas.microsoft.com/office/drawing/2014/main" val="3653628753"/>
                    </a:ext>
                  </a:extLst>
                </a:gridCol>
                <a:gridCol w="1104821">
                  <a:extLst>
                    <a:ext uri="{9D8B030D-6E8A-4147-A177-3AD203B41FA5}">
                      <a16:colId xmlns:a16="http://schemas.microsoft.com/office/drawing/2014/main" val="201387043"/>
                    </a:ext>
                  </a:extLst>
                </a:gridCol>
                <a:gridCol w="1104821">
                  <a:extLst>
                    <a:ext uri="{9D8B030D-6E8A-4147-A177-3AD203B41FA5}">
                      <a16:colId xmlns:a16="http://schemas.microsoft.com/office/drawing/2014/main" val="863855776"/>
                    </a:ext>
                  </a:extLst>
                </a:gridCol>
                <a:gridCol w="2024317">
                  <a:extLst>
                    <a:ext uri="{9D8B030D-6E8A-4147-A177-3AD203B41FA5}">
                      <a16:colId xmlns:a16="http://schemas.microsoft.com/office/drawing/2014/main" val="2249701511"/>
                    </a:ext>
                  </a:extLst>
                </a:gridCol>
                <a:gridCol w="2119356">
                  <a:extLst>
                    <a:ext uri="{9D8B030D-6E8A-4147-A177-3AD203B41FA5}">
                      <a16:colId xmlns:a16="http://schemas.microsoft.com/office/drawing/2014/main" val="2020952493"/>
                    </a:ext>
                  </a:extLst>
                </a:gridCol>
              </a:tblGrid>
              <a:tr h="17125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Distance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i="0" u="none" strike="noStrike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D</a:t>
                      </a:r>
                      <a:r>
                        <a:rPr lang="en-US" sz="1200" b="1" i="0" u="none" strike="noStrike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escible</a:t>
                      </a:r>
                      <a:endParaRPr lang="en-US" sz="12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新細明體" panose="02020500000000000000" pitchFamily="18" charset="-120"/>
                      </a:endParaRP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Drawbacks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Usage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195723"/>
                  </a:ext>
                </a:extLst>
              </a:tr>
              <a:tr h="5551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Euclidean </a:t>
                      </a:r>
                      <a:b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L2 distance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The standard method of distance calculation in a Cartesian plane.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It does not perform well in high-dimensional spaces (curse of dimensionality) and is not scale-invariant.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Widely used in 2D or 3D space for geometry, physics, and various algorithms, such as in machine learning for clustering.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55352"/>
                  </a:ext>
                </a:extLst>
              </a:tr>
              <a:tr h="820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Cosine Similarity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Measures the cosine of the angle between two vectors in a multi-dimensional space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Not an actual distance metric, but rather a similarity measure.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Text analysis, determining document or string similarity in machine learning and data mining.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744875"/>
                  </a:ext>
                </a:extLst>
              </a:tr>
              <a:tr h="984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Hamming 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Measures the number of positions at which the corresponding symbols are different.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Only applicable to strings of equal length; not a metric for numerical distances.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Information theory for error detection and correction, coding theory.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1572"/>
                  </a:ext>
                </a:extLst>
              </a:tr>
              <a:tr h="65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Manhattan</a:t>
                      </a:r>
                      <a:b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400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L1 distance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1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Measures the distance between points in a grid-based path.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Assumes grid-like path movement, which is not always realistic in physical space.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Useful in urban planning, circuit design, and some machine learning models.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77140"/>
                  </a:ext>
                </a:extLst>
              </a:tr>
              <a:tr h="5066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Minkowski</a:t>
                      </a:r>
                      <a: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A generalization of both Euclidean and Manhattan distances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Choosing an appropriate 𝑝p can be non-trivial and impacts the calculation significantly.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In machine learning, different values of p can be chosen to experiment with the performance of models.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100793"/>
                  </a:ext>
                </a:extLst>
              </a:tr>
              <a:tr h="656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Chebyshev 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Based on the maximum difference along any coordinate dimension.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It can be overly simplistic for some applications, as it only considers the largest difference.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新細明體" panose="02020500000000000000" pitchFamily="18" charset="-120"/>
                        </a:rPr>
                        <a:t>Chess games for calculating the distance of the king's move, operations research, and some computer algorithms.</a:t>
                      </a:r>
                    </a:p>
                  </a:txBody>
                  <a:tcPr marL="7136" marR="7136" marT="7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41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2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KNN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9F8D39-4B33-7F3A-5A7B-0D990ED89DD6}"/>
              </a:ext>
            </a:extLst>
          </p:cNvPr>
          <p:cNvSpPr txBox="1"/>
          <p:nvPr/>
        </p:nvSpPr>
        <p:spPr>
          <a:xfrm>
            <a:off x="390524" y="1449765"/>
            <a:ext cx="11106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你知道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Cross Entropy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和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KL Divergence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代表什麼意義嗎？談機器學習裡的資訊理論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  <a:hlinkClick r:id="rId2"/>
              </a:rPr>
              <a:t>https://ycc.idv.tw/deep-dl_2.html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  <a:hlinkClick r:id="rId3"/>
              </a:rPr>
              <a:t>https://medium.com/@ashisharora2204/logistic-regression-maximum-likelihood-estimation-gradient-descent-a7962a452332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Maximum Likelihood Estimate and Logistic Regression simplified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https://pmirla.github.io/2016/07/20/maximum-likelihood-explanation.html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小結</a:t>
            </a:r>
          </a:p>
        </p:txBody>
      </p:sp>
    </p:spTree>
    <p:extLst>
      <p:ext uri="{BB962C8B-B14F-4D97-AF65-F5344CB8AC3E}">
        <p14:creationId xmlns:p14="http://schemas.microsoft.com/office/powerpoint/2010/main" val="373867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ing Pitch - Rocketo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49DCE"/>
      </a:accent1>
      <a:accent2>
        <a:srgbClr val="38ACC3"/>
      </a:accent2>
      <a:accent3>
        <a:srgbClr val="21B3A9"/>
      </a:accent3>
      <a:accent4>
        <a:srgbClr val="5FBD73"/>
      </a:accent4>
      <a:accent5>
        <a:srgbClr val="566986"/>
      </a:accent5>
      <a:accent6>
        <a:srgbClr val="D8D8D8"/>
      </a:accent6>
      <a:hlink>
        <a:srgbClr val="6DA4EC"/>
      </a:hlink>
      <a:folHlink>
        <a:srgbClr val="CF96E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寬螢幕</PresentationFormat>
  <Paragraphs>76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6" baseType="lpstr">
      <vt:lpstr>-apple-system</vt:lpstr>
      <vt:lpstr>Lato Light</vt:lpstr>
      <vt:lpstr>Microsoft JhengHei UI</vt:lpstr>
      <vt:lpstr>Microsoft YaHei</vt:lpstr>
      <vt:lpstr>微軟正黑體</vt:lpstr>
      <vt:lpstr>Arial</vt:lpstr>
      <vt:lpstr>Calibri</vt:lpstr>
      <vt:lpstr>Calibri Light</vt:lpstr>
      <vt:lpstr>Century Gothic</vt:lpstr>
      <vt:lpstr>Segoe UI</vt:lpstr>
      <vt:lpstr>Wingdings</vt:lpstr>
      <vt:lpstr>Office Theme</vt:lpstr>
      <vt:lpstr>大師之路 有你有我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大師之路 有你有我</dc:title>
  <dc:creator>翁維陽</dc:creator>
  <cp:lastModifiedBy>翁維陽</cp:lastModifiedBy>
  <cp:revision>1</cp:revision>
  <dcterms:created xsi:type="dcterms:W3CDTF">2024-05-07T03:16:46Z</dcterms:created>
  <dcterms:modified xsi:type="dcterms:W3CDTF">2024-05-07T03:17:02Z</dcterms:modified>
</cp:coreProperties>
</file>