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2533773" r:id="rId2"/>
    <p:sldId id="2142533792" r:id="rId3"/>
    <p:sldId id="2142533796" r:id="rId4"/>
    <p:sldId id="2142533800" r:id="rId5"/>
    <p:sldId id="2142533794" r:id="rId6"/>
    <p:sldId id="2142533775" r:id="rId7"/>
    <p:sldId id="2142533795" r:id="rId8"/>
    <p:sldId id="2142533798" r:id="rId9"/>
    <p:sldId id="214253377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7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53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3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656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3B5E-C645-401B-8340-9A1734B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7B6C3B-3114-4A14-96D3-66A0125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F6D5-B0EE-4EC6-AF49-7DDCDB9CB89A}" type="datetime1">
              <a:rPr lang="zh-TW" altLang="en-US" smtClean="0"/>
              <a:t>2024/5/6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EA1334-9E43-4005-B976-A31FF2C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971B3-8839-43F2-937A-8B66C84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4F8-DAA4-4245-948B-669BB660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9230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today.com.tw/author/release/7288" TargetMode="External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5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microsoft.com/office/2007/relationships/hdphoto" Target="../media/hdphoto7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microsoft.com/office/2007/relationships/hdphoto" Target="../media/hdphoto8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articles/feature-enginee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924944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150" normalizeH="0" baseline="0" noProof="0" dirty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Polynominal</a:t>
            </a:r>
            <a:r>
              <a:rPr kumimoji="0" lang="en-US" altLang="zh-TW" sz="3200" b="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Regression</a:t>
            </a:r>
          </a:p>
        </p:txBody>
      </p:sp>
    </p:spTree>
    <p:extLst>
      <p:ext uri="{BB962C8B-B14F-4D97-AF65-F5344CB8AC3E}">
        <p14:creationId xmlns:p14="http://schemas.microsoft.com/office/powerpoint/2010/main" val="16040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情境假設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1512F7-A8F6-410D-A699-16D06A7A4527}"/>
              </a:ext>
            </a:extLst>
          </p:cNvPr>
          <p:cNvSpPr/>
          <p:nvPr/>
        </p:nvSpPr>
        <p:spPr>
          <a:xfrm>
            <a:off x="479376" y="1484784"/>
            <a:ext cx="932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你是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1977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年後出生的嗎？跨越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25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年數據大調查：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30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多歲已是收入高峰，此生不會再賺更多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C620CC-6CFB-4A33-AA59-38311DE7CAE1}"/>
              </a:ext>
            </a:extLst>
          </p:cNvPr>
          <p:cNvSpPr/>
          <p:nvPr/>
        </p:nvSpPr>
        <p:spPr>
          <a:xfrm>
            <a:off x="479376" y="220486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該如何預測個人月收入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有哪些因素會影響收入的多寡？</a:t>
            </a:r>
          </a:p>
        </p:txBody>
      </p:sp>
      <p:pic>
        <p:nvPicPr>
          <p:cNvPr id="17410" name="Picture 2" descr="你是1977年後出生的嗎？跨越25年數據大調查：30多歲已是收入高峰，此生不會再賺更多- 今周刊">
            <a:extLst>
              <a:ext uri="{FF2B5EF4-FFF2-40B4-BE49-F238E27FC236}">
                <a16:creationId xmlns:a16="http://schemas.microsoft.com/office/drawing/2014/main" id="{7214061A-EA7F-448C-8BD2-A1E81453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132856"/>
            <a:ext cx="5409773" cy="393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0C06B52-58A3-40BD-A3F1-8FD0E0FC7647}"/>
              </a:ext>
            </a:extLst>
          </p:cNvPr>
          <p:cNvSpPr/>
          <p:nvPr/>
        </p:nvSpPr>
        <p:spPr>
          <a:xfrm>
            <a:off x="9695804" y="6021288"/>
            <a:ext cx="2496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修正"/>
                <a:ea typeface="新細明體" panose="02020500000000000000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中央研究院社會學研究所研究員 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修正"/>
                <a:ea typeface="新細明體" panose="02020500000000000000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微軟正黑體修正"/>
                <a:ea typeface="新細明體" panose="02020500000000000000" pitchFamily="18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林宗弘</a:t>
            </a:r>
            <a:endParaRPr kumimoji="0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" name="Picture 2" descr="Middle age - Free marketing icons">
            <a:extLst>
              <a:ext uri="{FF2B5EF4-FFF2-40B4-BE49-F238E27FC236}">
                <a16:creationId xmlns:a16="http://schemas.microsoft.com/office/drawing/2014/main" id="{B5CEFB0E-58D9-40FE-B556-B4AAC48A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7890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Education - Free education icons">
            <a:extLst>
              <a:ext uri="{FF2B5EF4-FFF2-40B4-BE49-F238E27FC236}">
                <a16:creationId xmlns:a16="http://schemas.microsoft.com/office/drawing/2014/main" id="{A6D08392-B15C-452A-92B8-5E280507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02190"/>
            <a:ext cx="801832" cy="80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扳手icon图片-扳手icon素材-扳手icon插画-摄图新视界">
            <a:extLst>
              <a:ext uri="{FF2B5EF4-FFF2-40B4-BE49-F238E27FC236}">
                <a16:creationId xmlns:a16="http://schemas.microsoft.com/office/drawing/2014/main" id="{95C93187-6439-435E-98D3-FBCC82438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80219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예수님 일러스트 하느님 성 금요일, 예수 클립 아트, 신자, 예수 예수 PNG 일러스트 및 PSD 이미지 무료 다운로드 - Pngtree">
            <a:extLst>
              <a:ext uri="{FF2B5EF4-FFF2-40B4-BE49-F238E27FC236}">
                <a16:creationId xmlns:a16="http://schemas.microsoft.com/office/drawing/2014/main" id="{C838113A-81C0-4F94-8249-E4332B40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802190"/>
            <a:ext cx="743744" cy="74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79809A-823B-42A2-8260-1A56F0C5BDF0}"/>
              </a:ext>
            </a:extLst>
          </p:cNvPr>
          <p:cNvSpPr txBox="1"/>
          <p:nvPr/>
        </p:nvSpPr>
        <p:spPr>
          <a:xfrm>
            <a:off x="1343472" y="46531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年紀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65D9B5-0C53-49CB-AAA5-D8756B99AC5A}"/>
              </a:ext>
            </a:extLst>
          </p:cNvPr>
          <p:cNvSpPr txBox="1"/>
          <p:nvPr/>
        </p:nvSpPr>
        <p:spPr>
          <a:xfrm>
            <a:off x="2279576" y="46531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學歷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6F554F-BF04-4FF4-8F7E-C2B1D1AA5A1B}"/>
              </a:ext>
            </a:extLst>
          </p:cNvPr>
          <p:cNvSpPr txBox="1"/>
          <p:nvPr/>
        </p:nvSpPr>
        <p:spPr>
          <a:xfrm>
            <a:off x="3359696" y="465313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技能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78670EF-7675-401A-ABB8-4FECC58A906B}"/>
              </a:ext>
            </a:extLst>
          </p:cNvPr>
          <p:cNvSpPr txBox="1"/>
          <p:nvPr/>
        </p:nvSpPr>
        <p:spPr>
          <a:xfrm>
            <a:off x="4295800" y="4653136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投胎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66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14F4-72FA-C1B0-3361-6A0834338F3E}"/>
              </a:ext>
            </a:extLst>
          </p:cNvPr>
          <p:cNvSpPr txBox="1"/>
          <p:nvPr/>
        </p:nvSpPr>
        <p:spPr>
          <a:xfrm>
            <a:off x="390524" y="1340768"/>
            <a:ext cx="52014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多項式回歸是一種回歸分析的形式，用於建立自變數 𝑥 和因變數 𝑦 之間關係的模型，這種關係被模型化為 𝑛 次多項式。相對於線性回歸只考慮自變數的一次方，多項式回歸還將自變數的高次方納入考慮，使模型能更好地捕捉數據中的非線性趨勢。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常用評估指標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新細明體" panose="02020500000000000000" pitchFamily="18" charset="-120"/>
                <a:cs typeface="+mn-cs"/>
              </a:rPr>
              <a:t>MSE, Mean Squared Error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新細明體" panose="02020500000000000000" pitchFamily="18" charset="-120"/>
                <a:cs typeface="+mn-cs"/>
              </a:rPr>
              <a:t>RMSE, Root Mean Squared Error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新細明體" panose="02020500000000000000" pitchFamily="18" charset="-120"/>
                <a:cs typeface="+mn-cs"/>
              </a:rPr>
              <a:t>MAPE, Mean Absolute Percentage Error,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highlight>
                  <a:srgbClr val="FFFFFF"/>
                </a:highlight>
                <a:uLnTx/>
                <a:uFillTx/>
                <a:latin typeface="Söhne"/>
                <a:ea typeface="新細明體" panose="02020500000000000000" pitchFamily="18" charset="-120"/>
                <a:cs typeface="+mn-cs"/>
              </a:rPr>
              <a:t>R², Coefficient of Determination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150" normalizeH="0" baseline="0" noProof="0" dirty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Polynominal</a:t>
            </a:r>
            <a:r>
              <a:rPr kumimoji="0" lang="en-US" altLang="zh-TW" sz="3200" b="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多項式方程最有名的就是二次曲線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就是拋物線方程式啦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國小教過了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B0C143-9DFB-1563-F7B7-7975E2508EB3}"/>
              </a:ext>
            </a:extLst>
          </p:cNvPr>
          <p:cNvCxnSpPr/>
          <p:nvPr/>
        </p:nvCxnSpPr>
        <p:spPr>
          <a:xfrm>
            <a:off x="5951984" y="1916832"/>
            <a:ext cx="0" cy="35283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469E56-1ADD-4477-BAB1-5C7455D247B4}"/>
              </a:ext>
            </a:extLst>
          </p:cNvPr>
          <p:cNvSpPr/>
          <p:nvPr/>
        </p:nvSpPr>
        <p:spPr>
          <a:xfrm>
            <a:off x="191344" y="116631"/>
            <a:ext cx="158417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Regression</a:t>
            </a:r>
          </a:p>
        </p:txBody>
      </p:sp>
      <p:pic>
        <p:nvPicPr>
          <p:cNvPr id="18434" name="Picture 2" descr="Understanding Polynomial Regression Model - Analytics Vidhya">
            <a:extLst>
              <a:ext uri="{FF2B5EF4-FFF2-40B4-BE49-F238E27FC236}">
                <a16:creationId xmlns:a16="http://schemas.microsoft.com/office/drawing/2014/main" id="{2EEA712C-3F38-4E42-BB1E-10B589A3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933056"/>
            <a:ext cx="4610661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Understanding Polynomial Regression | by Tahera Firdose | Medium">
            <a:extLst>
              <a:ext uri="{FF2B5EF4-FFF2-40B4-BE49-F238E27FC236}">
                <a16:creationId xmlns:a16="http://schemas.microsoft.com/office/drawing/2014/main" id="{2BA51398-1F82-4BB3-9994-788DE4663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1988840"/>
            <a:ext cx="4958376" cy="37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各種多項式函數</a:t>
            </a:r>
            <a:endParaRPr kumimoji="0" lang="en-US" altLang="zh-TW" sz="3200" b="0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高中有教過還記得嗎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牛頓老師在哭泣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QQ</a:t>
            </a:r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C469E56-1ADD-4477-BAB1-5C7455D247B4}"/>
              </a:ext>
            </a:extLst>
          </p:cNvPr>
          <p:cNvSpPr/>
          <p:nvPr/>
        </p:nvSpPr>
        <p:spPr>
          <a:xfrm>
            <a:off x="191344" y="116631"/>
            <a:ext cx="158417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Regression</a:t>
            </a:r>
          </a:p>
        </p:txBody>
      </p:sp>
      <p:pic>
        <p:nvPicPr>
          <p:cNvPr id="9" name="Picture 2" descr="以一元及二元函数为例，通过多项式的函数图像观察其拟合性能；以及对用多项式作目标函数进行机器学习时的一些理解。_二元多项式拟合-CSDN博客">
            <a:extLst>
              <a:ext uri="{FF2B5EF4-FFF2-40B4-BE49-F238E27FC236}">
                <a16:creationId xmlns:a16="http://schemas.microsoft.com/office/drawing/2014/main" id="{F8AF3F5F-C5FC-480C-A36E-AB5ADE1A7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41277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6583D5E-476A-4E4E-9C24-4F5A246CB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14025"/>
          <a:stretch/>
        </p:blipFill>
        <p:spPr>
          <a:xfrm>
            <a:off x="7176120" y="2420888"/>
            <a:ext cx="4239846" cy="118123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9FD6ACD-A3A8-4E79-A2BA-4BCDF9D69012}"/>
              </a:ext>
            </a:extLst>
          </p:cNvPr>
          <p:cNvSpPr txBox="1"/>
          <p:nvPr/>
        </p:nvSpPr>
        <p:spPr>
          <a:xfrm>
            <a:off x="8256240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牛頓力學運動方程</a:t>
            </a:r>
          </a:p>
        </p:txBody>
      </p:sp>
      <p:pic>
        <p:nvPicPr>
          <p:cNvPr id="25602" name="Picture 2" descr="等加速度直線運動の３公式の使い方がわかりません！｜理科｜苦手解決Q&amp;A｜進研ゼミ高校講座">
            <a:extLst>
              <a:ext uri="{FF2B5EF4-FFF2-40B4-BE49-F238E27FC236}">
                <a16:creationId xmlns:a16="http://schemas.microsoft.com/office/drawing/2014/main" id="{96B0E1E2-C5A9-4F25-9AAF-7AE4B655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933056"/>
            <a:ext cx="3312368" cy="18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B77F208-02ED-4E3D-8B61-778BCE9260B5}"/>
              </a:ext>
            </a:extLst>
          </p:cNvPr>
          <p:cNvSpPr/>
          <p:nvPr/>
        </p:nvSpPr>
        <p:spPr>
          <a:xfrm>
            <a:off x="10416480" y="4077072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F01283F-5680-4FE8-B4D7-852F01B1FD7C}"/>
              </a:ext>
            </a:extLst>
          </p:cNvPr>
          <p:cNvSpPr/>
          <p:nvPr/>
        </p:nvSpPr>
        <p:spPr>
          <a:xfrm>
            <a:off x="10416480" y="472514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6678B563-9DB0-4482-8AA4-75879DA186BB}"/>
              </a:ext>
            </a:extLst>
          </p:cNvPr>
          <p:cNvSpPr/>
          <p:nvPr/>
        </p:nvSpPr>
        <p:spPr>
          <a:xfrm>
            <a:off x="7248128" y="350100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54B9667-975D-48E9-9E47-60D08F84F062}"/>
              </a:ext>
            </a:extLst>
          </p:cNvPr>
          <p:cNvSpPr/>
          <p:nvPr/>
        </p:nvSpPr>
        <p:spPr>
          <a:xfrm>
            <a:off x="8616280" y="350100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1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Overfitting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參數越多越複雜，越容易過擬合，白話文就是模型學到走火入魔啦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~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3" name="Picture 2" descr="Polynomial Regression. This is my third blog in the Machine… | by Animesh  Agarwal | Towards Data Science">
            <a:extLst>
              <a:ext uri="{FF2B5EF4-FFF2-40B4-BE49-F238E27FC236}">
                <a16:creationId xmlns:a16="http://schemas.microsoft.com/office/drawing/2014/main" id="{B7DAC2C1-E52E-48F5-940F-10B7F7BA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988840"/>
            <a:ext cx="7730256" cy="378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17B7240-3DEA-425A-98E3-CAF9B7B5FBD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3632" y="5445224"/>
            <a:ext cx="1171739" cy="3048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6B9899E-1436-4B65-9518-DD7187C6215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3872" y="5373216"/>
            <a:ext cx="1876687" cy="3620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3F3B520-462C-4B1D-9D0C-5B8599AF20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1756" r="23144"/>
          <a:stretch/>
        </p:blipFill>
        <p:spPr>
          <a:xfrm>
            <a:off x="7248128" y="5373216"/>
            <a:ext cx="2547888" cy="300500"/>
          </a:xfrm>
          <a:prstGeom prst="rect">
            <a:avLst/>
          </a:prstGeom>
        </p:spPr>
      </p:pic>
      <p:sp>
        <p:nvSpPr>
          <p:cNvPr id="16" name="Shape 1499">
            <a:extLst>
              <a:ext uri="{FF2B5EF4-FFF2-40B4-BE49-F238E27FC236}">
                <a16:creationId xmlns:a16="http://schemas.microsoft.com/office/drawing/2014/main" id="{0424B3A3-C85F-46D2-AB52-66C879E405A3}"/>
              </a:ext>
            </a:extLst>
          </p:cNvPr>
          <p:cNvSpPr/>
          <p:nvPr/>
        </p:nvSpPr>
        <p:spPr>
          <a:xfrm>
            <a:off x="2207568" y="1844824"/>
            <a:ext cx="2244669" cy="275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4288" tIns="14288" rIns="14288" bIns="14288" numCol="1" anchor="ctr">
            <a:spAutoFit/>
          </a:bodyPr>
          <a:lstStyle>
            <a:lvl1pPr defTabSz="587022">
              <a:lnSpc>
                <a:spcPct val="80000"/>
              </a:lnSpc>
              <a:defRPr sz="2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0" marR="0" lvl="0" indent="0" algn="ctr" defTabSz="58702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軟正黑體"/>
                <a:sym typeface="Montserrat-SemiBold"/>
              </a:rPr>
              <a:t>Under Fitting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軟正黑體"/>
              <a:sym typeface="Montserrat-SemiBold"/>
            </a:endParaRPr>
          </a:p>
        </p:txBody>
      </p:sp>
      <p:sp>
        <p:nvSpPr>
          <p:cNvPr id="17" name="Shape 1499">
            <a:extLst>
              <a:ext uri="{FF2B5EF4-FFF2-40B4-BE49-F238E27FC236}">
                <a16:creationId xmlns:a16="http://schemas.microsoft.com/office/drawing/2014/main" id="{A5656643-0023-48BA-9C0E-870D8BBAEF91}"/>
              </a:ext>
            </a:extLst>
          </p:cNvPr>
          <p:cNvSpPr/>
          <p:nvPr/>
        </p:nvSpPr>
        <p:spPr>
          <a:xfrm>
            <a:off x="4727848" y="1844824"/>
            <a:ext cx="2244669" cy="275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4288" tIns="14288" rIns="14288" bIns="14288" numCol="1" anchor="ctr">
            <a:spAutoFit/>
          </a:bodyPr>
          <a:lstStyle>
            <a:lvl1pPr defTabSz="587022">
              <a:lnSpc>
                <a:spcPct val="80000"/>
              </a:lnSpc>
              <a:defRPr sz="2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0" marR="0" lvl="0" indent="0" algn="ctr" defTabSz="58702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軟正黑體"/>
                <a:sym typeface="Montserrat-SemiBold"/>
              </a:rPr>
              <a:t>Just Right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軟正黑體"/>
              <a:sym typeface="Montserrat-SemiBold"/>
            </a:endParaRPr>
          </a:p>
        </p:txBody>
      </p:sp>
      <p:sp>
        <p:nvSpPr>
          <p:cNvPr id="18" name="Shape 1499">
            <a:extLst>
              <a:ext uri="{FF2B5EF4-FFF2-40B4-BE49-F238E27FC236}">
                <a16:creationId xmlns:a16="http://schemas.microsoft.com/office/drawing/2014/main" id="{549AD783-B8B1-40EB-A292-A403A17F3B2F}"/>
              </a:ext>
            </a:extLst>
          </p:cNvPr>
          <p:cNvSpPr/>
          <p:nvPr/>
        </p:nvSpPr>
        <p:spPr>
          <a:xfrm>
            <a:off x="7320136" y="1844824"/>
            <a:ext cx="2244669" cy="2750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4288" tIns="14288" rIns="14288" bIns="14288" numCol="1" anchor="ctr">
            <a:spAutoFit/>
          </a:bodyPr>
          <a:lstStyle>
            <a:lvl1pPr defTabSz="587022">
              <a:lnSpc>
                <a:spcPct val="80000"/>
              </a:lnSpc>
              <a:defRPr sz="2000" b="1">
                <a:solidFill>
                  <a:srgbClr val="393941"/>
                </a:solidFill>
                <a:latin typeface="Montserrat-SemiBold"/>
                <a:ea typeface="Montserrat-SemiBold"/>
                <a:cs typeface="Montserrat-SemiBold"/>
                <a:sym typeface="Montserrat-SemiBold"/>
              </a:defRPr>
            </a:lvl1pPr>
          </a:lstStyle>
          <a:p>
            <a:pPr marL="0" marR="0" lvl="0" indent="0" algn="ctr" defTabSz="587022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微軟正黑體"/>
                <a:sym typeface="Montserrat-SemiBold"/>
              </a:rPr>
              <a:t>Over Fitting</a:t>
            </a: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微軟正黑體"/>
              <a:sym typeface="Montserrat-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775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924944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Bias-Variance Tradeoff</a:t>
            </a:r>
          </a:p>
        </p:txBody>
      </p:sp>
    </p:spTree>
    <p:extLst>
      <p:ext uri="{BB962C8B-B14F-4D97-AF65-F5344CB8AC3E}">
        <p14:creationId xmlns:p14="http://schemas.microsoft.com/office/powerpoint/2010/main" val="10216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長槍之王」AK-47突擊步槍連美軍都丟下自己的武器跑去撿| ETtoday軍武新聞| ETtoday新聞雲">
            <a:extLst>
              <a:ext uri="{FF2B5EF4-FFF2-40B4-BE49-F238E27FC236}">
                <a16:creationId xmlns:a16="http://schemas.microsoft.com/office/drawing/2014/main" id="{B095EDB2-9B78-4379-83DF-F4985B975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0"/>
          <a:stretch/>
        </p:blipFill>
        <p:spPr bwMode="auto">
          <a:xfrm>
            <a:off x="9120336" y="4509120"/>
            <a:ext cx="1584176" cy="96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Understanding the Bias-Variance Tradeoff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Error = Bias + Variance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2A19B3-7EF0-4D66-BB5B-82B052F83AC6}"/>
              </a:ext>
            </a:extLst>
          </p:cNvPr>
          <p:cNvSpPr txBox="1"/>
          <p:nvPr/>
        </p:nvSpPr>
        <p:spPr>
          <a:xfrm>
            <a:off x="390524" y="1340768"/>
            <a:ext cx="52014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Bias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是根據樣本擬合出的模型的輸出預測結果與樣本真實 結果的差距，即模型準不準？ 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Bias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造成的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error -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欠擬合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穩：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Variance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則是“不同的訓練數據集訓練出的模型”的輸出值之 間的差異，即模型的穩不穩？ 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Variance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造成的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error -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過擬合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差異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Bias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：誤差，對像是單個模型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Variance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：變異數，對像是多個模型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9458" name="Picture 2" descr="Machine Learning Strategies Part 07: Addressing Bias and Variance | by  Mohammad Faizan | Medium">
            <a:extLst>
              <a:ext uri="{FF2B5EF4-FFF2-40B4-BE49-F238E27FC236}">
                <a16:creationId xmlns:a16="http://schemas.microsoft.com/office/drawing/2014/main" id="{AFEA0373-B01C-4180-BB71-B00C269C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700808"/>
            <a:ext cx="3323447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233A8E1-A05E-4DFC-ABED-D20CBE479AE8}"/>
              </a:ext>
            </a:extLst>
          </p:cNvPr>
          <p:cNvSpPr txBox="1"/>
          <p:nvPr/>
        </p:nvSpPr>
        <p:spPr>
          <a:xfrm>
            <a:off x="7032104" y="5589240"/>
            <a:ext cx="3767378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一般來說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bias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差，實務上好處理，靠調整參數就行。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但是遇到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Variance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 差，通常和系統穩定性有關，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這時候通常要更換系統零件，或是模型才有辦法解決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9464" name="Picture 8" descr="SAO靈魂工作室】MARUI M4A1 Carbine 電動槍| 露天市集| 全台最大的網路購物市集">
            <a:extLst>
              <a:ext uri="{FF2B5EF4-FFF2-40B4-BE49-F238E27FC236}">
                <a16:creationId xmlns:a16="http://schemas.microsoft.com/office/drawing/2014/main" id="{6306A587-652B-4C9D-8C56-8D78B6B7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653136"/>
            <a:ext cx="1586369" cy="78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2911776-3CCC-46F5-B678-4BF39E97094B}"/>
              </a:ext>
            </a:extLst>
          </p:cNvPr>
          <p:cNvCxnSpPr>
            <a:cxnSpLocks/>
          </p:cNvCxnSpPr>
          <p:nvPr/>
        </p:nvCxnSpPr>
        <p:spPr>
          <a:xfrm>
            <a:off x="8832304" y="1916832"/>
            <a:ext cx="0" cy="273630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66" name="Picture 10" descr="Statistical Process Control - PRETESH BISWAS">
            <a:extLst>
              <a:ext uri="{FF2B5EF4-FFF2-40B4-BE49-F238E27FC236}">
                <a16:creationId xmlns:a16="http://schemas.microsoft.com/office/drawing/2014/main" id="{F8838B14-D732-401C-AA18-59603F0E7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" t="8127"/>
          <a:stretch/>
        </p:blipFill>
        <p:spPr bwMode="auto">
          <a:xfrm>
            <a:off x="2063552" y="4149080"/>
            <a:ext cx="3240360" cy="206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6656D4-DFF8-4962-A0FB-C40AAC0D63D6}"/>
              </a:ext>
            </a:extLst>
          </p:cNvPr>
          <p:cNvSpPr txBox="1"/>
          <p:nvPr/>
        </p:nvSpPr>
        <p:spPr>
          <a:xfrm>
            <a:off x="767408" y="551723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High variance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7E8B92C-6921-4E76-9657-6C3DF3FE126D}"/>
              </a:ext>
            </a:extLst>
          </p:cNvPr>
          <p:cNvSpPr txBox="1"/>
          <p:nvPr/>
        </p:nvSpPr>
        <p:spPr>
          <a:xfrm>
            <a:off x="767408" y="4581128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Low variance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6697419-645B-4CD0-ACC0-D679A510F4B4}"/>
              </a:ext>
            </a:extLst>
          </p:cNvPr>
          <p:cNvCxnSpPr/>
          <p:nvPr/>
        </p:nvCxnSpPr>
        <p:spPr>
          <a:xfrm>
            <a:off x="1847528" y="6237312"/>
            <a:ext cx="3816424" cy="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059398-6E47-4513-8BA5-539B6529DE17}"/>
              </a:ext>
            </a:extLst>
          </p:cNvPr>
          <p:cNvSpPr txBox="1"/>
          <p:nvPr/>
        </p:nvSpPr>
        <p:spPr>
          <a:xfrm>
            <a:off x="5303912" y="5877272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time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150BC33-AAB9-4DD4-8645-439FE4FC041C}"/>
              </a:ext>
            </a:extLst>
          </p:cNvPr>
          <p:cNvCxnSpPr>
            <a:cxnSpLocks/>
          </p:cNvCxnSpPr>
          <p:nvPr/>
        </p:nvCxnSpPr>
        <p:spPr>
          <a:xfrm flipV="1">
            <a:off x="1991544" y="4077072"/>
            <a:ext cx="0" cy="2160240"/>
          </a:xfrm>
          <a:prstGeom prst="straightConnector1">
            <a:avLst/>
          </a:prstGeom>
          <a:ln w="38100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F5AC03-8056-4691-9B6C-30ADF0EDC44A}"/>
              </a:ext>
            </a:extLst>
          </p:cNvPr>
          <p:cNvSpPr txBox="1"/>
          <p:nvPr/>
        </p:nvSpPr>
        <p:spPr>
          <a:xfrm>
            <a:off x="1415480" y="4149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指標</a:t>
            </a:r>
          </a:p>
        </p:txBody>
      </p:sp>
    </p:spTree>
    <p:extLst>
      <p:ext uri="{BB962C8B-B14F-4D97-AF65-F5344CB8AC3E}">
        <p14:creationId xmlns:p14="http://schemas.microsoft.com/office/powerpoint/2010/main" val="320523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Bias-Variance Tradeoff Summary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Error = Bias + Variance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CF36A437-1DE9-4C64-8099-13358A8F32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360" y="1268760"/>
          <a:ext cx="7488832" cy="5115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184241544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3217011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4203742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330702401"/>
                    </a:ext>
                  </a:extLst>
                </a:gridCol>
              </a:tblGrid>
              <a:tr h="432556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Underfitting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模型太簡單</a:t>
                      </a:r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很穩不夠準</a:t>
                      </a:r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Just right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Overfitting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模型太複雜</a:t>
                      </a:r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r>
                        <a:rPr lang="zh-TW" altLang="en-US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很準不夠穩</a:t>
                      </a:r>
                      <a:r>
                        <a:rPr lang="en-US" altLang="zh-TW" sz="1200" b="1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15022"/>
                  </a:ext>
                </a:extLst>
              </a:tr>
              <a:tr h="66325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Symptoms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1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Training error is </a:t>
                      </a:r>
                      <a:r>
                        <a:rPr lang="en-US" altLang="zh-TW" sz="1000" b="1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  <a:r>
                        <a:rPr lang="en-US" altLang="zh-TW" sz="1000" b="0" i="0" kern="1200" dirty="0">
                          <a:solidFill>
                            <a:schemeClr val="accent6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than expected( often testing error too)</a:t>
                      </a:r>
                      <a:endParaRPr lang="zh-TW" altLang="en-US" sz="1000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error much </a:t>
                      </a:r>
                      <a:r>
                        <a:rPr lang="en-US" altLang="zh-TW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lower</a:t>
                      </a:r>
                      <a:r>
                        <a:rPr lang="en-US" altLang="zh-TW" sz="10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than test error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b="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error lower than the expected error</a:t>
                      </a:r>
                      <a:endParaRPr lang="zh-TW" altLang="en-US" sz="1000" b="0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5035"/>
                  </a:ext>
                </a:extLst>
              </a:tr>
              <a:tr h="94798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Regression illustration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59909"/>
                  </a:ext>
                </a:extLst>
              </a:tr>
              <a:tr h="1001719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Classification</a:t>
                      </a:r>
                    </a:p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illustration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750364"/>
                  </a:ext>
                </a:extLst>
              </a:tr>
              <a:tr h="115449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Deep Learning</a:t>
                      </a:r>
                      <a:b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illustration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842227"/>
                  </a:ext>
                </a:extLst>
              </a:tr>
              <a:tr h="840553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Possible</a:t>
                      </a:r>
                      <a:b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2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remedies</a:t>
                      </a:r>
                      <a:endParaRPr lang="zh-TW" altLang="en-US" sz="12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 more complex model (</a:t>
                      </a:r>
                      <a:r>
                        <a:rPr lang="en-US" altLang="zh-TW" sz="1000" dirty="0" err="1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e.g</a:t>
                      </a: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linear to non linear)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 more feature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 Boosting</a:t>
                      </a:r>
                      <a:endParaRPr lang="zh-TW" alt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Training and Testing errors are similar and closer to the expected error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 more training data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 simpler model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zh-TW" sz="10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 Bagging</a:t>
                      </a:r>
                      <a:endParaRPr lang="zh-TW" altLang="en-US" sz="10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06437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17BAC25E-3398-4906-B4E5-515A2453F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57"/>
          <a:stretch/>
        </p:blipFill>
        <p:spPr>
          <a:xfrm>
            <a:off x="2639616" y="2492896"/>
            <a:ext cx="936104" cy="80335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E167AB9-2213-496A-A972-D6661B52D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11" r="33876"/>
          <a:stretch/>
        </p:blipFill>
        <p:spPr>
          <a:xfrm>
            <a:off x="4583832" y="2492896"/>
            <a:ext cx="864096" cy="78015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B1049FE-DBA8-41F6-8692-71C50E4E0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48"/>
          <a:stretch/>
        </p:blipFill>
        <p:spPr>
          <a:xfrm>
            <a:off x="6456040" y="2492896"/>
            <a:ext cx="864096" cy="7969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735CD4-95D5-4620-990F-D8DB788E64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68423"/>
          <a:stretch/>
        </p:blipFill>
        <p:spPr>
          <a:xfrm>
            <a:off x="2639616" y="3429000"/>
            <a:ext cx="864096" cy="84535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B63533A4-33AB-4A9D-976A-654C88B154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69234"/>
          <a:stretch/>
        </p:blipFill>
        <p:spPr>
          <a:xfrm>
            <a:off x="6456040" y="3429000"/>
            <a:ext cx="864096" cy="86763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6A58CBFC-FE3D-45D4-8377-507751EC2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34391" r="34085"/>
          <a:stretch/>
        </p:blipFill>
        <p:spPr>
          <a:xfrm>
            <a:off x="4583832" y="3429000"/>
            <a:ext cx="864096" cy="8467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6FD1E9-D87B-49FE-A4DD-9F61BC81DE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7903"/>
          <a:stretch/>
        </p:blipFill>
        <p:spPr>
          <a:xfrm>
            <a:off x="2567608" y="4437112"/>
            <a:ext cx="1084867" cy="101777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CC4A719-C7CF-429F-9FF3-36755A0715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534" r="34109"/>
          <a:stretch/>
        </p:blipFill>
        <p:spPr>
          <a:xfrm>
            <a:off x="4367808" y="4437112"/>
            <a:ext cx="1080120" cy="103726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F144495-8D0F-4554-BCC7-6461533D25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8499"/>
          <a:stretch/>
        </p:blipFill>
        <p:spPr>
          <a:xfrm>
            <a:off x="6312024" y="4437113"/>
            <a:ext cx="1080120" cy="10325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1F69F5F-608A-4EFC-939F-6A162D6F0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84232" y="1412776"/>
            <a:ext cx="352474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F8D39-4B33-7F3A-5A7B-0D990ED89DD6}"/>
              </a:ext>
            </a:extLst>
          </p:cNvPr>
          <p:cNvSpPr txBox="1"/>
          <p:nvPr/>
        </p:nvSpPr>
        <p:spPr>
          <a:xfrm>
            <a:off x="390524" y="1449765"/>
            <a:ext cx="11106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</a:rPr>
              <a:t>Feature Engineering Explained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-apple-system"/>
                <a:ea typeface="新細明體" panose="02020500000000000000" pitchFamily="18" charset="-120"/>
                <a:cs typeface="+mn-cs"/>
                <a:hlinkClick r:id="rId2"/>
              </a:rPr>
              <a:t>https://builtin.com/articles/feature-engineering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-apple-system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29236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502</Words>
  <Application>Microsoft Office PowerPoint</Application>
  <PresentationFormat>寬螢幕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-apple-system</vt:lpstr>
      <vt:lpstr>Lato Light</vt:lpstr>
      <vt:lpstr>Microsoft JhengHei UI</vt:lpstr>
      <vt:lpstr>Microsoft YaHei</vt:lpstr>
      <vt:lpstr>Söhne</vt:lpstr>
      <vt:lpstr>微軟正黑體</vt:lpstr>
      <vt:lpstr>微軟正黑體修正</vt:lpstr>
      <vt:lpstr>Arial</vt:lpstr>
      <vt:lpstr>Century Gothic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翁維陽</dc:creator>
  <cp:lastModifiedBy>翁維陽</cp:lastModifiedBy>
  <cp:revision>1</cp:revision>
  <dcterms:created xsi:type="dcterms:W3CDTF">2024-05-06T10:52:18Z</dcterms:created>
  <dcterms:modified xsi:type="dcterms:W3CDTF">2024-05-06T10:56:03Z</dcterms:modified>
</cp:coreProperties>
</file>