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142533942" r:id="rId3"/>
    <p:sldId id="2142533943" r:id="rId4"/>
    <p:sldId id="2142533951" r:id="rId5"/>
    <p:sldId id="2142533944" r:id="rId6"/>
    <p:sldId id="2142533945" r:id="rId7"/>
    <p:sldId id="2142533946" r:id="rId8"/>
    <p:sldId id="2142533947" r:id="rId9"/>
    <p:sldId id="2142533950" r:id="rId10"/>
    <p:sldId id="2142533949" r:id="rId11"/>
    <p:sldId id="2142533952" r:id="rId12"/>
    <p:sldId id="2142533953" r:id="rId13"/>
    <p:sldId id="2142533955" r:id="rId14"/>
    <p:sldId id="214253395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A00"/>
    <a:srgbClr val="E3C800"/>
    <a:srgbClr val="AA9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D113E-48CC-4A79-8292-C48E67DF145E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8C16D-C8F9-4A55-8006-14FAD40C68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372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5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398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48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59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63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79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269145-2DD0-484D-92D5-6EFF7CE7A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B04033-94D8-4D30-92FB-BD2D9FD9D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C5AFC-EB5B-4443-9887-794A2430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7B7C6-0B62-48D1-A801-AEF7649F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CE082-5CF3-42D0-90E9-32289E74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55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6F921-8D0D-426B-8392-8B9798C3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8E37B4-2C36-4C8B-9CDC-F76E5BAB3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2A844-112E-4542-83C5-D9F56D53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788F54-4B6F-4EEE-8C00-B7656D66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0AAD06-B16B-4F88-B047-9D6308C9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10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0ADD9C-6B2B-47D3-AEDD-DEBD13C51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C50FCB-7F44-40C0-AA02-25A6D8890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ED9916-2686-4BBA-A9D9-FFAA9D6D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1E867A-9A61-401A-8FDB-7AE3922F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C5F4E-8C2A-4C93-9B9B-69EFD59B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89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890134-0E62-9687-3C51-990201B410A5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5163" cy="777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sz="half" idx="1"/>
          </p:nvPr>
        </p:nvSpPr>
        <p:spPr>
          <a:xfrm>
            <a:off x="838418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6134110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C5C5-DDBE-4FD3-252A-FB3E2896BC4B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A54C8D-7080-BC5C-993A-270862287F17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821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004" y="241556"/>
            <a:ext cx="11358143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004" y="1392488"/>
            <a:ext cx="11358143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6D637-2A31-7166-B824-3A190E52C60D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32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003D3-0AE3-487C-A261-3D0A8E20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80885-41D6-48C8-B6F0-A6744399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F4EE43-173C-4BD2-9A90-B9937030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F9AF8F-C4C6-49CE-AAC9-08C6019A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C074F3-D162-490F-A99C-EB94E06A4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4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C9161-A883-4E25-8D0E-00F1280A8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45A097-1D1F-4FA9-B93E-64D33D74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AF1B36-DB1C-439D-8055-DE875DCF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09EF9D-E23D-4F70-A170-11F9DCA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67E095-C4E9-4BF6-ADC9-2BCD6E0C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04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662FE-4709-4CAD-B2FD-45D5E3FC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FC66D9-A45D-4E01-900B-6C0164EA5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D5F3D4-46B6-4468-A095-80B8311B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FEB8F8-8768-4621-BB1B-D6774531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D3D446-ED3F-4462-9968-B7C8FA1A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EBF765-8E7A-48D1-ADDA-937C30D2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8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AAA2E-413B-429C-B087-331DC875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2C9BF1-1961-405B-BB4F-7B4502CD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0C76AC-FF52-4A9E-9F6B-AD0BECC01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9F3C53-26A8-473D-8A58-CB08092D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151C99-948C-46C6-82B4-96BC7BBA1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C145C4-9C70-487B-87EB-76B13742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15C8F2-D804-411A-B534-1BC0EC69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60D87D5-564B-404D-BB50-E959A60E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7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2F8C2-1466-4FEB-85DA-39B46D7E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2CA7F8-5A94-4B38-96DC-FAE88EE2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F8A89B-8624-427E-976D-A7C4DFC0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9F6538-4B08-4D19-82C6-3FAF5265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78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A04758-0D9E-4C51-8E50-D5822435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7E088C-EFBD-4DEB-A4A0-E35B7BF1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745249-C72C-47D9-866D-72260B4C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9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AA8DD-F34B-411B-8744-A3A9D3EA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951A1-5DE1-49B1-9121-8C97F8F9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4266AD-390D-4B13-A547-83040251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44B59A-1CC3-4A73-A944-E9C467CA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1B6C73-AC98-44E0-94A2-63A19040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955482-3C08-46FE-976B-DF808451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1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10087-8A1C-44DC-9084-13602C3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A6DB52-D2EA-4490-809B-4E3614578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C37206-FB0F-4491-A2FF-945CAB07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FC69D5-B72D-4AA9-9AB8-5A6285D7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CD7738-75BD-4E34-9302-557F26E9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A13829-5B11-4D66-B03C-B1BB1994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20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A72641-F3B6-440A-B11D-74024619F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7DDA29-BA3C-49CD-9CD4-40A4C041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4042BE-6551-4831-888C-6662DC216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20420-C02B-42D6-9D81-7264CC9ED76B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46F7B9-253F-47B1-9DD6-B5B616CB8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125-2BEE-46FF-891D-461F9A0FB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F4A9-264C-4DA5-ADD3-6B56F8DDF3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3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E3F26AA5-37F1-E779-C3CA-675ED39C2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3251" y="90891"/>
            <a:ext cx="682811" cy="682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33210-8B0A-C64E-1831-2C0BA62B65A8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TW" sz="90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3E973A5-5263-8E02-69EB-80539EA404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DAFC519-F678-885D-E0DD-E5F546122D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E58D89-23F0-5FA3-8653-39139D05459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758125" y="6578563"/>
            <a:ext cx="0" cy="14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23">
            <a:extLst>
              <a:ext uri="{FF2B5EF4-FFF2-40B4-BE49-F238E27FC236}">
                <a16:creationId xmlns:a16="http://schemas.microsoft.com/office/drawing/2014/main" id="{B4C955E5-E786-ACDE-18FA-866C91B20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57453" y="6446044"/>
            <a:ext cx="352945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/>
          <a:p>
            <a:pPr algn="ctr"/>
            <a:fld id="{B137C29A-0912-4B9D-B63A-7EE0D168282D}" type="slidenum">
              <a:rPr lang="id-ID" altLang="zh-TW" sz="1200" b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endParaRPr lang="id-ID" altLang="zh-TW" sz="1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3" name="文字方塊 2">
            <a:extLst>
              <a:ext uri="{FF2B5EF4-FFF2-40B4-BE49-F238E27FC236}">
                <a16:creationId xmlns:a16="http://schemas.microsoft.com/office/drawing/2014/main" id="{BDDECC3E-4DCB-7F34-9F52-35B9C2E633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21754" y="6425407"/>
            <a:ext cx="4331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TW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桑尼數據科學版權所有 保留一切權利</a:t>
            </a:r>
            <a:endParaRPr kumimoji="1" lang="en-US" altLang="zh-TW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kumimoji="1" lang="en-US" altLang="zh-TW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© 2024 SUNNY DATA SCIENCE. All rights reserved</a:t>
            </a:r>
            <a:endParaRPr kumimoji="1"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圖片 10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03EEB0C0-4280-8DEC-D409-91128A8F0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22143"/>
            <a:ext cx="880395" cy="8803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8D3311-5B2F-DECC-2760-17645E9F91AC}"/>
              </a:ext>
            </a:extLst>
          </p:cNvPr>
          <p:cNvSpPr txBox="1"/>
          <p:nvPr userDrawn="1"/>
        </p:nvSpPr>
        <p:spPr>
          <a:xfrm>
            <a:off x="758124" y="6515363"/>
            <a:ext cx="433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桑尼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iSpan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數據科學領導品牌</a:t>
            </a:r>
          </a:p>
        </p:txBody>
      </p:sp>
    </p:spTree>
    <p:extLst>
      <p:ext uri="{BB962C8B-B14F-4D97-AF65-F5344CB8AC3E}">
        <p14:creationId xmlns:p14="http://schemas.microsoft.com/office/powerpoint/2010/main" val="205879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 spc="15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9pPr>
    </p:titleStyle>
    <p:bodyStyle>
      <a:lvl1pPr algn="l" defTabSz="91360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marL="4564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marL="9136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marL="13708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marL="18280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0C6ABA-B083-4D24-95CB-43BD0221733B}"/>
              </a:ext>
            </a:extLst>
          </p:cNvPr>
          <p:cNvCxnSpPr>
            <a:cxnSpLocks/>
          </p:cNvCxnSpPr>
          <p:nvPr/>
        </p:nvCxnSpPr>
        <p:spPr>
          <a:xfrm>
            <a:off x="199735" y="3896205"/>
            <a:ext cx="11970328" cy="0"/>
          </a:xfrm>
          <a:prstGeom prst="line">
            <a:avLst/>
          </a:prstGeom>
          <a:ln w="28575">
            <a:gradFill>
              <a:gsLst>
                <a:gs pos="0">
                  <a:srgbClr val="FFFFCC"/>
                </a:gs>
                <a:gs pos="27000">
                  <a:srgbClr val="FFCC00"/>
                </a:gs>
                <a:gs pos="77000">
                  <a:srgbClr val="FFCC00"/>
                </a:gs>
                <a:gs pos="54000">
                  <a:srgbClr val="FFC000"/>
                </a:gs>
                <a:gs pos="100000">
                  <a:srgbClr val="FFFFC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B8A1638B-893D-4407-A758-22DA84E766CA}"/>
              </a:ext>
            </a:extLst>
          </p:cNvPr>
          <p:cNvSpPr txBox="1">
            <a:spLocks/>
          </p:cNvSpPr>
          <p:nvPr/>
        </p:nvSpPr>
        <p:spPr bwMode="auto">
          <a:xfrm>
            <a:off x="0" y="2848013"/>
            <a:ext cx="12192000" cy="11619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ctr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b="1" dirty="0">
                <a:solidFill>
                  <a:srgbClr val="D8D8D8">
                    <a:lumMod val="10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selection and HPO</a:t>
            </a:r>
            <a:endParaRPr kumimoji="0" lang="zh-TW" altLang="en-US" sz="2800" b="1" i="0" u="none" strike="noStrike" kern="1200" cap="none" spc="15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5E916E-A895-4EDF-86D9-B14760F2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22" y="2194156"/>
            <a:ext cx="11408954" cy="767639"/>
          </a:xfrm>
        </p:spPr>
        <p:txBody>
          <a:bodyPr/>
          <a:lstStyle/>
          <a:p>
            <a:r>
              <a:rPr lang="zh-TW" altLang="en-US" sz="2800" b="1" dirty="0">
                <a:solidFill>
                  <a:schemeClr val="accent6">
                    <a:lumMod val="10000"/>
                  </a:schemeClr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Calibri Light" panose="020F0302020204030204" pitchFamily="34" charset="0"/>
              </a:rPr>
              <a:t>大師之路 有你有我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90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0C6ABA-B083-4D24-95CB-43BD0221733B}"/>
              </a:ext>
            </a:extLst>
          </p:cNvPr>
          <p:cNvCxnSpPr>
            <a:cxnSpLocks/>
          </p:cNvCxnSpPr>
          <p:nvPr/>
        </p:nvCxnSpPr>
        <p:spPr>
          <a:xfrm>
            <a:off x="199735" y="3896205"/>
            <a:ext cx="11970328" cy="0"/>
          </a:xfrm>
          <a:prstGeom prst="line">
            <a:avLst/>
          </a:prstGeom>
          <a:ln w="28575">
            <a:gradFill>
              <a:gsLst>
                <a:gs pos="0">
                  <a:srgbClr val="FFFFCC"/>
                </a:gs>
                <a:gs pos="27000">
                  <a:srgbClr val="FFCC00"/>
                </a:gs>
                <a:gs pos="77000">
                  <a:srgbClr val="FFCC00"/>
                </a:gs>
                <a:gs pos="54000">
                  <a:srgbClr val="FFC000"/>
                </a:gs>
                <a:gs pos="100000">
                  <a:srgbClr val="FFFFC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B8A1638B-893D-4407-A758-22DA84E766CA}"/>
              </a:ext>
            </a:extLst>
          </p:cNvPr>
          <p:cNvSpPr txBox="1">
            <a:spLocks/>
          </p:cNvSpPr>
          <p:nvPr/>
        </p:nvSpPr>
        <p:spPr bwMode="auto">
          <a:xfrm>
            <a:off x="0" y="2848013"/>
            <a:ext cx="12192000" cy="11619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/>
            <a:r>
              <a:rPr kumimoji="0" lang="en-US" altLang="zh-TW" sz="2800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Fine Tune</a:t>
            </a:r>
            <a:endParaRPr kumimoji="0" lang="zh-TW" altLang="en-US" sz="2800" i="0" u="none" strike="noStrike" kern="1200" cap="none" spc="15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4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8139883F-F7EF-44C0-A6DE-A85CC3BF9FBB}"/>
              </a:ext>
            </a:extLst>
          </p:cNvPr>
          <p:cNvSpPr txBox="1"/>
          <p:nvPr/>
        </p:nvSpPr>
        <p:spPr>
          <a:xfrm>
            <a:off x="390524" y="1340768"/>
            <a:ext cx="5606864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"/>
              <a:defRPr/>
            </a:pPr>
            <a:r>
              <a:rPr lang="zh-TW" altLang="en-US" b="1" dirty="0">
                <a:solidFill>
                  <a:srgbClr val="249DCE">
                    <a:lumMod val="75000"/>
                  </a:srgb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模型評估和調參是模型開發過程中至關重要的步驟。這些技術和方法可以提升模型的性能和穩定性，確保其泛化能力和可靠性。</a:t>
            </a:r>
            <a:endParaRPr lang="en-US" altLang="zh-TW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網格搜索（</a:t>
            </a:r>
            <a:r>
              <a:rPr lang="en-US" altLang="zh-TW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Grid Search</a:t>
            </a:r>
            <a:r>
              <a:rPr lang="zh-TW" altLang="en-US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6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窮舉搜索</a:t>
            </a:r>
            <a:endParaRPr lang="en-US" altLang="zh-TW" sz="16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在所有可能的參數中，透過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排列組合嘗試每一種可能性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 將表現最好的參數最為最終的超參數搜尋結果。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有許多超參數要尋找時，排列組合就會變非常多，導致搜索的時間變長花費的資源也變大。 因此這種暴力式的搜索方法適合在小的資料集上被採用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err="1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中有提供 </a:t>
            </a:r>
            <a:r>
              <a:rPr lang="en-US" altLang="zh-TW" sz="12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GridSearchCV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方法，可設定參數列表，並透過所有可能的參數組合一 個個嘗試找到最合適的參數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隨機搜索（</a:t>
            </a:r>
            <a:r>
              <a:rPr lang="en-US" altLang="zh-TW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Search</a:t>
            </a:r>
            <a:r>
              <a:rPr lang="zh-TW" altLang="en-US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在所有可能的候選參數中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挑選一個數值並嘗試。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如需調的參數較多時，使用隨機搜索可以降低搜索時間，同時又能確保一定的模型準確性。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200" dirty="0" err="1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有提供 </a:t>
            </a:r>
            <a:r>
              <a:rPr lang="en-US" altLang="zh-TW" sz="1200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RandomizedSearchCV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方法可以呼叫，與網格搜索的差別在於可將欲搜尋的超參數設定一個期望的範圍。該方法會在此範圍中隨機抽一個數值並進行模型訓練並 驗證模型。並找出所有隨機組合中表現最好的一組超參數。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D6098E2-957A-4D5E-A431-C59BD447E401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9633B459-CD1E-4B57-AF15-6B4981B29061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/>
            <a:r>
              <a:rPr lang="zh-TW" altLang="en-US" dirty="0"/>
              <a:t>超參數微調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3B65BD8-3733-4C43-B8AB-EC50E2310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92" y="2898322"/>
            <a:ext cx="5276099" cy="186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28061A6-D991-41DF-8853-38995649B5DE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E7F4F13-64B4-4682-9571-B727D53042B9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767420A-D011-4D04-BD47-9C016C50E614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/>
            <a:r>
              <a:rPr lang="zh-TW" altLang="en-US" dirty="0"/>
              <a:t>貝葉斯優化（</a:t>
            </a:r>
            <a:r>
              <a:rPr lang="en-US" altLang="zh-TW" dirty="0"/>
              <a:t>Bayesian Optimization</a:t>
            </a:r>
            <a:r>
              <a:rPr lang="zh-TW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D83450-4C02-4A1E-A60D-D2BB42557D69}"/>
              </a:ext>
            </a:extLst>
          </p:cNvPr>
          <p:cNvSpPr/>
          <p:nvPr/>
        </p:nvSpPr>
        <p:spPr>
          <a:xfrm>
            <a:off x="449003" y="1467665"/>
            <a:ext cx="47684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初始觀測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隨機選取幾組超參數，計算黑箱函數的輸出，獲得初始數據。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構建代理模型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使用初始數據訓練代理模型，近似黑箱函數。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優化獲得函數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通過優化獲得函數選擇下一組超參數。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更新代理模型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使用新選擇的超參數進行黑箱函數計算，並將結果加入數據集中，更新代理模型。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不斷重複，直到滿足終止條件，如達到最大迭代次數或性能提升不明顯。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4BAB51-6783-42AD-92B6-A58659C178CA}"/>
              </a:ext>
            </a:extLst>
          </p:cNvPr>
          <p:cNvSpPr/>
          <p:nvPr/>
        </p:nvSpPr>
        <p:spPr>
          <a:xfrm>
            <a:off x="422108" y="3931494"/>
            <a:ext cx="4660880" cy="230832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sz="12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貝葉斯優化（</a:t>
            </a:r>
            <a:r>
              <a:rPr lang="en-US" altLang="zh-TW" sz="12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Bayesian Optimization</a:t>
            </a:r>
            <a:r>
              <a:rPr lang="zh-TW" altLang="en-US" sz="12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）是一種基於貝葉斯統計方法的優化技術，主要用於黑箱函數（</a:t>
            </a:r>
            <a:r>
              <a:rPr lang="en-US" altLang="zh-TW" sz="12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black-box function</a:t>
            </a:r>
            <a:r>
              <a:rPr lang="zh-TW" altLang="en-US" sz="12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）的優化。以下兩類問題適合</a:t>
            </a:r>
            <a:r>
              <a:rPr lang="en-US" altLang="zh-TW" sz="1200" b="1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1200" b="1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計算成本高。理想情況下，只要我們查詢函數的次數足夠多，我們就能在實質上將它復現出來，但在實際情況下，輸入的採樣很有限，優化方法必須在這種情況下也能有效工作。</a:t>
            </a:r>
            <a:endParaRPr lang="en-US" altLang="zh-TW" sz="1200" b="0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TW" altLang="en-US" sz="1200" b="0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sz="12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導數未知。在深度學習以及其它一些機器學習算法中，梯度下降及其變體方法仍然是最常用的方法，這當然是有原因的。知道了導數，能讓優化器獲得一定的方向感</a:t>
            </a:r>
            <a:r>
              <a:rPr lang="en-US" altLang="zh-TW" sz="12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——</a:t>
            </a:r>
            <a:r>
              <a:rPr lang="zh-TW" altLang="en-US" sz="1200" b="0" i="0" dirty="0">
                <a:solidFill>
                  <a:srgbClr val="0D0D0D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我們沒有這種方向感。</a:t>
            </a:r>
            <a:endParaRPr lang="en-US" altLang="zh-TW" sz="1200" b="0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b="1" i="0" dirty="0">
              <a:solidFill>
                <a:srgbClr val="0D0D0D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2FE8763-48C8-4249-A8A5-FFC3E64CEB44}"/>
              </a:ext>
            </a:extLst>
          </p:cNvPr>
          <p:cNvGrpSpPr/>
          <p:nvPr/>
        </p:nvGrpSpPr>
        <p:grpSpPr>
          <a:xfrm>
            <a:off x="7311836" y="1270019"/>
            <a:ext cx="3217087" cy="5011939"/>
            <a:chOff x="7302871" y="1351461"/>
            <a:chExt cx="3217087" cy="5011939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062787AA-F73C-49BB-83F0-D5FF4A485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711"/>
            <a:stretch/>
          </p:blipFill>
          <p:spPr>
            <a:xfrm>
              <a:off x="7370107" y="1351461"/>
              <a:ext cx="3091705" cy="1460351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BD1AB41-19CE-4389-BB89-E65288B63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954"/>
            <a:stretch/>
          </p:blipFill>
          <p:spPr>
            <a:xfrm>
              <a:off x="7370107" y="3109666"/>
              <a:ext cx="3033193" cy="1436799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456D9FE-167D-4F0F-A06D-838D4B7E7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4066"/>
            <a:stretch/>
          </p:blipFill>
          <p:spPr>
            <a:xfrm>
              <a:off x="7302871" y="4849880"/>
              <a:ext cx="3217087" cy="1513520"/>
            </a:xfrm>
            <a:prstGeom prst="rect">
              <a:avLst/>
            </a:prstGeom>
          </p:spPr>
        </p:pic>
      </p:grpSp>
      <p:sp>
        <p:nvSpPr>
          <p:cNvPr id="14" name="橢圓 13">
            <a:extLst>
              <a:ext uri="{FF2B5EF4-FFF2-40B4-BE49-F238E27FC236}">
                <a16:creationId xmlns:a16="http://schemas.microsoft.com/office/drawing/2014/main" id="{FC657DEA-A360-4605-9B39-262D68CD2C06}"/>
              </a:ext>
            </a:extLst>
          </p:cNvPr>
          <p:cNvSpPr/>
          <p:nvPr/>
        </p:nvSpPr>
        <p:spPr>
          <a:xfrm>
            <a:off x="9341224" y="3746623"/>
            <a:ext cx="260601" cy="26060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093F0F03-C15C-4A10-8609-D89E628EBC47}"/>
              </a:ext>
            </a:extLst>
          </p:cNvPr>
          <p:cNvSpPr/>
          <p:nvPr/>
        </p:nvSpPr>
        <p:spPr>
          <a:xfrm>
            <a:off x="8932152" y="3876923"/>
            <a:ext cx="260601" cy="260601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12BA3D3C-4C42-4613-81E2-19B59EE2DF25}"/>
              </a:ext>
            </a:extLst>
          </p:cNvPr>
          <p:cNvSpPr/>
          <p:nvPr/>
        </p:nvSpPr>
        <p:spPr>
          <a:xfrm>
            <a:off x="8841014" y="5914991"/>
            <a:ext cx="260601" cy="260601"/>
          </a:xfrm>
          <a:prstGeom prst="ellipse">
            <a:avLst/>
          </a:prstGeom>
          <a:noFill/>
          <a:ln>
            <a:solidFill>
              <a:srgbClr val="008A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4D1CC5D-BE3F-4136-BE10-31772A46E02A}"/>
              </a:ext>
            </a:extLst>
          </p:cNvPr>
          <p:cNvSpPr/>
          <p:nvPr/>
        </p:nvSpPr>
        <p:spPr>
          <a:xfrm>
            <a:off x="9871955" y="5457680"/>
            <a:ext cx="260601" cy="260601"/>
          </a:xfrm>
          <a:prstGeom prst="ellipse">
            <a:avLst/>
          </a:prstGeom>
          <a:noFill/>
          <a:ln>
            <a:solidFill>
              <a:srgbClr val="008A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98FDF12B-BF14-4F12-9258-FBE11F534C55}"/>
              </a:ext>
            </a:extLst>
          </p:cNvPr>
          <p:cNvSpPr/>
          <p:nvPr/>
        </p:nvSpPr>
        <p:spPr>
          <a:xfrm>
            <a:off x="9491892" y="5587980"/>
            <a:ext cx="260601" cy="260601"/>
          </a:xfrm>
          <a:prstGeom prst="ellipse">
            <a:avLst/>
          </a:prstGeom>
          <a:noFill/>
          <a:ln>
            <a:solidFill>
              <a:srgbClr val="008A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弧形右彎 14">
            <a:extLst>
              <a:ext uri="{FF2B5EF4-FFF2-40B4-BE49-F238E27FC236}">
                <a16:creationId xmlns:a16="http://schemas.microsoft.com/office/drawing/2014/main" id="{43F4EE9B-D434-4903-81F6-5F7F7F1C8D72}"/>
              </a:ext>
            </a:extLst>
          </p:cNvPr>
          <p:cNvSpPr/>
          <p:nvPr/>
        </p:nvSpPr>
        <p:spPr>
          <a:xfrm>
            <a:off x="6956161" y="3629492"/>
            <a:ext cx="608534" cy="2168257"/>
          </a:xfrm>
          <a:prstGeom prst="curved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30E14CA-D561-41F9-8096-BE8319C2D7F0}"/>
              </a:ext>
            </a:extLst>
          </p:cNvPr>
          <p:cNvSpPr txBox="1"/>
          <p:nvPr/>
        </p:nvSpPr>
        <p:spPr>
          <a:xfrm>
            <a:off x="5871882" y="4235294"/>
            <a:ext cx="180873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根據代理函數猜測那些點是有潛力的最小值，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並在潛力區域進行細部採樣</a:t>
            </a: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0F29A85-3C05-469E-BC14-C2E437DCB5E7}"/>
              </a:ext>
            </a:extLst>
          </p:cNvPr>
          <p:cNvSpPr/>
          <p:nvPr/>
        </p:nvSpPr>
        <p:spPr>
          <a:xfrm>
            <a:off x="7564695" y="2841546"/>
            <a:ext cx="301040" cy="3010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10000"/>
                  </a:schemeClr>
                </a:solidFill>
              </a:rPr>
              <a:t>3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867548E3-4447-49B9-AA47-9859FEA9A0B4}"/>
              </a:ext>
            </a:extLst>
          </p:cNvPr>
          <p:cNvSpPr/>
          <p:nvPr/>
        </p:nvSpPr>
        <p:spPr>
          <a:xfrm>
            <a:off x="7576122" y="4559144"/>
            <a:ext cx="306256" cy="3062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>
                    <a:lumMod val="10000"/>
                  </a:schemeClr>
                </a:solidFill>
              </a:rPr>
              <a:t>4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7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yperparameter Bayesian Optimization: Enhancing Machine Learning  Performance | by Everton Gomede, PhD | Medium">
            <a:extLst>
              <a:ext uri="{FF2B5EF4-FFF2-40B4-BE49-F238E27FC236}">
                <a16:creationId xmlns:a16="http://schemas.microsoft.com/office/drawing/2014/main" id="{80DAB871-5629-476D-8EC5-FF041A6E6D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542" y="1515035"/>
            <a:ext cx="6286916" cy="42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28061A6-D991-41DF-8853-38995649B5DE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E7F4F13-64B4-4682-9571-B727D53042B9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767420A-D011-4D04-BD47-9C016C50E614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/>
            <a:r>
              <a:rPr lang="zh-TW" altLang="en-US" dirty="0"/>
              <a:t>貝葉斯優化（</a:t>
            </a:r>
            <a:r>
              <a:rPr lang="en-US" altLang="zh-TW" dirty="0"/>
              <a:t>Bayesian Optimization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9099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字方塊 18">
            <a:extLst>
              <a:ext uri="{FF2B5EF4-FFF2-40B4-BE49-F238E27FC236}">
                <a16:creationId xmlns:a16="http://schemas.microsoft.com/office/drawing/2014/main" id="{8139883F-F7EF-44C0-A6DE-A85CC3BF9FBB}"/>
              </a:ext>
            </a:extLst>
          </p:cNvPr>
          <p:cNvSpPr txBox="1"/>
          <p:nvPr/>
        </p:nvSpPr>
        <p:spPr>
          <a:xfrm>
            <a:off x="390524" y="1340768"/>
            <a:ext cx="560686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  <a:p>
            <a:r>
              <a:rPr lang="zh-TW" altLang="en-US" sz="1200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模型評估和調參是模型開發過程中至關重要的步驟。這些技術和方法可以提升模型的性能和穩定性，確保其泛化能力和可靠性。</a:t>
            </a:r>
            <a:endParaRPr lang="en-US" altLang="zh-TW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交叉驗證（</a:t>
            </a:r>
            <a:r>
              <a:rPr lang="en-US" altLang="zh-TW" sz="12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Cross-Validation</a:t>
            </a:r>
            <a:r>
              <a:rPr lang="zh-TW" altLang="en-US" sz="12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1200" b="1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200" i="0" dirty="0">
                <a:solidFill>
                  <a:schemeClr val="accent6">
                    <a:lumMod val="1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交叉驗證是一種評估模型性能的技術，將數據集分成若干子集，通過多次訓練和測試來評估模型的穩定性和泛化能力。</a:t>
            </a:r>
            <a:endParaRPr lang="en-US" altLang="zh-TW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Holdout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將數據集分為訓練集和測試集，模型在訓練集上訓練，在測試集上評估其性能。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K-fold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將數據集分為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個子集，每個子集都作為測試集一次，其餘的作為訓練集。這樣可以進行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次訓練和測試，最終性能取平均值。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通過有放回的隨機抽樣生成多個訓練集，剩餘的數據作為測試集。這種方法可以多次評估模型性能，並提供性能的置信區間。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endParaRPr lang="en-US" altLang="zh-TW" sz="1200" i="0" dirty="0">
              <a:solidFill>
                <a:schemeClr val="accent6">
                  <a:lumMod val="1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D6098E2-957A-4D5E-A431-C59BD447E401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9633B459-CD1E-4B57-AF15-6B4981B29061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/>
            <a:r>
              <a:rPr lang="zh-TW" altLang="en-US" dirty="0"/>
              <a:t>模型評估和調參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99B0413-BB5D-429D-8B16-87B8D115C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14" y="1340768"/>
            <a:ext cx="5791199" cy="1874901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D560CB-F431-4F47-A686-81DE890FC6B9}"/>
              </a:ext>
            </a:extLst>
          </p:cNvPr>
          <p:cNvSpPr txBox="1"/>
          <p:nvPr/>
        </p:nvSpPr>
        <p:spPr>
          <a:xfrm>
            <a:off x="6464765" y="343975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chemeClr val="accent6">
                    <a:lumMod val="10000"/>
                  </a:schemeClr>
                </a:solidFill>
              </a:rPr>
              <a:t>5 Fold</a:t>
            </a:r>
            <a:endParaRPr lang="zh-TW" altLang="en-US" b="1" i="1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C985B19-0BA8-4152-A567-0F60AF2B10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785" b="10351"/>
          <a:stretch/>
        </p:blipFill>
        <p:spPr>
          <a:xfrm>
            <a:off x="6626384" y="3809088"/>
            <a:ext cx="5063593" cy="22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2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0C6ABA-B083-4D24-95CB-43BD0221733B}"/>
              </a:ext>
            </a:extLst>
          </p:cNvPr>
          <p:cNvCxnSpPr>
            <a:cxnSpLocks/>
          </p:cNvCxnSpPr>
          <p:nvPr/>
        </p:nvCxnSpPr>
        <p:spPr>
          <a:xfrm>
            <a:off x="199735" y="3896205"/>
            <a:ext cx="11970328" cy="0"/>
          </a:xfrm>
          <a:prstGeom prst="line">
            <a:avLst/>
          </a:prstGeom>
          <a:ln w="28575">
            <a:gradFill>
              <a:gsLst>
                <a:gs pos="0">
                  <a:srgbClr val="FFFFCC"/>
                </a:gs>
                <a:gs pos="27000">
                  <a:srgbClr val="FFCC00"/>
                </a:gs>
                <a:gs pos="77000">
                  <a:srgbClr val="FFCC00"/>
                </a:gs>
                <a:gs pos="54000">
                  <a:srgbClr val="FFC000"/>
                </a:gs>
                <a:gs pos="100000">
                  <a:srgbClr val="FFFFC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B8A1638B-893D-4407-A758-22DA84E766CA}"/>
              </a:ext>
            </a:extLst>
          </p:cNvPr>
          <p:cNvSpPr txBox="1">
            <a:spLocks/>
          </p:cNvSpPr>
          <p:nvPr/>
        </p:nvSpPr>
        <p:spPr bwMode="auto">
          <a:xfrm>
            <a:off x="0" y="2848013"/>
            <a:ext cx="12192000" cy="11619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/>
            <a:r>
              <a:rPr lang="en-US" altLang="zh-TW" sz="2800" dirty="0"/>
              <a:t>Validation </a:t>
            </a:r>
            <a:endParaRPr kumimoji="0" lang="zh-TW" altLang="en-US" sz="2800" b="1" i="0" u="none" strike="noStrike" kern="1200" cap="none" spc="15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/>
            <a:r>
              <a:rPr lang="en-US" altLang="zh-TW" dirty="0"/>
              <a:t>Holdout Method</a:t>
            </a:r>
            <a:endParaRPr kumimoji="0" lang="en-US" altLang="zh-TW" sz="3000" b="0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043E1A9-F65B-4DDE-ADA2-363D43AC6047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026" name="Picture 2" descr="Model Validation. Model validation is the process of… | by Aleksandr |  unpack | Medium">
            <a:extLst>
              <a:ext uri="{FF2B5EF4-FFF2-40B4-BE49-F238E27FC236}">
                <a16:creationId xmlns:a16="http://schemas.microsoft.com/office/drawing/2014/main" id="{84853E35-C447-47F8-BBBC-1A73F9FF4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17" y="1920619"/>
            <a:ext cx="5941769" cy="259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3AB55-F996-46AF-BB4A-64C77F6D5010}"/>
              </a:ext>
            </a:extLst>
          </p:cNvPr>
          <p:cNvSpPr txBox="1"/>
          <p:nvPr/>
        </p:nvSpPr>
        <p:spPr>
          <a:xfrm>
            <a:off x="6742910" y="2022919"/>
            <a:ext cx="5144290" cy="1754326"/>
          </a:xfrm>
          <a:prstGeom prst="rect">
            <a:avLst/>
          </a:prstGeom>
          <a:noFill/>
          <a:ln>
            <a:solidFill>
              <a:srgbClr val="AA914A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簡單實作。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驗證集可以被拿來評估模型在訓練過程中 的學習成果。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測試集可以評估模型泛化能力。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缺點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22860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當資料集變異量較大時，驗證集與測試集 可能無法足以評估模型。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不適合用在資料不平衡的資料集。</a:t>
            </a:r>
            <a:b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09D42D8-30CC-4A52-952F-B3F8DF991A97}"/>
              </a:ext>
            </a:extLst>
          </p:cNvPr>
          <p:cNvCxnSpPr/>
          <p:nvPr/>
        </p:nvCxnSpPr>
        <p:spPr>
          <a:xfrm>
            <a:off x="2322302" y="3863788"/>
            <a:ext cx="0" cy="1335741"/>
          </a:xfrm>
          <a:prstGeom prst="straightConnector1">
            <a:avLst/>
          </a:prstGeom>
          <a:ln w="28575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BA71D71-4065-46C1-9F71-621C7927552B}"/>
              </a:ext>
            </a:extLst>
          </p:cNvPr>
          <p:cNvCxnSpPr/>
          <p:nvPr/>
        </p:nvCxnSpPr>
        <p:spPr>
          <a:xfrm>
            <a:off x="4617267" y="3863788"/>
            <a:ext cx="0" cy="1335741"/>
          </a:xfrm>
          <a:prstGeom prst="straightConnector1">
            <a:avLst/>
          </a:prstGeom>
          <a:ln w="28575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BC3C378-5F52-45EF-AC79-2CB886F73E91}"/>
              </a:ext>
            </a:extLst>
          </p:cNvPr>
          <p:cNvCxnSpPr/>
          <p:nvPr/>
        </p:nvCxnSpPr>
        <p:spPr>
          <a:xfrm>
            <a:off x="5926114" y="3863788"/>
            <a:ext cx="0" cy="1335741"/>
          </a:xfrm>
          <a:prstGeom prst="straightConnector1">
            <a:avLst/>
          </a:prstGeom>
          <a:ln w="28575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CDA793-121E-41F0-B5D7-F2BF2554DF25}"/>
              </a:ext>
            </a:extLst>
          </p:cNvPr>
          <p:cNvSpPr txBox="1"/>
          <p:nvPr/>
        </p:nvSpPr>
        <p:spPr>
          <a:xfrm>
            <a:off x="1691360" y="528021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實際訓練模型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08718CD-02E5-493C-A274-B3927CF1A0F6}"/>
              </a:ext>
            </a:extLst>
          </p:cNvPr>
          <p:cNvSpPr txBox="1"/>
          <p:nvPr/>
        </p:nvSpPr>
        <p:spPr>
          <a:xfrm>
            <a:off x="3717020" y="5280212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驗證模型與調整</a:t>
            </a:r>
            <a:endParaRPr lang="en-US" altLang="zh-TW" sz="1400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超參數和選最佳模型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4216BF7-1511-4375-817A-A63CE5CC20CF}"/>
              </a:ext>
            </a:extLst>
          </p:cNvPr>
          <p:cNvSpPr txBox="1"/>
          <p:nvPr/>
        </p:nvSpPr>
        <p:spPr>
          <a:xfrm>
            <a:off x="5580629" y="528021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評估最終選擇模型</a:t>
            </a:r>
          </a:p>
        </p:txBody>
      </p:sp>
    </p:spTree>
    <p:extLst>
      <p:ext uri="{BB962C8B-B14F-4D97-AF65-F5344CB8AC3E}">
        <p14:creationId xmlns:p14="http://schemas.microsoft.com/office/powerpoint/2010/main" val="317056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algn="l"/>
            <a:r>
              <a:rPr lang="en-US" altLang="zh-TW" dirty="0"/>
              <a:t>K-fold Cross-Validation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043E1A9-F65B-4DDE-ADA2-363D43AC6047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3AB55-F996-46AF-BB4A-64C77F6D5010}"/>
              </a:ext>
            </a:extLst>
          </p:cNvPr>
          <p:cNvSpPr txBox="1"/>
          <p:nvPr/>
        </p:nvSpPr>
        <p:spPr>
          <a:xfrm>
            <a:off x="6742910" y="2022919"/>
            <a:ext cx="5144290" cy="2308324"/>
          </a:xfrm>
          <a:prstGeom prst="rect">
            <a:avLst/>
          </a:prstGeom>
          <a:noFill/>
          <a:ln>
            <a:solidFill>
              <a:srgbClr val="AA914A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降低模型訓練對於資料集的偏差。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訓練集與驗證集完整被充分利用與學習。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缺點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不適合用於資料不平衡的資料集。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如果要簡單的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K-fold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來尋找超參數會有資料洩漏問題導致訓練結果有偏差，因為在每個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Fold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中都會使用同一組資料進行驗證。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AutoNum type="arabi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在相同的驗證集計算模型的誤差，當找到了最佳的超參數。可能會導致重大偏差，有過擬合擬合疑慮。 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729AB1-1AAA-4922-9A86-673E4782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2" y="1515036"/>
            <a:ext cx="5461138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algn="l"/>
            <a:r>
              <a:rPr lang="en-US" altLang="zh-TW" dirty="0"/>
              <a:t>Bootstrapping (</a:t>
            </a:r>
            <a:r>
              <a:rPr lang="zh-TW" altLang="en-US" dirty="0"/>
              <a:t>自助抽樣法</a:t>
            </a:r>
            <a:r>
              <a:rPr lang="en-US" altLang="zh-TW" dirty="0"/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043E1A9-F65B-4DDE-ADA2-363D43AC6047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3AB55-F996-46AF-BB4A-64C77F6D5010}"/>
              </a:ext>
            </a:extLst>
          </p:cNvPr>
          <p:cNvSpPr txBox="1"/>
          <p:nvPr/>
        </p:nvSpPr>
        <p:spPr>
          <a:xfrm>
            <a:off x="6742910" y="2022919"/>
            <a:ext cx="5144290" cy="830997"/>
          </a:xfrm>
          <a:prstGeom prst="rect">
            <a:avLst/>
          </a:prstGeom>
          <a:noFill/>
          <a:ln>
            <a:solidFill>
              <a:srgbClr val="AA914A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從給定訓練集中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有放回的均勻抽樣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，每當選中一個樣本，它等可能地被再次選中並被再次添加到訓練集中。 假設每次訓練都採樣十個樣本，在這十筆資料中很</a:t>
            </a:r>
            <a:r>
              <a:rPr lang="zh-TW" altLang="en-US" sz="12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有可能會再次被隨機抽到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。剩下沒有抽到的資料則都變 成測試集，用來評估訓練完的模型。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43DDCB7-CB7A-499D-ABEB-F7AF5C6C0E42}"/>
              </a:ext>
            </a:extLst>
          </p:cNvPr>
          <p:cNvGrpSpPr/>
          <p:nvPr/>
        </p:nvGrpSpPr>
        <p:grpSpPr>
          <a:xfrm>
            <a:off x="6214301" y="3015281"/>
            <a:ext cx="5672899" cy="3268978"/>
            <a:chOff x="6571898" y="3296291"/>
            <a:chExt cx="5672899" cy="3268978"/>
          </a:xfrm>
        </p:grpSpPr>
        <p:pic>
          <p:nvPicPr>
            <p:cNvPr id="3074" name="Picture 2" descr="Bootstrapping Statistics. What it is and why it's used. | by Trist'n Joseph  | Towards Data Science">
              <a:extLst>
                <a:ext uri="{FF2B5EF4-FFF2-40B4-BE49-F238E27FC236}">
                  <a16:creationId xmlns:a16="http://schemas.microsoft.com/office/drawing/2014/main" id="{74F67615-A0C3-4533-BE74-E8DEC4293C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98" y="3296291"/>
              <a:ext cx="4902925" cy="2451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What Is Bootstrapping Statistics? | Built In">
              <a:extLst>
                <a:ext uri="{FF2B5EF4-FFF2-40B4-BE49-F238E27FC236}">
                  <a16:creationId xmlns:a16="http://schemas.microsoft.com/office/drawing/2014/main" id="{5B27509B-543A-497A-86BA-E25DC9F0E9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28" t="5758" r="7471" b="7359"/>
            <a:stretch/>
          </p:blipFill>
          <p:spPr bwMode="auto">
            <a:xfrm>
              <a:off x="6991480" y="4419308"/>
              <a:ext cx="5253317" cy="2145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Model evaluation, model selection, and algorithm selection in machine  learning">
            <a:extLst>
              <a:ext uri="{FF2B5EF4-FFF2-40B4-BE49-F238E27FC236}">
                <a16:creationId xmlns:a16="http://schemas.microsoft.com/office/drawing/2014/main" id="{24612258-3F10-4F03-B715-3A2E0C880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62"/>
          <a:stretch/>
        </p:blipFill>
        <p:spPr bwMode="auto">
          <a:xfrm>
            <a:off x="328092" y="2197766"/>
            <a:ext cx="6096000" cy="2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9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algn="l"/>
            <a:r>
              <a:rPr lang="zh-TW" altLang="en-US" dirty="0"/>
              <a:t>驗證法比較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043E1A9-F65B-4DDE-ADA2-363D43AC6047}"/>
              </a:ext>
            </a:extLst>
          </p:cNvPr>
          <p:cNvSpPr/>
          <p:nvPr/>
        </p:nvSpPr>
        <p:spPr>
          <a:xfrm>
            <a:off x="191343" y="116631"/>
            <a:ext cx="2130959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Calibri Light" panose="020F0302020204030204" pitchFamily="34" charset="0"/>
              </a:rPr>
              <a:t>Hyper Parameter Optimal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EA5B82D-F9B4-4CFC-A238-CD970F659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908863"/>
              </p:ext>
            </p:extLst>
          </p:nvPr>
        </p:nvGraphicFramePr>
        <p:xfrm>
          <a:off x="838200" y="1798659"/>
          <a:ext cx="10515601" cy="3508447"/>
        </p:xfrm>
        <a:graphic>
          <a:graphicData uri="http://schemas.openxmlformats.org/drawingml/2006/table">
            <a:tbl>
              <a:tblPr/>
              <a:tblGrid>
                <a:gridCol w="553453">
                  <a:extLst>
                    <a:ext uri="{9D8B030D-6E8A-4147-A177-3AD203B41FA5}">
                      <a16:colId xmlns:a16="http://schemas.microsoft.com/office/drawing/2014/main" val="231225429"/>
                    </a:ext>
                  </a:extLst>
                </a:gridCol>
                <a:gridCol w="4724846">
                  <a:extLst>
                    <a:ext uri="{9D8B030D-6E8A-4147-A177-3AD203B41FA5}">
                      <a16:colId xmlns:a16="http://schemas.microsoft.com/office/drawing/2014/main" val="916838251"/>
                    </a:ext>
                  </a:extLst>
                </a:gridCol>
                <a:gridCol w="5237302">
                  <a:extLst>
                    <a:ext uri="{9D8B030D-6E8A-4147-A177-3AD203B41FA5}">
                      <a16:colId xmlns:a16="http://schemas.microsoft.com/office/drawing/2014/main" val="400484437"/>
                    </a:ext>
                  </a:extLst>
                </a:gridCol>
              </a:tblGrid>
              <a:tr h="30286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K-Fold 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交叉驗證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Bootstrapping (</a:t>
                      </a: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自助抽樣法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240359"/>
                  </a:ext>
                </a:extLst>
              </a:tr>
              <a:tr h="302867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特性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D0D0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將資料集均分為 </a:t>
                      </a:r>
                      <a:r>
                        <a:rPr lang="en-US" altLang="zh-TW" sz="1000" b="0" i="0" u="none" strike="noStrike" dirty="0">
                          <a:solidFill>
                            <a:srgbClr val="0D0D0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 </a:t>
                      </a:r>
                      <a:r>
                        <a:rPr lang="zh-TW" altLang="en-US" sz="1000" b="0" i="0" u="none" strike="noStrike" dirty="0">
                          <a:solidFill>
                            <a:srgbClr val="0D0D0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份，每次用其中一份作為驗證集，其餘 </a:t>
                      </a:r>
                      <a:r>
                        <a:rPr lang="en-US" altLang="zh-TW" sz="1000" b="0" i="0" u="none" strike="noStrike" dirty="0">
                          <a:solidFill>
                            <a:srgbClr val="0D0D0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K-1 </a:t>
                      </a:r>
                      <a:r>
                        <a:rPr lang="zh-TW" altLang="en-US" sz="1000" b="0" i="0" u="none" strike="noStrike" dirty="0">
                          <a:solidFill>
                            <a:srgbClr val="0D0D0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份作為訓練集。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D0D0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通過重複抽樣的方法生成多個訓練集和測試集，每個樣本可能多次被選中或不被選中。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239606"/>
                  </a:ext>
                </a:extLst>
              </a:tr>
              <a:tr h="81451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優勢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資料利用率高：每個樣本都會在訓練集和驗證集中出現一次。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結果穩定：多次訓練和驗證取平均值，性能評估更穩定可靠。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適合大多數情況：適用於中型到大型資料集。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靈活性高：可以在小數據集上使用，適應性強。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樣本分佈一致：重複抽樣能更好地反映原始資料集的分佈。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不需要均勻分割：適合於資料量小或不平衡的情況。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適用於多種模型評估：可以估算模型參數的標準誤差和構建信賴區間。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972153"/>
                  </a:ext>
                </a:extLst>
              </a:tr>
              <a:tr h="61088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劣勢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不適合資料不平衡：無法保證每個 </a:t>
                      </a:r>
                      <a:r>
                        <a:rPr lang="en-US" altLang="zh-TW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fold </a:t>
                      </a:r>
                      <a:r>
                        <a:rPr lang="zh-TW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中類別分佈的一致性。</a:t>
                      </a:r>
                      <a:br>
                        <a:rPr lang="zh-TW" altLang="en-US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計算成本較高：需要進行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 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次訓練和驗證。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需要均勻分割：某些情況下難以均勻分割資料集。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資料重複：部分樣本可能多次出現在訓練集中，部分樣本可能完全不出現。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計算成本高：需要大量的重複抽樣和訓練。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不適合大型資料集：重複抽樣可能導致訓練和評估時間過長。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390511"/>
                  </a:ext>
                </a:extLst>
              </a:tr>
              <a:tr h="147731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解決方法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Stratified K-Fold</a:t>
                      </a: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b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確保每個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fold 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中的類別分佈與整體資料集一致，減少資料不平衡的影響。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b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Nested Cross-Validation</a:t>
                      </a: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b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在模型選擇和超參數調整中使用嵌套交叉驗證，避免資料洩漏。</a:t>
                      </a:r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b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增加資料量或使用資料增強技術：</a:t>
                      </a:r>
                      <a:b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通過增加訓練資料量或使用資料增強技術，提升模型的泛化能力並減少過擬合風險。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使用多次重複的抽樣結果取平均值：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通過多次重複抽樣並取其結果的平均值，來減少單次抽樣的偏差。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使用適當的重複次數：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根據資料集大小和模型計算能力，選擇合適的重複次數，以平衡精度和計算成本。</a:t>
                      </a:r>
                      <a:endParaRPr lang="en-US" alt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b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針對大型資料集使用分布式計算：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對於大型資料集，可以採用分布式計算技術來減少計算時間。</a:t>
                      </a:r>
                    </a:p>
                  </a:txBody>
                  <a:tcPr marL="7687" marR="7687" marT="768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01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69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5FB080E-5009-4C02-88AD-68486F0CC771}"/>
              </a:ext>
            </a:extLst>
          </p:cNvPr>
          <p:cNvSpPr/>
          <p:nvPr/>
        </p:nvSpPr>
        <p:spPr>
          <a:xfrm>
            <a:off x="340659" y="1711325"/>
            <a:ext cx="6069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Preprocessing Pipelines</a:t>
            </a:r>
            <a:endParaRPr lang="zh-TW" altLang="en-US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4AD18CC-A290-44D0-9154-87C594352393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algn="l"/>
            <a:r>
              <a:rPr lang="zh-TW" altLang="en-US" dirty="0"/>
              <a:t>問題防堵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K-Fold </a:t>
            </a:r>
            <a:r>
              <a:rPr lang="zh-TW" altLang="en-US" dirty="0"/>
              <a:t>交叉驗證</a:t>
            </a:r>
            <a:r>
              <a:rPr lang="en-US" altLang="zh-TW" dirty="0"/>
              <a:t>-</a:t>
            </a:r>
            <a:r>
              <a:rPr lang="zh-TW" altLang="en-US" dirty="0"/>
              <a:t>防止資料洩漏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EFEA7E-DCDE-48F7-B07E-89FA2C80278F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C6A766-C830-429E-86BE-3C8C1EE89C3C}"/>
              </a:ext>
            </a:extLst>
          </p:cNvPr>
          <p:cNvSpPr/>
          <p:nvPr/>
        </p:nvSpPr>
        <p:spPr>
          <a:xfrm>
            <a:off x="6698252" y="1735953"/>
            <a:ext cx="5362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Nested Cross-Validation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BCB3CB-5211-4CB5-8A0E-90E68CF93603}"/>
              </a:ext>
            </a:extLst>
          </p:cNvPr>
          <p:cNvSpPr/>
          <p:nvPr/>
        </p:nvSpPr>
        <p:spPr>
          <a:xfrm>
            <a:off x="6755892" y="5459238"/>
            <a:ext cx="53626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在模型選擇和超參數調整中使用嵌套交叉驗證。這意味著在內層進行超參數調整時，每個超參數組合都會在多個 </a:t>
            </a:r>
            <a:r>
              <a:rPr lang="en-US" altLang="zh-TW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fold </a:t>
            </a:r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上進行驗證，外層再進行模型驗證，從而避免資料洩漏。</a:t>
            </a:r>
            <a:endParaRPr lang="en-US" altLang="zh-TW" sz="14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23A121-E2A3-4196-BCDF-CD526D3FF04A}"/>
              </a:ext>
            </a:extLst>
          </p:cNvPr>
          <p:cNvSpPr/>
          <p:nvPr/>
        </p:nvSpPr>
        <p:spPr>
          <a:xfrm>
            <a:off x="400098" y="5505405"/>
            <a:ext cx="5754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確保所有資料預處理步驟（如標準化、特徵縮放等）都</a:t>
            </a:r>
            <a:r>
              <a:rPr lang="zh-TW" altLang="en-US" sz="1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僅在訓練資料</a:t>
            </a:r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上進行，並將這些步驟作為 </a:t>
            </a:r>
            <a:r>
              <a:rPr lang="en-US" altLang="zh-TW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 </a:t>
            </a:r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的一部分應用於測試資料。</a:t>
            </a:r>
            <a:endParaRPr lang="en-US" altLang="zh-TW" sz="14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C019BBB-F01E-458F-9C5F-D619F6DF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08" y="2174713"/>
            <a:ext cx="5401757" cy="297059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600A5E6-9C40-4423-B5F1-70267B106321}"/>
              </a:ext>
            </a:extLst>
          </p:cNvPr>
          <p:cNvSpPr/>
          <p:nvPr/>
        </p:nvSpPr>
        <p:spPr>
          <a:xfrm>
            <a:off x="1385607" y="2492455"/>
            <a:ext cx="403412" cy="2335111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</a:rPr>
              <a:t>Origin data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E1304E-E5E2-4514-B479-B167E15C6F43}"/>
              </a:ext>
            </a:extLst>
          </p:cNvPr>
          <p:cNvSpPr/>
          <p:nvPr/>
        </p:nvSpPr>
        <p:spPr>
          <a:xfrm>
            <a:off x="1861076" y="2492456"/>
            <a:ext cx="403412" cy="1640274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92B4AD-700B-406C-A897-193876A6A006}"/>
              </a:ext>
            </a:extLst>
          </p:cNvPr>
          <p:cNvSpPr/>
          <p:nvPr/>
        </p:nvSpPr>
        <p:spPr>
          <a:xfrm>
            <a:off x="1861076" y="4231341"/>
            <a:ext cx="403412" cy="596225"/>
          </a:xfrm>
          <a:prstGeom prst="rect">
            <a:avLst/>
          </a:prstGeom>
          <a:solidFill>
            <a:srgbClr val="E3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BEB64016-CF9C-4066-ADDE-33059B9CAADF}"/>
              </a:ext>
            </a:extLst>
          </p:cNvPr>
          <p:cNvSpPr/>
          <p:nvPr/>
        </p:nvSpPr>
        <p:spPr>
          <a:xfrm>
            <a:off x="2488605" y="3189363"/>
            <a:ext cx="349623" cy="439271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3D4F9F-AE21-479F-B6AA-CECC87EE898E}"/>
              </a:ext>
            </a:extLst>
          </p:cNvPr>
          <p:cNvSpPr/>
          <p:nvPr/>
        </p:nvSpPr>
        <p:spPr>
          <a:xfrm>
            <a:off x="3075793" y="2492456"/>
            <a:ext cx="403412" cy="16402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1240D9-9563-401D-B114-A2AFF71D91AC}"/>
              </a:ext>
            </a:extLst>
          </p:cNvPr>
          <p:cNvSpPr/>
          <p:nvPr/>
        </p:nvSpPr>
        <p:spPr>
          <a:xfrm>
            <a:off x="3075793" y="4231341"/>
            <a:ext cx="403412" cy="596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BDCAE39D-6F9A-4713-A841-9D88D9023D95}"/>
              </a:ext>
            </a:extLst>
          </p:cNvPr>
          <p:cNvSpPr/>
          <p:nvPr/>
        </p:nvSpPr>
        <p:spPr>
          <a:xfrm>
            <a:off x="3865038" y="3189363"/>
            <a:ext cx="349623" cy="439271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FBF34747-BA3E-4E62-9BFA-A3891942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24" y="3147973"/>
            <a:ext cx="666843" cy="562053"/>
          </a:xfrm>
          <a:prstGeom prst="rect">
            <a:avLst/>
          </a:prstGeom>
        </p:spPr>
      </p:pic>
      <p:sp>
        <p:nvSpPr>
          <p:cNvPr id="25" name="箭號: 彎曲 24">
            <a:extLst>
              <a:ext uri="{FF2B5EF4-FFF2-40B4-BE49-F238E27FC236}">
                <a16:creationId xmlns:a16="http://schemas.microsoft.com/office/drawing/2014/main" id="{F93B117A-2046-4C94-BD5C-B2E1250ADFE8}"/>
              </a:ext>
            </a:extLst>
          </p:cNvPr>
          <p:cNvSpPr/>
          <p:nvPr/>
        </p:nvSpPr>
        <p:spPr>
          <a:xfrm rot="16200000" flipV="1">
            <a:off x="4064530" y="3703517"/>
            <a:ext cx="596226" cy="1225537"/>
          </a:xfrm>
          <a:prstGeom prst="ben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BCC729A9-E4EB-4B06-83DE-40C5479CE624}"/>
              </a:ext>
            </a:extLst>
          </p:cNvPr>
          <p:cNvSpPr/>
          <p:nvPr/>
        </p:nvSpPr>
        <p:spPr>
          <a:xfrm>
            <a:off x="2488605" y="4347384"/>
            <a:ext cx="349623" cy="439271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箭號: 弧形右彎 25">
            <a:extLst>
              <a:ext uri="{FF2B5EF4-FFF2-40B4-BE49-F238E27FC236}">
                <a16:creationId xmlns:a16="http://schemas.microsoft.com/office/drawing/2014/main" id="{E2925241-E4AA-48D4-BA26-5E1BC31C3334}"/>
              </a:ext>
            </a:extLst>
          </p:cNvPr>
          <p:cNvSpPr/>
          <p:nvPr/>
        </p:nvSpPr>
        <p:spPr>
          <a:xfrm flipH="1" flipV="1">
            <a:off x="3497309" y="3628634"/>
            <a:ext cx="349623" cy="900526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乘號 28">
            <a:extLst>
              <a:ext uri="{FF2B5EF4-FFF2-40B4-BE49-F238E27FC236}">
                <a16:creationId xmlns:a16="http://schemas.microsoft.com/office/drawing/2014/main" id="{B3F9B2F2-D02D-426B-868D-210E72C07F92}"/>
              </a:ext>
            </a:extLst>
          </p:cNvPr>
          <p:cNvSpPr/>
          <p:nvPr/>
        </p:nvSpPr>
        <p:spPr>
          <a:xfrm>
            <a:off x="3672120" y="3917434"/>
            <a:ext cx="349623" cy="36200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345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55423750-5AC9-4308-9DA3-59CD982379B9}"/>
              </a:ext>
            </a:extLst>
          </p:cNvPr>
          <p:cNvGrpSpPr/>
          <p:nvPr/>
        </p:nvGrpSpPr>
        <p:grpSpPr>
          <a:xfrm>
            <a:off x="237347" y="1985598"/>
            <a:ext cx="6069106" cy="3448622"/>
            <a:chOff x="340659" y="2600246"/>
            <a:chExt cx="6064470" cy="3448622"/>
          </a:xfrm>
        </p:grpSpPr>
        <p:pic>
          <p:nvPicPr>
            <p:cNvPr id="6146" name="Picture 2" descr="Different Types of Cross-Validations in Machine Learning.">
              <a:extLst>
                <a:ext uri="{FF2B5EF4-FFF2-40B4-BE49-F238E27FC236}">
                  <a16:creationId xmlns:a16="http://schemas.microsoft.com/office/drawing/2014/main" id="{99184AEA-6665-42A0-B052-FE4614C06A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717"/>
            <a:stretch/>
          </p:blipFill>
          <p:spPr bwMode="auto">
            <a:xfrm>
              <a:off x="340659" y="2600246"/>
              <a:ext cx="5814242" cy="3448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6026786-2D5E-4102-B298-0CF658704FC0}"/>
                </a:ext>
              </a:extLst>
            </p:cNvPr>
            <p:cNvSpPr/>
            <p:nvPr/>
          </p:nvSpPr>
          <p:spPr>
            <a:xfrm>
              <a:off x="4998454" y="2832847"/>
              <a:ext cx="582706" cy="215152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DA18D7-AC1E-4217-A1E7-AB6B1FDF2861}"/>
                </a:ext>
              </a:extLst>
            </p:cNvPr>
            <p:cNvSpPr/>
            <p:nvPr/>
          </p:nvSpPr>
          <p:spPr>
            <a:xfrm>
              <a:off x="4998454" y="4984377"/>
              <a:ext cx="582706" cy="69028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箭號: 向右 3">
              <a:extLst>
                <a:ext uri="{FF2B5EF4-FFF2-40B4-BE49-F238E27FC236}">
                  <a16:creationId xmlns:a16="http://schemas.microsoft.com/office/drawing/2014/main" id="{ED28C6C6-0F4C-4975-8C13-43EF2BBD7049}"/>
                </a:ext>
              </a:extLst>
            </p:cNvPr>
            <p:cNvSpPr/>
            <p:nvPr/>
          </p:nvSpPr>
          <p:spPr>
            <a:xfrm>
              <a:off x="2524194" y="3908611"/>
              <a:ext cx="233083" cy="528918"/>
            </a:xfrm>
            <a:prstGeom prst="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2C034D8-DBC1-4BC0-806D-8DDED4CC62BE}"/>
                </a:ext>
              </a:extLst>
            </p:cNvPr>
            <p:cNvSpPr txBox="1"/>
            <p:nvPr/>
          </p:nvSpPr>
          <p:spPr>
            <a:xfrm>
              <a:off x="5644985" y="3439756"/>
              <a:ext cx="760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i="1" dirty="0">
                  <a:solidFill>
                    <a:schemeClr val="accent6">
                      <a:lumMod val="10000"/>
                    </a:schemeClr>
                  </a:solidFill>
                </a:rPr>
                <a:t>Training</a:t>
              </a:r>
              <a:endParaRPr lang="zh-TW" altLang="en-US" sz="1200" b="1" i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E5EBABE-6052-4826-8F69-38C03D45BBA2}"/>
                </a:ext>
              </a:extLst>
            </p:cNvPr>
            <p:cNvSpPr txBox="1"/>
            <p:nvPr/>
          </p:nvSpPr>
          <p:spPr>
            <a:xfrm>
              <a:off x="5644985" y="5106279"/>
              <a:ext cx="6912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i="1" dirty="0">
                  <a:solidFill>
                    <a:schemeClr val="accent6">
                      <a:lumMod val="10000"/>
                    </a:schemeClr>
                  </a:solidFill>
                </a:rPr>
                <a:t>Testing</a:t>
              </a:r>
              <a:endParaRPr lang="zh-TW" altLang="en-US" sz="1200" b="1" i="1" dirty="0">
                <a:solidFill>
                  <a:schemeClr val="accent6">
                    <a:lumMod val="10000"/>
                  </a:schemeClr>
                </a:solidFill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C5FB080E-5009-4C02-88AD-68486F0CC771}"/>
              </a:ext>
            </a:extLst>
          </p:cNvPr>
          <p:cNvSpPr/>
          <p:nvPr/>
        </p:nvSpPr>
        <p:spPr>
          <a:xfrm>
            <a:off x="340659" y="1711325"/>
            <a:ext cx="6069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Stratified K-Fold</a:t>
            </a:r>
            <a:endParaRPr lang="zh-TW" altLang="en-US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4AD18CC-A290-44D0-9154-87C594352393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algn="l"/>
            <a:r>
              <a:rPr lang="zh-TW" altLang="en-US" dirty="0"/>
              <a:t>問題防堵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K-Fold </a:t>
            </a:r>
            <a:r>
              <a:rPr lang="zh-TW" altLang="en-US" dirty="0"/>
              <a:t>交叉驗證</a:t>
            </a:r>
            <a:r>
              <a:rPr lang="en-US" altLang="zh-TW" dirty="0"/>
              <a:t>-</a:t>
            </a:r>
            <a:r>
              <a:rPr lang="zh-TW" altLang="en-US" dirty="0"/>
              <a:t>資料不平衡處理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EFEA7E-DCDE-48F7-B07E-89FA2C80278F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9B8B142-C4A7-479A-9D38-CE6F67E8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892" y="2789419"/>
            <a:ext cx="5198761" cy="196329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3C6A766-C830-429E-86BE-3C8C1EE89C3C}"/>
              </a:ext>
            </a:extLst>
          </p:cNvPr>
          <p:cNvSpPr/>
          <p:nvPr/>
        </p:nvSpPr>
        <p:spPr>
          <a:xfrm>
            <a:off x="6698252" y="1735953"/>
            <a:ext cx="5362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Over-sampling /</a:t>
            </a:r>
            <a:r>
              <a:rPr lang="zh-TW" altLang="en-US" b="1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Under-sampling</a:t>
            </a:r>
            <a:endParaRPr lang="en-US" altLang="zh-TW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BCB3CB-5211-4CB5-8A0E-90E68CF93603}"/>
              </a:ext>
            </a:extLst>
          </p:cNvPr>
          <p:cNvSpPr/>
          <p:nvPr/>
        </p:nvSpPr>
        <p:spPr>
          <a:xfrm>
            <a:off x="6755892" y="5459238"/>
            <a:ext cx="5362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在訓練資料上進行過度取樣或不足取樣，以平衡不同類別的數量</a:t>
            </a:r>
            <a:endParaRPr lang="en-US" altLang="zh-TW" sz="14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A23A121-E2A3-4196-BCDF-CD526D3FF04A}"/>
              </a:ext>
            </a:extLst>
          </p:cNvPr>
          <p:cNvSpPr/>
          <p:nvPr/>
        </p:nvSpPr>
        <p:spPr>
          <a:xfrm>
            <a:off x="400098" y="5505405"/>
            <a:ext cx="5754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使用分層 </a:t>
            </a:r>
            <a:r>
              <a:rPr lang="en-US" altLang="zh-TW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K-fold </a:t>
            </a:r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交叉驗證，確保每個 </a:t>
            </a:r>
            <a:r>
              <a:rPr lang="en-US" altLang="zh-TW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fold </a:t>
            </a:r>
            <a:r>
              <a:rPr lang="zh-TW" altLang="en-US" sz="1400" dirty="0">
                <a:solidFill>
                  <a:srgbClr val="0D0D0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中的類別分佈與整體資料集一致，這樣可以減少資料不平衡的影響</a:t>
            </a:r>
            <a:endParaRPr lang="en-US" altLang="zh-TW" sz="1400" dirty="0">
              <a:solidFill>
                <a:srgbClr val="0D0D0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880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arketing Pitch - Rocketo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49DCE"/>
      </a:accent1>
      <a:accent2>
        <a:srgbClr val="38ACC3"/>
      </a:accent2>
      <a:accent3>
        <a:srgbClr val="21B3A9"/>
      </a:accent3>
      <a:accent4>
        <a:srgbClr val="5FBD73"/>
      </a:accent4>
      <a:accent5>
        <a:srgbClr val="566986"/>
      </a:accent5>
      <a:accent6>
        <a:srgbClr val="D8D8D8"/>
      </a:accent6>
      <a:hlink>
        <a:srgbClr val="6DA4EC"/>
      </a:hlink>
      <a:folHlink>
        <a:srgbClr val="CF96E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1387</Words>
  <Application>Microsoft Office PowerPoint</Application>
  <PresentationFormat>寬螢幕</PresentationFormat>
  <Paragraphs>126</Paragraphs>
  <Slides>13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Lato Light</vt:lpstr>
      <vt:lpstr>Microsoft YaHei</vt:lpstr>
      <vt:lpstr>微軟正黑體</vt:lpstr>
      <vt:lpstr>Arial</vt:lpstr>
      <vt:lpstr>Calibri</vt:lpstr>
      <vt:lpstr>Calibri Light</vt:lpstr>
      <vt:lpstr>Century Gothic</vt:lpstr>
      <vt:lpstr>Wingdings</vt:lpstr>
      <vt:lpstr>Office 佈景主題</vt:lpstr>
      <vt:lpstr>Office Theme</vt:lpstr>
      <vt:lpstr>大師之路 有你有我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大師之路 有你有我</dc:title>
  <dc:creator>翁維陽</dc:creator>
  <cp:lastModifiedBy>翁維陽</cp:lastModifiedBy>
  <cp:revision>19</cp:revision>
  <dcterms:created xsi:type="dcterms:W3CDTF">2024-05-17T04:19:29Z</dcterms:created>
  <dcterms:modified xsi:type="dcterms:W3CDTF">2024-05-17T11:22:06Z</dcterms:modified>
</cp:coreProperties>
</file>