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9" r:id="rId4"/>
    <p:sldId id="258" r:id="rId5"/>
    <p:sldId id="283" r:id="rId6"/>
    <p:sldId id="284" r:id="rId7"/>
    <p:sldId id="261" r:id="rId8"/>
    <p:sldId id="265" r:id="rId9"/>
    <p:sldId id="267" r:id="rId10"/>
    <p:sldId id="270" r:id="rId11"/>
    <p:sldId id="266" r:id="rId12"/>
    <p:sldId id="264" r:id="rId13"/>
    <p:sldId id="263" r:id="rId14"/>
    <p:sldId id="275" r:id="rId15"/>
    <p:sldId id="286" r:id="rId16"/>
    <p:sldId id="260" r:id="rId17"/>
    <p:sldId id="272" r:id="rId18"/>
    <p:sldId id="285" r:id="rId19"/>
    <p:sldId id="273" r:id="rId20"/>
    <p:sldId id="274" r:id="rId21"/>
    <p:sldId id="278" r:id="rId22"/>
    <p:sldId id="279" r:id="rId23"/>
    <p:sldId id="280" r:id="rId24"/>
    <p:sldId id="276"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曾筱容" initials="曾筱容" lastIdx="1" clrIdx="0">
    <p:extLst>
      <p:ext uri="{19B8F6BF-5375-455C-9EA6-DF929625EA0E}">
        <p15:presenceInfo xmlns:p15="http://schemas.microsoft.com/office/powerpoint/2012/main" userId="S-1-5-21-2868699134-903179984-886615290-3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00FF"/>
    <a:srgbClr val="FFFF99"/>
    <a:srgbClr val="FF0000"/>
    <a:srgbClr val="FFFFFF"/>
    <a:srgbClr val="339933"/>
    <a:srgbClr val="FF66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14" autoAdjust="0"/>
  </p:normalViewPr>
  <p:slideViewPr>
    <p:cSldViewPr snapToGrid="0">
      <p:cViewPr varScale="1">
        <p:scale>
          <a:sx n="97" d="100"/>
          <a:sy n="97"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F14EB-65F2-4F39-B539-C20F70EBB209}" type="datetimeFigureOut">
              <a:rPr lang="zh-TW" altLang="en-US" smtClean="0"/>
              <a:t>2024/5/6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AD28B-3155-4BC0-8245-9F9A568CD02B}" type="slidenum">
              <a:rPr lang="zh-TW" altLang="en-US" smtClean="0"/>
              <a:t>‹#›</a:t>
            </a:fld>
            <a:endParaRPr lang="zh-TW" altLang="en-US"/>
          </a:p>
        </p:txBody>
      </p:sp>
    </p:spTree>
    <p:extLst>
      <p:ext uri="{BB962C8B-B14F-4D97-AF65-F5344CB8AC3E}">
        <p14:creationId xmlns:p14="http://schemas.microsoft.com/office/powerpoint/2010/main" val="164634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wikipedia.org/wiki/%E6%AE%8B%E5%B7%A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zh.wikipedia.org/wiki/%E5%B9%B3%E6%96%B9%E5%92%8C"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a:t>
            </a:fld>
            <a:endParaRPr lang="zh-TW" altLang="en-US"/>
          </a:p>
        </p:txBody>
      </p:sp>
    </p:spTree>
    <p:extLst>
      <p:ext uri="{BB962C8B-B14F-4D97-AF65-F5344CB8AC3E}">
        <p14:creationId xmlns:p14="http://schemas.microsoft.com/office/powerpoint/2010/main" val="2071677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There is instability of variable selection if a different sample is used; however</a:t>
            </a:r>
            <a:r>
              <a:rPr lang="zh-TW" altLang="en-US" dirty="0"/>
              <a:t> </a:t>
            </a:r>
            <a:r>
              <a:rPr lang="en-US" altLang="zh-TW" dirty="0"/>
              <a:t>a large effective sample size (50 events per variable) can help overcome this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p values obtained by this method are also in doubt, as so many multiple tests occur during the selection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If there are too many candidate variables, then the method fails to provide the best model, as some irrelevant variables are entered into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D0D0D"/>
                </a:solidFill>
                <a:effectLst/>
                <a:latin typeface="Söhne"/>
              </a:rPr>
              <a:t>如果兩個變數高度相關且對結果的影響相等，但各自的顯著性低於其他不相關的變數，那麼在逐步選擇中有很大的可能性，這兩個相關變數都將被排除在模型之外。这是因为逐步選擇會基於個別變數的顯著性進行選擇，而不會考慮到它們之間的相關性。</a:t>
            </a:r>
            <a:endParaRPr lang="en-US" altLang="zh-TW"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13</a:t>
            </a:fld>
            <a:endParaRPr lang="zh-TW" altLang="en-US"/>
          </a:p>
        </p:txBody>
      </p:sp>
    </p:spTree>
    <p:extLst>
      <p:ext uri="{BB962C8B-B14F-4D97-AF65-F5344CB8AC3E}">
        <p14:creationId xmlns:p14="http://schemas.microsoft.com/office/powerpoint/2010/main" val="121102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latin typeface="+mn-lt"/>
                <a:ea typeface="+mn-ea"/>
                <a:cs typeface="+mn-cs"/>
              </a:rPr>
              <a:t>variables of which p&lt;0.05 in univariate analysis were put into the multiple logistic regression by backward model selection (</a:t>
            </a:r>
            <a:r>
              <a:rPr lang="en-US" altLang="zh-TW" sz="1200" kern="1200" dirty="0" err="1">
                <a:solidFill>
                  <a:schemeClr val="tx1"/>
                </a:solidFill>
                <a:latin typeface="+mn-lt"/>
                <a:ea typeface="+mn-ea"/>
                <a:cs typeface="+mn-cs"/>
              </a:rPr>
              <a:t>pr</a:t>
            </a:r>
            <a:r>
              <a:rPr lang="en-US" altLang="zh-TW" sz="1200" kern="1200" dirty="0">
                <a:solidFill>
                  <a:schemeClr val="tx1"/>
                </a:solidFill>
                <a:latin typeface="+mn-lt"/>
                <a:ea typeface="+mn-ea"/>
                <a:cs typeface="+mn-cs"/>
              </a:rPr>
              <a:t>=0.1), AUC=0.6941</a:t>
            </a:r>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17</a:t>
            </a:fld>
            <a:endParaRPr lang="zh-TW" altLang="en-US"/>
          </a:p>
        </p:txBody>
      </p:sp>
    </p:spTree>
    <p:extLst>
      <p:ext uri="{BB962C8B-B14F-4D97-AF65-F5344CB8AC3E}">
        <p14:creationId xmlns:p14="http://schemas.microsoft.com/office/powerpoint/2010/main" val="249739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following statement requests the traditional stepwise method, where effects enter and leave based on significance levels, but with the following extra check: if any effect to be added or removed yields a model whose SBC statistic is greater than the SBC statistic of the current model, then the stepwise method terminates at the current model.</a:t>
            </a:r>
          </a:p>
          <a:p>
            <a:endParaRPr lang="en-US" altLang="zh-TW" dirty="0"/>
          </a:p>
          <a:p>
            <a:r>
              <a:rPr lang="en-US" altLang="zh-TW" dirty="0"/>
              <a:t>selection method=stepwise(select=SL stop=SBC) </a:t>
            </a:r>
            <a:r>
              <a:rPr lang="en-US" altLang="zh-TW" dirty="0" err="1"/>
              <a:t>stophorizon</a:t>
            </a:r>
            <a:r>
              <a:rPr lang="en-US" altLang="zh-TW" dirty="0"/>
              <a:t>=1;</a:t>
            </a:r>
          </a:p>
          <a:p>
            <a:r>
              <a:rPr lang="en-US" altLang="zh-TW" dirty="0"/>
              <a:t>In this case, the entry and stay significance levels still play a role because they determine whether an effect is deleted from or added to the model. This extra check might result in the selection terminating before a local minimum of the SBC criterion is found.</a:t>
            </a:r>
          </a:p>
          <a:p>
            <a:endParaRPr lang="en-US" altLang="zh-TW" dirty="0"/>
          </a:p>
          <a:p>
            <a:r>
              <a:rPr lang="en-US" altLang="zh-TW" dirty="0"/>
              <a:t>The following statement selects effects to enter or drop as in the previous example except that the significance level for entry is now 0.1 and the significance level to stay is 0.08. From the sequence of models produced, the selected model is chosen to yield the minimum AIC statistic:</a:t>
            </a:r>
          </a:p>
          <a:p>
            <a:endParaRPr lang="en-US" altLang="zh-TW" dirty="0"/>
          </a:p>
          <a:p>
            <a:r>
              <a:rPr lang="en-US" altLang="zh-TW" dirty="0"/>
              <a:t>selection method=stepwise(select=SL SLE=0.1 SLS=0.08 choose=AIC);</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19</a:t>
            </a:fld>
            <a:endParaRPr lang="zh-TW" altLang="en-US"/>
          </a:p>
        </p:txBody>
      </p:sp>
    </p:spTree>
    <p:extLst>
      <p:ext uri="{BB962C8B-B14F-4D97-AF65-F5344CB8AC3E}">
        <p14:creationId xmlns:p14="http://schemas.microsoft.com/office/powerpoint/2010/main" val="1797874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預測模型可以提供有關決定結果的變數、它們與結果的關聯強度的信息，並使用它們的特定值來預測結果的未來。</a:t>
            </a:r>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25</a:t>
            </a:fld>
            <a:endParaRPr lang="zh-TW" altLang="en-US"/>
          </a:p>
        </p:txBody>
      </p:sp>
    </p:spTree>
    <p:extLst>
      <p:ext uri="{BB962C8B-B14F-4D97-AF65-F5344CB8AC3E}">
        <p14:creationId xmlns:p14="http://schemas.microsoft.com/office/powerpoint/2010/main" val="379920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找出能最有效影響模型的因素，從而提高模型的預測準確度。</a:t>
            </a:r>
            <a:endParaRPr lang="en-US" altLang="zh-TW" dirty="0"/>
          </a:p>
          <a:p>
            <a:pPr marL="228600" indent="-228600">
              <a:buAutoNum type="arabicPeriod"/>
            </a:pPr>
            <a:r>
              <a:rPr lang="zh-TW" altLang="en-US" b="0" i="0" dirty="0">
                <a:solidFill>
                  <a:srgbClr val="0D0D0D"/>
                </a:solidFill>
                <a:effectLst/>
                <a:latin typeface="Söhne"/>
              </a:rPr>
              <a:t>建議在選擇變數時，應該更注重臨床知識和先前的文獻，而不僅僅是依靠統計選擇方法。也就是說，除了依靠統計方法，還應該考慮到臨床專業知識和已有的研究成果。</a:t>
            </a:r>
            <a:endParaRPr lang="en-US" altLang="zh-TW" b="0" i="0" dirty="0">
              <a:solidFill>
                <a:srgbClr val="0D0D0D"/>
              </a:solidFill>
              <a:effectLst/>
              <a:latin typeface="Söhne"/>
            </a:endParaRPr>
          </a:p>
          <a:p>
            <a:pPr marL="228600" indent="-228600">
              <a:buAutoNum type="arabicPeriod"/>
            </a:pPr>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4</a:t>
            </a:fld>
            <a:endParaRPr lang="zh-TW" altLang="en-US"/>
          </a:p>
        </p:txBody>
      </p:sp>
    </p:spTree>
    <p:extLst>
      <p:ext uri="{BB962C8B-B14F-4D97-AF65-F5344CB8AC3E}">
        <p14:creationId xmlns:p14="http://schemas.microsoft.com/office/powerpoint/2010/main" val="65696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提高模型的預測性能</a:t>
            </a:r>
            <a:endParaRPr lang="en-US" altLang="zh-TW" dirty="0"/>
          </a:p>
          <a:p>
            <a:endParaRPr lang="en-US" altLang="zh-TW" dirty="0"/>
          </a:p>
          <a:p>
            <a:r>
              <a:rPr lang="zh-TW" altLang="en-US" dirty="0"/>
              <a:t>透過減少培訓和使用時間，更快、更經濟地交付變量</a:t>
            </a:r>
            <a:endParaRPr lang="en-US" altLang="zh-TW" dirty="0"/>
          </a:p>
          <a:p>
            <a:endParaRPr lang="en-US" altLang="zh-TW" dirty="0"/>
          </a:p>
          <a:p>
            <a:r>
              <a:rPr lang="zh-TW" altLang="en-US" dirty="0"/>
              <a:t>促進數據視覺化並提供對生成數據的底層過程的全面更好的理解。 比較容易理解生成資料的過程</a:t>
            </a:r>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5</a:t>
            </a:fld>
            <a:endParaRPr lang="zh-TW" altLang="en-US"/>
          </a:p>
        </p:txBody>
      </p:sp>
    </p:spTree>
    <p:extLst>
      <p:ext uri="{BB962C8B-B14F-4D97-AF65-F5344CB8AC3E}">
        <p14:creationId xmlns:p14="http://schemas.microsoft.com/office/powerpoint/2010/main" val="25661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模型精簡原則</a:t>
            </a:r>
            <a:r>
              <a:rPr lang="en-US" altLang="zh-TW" dirty="0"/>
              <a:t>: </a:t>
            </a:r>
            <a:r>
              <a:rPr lang="zh-TW" altLang="en-US" dirty="0"/>
              <a:t>用最少量的變數得到最大化的預測。</a:t>
            </a:r>
            <a:endParaRPr lang="en-US" altLang="zh-TW" dirty="0"/>
          </a:p>
          <a:p>
            <a:r>
              <a:rPr lang="zh-TW" altLang="en-US" dirty="0"/>
              <a:t>一個模型放太多變數，會讓模型太過依賴目前你看到的資料，不容易外推</a:t>
            </a:r>
            <a:endParaRPr lang="en-US" altLang="zh-TW" dirty="0"/>
          </a:p>
          <a:p>
            <a:endParaRPr lang="en-US" altLang="zh-TW" dirty="0"/>
          </a:p>
          <a:p>
            <a:r>
              <a:rPr lang="zh-TW" altLang="en-US" dirty="0"/>
              <a:t>十一法則</a:t>
            </a:r>
            <a:r>
              <a:rPr lang="en-US" altLang="zh-TW" dirty="0"/>
              <a:t>:</a:t>
            </a:r>
            <a:r>
              <a:rPr lang="zh-TW" altLang="en-US" dirty="0"/>
              <a:t> 每發生</a:t>
            </a:r>
            <a:r>
              <a:rPr lang="en-US" altLang="zh-TW" dirty="0"/>
              <a:t>10</a:t>
            </a:r>
            <a:r>
              <a:rPr lang="zh-TW" altLang="en-US" dirty="0"/>
              <a:t>個</a:t>
            </a:r>
            <a:r>
              <a:rPr lang="en-US" altLang="zh-TW" dirty="0"/>
              <a:t>event / outcome </a:t>
            </a:r>
            <a:r>
              <a:rPr lang="zh-TW" altLang="en-US" dirty="0"/>
              <a:t>可能只能找出一個原因</a:t>
            </a:r>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6</a:t>
            </a:fld>
            <a:endParaRPr lang="zh-TW" altLang="en-US"/>
          </a:p>
        </p:txBody>
      </p:sp>
    </p:spTree>
    <p:extLst>
      <p:ext uri="{BB962C8B-B14F-4D97-AF65-F5344CB8AC3E}">
        <p14:creationId xmlns:p14="http://schemas.microsoft.com/office/powerpoint/2010/main" val="353480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常見的一些變數限縮策略：</a:t>
            </a:r>
            <a:endParaRPr lang="en-US" altLang="zh-TW" dirty="0"/>
          </a:p>
          <a:p>
            <a:endParaRPr lang="en-US" altLang="zh-TW" dirty="0"/>
          </a:p>
          <a:p>
            <a:r>
              <a:rPr lang="zh-TW" altLang="en-US" dirty="0"/>
              <a:t>限縮變數的一種方式就是先選擇候選變數，尤其是在樣本數少的時候</a:t>
            </a:r>
            <a:endParaRPr lang="en-US" altLang="zh-TW" dirty="0"/>
          </a:p>
          <a:p>
            <a:r>
              <a:rPr lang="zh-TW" altLang="en-US" dirty="0"/>
              <a:t>在研究開始之前，可以根據主題知識選擇特定主題的候選變數。</a:t>
            </a:r>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8</a:t>
            </a:fld>
            <a:endParaRPr lang="zh-TW" altLang="en-US"/>
          </a:p>
        </p:txBody>
      </p:sp>
    </p:spTree>
    <p:extLst>
      <p:ext uri="{BB962C8B-B14F-4D97-AF65-F5344CB8AC3E}">
        <p14:creationId xmlns:p14="http://schemas.microsoft.com/office/powerpoint/2010/main" val="35581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a:solidFill>
                  <a:schemeClr val="tx1"/>
                </a:solidFill>
                <a:effectLst/>
                <a:latin typeface="+mn-lt"/>
                <a:ea typeface="+mn-ea"/>
                <a:cs typeface="+mn-cs"/>
              </a:rPr>
              <a:t>適用於</a:t>
            </a:r>
            <a:r>
              <a:rPr lang="en-US" altLang="zh-TW" sz="1200" b="0" i="0" u="none" strike="noStrike" kern="1200" dirty="0">
                <a:solidFill>
                  <a:schemeClr val="tx1"/>
                </a:solidFill>
                <a:effectLst/>
                <a:latin typeface="+mn-lt"/>
                <a:ea typeface="+mn-ea"/>
                <a:cs typeface="+mn-cs"/>
              </a:rPr>
              <a:t>linear regression analysis </a:t>
            </a:r>
          </a:p>
          <a:p>
            <a:r>
              <a:rPr lang="zh-TW" altLang="en-US" sz="1200" b="0" i="0" u="none" strike="noStrike" kern="1200" dirty="0">
                <a:solidFill>
                  <a:schemeClr val="tx1"/>
                </a:solidFill>
                <a:effectLst/>
                <a:latin typeface="+mn-lt"/>
                <a:ea typeface="+mn-ea"/>
                <a:cs typeface="+mn-cs"/>
              </a:rPr>
              <a:t>用</a:t>
            </a:r>
            <a:r>
              <a:rPr lang="en-US" altLang="zh-TW" sz="1200" b="0" i="0" u="none" strike="noStrike" kern="1200" dirty="0">
                <a:solidFill>
                  <a:schemeClr val="tx1"/>
                </a:solidFill>
                <a:effectLst/>
                <a:latin typeface="+mn-lt"/>
                <a:ea typeface="+mn-ea"/>
                <a:cs typeface="+mn-cs"/>
              </a:rPr>
              <a:t>OLS</a:t>
            </a:r>
            <a:r>
              <a:rPr lang="zh-TW" altLang="en-US" sz="1200" b="0" i="0" u="none" strike="noStrike"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最小平方法估計</a:t>
            </a:r>
            <a:r>
              <a:rPr lang="en-US" altLang="zh-TW" sz="1200" b="0" i="0" u="none" strike="noStrike" kern="1200" dirty="0">
                <a:solidFill>
                  <a:schemeClr val="tx1"/>
                </a:solidFill>
                <a:effectLst/>
                <a:latin typeface="+mn-lt"/>
                <a:ea typeface="+mn-ea"/>
                <a:cs typeface="+mn-cs"/>
              </a:rPr>
              <a:t>)</a:t>
            </a:r>
          </a:p>
          <a:p>
            <a:endParaRPr lang="en-US" altLang="zh-TW" sz="1200" b="0" i="0" u="none" strike="noStrike" kern="1200" dirty="0">
              <a:solidFill>
                <a:schemeClr val="tx1"/>
              </a:solidFill>
              <a:effectLst/>
              <a:latin typeface="+mn-lt"/>
              <a:ea typeface="+mn-ea"/>
              <a:cs typeface="+mn-cs"/>
            </a:endParaRPr>
          </a:p>
          <a:p>
            <a:r>
              <a:rPr lang="en-US" altLang="zh-TW" dirty="0"/>
              <a:t>https://en.wikipedia.org/wiki/Mallows%27s_Cp</a:t>
            </a:r>
          </a:p>
          <a:p>
            <a:endParaRPr lang="en-US" altLang="zh-TW" dirty="0"/>
          </a:p>
          <a:p>
            <a:r>
              <a:rPr lang="en-US" altLang="zh-TW" dirty="0"/>
              <a:t>K:</a:t>
            </a:r>
            <a:r>
              <a:rPr lang="zh-TW" altLang="en-US" dirty="0"/>
              <a:t>所有變數 </a:t>
            </a:r>
            <a:r>
              <a:rPr lang="en-US" altLang="zh-TW" dirty="0"/>
              <a:t>P:</a:t>
            </a:r>
            <a:r>
              <a:rPr lang="zh-TW" altLang="en-US" dirty="0"/>
              <a:t>某部分的變數  </a:t>
            </a:r>
            <a:endParaRPr lang="en-US" altLang="zh-TW" dirty="0"/>
          </a:p>
          <a:p>
            <a:endParaRPr lang="en-US" altLang="zh-TW" dirty="0"/>
          </a:p>
          <a:p>
            <a:r>
              <a:rPr lang="en-US" altLang="zh-TW" dirty="0"/>
              <a:t>Cp</a:t>
            </a:r>
            <a:r>
              <a:rPr lang="zh-TW" altLang="en-US" dirty="0"/>
              <a:t> 越小越好</a:t>
            </a:r>
            <a:endParaRPr lang="en-US" altLang="zh-TW" dirty="0"/>
          </a:p>
          <a:p>
            <a:endParaRPr lang="en-US" altLang="zh-TW" dirty="0"/>
          </a:p>
          <a:p>
            <a:r>
              <a:rPr lang="en-US" altLang="zh-TW" dirty="0" err="1"/>
              <a:t>Mallows's</a:t>
            </a:r>
            <a:r>
              <a:rPr lang="en-US" altLang="zh-TW" dirty="0"/>
              <a:t> Cp </a:t>
            </a:r>
            <a:r>
              <a:rPr lang="zh-TW" altLang="en-US" dirty="0"/>
              <a:t>是統計學中用來衡量線性回歸模型適合度的一種指標，特別用於模型選擇和變數篩選。這個指標是由統計學家 </a:t>
            </a:r>
            <a:r>
              <a:rPr lang="en-US" altLang="zh-TW" dirty="0"/>
              <a:t>Colin Mallows </a:t>
            </a:r>
            <a:r>
              <a:rPr lang="zh-TW" altLang="en-US" dirty="0"/>
              <a:t>提出的，主要用來評估模型的預測能力和模型的複雜度之間的平衡。</a:t>
            </a:r>
          </a:p>
          <a:p>
            <a:endParaRPr lang="zh-TW" altLang="en-US" dirty="0"/>
          </a:p>
          <a:p>
            <a:r>
              <a:rPr lang="en-US" altLang="zh-TW" dirty="0" err="1"/>
              <a:t>Mallows's</a:t>
            </a:r>
            <a:r>
              <a:rPr lang="en-US" altLang="zh-TW" dirty="0"/>
              <a:t> Cp </a:t>
            </a:r>
            <a:r>
              <a:rPr lang="zh-TW" altLang="en-US" dirty="0"/>
              <a:t>通常應用在多元線性回歸中，用來評估不同模型在給定資料集上的表現。</a:t>
            </a:r>
            <a:endParaRPr lang="en-US" altLang="zh-TW" dirty="0"/>
          </a:p>
          <a:p>
            <a:r>
              <a:rPr lang="zh-TW" altLang="en-US" dirty="0"/>
              <a:t>這個指標主要基於兩個關鍵的元素：模型的均方誤差 </a:t>
            </a:r>
            <a:r>
              <a:rPr lang="en-US" altLang="zh-TW" dirty="0"/>
              <a:t>(Mean Squared Error, MSE) </a:t>
            </a:r>
            <a:r>
              <a:rPr lang="zh-TW" altLang="en-US" dirty="0"/>
              <a:t>和模型使用的變數數量。</a:t>
            </a:r>
          </a:p>
          <a:p>
            <a:endParaRPr lang="en-US" altLang="zh-TW" dirty="0"/>
          </a:p>
          <a:p>
            <a:r>
              <a:rPr lang="en-US" altLang="zh-TW" dirty="0"/>
              <a:t>S^2</a:t>
            </a:r>
            <a:r>
              <a:rPr lang="zh-TW" altLang="en-US" dirty="0"/>
              <a:t> 原</a:t>
            </a:r>
            <a:r>
              <a:rPr lang="en-US" altLang="zh-TW" dirty="0"/>
              <a:t>full</a:t>
            </a:r>
            <a:r>
              <a:rPr lang="zh-TW" altLang="en-US" dirty="0"/>
              <a:t> </a:t>
            </a:r>
            <a:r>
              <a:rPr lang="en-US" altLang="zh-TW" dirty="0"/>
              <a:t>model </a:t>
            </a:r>
            <a:r>
              <a:rPr lang="zh-TW" altLang="en-US" dirty="0"/>
              <a:t>的 </a:t>
            </a:r>
            <a:r>
              <a:rPr lang="en-US" altLang="zh-TW" dirty="0"/>
              <a:t>MSE</a:t>
            </a:r>
            <a:r>
              <a:rPr lang="zh-TW" altLang="en-US" dirty="0"/>
              <a:t> </a:t>
            </a:r>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9</a:t>
            </a:fld>
            <a:endParaRPr lang="zh-TW" altLang="en-US"/>
          </a:p>
        </p:txBody>
      </p:sp>
    </p:spTree>
    <p:extLst>
      <p:ext uri="{BB962C8B-B14F-4D97-AF65-F5344CB8AC3E}">
        <p14:creationId xmlns:p14="http://schemas.microsoft.com/office/powerpoint/2010/main" val="330761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K </a:t>
            </a:r>
            <a:r>
              <a:rPr lang="zh-TW" altLang="en-US" dirty="0"/>
              <a:t>參數數量，</a:t>
            </a:r>
            <a:r>
              <a:rPr lang="en-US" altLang="zh-TW" dirty="0"/>
              <a:t>L</a:t>
            </a:r>
            <a:r>
              <a:rPr lang="zh-TW" altLang="en-US" dirty="0"/>
              <a:t> 概似函數</a:t>
            </a:r>
            <a:r>
              <a:rPr lang="en-US" altLang="zh-TW" dirty="0"/>
              <a:t>, </a:t>
            </a:r>
            <a:r>
              <a:rPr lang="en-US" altLang="zh-TW" sz="1200" b="0" i="1" kern="1200" dirty="0">
                <a:solidFill>
                  <a:schemeClr val="tx1"/>
                </a:solidFill>
                <a:effectLst/>
                <a:latin typeface="+mn-lt"/>
                <a:ea typeface="+mn-ea"/>
                <a:cs typeface="+mn-cs"/>
              </a:rPr>
              <a:t>RSS</a:t>
            </a:r>
            <a:r>
              <a:rPr lang="zh-TW" altLang="en-US" sz="1200" b="0" i="0" kern="1200" dirty="0">
                <a:solidFill>
                  <a:schemeClr val="tx1"/>
                </a:solidFill>
                <a:effectLst/>
                <a:latin typeface="+mn-lt"/>
                <a:ea typeface="+mn-ea"/>
                <a:cs typeface="+mn-cs"/>
              </a:rPr>
              <a:t>為</a:t>
            </a:r>
            <a:r>
              <a:rPr lang="zh-TW" altLang="en-US" sz="1200" b="0" i="0" u="none" strike="noStrike" kern="1200" dirty="0">
                <a:solidFill>
                  <a:schemeClr val="tx1"/>
                </a:solidFill>
                <a:effectLst/>
                <a:latin typeface="+mn-lt"/>
                <a:ea typeface="+mn-ea"/>
                <a:cs typeface="+mn-cs"/>
                <a:hlinkClick r:id="rId3" tooltip="殘差"/>
              </a:rPr>
              <a:t>殘差</a:t>
            </a:r>
            <a:r>
              <a:rPr lang="zh-TW" altLang="en-US" sz="1200" b="0" i="0" u="none" strike="noStrike" kern="1200" dirty="0">
                <a:solidFill>
                  <a:schemeClr val="tx1"/>
                </a:solidFill>
                <a:effectLst/>
                <a:latin typeface="+mn-lt"/>
                <a:ea typeface="+mn-ea"/>
                <a:cs typeface="+mn-cs"/>
                <a:hlinkClick r:id="rId4" tooltip="平方和"/>
              </a:rPr>
              <a:t>平方和</a:t>
            </a:r>
            <a:endParaRPr lang="en-US" altLang="zh-TW" sz="1200" b="0" i="0" u="none" strike="noStrike" kern="1200" dirty="0">
              <a:solidFill>
                <a:schemeClr val="tx1"/>
              </a:solidFill>
              <a:effectLst/>
              <a:latin typeface="+mn-lt"/>
              <a:ea typeface="+mn-ea"/>
              <a:cs typeface="+mn-cs"/>
            </a:endParaRPr>
          </a:p>
          <a:p>
            <a:r>
              <a:rPr lang="en-US" altLang="zh-TW" dirty="0"/>
              <a:t>AIC</a:t>
            </a:r>
            <a:r>
              <a:rPr lang="zh-TW" altLang="en-US" dirty="0"/>
              <a:t> </a:t>
            </a:r>
            <a:r>
              <a:rPr lang="en-US" altLang="zh-TW" dirty="0"/>
              <a:t>BIC</a:t>
            </a:r>
            <a:r>
              <a:rPr lang="zh-TW" altLang="en-US" dirty="0"/>
              <a:t> 越小越好</a:t>
            </a:r>
            <a:endParaRPr lang="en-US" altLang="zh-TW" dirty="0"/>
          </a:p>
          <a:p>
            <a:endParaRPr lang="en-US" altLang="zh-TW" dirty="0"/>
          </a:p>
          <a:p>
            <a:r>
              <a:rPr lang="en-US" altLang="zh-TW" dirty="0"/>
              <a:t>2k=ln(n)k=2ln(L)</a:t>
            </a:r>
          </a:p>
          <a:p>
            <a:endParaRPr lang="en-US" altLang="zh-TW" dirty="0"/>
          </a:p>
          <a:p>
            <a:r>
              <a:rPr lang="zh-TW" altLang="en-US" dirty="0"/>
              <a:t>在模型中包含不同的變數提供了不同的模型，</a:t>
            </a:r>
            <a:r>
              <a:rPr lang="en-US" altLang="zh-TW" dirty="0"/>
              <a:t>AIC</a:t>
            </a:r>
            <a:r>
              <a:rPr lang="zh-TW" altLang="en-US" dirty="0"/>
              <a:t>嘗試透過平衡欠擬合和過度擬合來選擇模型。包含太少的變數通常無法捕捉真實的關係，而太多的變數會產生通用性問題。 因此，需要在模型擬合的簡單性和充分性之間進行權衡，</a:t>
            </a:r>
            <a:r>
              <a:rPr lang="en-US" altLang="zh-TW" dirty="0"/>
              <a:t>AIC </a:t>
            </a:r>
            <a:r>
              <a:rPr lang="zh-TW" altLang="en-US" dirty="0"/>
              <a:t>可以幫助實現這一點。</a:t>
            </a:r>
            <a:endParaRPr lang="en-US" altLang="zh-TW" dirty="0"/>
          </a:p>
          <a:p>
            <a:endParaRPr lang="en-US" altLang="zh-TW" dirty="0"/>
          </a:p>
          <a:p>
            <a:r>
              <a:rPr lang="en-US" altLang="zh-TW" dirty="0"/>
              <a:t>If our objective is to select a best model that will provide maximum predictive accuracy, then AIC is superior</a:t>
            </a:r>
          </a:p>
          <a:p>
            <a:r>
              <a:rPr lang="en-US" altLang="zh-TW" dirty="0"/>
              <a:t>However, if the goal is to select a correct model that is consistent, then BIC is superior. </a:t>
            </a:r>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10</a:t>
            </a:fld>
            <a:endParaRPr lang="zh-TW" altLang="en-US"/>
          </a:p>
        </p:txBody>
      </p:sp>
    </p:spTree>
    <p:extLst>
      <p:ext uri="{BB962C8B-B14F-4D97-AF65-F5344CB8AC3E}">
        <p14:creationId xmlns:p14="http://schemas.microsoft.com/office/powerpoint/2010/main" val="211424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There is also a strong recommendation for using a p value in the range of 0.15–0.20</a:t>
            </a:r>
            <a:endParaRPr lang="zh-TW" altLang="en-US"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11</a:t>
            </a:fld>
            <a:endParaRPr lang="zh-TW" altLang="en-US"/>
          </a:p>
        </p:txBody>
      </p:sp>
    </p:spTree>
    <p:extLst>
      <p:ext uri="{BB962C8B-B14F-4D97-AF65-F5344CB8AC3E}">
        <p14:creationId xmlns:p14="http://schemas.microsoft.com/office/powerpoint/2010/main" val="93637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前向選擇，涉及從模型中沒有變數開始，使用選定的模型擬合標準測試每個變數的添加，添加其包含給出最統計上顯著的擬合改進的變數（如果有），並重複此過程，直到沒有一個能夠將模型改進到統計上顯著的程度。</a:t>
            </a:r>
            <a:endParaRPr lang="en-US" altLang="zh-TW" dirty="0"/>
          </a:p>
          <a:p>
            <a:r>
              <a:rPr lang="zh-TW" altLang="en-US" dirty="0"/>
              <a:t>向後消除，涉及從所有候選變數開始，使用選定的模型擬合標準測試每個變數的刪除，刪除其損失導致模型擬合在統計上最不顯著的惡化的變數（如果有），並重複此過程，直到沒有可以刪除更多變量，而不會造成統計上顯著的擬合損失。</a:t>
            </a:r>
            <a:endParaRPr lang="en-US" altLang="zh-TW" dirty="0"/>
          </a:p>
        </p:txBody>
      </p:sp>
      <p:sp>
        <p:nvSpPr>
          <p:cNvPr id="4" name="投影片編號版面配置區 3"/>
          <p:cNvSpPr>
            <a:spLocks noGrp="1"/>
          </p:cNvSpPr>
          <p:nvPr>
            <p:ph type="sldNum" sz="quarter" idx="5"/>
          </p:nvPr>
        </p:nvSpPr>
        <p:spPr/>
        <p:txBody>
          <a:bodyPr/>
          <a:lstStyle/>
          <a:p>
            <a:fld id="{ED4AD28B-3155-4BC0-8245-9F9A568CD02B}" type="slidenum">
              <a:rPr lang="zh-TW" altLang="en-US" smtClean="0"/>
              <a:t>12</a:t>
            </a:fld>
            <a:endParaRPr lang="zh-TW" altLang="en-US"/>
          </a:p>
        </p:txBody>
      </p:sp>
    </p:spTree>
    <p:extLst>
      <p:ext uri="{BB962C8B-B14F-4D97-AF65-F5344CB8AC3E}">
        <p14:creationId xmlns:p14="http://schemas.microsoft.com/office/powerpoint/2010/main" val="356350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96BAE-9EAC-4774-AD22-A3DFE72CFF6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27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383417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30088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1903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96BAE-9EAC-4774-AD22-A3DFE72CFF6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18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32261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304548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274564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35089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365BD8-CDC2-4031-AE37-E5F35A738CF4}" type="datetimeFigureOut">
              <a:rPr lang="zh-TW" altLang="en-US" smtClean="0"/>
              <a:t>2024/5/6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143853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3365BD8-CDC2-4031-AE37-E5F35A738CF4}" type="datetimeFigureOut">
              <a:rPr lang="zh-TW" altLang="en-US" smtClean="0"/>
              <a:t>2024/5/6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C96BAE-9EAC-4774-AD22-A3DFE72CFF6D}" type="slidenum">
              <a:rPr lang="zh-TW" altLang="en-US" smtClean="0"/>
              <a:t>‹#›</a:t>
            </a:fld>
            <a:endParaRPr lang="zh-TW" altLang="en-US"/>
          </a:p>
        </p:txBody>
      </p:sp>
    </p:spTree>
    <p:extLst>
      <p:ext uri="{BB962C8B-B14F-4D97-AF65-F5344CB8AC3E}">
        <p14:creationId xmlns:p14="http://schemas.microsoft.com/office/powerpoint/2010/main" val="145910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365BD8-CDC2-4031-AE37-E5F35A738CF4}" type="datetimeFigureOut">
              <a:rPr lang="zh-TW" altLang="en-US" smtClean="0"/>
              <a:t>2024/5/6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C96BAE-9EAC-4774-AD22-A3DFE72CFF6D}"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38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18E45C-84AA-4DDC-BDBB-28A7D04A1CB1}"/>
              </a:ext>
            </a:extLst>
          </p:cNvPr>
          <p:cNvSpPr>
            <a:spLocks noGrp="1"/>
          </p:cNvSpPr>
          <p:nvPr>
            <p:ph type="ctrTitle"/>
          </p:nvPr>
        </p:nvSpPr>
        <p:spPr>
          <a:xfrm>
            <a:off x="1209368" y="758952"/>
            <a:ext cx="9946312" cy="3334876"/>
          </a:xfrm>
        </p:spPr>
        <p:txBody>
          <a:bodyPr>
            <a:normAutofit/>
          </a:bodyPr>
          <a:lstStyle/>
          <a:p>
            <a:r>
              <a:rPr lang="en-US" altLang="zh-TW" sz="6000" dirty="0">
                <a:latin typeface="+mn-lt"/>
              </a:rPr>
              <a:t>Variable Selection Strategies</a:t>
            </a:r>
            <a:br>
              <a:rPr lang="en-US" altLang="zh-TW" sz="6600" dirty="0">
                <a:latin typeface="+mn-lt"/>
              </a:rPr>
            </a:br>
            <a:r>
              <a:rPr lang="zh-TW" altLang="en-US" sz="4800" dirty="0">
                <a:latin typeface="標楷體" panose="03000509000000000000" pitchFamily="65" charset="-120"/>
                <a:ea typeface="標楷體" panose="03000509000000000000" pitchFamily="65" charset="-120"/>
              </a:rPr>
              <a:t>預測模型中變數篩選方式與技巧</a:t>
            </a:r>
            <a:endParaRPr lang="zh-TW" altLang="en-US" sz="6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8214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390AA-0982-4274-9B9F-D93E96F938BD}"/>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模型選擇與評估指標</a:t>
            </a:r>
            <a:endParaRPr lang="zh-TW" altLang="en-US" sz="40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0F12288-FB38-4B79-93A8-6689257C234A}"/>
                  </a:ext>
                </a:extLst>
              </p:cNvPr>
              <p:cNvSpPr>
                <a:spLocks noGrp="1"/>
              </p:cNvSpPr>
              <p:nvPr>
                <p:ph idx="1"/>
              </p:nvPr>
            </p:nvSpPr>
            <p:spPr/>
            <p:txBody>
              <a:bodyPr/>
              <a:lstStyle/>
              <a:p>
                <a:pPr>
                  <a:buFont typeface="Wingdings" panose="05000000000000000000" pitchFamily="2" charset="2"/>
                  <a:buChar char="p"/>
                </a:pPr>
                <a:r>
                  <a:rPr lang="en-US" altLang="zh-TW" sz="2200" dirty="0"/>
                  <a:t>AIC</a:t>
                </a:r>
                <a:r>
                  <a:rPr lang="zh-TW" altLang="en-US" sz="2200" dirty="0"/>
                  <a:t> </a:t>
                </a:r>
                <a:r>
                  <a:rPr lang="en-US" altLang="zh-TW" sz="2200" dirty="0"/>
                  <a:t>(Akaike information criterion)</a:t>
                </a:r>
                <a:endParaRPr lang="zh-TW" altLang="en-US" sz="2200" dirty="0">
                  <a:ea typeface="標楷體" panose="03000509000000000000" pitchFamily="65" charset="-120"/>
                </a:endParaRPr>
              </a:p>
              <a:p>
                <a:pPr lvl="1">
                  <a:buFont typeface="Wingdings" panose="05000000000000000000" pitchFamily="2" charset="2"/>
                  <a:buChar char="n"/>
                </a:pPr>
                <a14:m>
                  <m:oMath xmlns:m="http://schemas.openxmlformats.org/officeDocument/2006/math">
                    <m:r>
                      <a:rPr lang="en-US" altLang="zh-TW" sz="2200" i="1">
                        <a:latin typeface="Cambria Math" panose="02040503050406030204" pitchFamily="18" charset="0"/>
                      </a:rPr>
                      <m:t>𝐴</m:t>
                    </m:r>
                    <m:r>
                      <m:rPr>
                        <m:sty m:val="p"/>
                      </m:rPr>
                      <a:rPr lang="en-US" altLang="zh-TW" sz="2200" i="1">
                        <a:latin typeface="Cambria Math" panose="02040503050406030204" pitchFamily="18" charset="0"/>
                      </a:rPr>
                      <m:t>IC</m:t>
                    </m:r>
                    <m:r>
                      <a:rPr lang="en-US" altLang="zh-TW" sz="2200" i="1">
                        <a:latin typeface="Cambria Math" panose="02040503050406030204" pitchFamily="18" charset="0"/>
                      </a:rPr>
                      <m:t>=2</m:t>
                    </m:r>
                    <m:r>
                      <a:rPr lang="en-US" altLang="zh-TW" sz="2200" i="1">
                        <a:latin typeface="Cambria Math" panose="02040503050406030204" pitchFamily="18" charset="0"/>
                      </a:rPr>
                      <m:t>𝑘</m:t>
                    </m:r>
                    <m:r>
                      <a:rPr lang="en-US" altLang="zh-TW" sz="2200" i="1">
                        <a:latin typeface="Cambria Math" panose="02040503050406030204" pitchFamily="18" charset="0"/>
                      </a:rPr>
                      <m:t>−2</m:t>
                    </m:r>
                    <m:func>
                      <m:funcPr>
                        <m:ctrlPr>
                          <a:rPr lang="en-US" altLang="zh-TW" sz="2200" i="1">
                            <a:latin typeface="Cambria Math" panose="02040503050406030204" pitchFamily="18" charset="0"/>
                          </a:rPr>
                        </m:ctrlPr>
                      </m:funcPr>
                      <m:fName>
                        <m:r>
                          <m:rPr>
                            <m:sty m:val="p"/>
                          </m:rPr>
                          <a:rPr lang="en-US" altLang="zh-TW" sz="2200">
                            <a:latin typeface="Cambria Math" panose="02040503050406030204" pitchFamily="18" charset="0"/>
                          </a:rPr>
                          <m:t>ln</m:t>
                        </m:r>
                      </m:fName>
                      <m:e>
                        <m:d>
                          <m:dPr>
                            <m:ctrlPr>
                              <a:rPr lang="en-US" altLang="zh-TW" sz="2200" i="1">
                                <a:latin typeface="Cambria Math" panose="02040503050406030204" pitchFamily="18" charset="0"/>
                              </a:rPr>
                            </m:ctrlPr>
                          </m:dPr>
                          <m:e>
                            <m:r>
                              <a:rPr lang="en-US" altLang="zh-TW" sz="2200" i="1">
                                <a:latin typeface="Cambria Math" panose="02040503050406030204" pitchFamily="18" charset="0"/>
                              </a:rPr>
                              <m:t>𝐿</m:t>
                            </m:r>
                          </m:e>
                        </m:d>
                      </m:e>
                    </m:func>
                  </m:oMath>
                </a14:m>
                <a:endParaRPr lang="en-US" altLang="zh-TW" sz="2200" dirty="0"/>
              </a:p>
              <a:p>
                <a:pPr marL="0" indent="0">
                  <a:buNone/>
                </a:pPr>
                <a14:m>
                  <m:oMathPara xmlns:m="http://schemas.openxmlformats.org/officeDocument/2006/math">
                    <m:oMathParaPr>
                      <m:jc m:val="left"/>
                    </m:oMathParaPr>
                    <m:oMath xmlns:m="http://schemas.openxmlformats.org/officeDocument/2006/math">
                      <m:r>
                        <a:rPr lang="zh-TW" altLang="en-US" sz="2200" i="1" dirty="0">
                          <a:latin typeface="Cambria Math" panose="02040503050406030204" pitchFamily="18" charset="0"/>
                        </a:rPr>
                        <m:t>      </m:t>
                      </m:r>
                      <m:r>
                        <a:rPr lang="en-US" altLang="zh-TW" sz="2200" b="0" i="1" dirty="0" smtClean="0">
                          <a:latin typeface="Cambria Math" panose="02040503050406030204" pitchFamily="18" charset="0"/>
                        </a:rPr>
                        <m:t> </m:t>
                      </m:r>
                      <m:r>
                        <a:rPr lang="en-US" altLang="zh-TW" sz="2200" i="1">
                          <a:latin typeface="Cambria Math" panose="02040503050406030204" pitchFamily="18" charset="0"/>
                        </a:rPr>
                        <m:t>𝐴</m:t>
                      </m:r>
                      <m:r>
                        <m:rPr>
                          <m:sty m:val="p"/>
                        </m:rPr>
                        <a:rPr lang="en-US" altLang="zh-TW" sz="2200" i="1">
                          <a:latin typeface="Cambria Math" panose="02040503050406030204" pitchFamily="18" charset="0"/>
                        </a:rPr>
                        <m:t>IC</m:t>
                      </m:r>
                      <m:r>
                        <a:rPr lang="en-US" altLang="zh-TW" sz="2200" i="1">
                          <a:latin typeface="Cambria Math" panose="02040503050406030204" pitchFamily="18" charset="0"/>
                        </a:rPr>
                        <m:t>=2</m:t>
                      </m:r>
                      <m:r>
                        <a:rPr lang="en-US" altLang="zh-TW" sz="2200" i="1">
                          <a:latin typeface="Cambria Math" panose="02040503050406030204" pitchFamily="18" charset="0"/>
                        </a:rPr>
                        <m:t>𝑘</m:t>
                      </m:r>
                      <m:r>
                        <a:rPr lang="en-US" altLang="zh-TW" sz="2200" i="1">
                          <a:latin typeface="Cambria Math" panose="02040503050406030204" pitchFamily="18" charset="0"/>
                        </a:rPr>
                        <m:t>−</m:t>
                      </m:r>
                      <m:r>
                        <a:rPr lang="en-US" altLang="zh-TW" sz="2200" i="1">
                          <a:latin typeface="Cambria Math" panose="02040503050406030204" pitchFamily="18" charset="0"/>
                        </a:rPr>
                        <m:t>𝑛</m:t>
                      </m:r>
                      <m:func>
                        <m:funcPr>
                          <m:ctrlPr>
                            <a:rPr lang="en-US" altLang="zh-TW" sz="2200" i="1">
                              <a:latin typeface="Cambria Math" panose="02040503050406030204" pitchFamily="18" charset="0"/>
                            </a:rPr>
                          </m:ctrlPr>
                        </m:funcPr>
                        <m:fName>
                          <m:r>
                            <m:rPr>
                              <m:sty m:val="p"/>
                            </m:rPr>
                            <a:rPr lang="en-US" altLang="zh-TW" sz="2200">
                              <a:latin typeface="Cambria Math" panose="02040503050406030204" pitchFamily="18" charset="0"/>
                            </a:rPr>
                            <m:t>ln</m:t>
                          </m:r>
                        </m:fName>
                        <m:e>
                          <m:d>
                            <m:dPr>
                              <m:ctrlPr>
                                <a:rPr lang="en-US" altLang="zh-TW" sz="2200" i="1">
                                  <a:latin typeface="Cambria Math" panose="02040503050406030204" pitchFamily="18" charset="0"/>
                                </a:rPr>
                              </m:ctrlPr>
                            </m:dPr>
                            <m:e>
                              <m:f>
                                <m:fPr>
                                  <m:type m:val="lin"/>
                                  <m:ctrlPr>
                                    <a:rPr lang="en-US" altLang="zh-TW" sz="2200" i="1">
                                      <a:latin typeface="Cambria Math" panose="02040503050406030204" pitchFamily="18" charset="0"/>
                                    </a:rPr>
                                  </m:ctrlPr>
                                </m:fPr>
                                <m:num>
                                  <m:r>
                                    <m:rPr>
                                      <m:sty m:val="p"/>
                                    </m:rPr>
                                    <a:rPr lang="en-US" altLang="zh-TW" sz="2200" i="1">
                                      <a:latin typeface="Cambria Math" panose="02040503050406030204" pitchFamily="18" charset="0"/>
                                    </a:rPr>
                                    <m:t>RSS</m:t>
                                  </m:r>
                                </m:num>
                                <m:den>
                                  <m:r>
                                    <a:rPr lang="en-US" altLang="zh-TW" sz="2200" i="1">
                                      <a:latin typeface="Cambria Math" panose="02040503050406030204" pitchFamily="18" charset="0"/>
                                    </a:rPr>
                                    <m:t>𝑛</m:t>
                                  </m:r>
                                </m:den>
                              </m:f>
                            </m:e>
                          </m:d>
                        </m:e>
                      </m:func>
                    </m:oMath>
                  </m:oMathPara>
                </a14:m>
                <a:endParaRPr lang="en-US" altLang="zh-TW" sz="2200" dirty="0"/>
              </a:p>
              <a:p>
                <a:pPr lvl="1">
                  <a:buFont typeface="Wingdings" panose="05000000000000000000" pitchFamily="2" charset="2"/>
                  <a:buChar char="n"/>
                </a:pPr>
                <a:r>
                  <a:rPr lang="en-US" altLang="zh-TW" sz="2200" dirty="0">
                    <a:ea typeface="標楷體" panose="03000509000000000000" pitchFamily="65" charset="-120"/>
                  </a:rPr>
                  <a:t>AIC</a:t>
                </a:r>
                <a:r>
                  <a:rPr lang="zh-TW" altLang="en-US" sz="2200" dirty="0">
                    <a:ea typeface="標楷體" panose="03000509000000000000" pitchFamily="65" charset="-120"/>
                  </a:rPr>
                  <a:t>鼓勵數據擬合的優良性但是儘量避免出現</a:t>
                </a:r>
                <a:r>
                  <a:rPr lang="en-US" altLang="zh-TW" sz="2200" dirty="0">
                    <a:ea typeface="標楷體" panose="03000509000000000000" pitchFamily="65" charset="-120"/>
                  </a:rPr>
                  <a:t>Overfitting</a:t>
                </a:r>
                <a:r>
                  <a:rPr lang="zh-TW" altLang="en-US" sz="2200" dirty="0">
                    <a:ea typeface="標楷體" panose="03000509000000000000" pitchFamily="65" charset="-120"/>
                  </a:rPr>
                  <a:t>的情況。</a:t>
                </a:r>
                <a:endParaRPr lang="en-US" altLang="zh-TW" sz="2200" dirty="0">
                  <a:ea typeface="標楷體" panose="03000509000000000000" pitchFamily="65" charset="-120"/>
                </a:endParaRPr>
              </a:p>
              <a:p>
                <a:pPr>
                  <a:buFont typeface="Wingdings" panose="05000000000000000000" pitchFamily="2" charset="2"/>
                  <a:buChar char="p"/>
                </a:pPr>
                <a:r>
                  <a:rPr lang="en-US" altLang="zh-TW" sz="2400" dirty="0"/>
                  <a:t>BIC</a:t>
                </a:r>
                <a:r>
                  <a:rPr lang="zh-TW" altLang="en-US" sz="2400" dirty="0"/>
                  <a:t> </a:t>
                </a:r>
                <a:r>
                  <a:rPr lang="en-US" altLang="zh-TW" sz="2400" dirty="0"/>
                  <a:t>(Bayesian information criterion)</a:t>
                </a:r>
              </a:p>
              <a:p>
                <a:pPr lvl="1">
                  <a:buFont typeface="Wingdings" panose="05000000000000000000" pitchFamily="2" charset="2"/>
                  <a:buChar char="n"/>
                </a:pPr>
                <a:r>
                  <a:rPr lang="en-US" altLang="zh-TW" sz="2200" dirty="0"/>
                  <a:t>B</a:t>
                </a:r>
                <a14:m>
                  <m:oMath xmlns:m="http://schemas.openxmlformats.org/officeDocument/2006/math">
                    <m:r>
                      <m:rPr>
                        <m:sty m:val="p"/>
                      </m:rPr>
                      <a:rPr lang="en-US" altLang="zh-TW" sz="2200" i="1">
                        <a:latin typeface="Cambria Math" panose="02040503050406030204" pitchFamily="18" charset="0"/>
                      </a:rPr>
                      <m:t>IC</m:t>
                    </m:r>
                    <m:r>
                      <a:rPr lang="en-US" altLang="zh-TW" sz="2200" i="1">
                        <a:latin typeface="Cambria Math" panose="02040503050406030204" pitchFamily="18" charset="0"/>
                      </a:rPr>
                      <m:t>=</m:t>
                    </m:r>
                    <m:func>
                      <m:funcPr>
                        <m:ctrlPr>
                          <a:rPr lang="en-US" altLang="zh-TW" sz="2200" i="1">
                            <a:latin typeface="Cambria Math" panose="02040503050406030204" pitchFamily="18" charset="0"/>
                          </a:rPr>
                        </m:ctrlPr>
                      </m:funcPr>
                      <m:fName>
                        <m:r>
                          <m:rPr>
                            <m:sty m:val="p"/>
                          </m:rPr>
                          <a:rPr lang="en-US" altLang="zh-TW" sz="2200">
                            <a:latin typeface="Cambria Math" panose="02040503050406030204" pitchFamily="18" charset="0"/>
                          </a:rPr>
                          <m:t>ln</m:t>
                        </m:r>
                      </m:fName>
                      <m:e>
                        <m:d>
                          <m:dPr>
                            <m:ctrlPr>
                              <a:rPr lang="en-US" altLang="zh-TW" sz="2200" i="1">
                                <a:latin typeface="Cambria Math" panose="02040503050406030204" pitchFamily="18" charset="0"/>
                              </a:rPr>
                            </m:ctrlPr>
                          </m:dPr>
                          <m:e>
                            <m:r>
                              <a:rPr lang="en-US" altLang="zh-TW" sz="2200" i="1">
                                <a:latin typeface="Cambria Math" panose="02040503050406030204" pitchFamily="18" charset="0"/>
                              </a:rPr>
                              <m:t>𝑛</m:t>
                            </m:r>
                          </m:e>
                        </m:d>
                      </m:e>
                    </m:func>
                    <m:r>
                      <a:rPr lang="en-US" altLang="zh-TW" sz="2200" i="1">
                        <a:latin typeface="Cambria Math" panose="02040503050406030204" pitchFamily="18" charset="0"/>
                      </a:rPr>
                      <m:t>𝑘</m:t>
                    </m:r>
                    <m:r>
                      <a:rPr lang="en-US" altLang="zh-TW" sz="2200" i="1">
                        <a:latin typeface="Cambria Math" panose="02040503050406030204" pitchFamily="18" charset="0"/>
                      </a:rPr>
                      <m:t>−2</m:t>
                    </m:r>
                    <m:func>
                      <m:funcPr>
                        <m:ctrlPr>
                          <a:rPr lang="en-US" altLang="zh-TW" sz="2200" i="1">
                            <a:latin typeface="Cambria Math" panose="02040503050406030204" pitchFamily="18" charset="0"/>
                          </a:rPr>
                        </m:ctrlPr>
                      </m:funcPr>
                      <m:fName>
                        <m:r>
                          <m:rPr>
                            <m:sty m:val="p"/>
                          </m:rPr>
                          <a:rPr lang="en-US" altLang="zh-TW" sz="2200">
                            <a:latin typeface="Cambria Math" panose="02040503050406030204" pitchFamily="18" charset="0"/>
                          </a:rPr>
                          <m:t>ln</m:t>
                        </m:r>
                      </m:fName>
                      <m:e>
                        <m:d>
                          <m:dPr>
                            <m:ctrlPr>
                              <a:rPr lang="en-US" altLang="zh-TW" sz="2200" i="1">
                                <a:latin typeface="Cambria Math" panose="02040503050406030204" pitchFamily="18" charset="0"/>
                              </a:rPr>
                            </m:ctrlPr>
                          </m:dPr>
                          <m:e>
                            <m:r>
                              <a:rPr lang="en-US" altLang="zh-TW" sz="2200" i="1">
                                <a:latin typeface="Cambria Math" panose="02040503050406030204" pitchFamily="18" charset="0"/>
                              </a:rPr>
                              <m:t>𝐿</m:t>
                            </m:r>
                          </m:e>
                        </m:d>
                      </m:e>
                    </m:func>
                  </m:oMath>
                </a14:m>
                <a:endParaRPr lang="en-US" altLang="zh-TW" sz="2200" dirty="0">
                  <a:ea typeface="標楷體" panose="03000509000000000000" pitchFamily="65" charset="-120"/>
                </a:endParaRPr>
              </a:p>
              <a:p>
                <a:pPr lvl="1">
                  <a:buFont typeface="Wingdings" panose="05000000000000000000" pitchFamily="2" charset="2"/>
                  <a:buChar char="n"/>
                </a:pPr>
                <a:r>
                  <a:rPr lang="en-US" altLang="zh-TW" sz="2200" dirty="0">
                    <a:ea typeface="標楷體" panose="03000509000000000000" pitchFamily="65" charset="-120"/>
                  </a:rPr>
                  <a:t>BIC</a:t>
                </a:r>
                <a:r>
                  <a:rPr lang="zh-TW" altLang="en-US" sz="2200" dirty="0">
                    <a:ea typeface="標楷體" panose="03000509000000000000" pitchFamily="65" charset="-120"/>
                  </a:rPr>
                  <a:t>的</a:t>
                </a:r>
                <a:r>
                  <a:rPr lang="zh-TW" altLang="en-US" sz="2200" dirty="0">
                    <a:solidFill>
                      <a:srgbClr val="7030A0"/>
                    </a:solidFill>
                    <a:ea typeface="標楷體" panose="03000509000000000000" pitchFamily="65" charset="-120"/>
                  </a:rPr>
                  <a:t>懲罰項</a:t>
                </a:r>
                <a:r>
                  <a:rPr lang="zh-TW" altLang="en-US" sz="2200" dirty="0">
                    <a:ea typeface="標楷體" panose="03000509000000000000" pitchFamily="65" charset="-120"/>
                  </a:rPr>
                  <a:t>比</a:t>
                </a:r>
                <a:r>
                  <a:rPr lang="en-US" altLang="zh-TW" sz="2200" dirty="0">
                    <a:ea typeface="標楷體" panose="03000509000000000000" pitchFamily="65" charset="-120"/>
                  </a:rPr>
                  <a:t>AIC</a:t>
                </a:r>
                <a:r>
                  <a:rPr lang="zh-TW" altLang="en-US" sz="2200" dirty="0">
                    <a:ea typeface="標楷體" panose="03000509000000000000" pitchFamily="65" charset="-120"/>
                  </a:rPr>
                  <a:t>大，考慮了樣本個數，樣本數量多，可以防止模型精度過高造成的模型複雜度過高。</a:t>
                </a:r>
                <a:endParaRPr lang="en-US" altLang="zh-TW" sz="2200" dirty="0">
                  <a:ea typeface="標楷體" panose="03000509000000000000" pitchFamily="65" charset="-120"/>
                </a:endParaRPr>
              </a:p>
              <a:p>
                <a:endParaRPr lang="zh-TW" altLang="en-US" dirty="0"/>
              </a:p>
            </p:txBody>
          </p:sp>
        </mc:Choice>
        <mc:Fallback xmlns="">
          <p:sp>
            <p:nvSpPr>
              <p:cNvPr id="3" name="內容版面配置區 2">
                <a:extLst>
                  <a:ext uri="{FF2B5EF4-FFF2-40B4-BE49-F238E27FC236}">
                    <a16:creationId xmlns:a16="http://schemas.microsoft.com/office/drawing/2014/main" id="{F0F12288-FB38-4B79-93A8-6689257C234A}"/>
                  </a:ext>
                </a:extLst>
              </p:cNvPr>
              <p:cNvSpPr>
                <a:spLocks noGrp="1" noRot="1" noChangeAspect="1" noMove="1" noResize="1" noEditPoints="1" noAdjustHandles="1" noChangeArrowheads="1" noChangeShapeType="1" noTextEdit="1"/>
              </p:cNvSpPr>
              <p:nvPr>
                <p:ph idx="1"/>
              </p:nvPr>
            </p:nvSpPr>
            <p:spPr>
              <a:blipFill>
                <a:blip r:embed="rId3"/>
                <a:stretch>
                  <a:fillRect l="-1697" t="-1970"/>
                </a:stretch>
              </a:blipFill>
            </p:spPr>
            <p:txBody>
              <a:bodyPr/>
              <a:lstStyle/>
              <a:p>
                <a:r>
                  <a:rPr lang="zh-TW" altLang="en-US">
                    <a:noFill/>
                  </a:rPr>
                  <a:t> </a:t>
                </a:r>
              </a:p>
            </p:txBody>
          </p:sp>
        </mc:Fallback>
      </mc:AlternateContent>
      <p:cxnSp>
        <p:nvCxnSpPr>
          <p:cNvPr id="4" name="直線接點 3">
            <a:extLst>
              <a:ext uri="{FF2B5EF4-FFF2-40B4-BE49-F238E27FC236}">
                <a16:creationId xmlns:a16="http://schemas.microsoft.com/office/drawing/2014/main" id="{CDB30829-0CA7-4652-A56E-F62BAB968F38}"/>
              </a:ext>
            </a:extLst>
          </p:cNvPr>
          <p:cNvCxnSpPr/>
          <p:nvPr/>
        </p:nvCxnSpPr>
        <p:spPr>
          <a:xfrm>
            <a:off x="2238375" y="2525130"/>
            <a:ext cx="409575" cy="0"/>
          </a:xfrm>
          <a:prstGeom prst="line">
            <a:avLst/>
          </a:prstGeom>
          <a:ln w="19050">
            <a:solidFill>
              <a:srgbClr val="9900FF"/>
            </a:solidFill>
          </a:ln>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E2009778-3DD5-4467-843E-EF10A4C180D7}"/>
              </a:ext>
            </a:extLst>
          </p:cNvPr>
          <p:cNvCxnSpPr/>
          <p:nvPr/>
        </p:nvCxnSpPr>
        <p:spPr>
          <a:xfrm>
            <a:off x="2238375" y="2856829"/>
            <a:ext cx="409575" cy="0"/>
          </a:xfrm>
          <a:prstGeom prst="line">
            <a:avLst/>
          </a:prstGeom>
          <a:ln w="19050">
            <a:solidFill>
              <a:srgbClr val="9900FF"/>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BFB9CDDE-51FC-426D-A7F0-4A314766F875}"/>
              </a:ext>
            </a:extLst>
          </p:cNvPr>
          <p:cNvCxnSpPr>
            <a:cxnSpLocks/>
          </p:cNvCxnSpPr>
          <p:nvPr/>
        </p:nvCxnSpPr>
        <p:spPr>
          <a:xfrm>
            <a:off x="2238375" y="4153989"/>
            <a:ext cx="866775" cy="0"/>
          </a:xfrm>
          <a:prstGeom prst="line">
            <a:avLst/>
          </a:prstGeom>
          <a:ln w="19050">
            <a:solidFill>
              <a:srgbClr val="9900FF"/>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831A93AB-5515-47AD-9C47-1D76083C612C}"/>
              </a:ext>
            </a:extLst>
          </p:cNvPr>
          <p:cNvSpPr/>
          <p:nvPr/>
        </p:nvSpPr>
        <p:spPr>
          <a:xfrm>
            <a:off x="1097280" y="5165085"/>
            <a:ext cx="10475288" cy="707886"/>
          </a:xfrm>
          <a:prstGeom prst="rect">
            <a:avLst/>
          </a:prstGeom>
        </p:spPr>
        <p:txBody>
          <a:bodyPr wrap="square">
            <a:spAutoFit/>
          </a:bodyPr>
          <a:lstStyle/>
          <a:p>
            <a:r>
              <a:rPr lang="en-US" altLang="zh-TW" sz="2000" dirty="0"/>
              <a:t>If our objective is to select a best model that will provide maximum predictive accuracy, then AIC is superior.</a:t>
            </a:r>
            <a:r>
              <a:rPr lang="zh-TW" altLang="en-US" sz="2000" dirty="0"/>
              <a:t> </a:t>
            </a:r>
            <a:r>
              <a:rPr lang="en-US" altLang="zh-TW" sz="2000" dirty="0"/>
              <a:t>However, if the goal is to select a correct model that is consistent, then BIC is superior. </a:t>
            </a:r>
            <a:endParaRPr lang="zh-TW" altLang="en-US" sz="2000" dirty="0"/>
          </a:p>
        </p:txBody>
      </p:sp>
    </p:spTree>
    <p:extLst>
      <p:ext uri="{BB962C8B-B14F-4D97-AF65-F5344CB8AC3E}">
        <p14:creationId xmlns:p14="http://schemas.microsoft.com/office/powerpoint/2010/main" val="113279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664BBF-841D-4268-9341-3E3FB2ACE690}"/>
              </a:ext>
            </a:extLst>
          </p:cNvPr>
          <p:cNvSpPr>
            <a:spLocks noGrp="1"/>
          </p:cNvSpPr>
          <p:nvPr>
            <p:ph type="title"/>
          </p:nvPr>
        </p:nvSpPr>
        <p:spPr>
          <a:xfrm>
            <a:off x="1097280" y="286604"/>
            <a:ext cx="10058400" cy="1285022"/>
          </a:xfrm>
        </p:spPr>
        <p:txBody>
          <a:bodyPr/>
          <a:lstStyle/>
          <a:p>
            <a:r>
              <a:rPr lang="en-US" altLang="zh-TW" dirty="0"/>
              <a:t>Variable selection methods</a:t>
            </a:r>
            <a:endParaRPr lang="zh-TW" altLang="en-US" dirty="0"/>
          </a:p>
        </p:txBody>
      </p:sp>
      <p:sp>
        <p:nvSpPr>
          <p:cNvPr id="3" name="內容版面配置區 2">
            <a:extLst>
              <a:ext uri="{FF2B5EF4-FFF2-40B4-BE49-F238E27FC236}">
                <a16:creationId xmlns:a16="http://schemas.microsoft.com/office/drawing/2014/main" id="{2E957601-96BB-4959-8AA4-366331DB02E9}"/>
              </a:ext>
            </a:extLst>
          </p:cNvPr>
          <p:cNvSpPr>
            <a:spLocks noGrp="1"/>
          </p:cNvSpPr>
          <p:nvPr>
            <p:ph idx="1"/>
          </p:nvPr>
        </p:nvSpPr>
        <p:spPr/>
        <p:txBody>
          <a:bodyPr>
            <a:normAutofit fontScale="92500" lnSpcReduction="10000"/>
          </a:bodyPr>
          <a:lstStyle/>
          <a:p>
            <a:pPr>
              <a:buFont typeface="Wingdings" panose="05000000000000000000" pitchFamily="2" charset="2"/>
              <a:buChar char="p"/>
            </a:pPr>
            <a:r>
              <a:rPr lang="en-US" altLang="zh-TW" sz="2600" dirty="0"/>
              <a:t>Full model approach:</a:t>
            </a:r>
          </a:p>
          <a:p>
            <a:pPr lvl="1">
              <a:buFont typeface="Wingdings" panose="05000000000000000000" pitchFamily="2" charset="2"/>
              <a:buChar char="n"/>
            </a:pPr>
            <a:r>
              <a:rPr lang="en-US" altLang="zh-TW" sz="2400" dirty="0"/>
              <a:t> Pros: the selection bias problem is absent and the SEs and p values of the variables are correct.</a:t>
            </a:r>
          </a:p>
          <a:p>
            <a:pPr lvl="1">
              <a:buFont typeface="Wingdings" panose="05000000000000000000" pitchFamily="2" charset="2"/>
              <a:buChar char="n"/>
            </a:pPr>
            <a:r>
              <a:rPr lang="en-US" altLang="zh-TW" sz="2400" dirty="0"/>
              <a:t> Cons: difficult in defining a full model.</a:t>
            </a:r>
          </a:p>
          <a:p>
            <a:pPr>
              <a:buFont typeface="Wingdings" panose="05000000000000000000" pitchFamily="2" charset="2"/>
              <a:buChar char="p"/>
            </a:pPr>
            <a:r>
              <a:rPr lang="en-US" altLang="zh-TW" sz="2600" dirty="0"/>
              <a:t>Variables that show significance (</a:t>
            </a:r>
            <a:r>
              <a:rPr lang="en-US" altLang="zh-TW" sz="2600" dirty="0">
                <a:solidFill>
                  <a:srgbClr val="0000FF"/>
                </a:solidFill>
              </a:rPr>
              <a:t>p&lt;0.25</a:t>
            </a:r>
            <a:r>
              <a:rPr lang="en-US" altLang="zh-TW" sz="2600" dirty="0"/>
              <a:t>)</a:t>
            </a:r>
            <a:r>
              <a:rPr lang="zh-TW" altLang="en-US" sz="2600" dirty="0"/>
              <a:t> </a:t>
            </a:r>
            <a:r>
              <a:rPr lang="en-US" altLang="zh-TW" sz="2600" dirty="0"/>
              <a:t>in the univariate analysis, as well as those that are clinically important, should be included for multivariate analysis.</a:t>
            </a:r>
          </a:p>
          <a:p>
            <a:pPr>
              <a:buFont typeface="Wingdings" panose="05000000000000000000" pitchFamily="2" charset="2"/>
              <a:buChar char="p"/>
            </a:pPr>
            <a:r>
              <a:rPr lang="en-US" altLang="zh-TW" sz="2600" dirty="0"/>
              <a:t>Statistical techniques:</a:t>
            </a:r>
          </a:p>
          <a:p>
            <a:pPr lvl="2">
              <a:buFont typeface="Wingdings" panose="05000000000000000000" pitchFamily="2" charset="2"/>
              <a:buChar char="n"/>
            </a:pPr>
            <a:r>
              <a:rPr lang="en-US" altLang="zh-TW" sz="2200" dirty="0"/>
              <a:t> Forward selection</a:t>
            </a:r>
          </a:p>
          <a:p>
            <a:pPr lvl="2">
              <a:buFont typeface="Wingdings" panose="05000000000000000000" pitchFamily="2" charset="2"/>
              <a:buChar char="n"/>
            </a:pPr>
            <a:r>
              <a:rPr lang="en-US" altLang="zh-TW" sz="2200" dirty="0"/>
              <a:t> Backward elimination</a:t>
            </a:r>
          </a:p>
          <a:p>
            <a:pPr lvl="2">
              <a:buFont typeface="Wingdings" panose="05000000000000000000" pitchFamily="2" charset="2"/>
              <a:buChar char="n"/>
            </a:pPr>
            <a:r>
              <a:rPr lang="en-US" altLang="zh-TW" sz="2200" dirty="0"/>
              <a:t> Stepwise selection</a:t>
            </a:r>
          </a:p>
          <a:p>
            <a:pPr lvl="2">
              <a:buFont typeface="Wingdings" panose="05000000000000000000" pitchFamily="2" charset="2"/>
              <a:buChar char="n"/>
            </a:pPr>
            <a:r>
              <a:rPr lang="en-US" altLang="zh-TW" sz="2200" dirty="0"/>
              <a:t> All possible subset selection</a:t>
            </a:r>
          </a:p>
          <a:p>
            <a:pPr marL="201168" lvl="1" indent="0">
              <a:buNone/>
            </a:pPr>
            <a:endParaRPr lang="zh-TW" altLang="en-US" dirty="0"/>
          </a:p>
        </p:txBody>
      </p:sp>
      <p:sp>
        <p:nvSpPr>
          <p:cNvPr id="4" name="矩形 3">
            <a:extLst>
              <a:ext uri="{FF2B5EF4-FFF2-40B4-BE49-F238E27FC236}">
                <a16:creationId xmlns:a16="http://schemas.microsoft.com/office/drawing/2014/main" id="{EEDE6763-3135-4CE0-ADD8-97959100C51E}"/>
              </a:ext>
            </a:extLst>
          </p:cNvPr>
          <p:cNvSpPr/>
          <p:nvPr/>
        </p:nvSpPr>
        <p:spPr>
          <a:xfrm>
            <a:off x="6126480" y="4606970"/>
            <a:ext cx="3147465" cy="646331"/>
          </a:xfrm>
          <a:prstGeom prst="rect">
            <a:avLst/>
          </a:prstGeom>
        </p:spPr>
        <p:txBody>
          <a:bodyPr wrap="none">
            <a:spAutoFit/>
          </a:bodyPr>
          <a:lstStyle/>
          <a:p>
            <a:r>
              <a:rPr lang="en-US" altLang="zh-TW" i="1" dirty="0">
                <a:solidFill>
                  <a:srgbClr val="00B050"/>
                </a:solidFill>
              </a:rPr>
              <a:t>Stopping rule/ selection criteria:</a:t>
            </a:r>
          </a:p>
          <a:p>
            <a:r>
              <a:rPr lang="en-US" altLang="zh-TW" i="1" dirty="0">
                <a:solidFill>
                  <a:srgbClr val="00B050"/>
                </a:solidFill>
              </a:rPr>
              <a:t>P-values, AIC, BIC, Mallows’ Cp</a:t>
            </a:r>
            <a:r>
              <a:rPr lang="zh-TW" altLang="en-US" i="1" dirty="0">
                <a:solidFill>
                  <a:srgbClr val="00B050"/>
                </a:solidFill>
              </a:rPr>
              <a:t> </a:t>
            </a:r>
          </a:p>
        </p:txBody>
      </p:sp>
      <p:sp>
        <p:nvSpPr>
          <p:cNvPr id="5" name="箭號: 向右 4">
            <a:extLst>
              <a:ext uri="{FF2B5EF4-FFF2-40B4-BE49-F238E27FC236}">
                <a16:creationId xmlns:a16="http://schemas.microsoft.com/office/drawing/2014/main" id="{E48F9A14-D0C4-437F-B06F-A4F5E0D37E7E}"/>
              </a:ext>
            </a:extLst>
          </p:cNvPr>
          <p:cNvSpPr/>
          <p:nvPr/>
        </p:nvSpPr>
        <p:spPr>
          <a:xfrm>
            <a:off x="5441575" y="4768552"/>
            <a:ext cx="484095"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6792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3E90D6-23FB-4901-8F8A-A868799350F1}"/>
              </a:ext>
            </a:extLst>
          </p:cNvPr>
          <p:cNvSpPr>
            <a:spLocks noGrp="1"/>
          </p:cNvSpPr>
          <p:nvPr>
            <p:ph type="title"/>
          </p:nvPr>
        </p:nvSpPr>
        <p:spPr>
          <a:xfrm>
            <a:off x="1097280" y="508320"/>
            <a:ext cx="10058400" cy="961172"/>
          </a:xfrm>
        </p:spPr>
        <p:txBody>
          <a:bodyPr>
            <a:normAutofit fontScale="90000"/>
          </a:bodyPr>
          <a:lstStyle/>
          <a:p>
            <a:r>
              <a:rPr lang="en-US" altLang="zh-TW" sz="4000" dirty="0">
                <a:ea typeface="標楷體" panose="03000509000000000000" pitchFamily="65" charset="-120"/>
              </a:rPr>
              <a:t>Forward selection</a:t>
            </a:r>
            <a:r>
              <a:rPr lang="zh-TW" altLang="en-US" sz="4000" dirty="0">
                <a:ea typeface="標楷體" panose="03000509000000000000" pitchFamily="65" charset="-120"/>
              </a:rPr>
              <a:t> </a:t>
            </a:r>
            <a:r>
              <a:rPr lang="en-US" altLang="zh-TW" sz="4000" dirty="0">
                <a:ea typeface="標楷體" panose="03000509000000000000" pitchFamily="65" charset="-120"/>
              </a:rPr>
              <a:t>(</a:t>
            </a:r>
            <a:r>
              <a:rPr lang="zh-TW" altLang="en-US" sz="4000" dirty="0">
                <a:ea typeface="標楷體" panose="03000509000000000000" pitchFamily="65" charset="-120"/>
              </a:rPr>
              <a:t>向前法</a:t>
            </a:r>
            <a:r>
              <a:rPr lang="en-US" altLang="zh-TW" sz="4000" dirty="0">
                <a:ea typeface="標楷體" panose="03000509000000000000" pitchFamily="65" charset="-120"/>
              </a:rPr>
              <a:t>) </a:t>
            </a:r>
            <a:r>
              <a:rPr lang="zh-TW" altLang="en-US" sz="4000" dirty="0">
                <a:ea typeface="標楷體" panose="03000509000000000000" pitchFamily="65" charset="-120"/>
              </a:rPr>
              <a:t> </a:t>
            </a:r>
            <a:r>
              <a:rPr lang="en-US" altLang="zh-TW" sz="4000" dirty="0">
                <a:ea typeface="標楷體" panose="03000509000000000000" pitchFamily="65" charset="-120"/>
              </a:rPr>
              <a:t>vs.</a:t>
            </a:r>
            <a:br>
              <a:rPr lang="en-US" altLang="zh-TW" sz="4000" dirty="0">
                <a:ea typeface="標楷體" panose="03000509000000000000" pitchFamily="65" charset="-120"/>
              </a:rPr>
            </a:br>
            <a:r>
              <a:rPr lang="en-US" altLang="zh-TW" sz="4000" dirty="0">
                <a:ea typeface="標楷體" panose="03000509000000000000" pitchFamily="65" charset="-120"/>
              </a:rPr>
              <a:t>                                            Backward elimination</a:t>
            </a:r>
            <a:r>
              <a:rPr lang="zh-TW" altLang="en-US" sz="4000" dirty="0">
                <a:ea typeface="標楷體" panose="03000509000000000000" pitchFamily="65" charset="-120"/>
              </a:rPr>
              <a:t> </a:t>
            </a:r>
            <a:r>
              <a:rPr lang="en-US" altLang="zh-TW" sz="4000" dirty="0">
                <a:ea typeface="標楷體" panose="03000509000000000000" pitchFamily="65" charset="-120"/>
              </a:rPr>
              <a:t>(</a:t>
            </a:r>
            <a:r>
              <a:rPr lang="zh-TW" altLang="en-US" sz="4000" dirty="0">
                <a:ea typeface="標楷體" panose="03000509000000000000" pitchFamily="65" charset="-120"/>
              </a:rPr>
              <a:t>向後法</a:t>
            </a:r>
            <a:r>
              <a:rPr lang="en-US" altLang="zh-TW" sz="4000" dirty="0">
                <a:ea typeface="標楷體" panose="03000509000000000000" pitchFamily="65" charset="-120"/>
              </a:rPr>
              <a:t>)</a:t>
            </a:r>
            <a:endParaRPr lang="zh-TW" altLang="en-US" sz="4000" dirty="0">
              <a:ea typeface="標楷體" panose="03000509000000000000" pitchFamily="65" charset="-120"/>
            </a:endParaRPr>
          </a:p>
        </p:txBody>
      </p:sp>
      <p:pic>
        <p:nvPicPr>
          <p:cNvPr id="4" name="圖片 3">
            <a:extLst>
              <a:ext uri="{FF2B5EF4-FFF2-40B4-BE49-F238E27FC236}">
                <a16:creationId xmlns:a16="http://schemas.microsoft.com/office/drawing/2014/main" id="{7AA028A4-9C7F-497B-95E0-13AA6A7DAFA4}"/>
              </a:ext>
            </a:extLst>
          </p:cNvPr>
          <p:cNvPicPr>
            <a:picLocks noChangeAspect="1"/>
          </p:cNvPicPr>
          <p:nvPr/>
        </p:nvPicPr>
        <p:blipFill rotWithShape="1">
          <a:blip r:embed="rId3"/>
          <a:srcRect l="594" t="506" b="1219"/>
          <a:stretch/>
        </p:blipFill>
        <p:spPr>
          <a:xfrm>
            <a:off x="1316357" y="1981200"/>
            <a:ext cx="4779643" cy="3838575"/>
          </a:xfrm>
          <a:prstGeom prst="rect">
            <a:avLst/>
          </a:prstGeom>
          <a:ln w="38100">
            <a:solidFill>
              <a:srgbClr val="FF0000"/>
            </a:solidFill>
          </a:ln>
        </p:spPr>
      </p:pic>
      <p:pic>
        <p:nvPicPr>
          <p:cNvPr id="5" name="圖片 4">
            <a:extLst>
              <a:ext uri="{FF2B5EF4-FFF2-40B4-BE49-F238E27FC236}">
                <a16:creationId xmlns:a16="http://schemas.microsoft.com/office/drawing/2014/main" id="{A4750CBE-9628-425F-AF36-8C1DA934D326}"/>
              </a:ext>
            </a:extLst>
          </p:cNvPr>
          <p:cNvPicPr>
            <a:picLocks noChangeAspect="1"/>
          </p:cNvPicPr>
          <p:nvPr/>
        </p:nvPicPr>
        <p:blipFill rotWithShape="1">
          <a:blip r:embed="rId4"/>
          <a:srcRect l="981" t="1547" r="762" b="2622"/>
          <a:stretch/>
        </p:blipFill>
        <p:spPr>
          <a:xfrm>
            <a:off x="6244595" y="1981200"/>
            <a:ext cx="4779643" cy="3829050"/>
          </a:xfrm>
          <a:prstGeom prst="rect">
            <a:avLst/>
          </a:prstGeom>
          <a:ln w="38100">
            <a:solidFill>
              <a:srgbClr val="FF0000"/>
            </a:solidFill>
          </a:ln>
        </p:spPr>
      </p:pic>
    </p:spTree>
    <p:extLst>
      <p:ext uri="{BB962C8B-B14F-4D97-AF65-F5344CB8AC3E}">
        <p14:creationId xmlns:p14="http://schemas.microsoft.com/office/powerpoint/2010/main" val="112576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5D3D4AB-03E0-484D-AB62-8F8D9BAF7AD0}"/>
              </a:ext>
            </a:extLst>
          </p:cNvPr>
          <p:cNvPicPr>
            <a:picLocks noChangeAspect="1"/>
          </p:cNvPicPr>
          <p:nvPr/>
        </p:nvPicPr>
        <p:blipFill rotWithShape="1">
          <a:blip r:embed="rId3"/>
          <a:srcRect b="5276"/>
          <a:stretch/>
        </p:blipFill>
        <p:spPr>
          <a:xfrm>
            <a:off x="5772560" y="1897649"/>
            <a:ext cx="5383120" cy="3563189"/>
          </a:xfrm>
          <a:prstGeom prst="rect">
            <a:avLst/>
          </a:prstGeom>
          <a:ln w="38100">
            <a:solidFill>
              <a:srgbClr val="FF0000"/>
            </a:solidFill>
          </a:ln>
        </p:spPr>
      </p:pic>
      <p:sp>
        <p:nvSpPr>
          <p:cNvPr id="5" name="標題 1">
            <a:extLst>
              <a:ext uri="{FF2B5EF4-FFF2-40B4-BE49-F238E27FC236}">
                <a16:creationId xmlns:a16="http://schemas.microsoft.com/office/drawing/2014/main" id="{49FD12D9-3315-4F34-AAFF-C5001289D7A6}"/>
              </a:ext>
            </a:extLst>
          </p:cNvPr>
          <p:cNvSpPr txBox="1">
            <a:spLocks/>
          </p:cNvSpPr>
          <p:nvPr/>
        </p:nvSpPr>
        <p:spPr>
          <a:xfrm>
            <a:off x="1097280" y="563479"/>
            <a:ext cx="10058400" cy="111093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TW" sz="4000" dirty="0">
                <a:ea typeface="標楷體" panose="03000509000000000000" pitchFamily="65" charset="-120"/>
              </a:rPr>
              <a:t>Stepwise selection</a:t>
            </a:r>
            <a:r>
              <a:rPr lang="zh-TW" altLang="en-US" sz="4000" dirty="0">
                <a:ea typeface="標楷體" panose="03000509000000000000" pitchFamily="65" charset="-120"/>
              </a:rPr>
              <a:t> </a:t>
            </a:r>
            <a:r>
              <a:rPr lang="en-US" altLang="zh-TW" sz="4000" dirty="0">
                <a:ea typeface="標楷體" panose="03000509000000000000" pitchFamily="65" charset="-120"/>
              </a:rPr>
              <a:t>(</a:t>
            </a:r>
            <a:r>
              <a:rPr lang="zh-TW" altLang="en-US" sz="4000" dirty="0">
                <a:ea typeface="標楷體" panose="03000509000000000000" pitchFamily="65" charset="-120"/>
              </a:rPr>
              <a:t>逐步迴歸法</a:t>
            </a:r>
            <a:r>
              <a:rPr lang="en-US" altLang="zh-TW" sz="4000" dirty="0">
                <a:ea typeface="標楷體" panose="03000509000000000000" pitchFamily="65" charset="-120"/>
              </a:rPr>
              <a:t>)</a:t>
            </a:r>
            <a:endParaRPr lang="zh-TW" altLang="en-US" sz="4000" dirty="0">
              <a:ea typeface="標楷體" panose="03000509000000000000" pitchFamily="65" charset="-120"/>
            </a:endParaRPr>
          </a:p>
        </p:txBody>
      </p:sp>
      <p:sp>
        <p:nvSpPr>
          <p:cNvPr id="3" name="矩形 2">
            <a:extLst>
              <a:ext uri="{FF2B5EF4-FFF2-40B4-BE49-F238E27FC236}">
                <a16:creationId xmlns:a16="http://schemas.microsoft.com/office/drawing/2014/main" id="{5D7056A6-2C49-48AB-940C-3B8D179CF199}"/>
              </a:ext>
            </a:extLst>
          </p:cNvPr>
          <p:cNvSpPr/>
          <p:nvPr/>
        </p:nvSpPr>
        <p:spPr>
          <a:xfrm>
            <a:off x="1036320" y="1849956"/>
            <a:ext cx="4553319" cy="2677656"/>
          </a:xfrm>
          <a:prstGeom prst="rect">
            <a:avLst/>
          </a:prstGeom>
        </p:spPr>
        <p:txBody>
          <a:bodyPr wrap="square">
            <a:spAutoFit/>
          </a:bodyPr>
          <a:lstStyle/>
          <a:p>
            <a:r>
              <a:rPr lang="en-US" altLang="zh-TW" sz="1400" b="1" dirty="0"/>
              <a:t>Example: Variables A, B, C, D, E, F, G </a:t>
            </a:r>
          </a:p>
          <a:p>
            <a:endParaRPr lang="en-US" altLang="zh-TW" sz="1400" b="1" dirty="0"/>
          </a:p>
          <a:p>
            <a:r>
              <a:rPr lang="en-US" altLang="zh-TW" sz="1400" b="1" u="sng" dirty="0">
                <a:solidFill>
                  <a:schemeClr val="bg2">
                    <a:lumMod val="75000"/>
                  </a:schemeClr>
                </a:solidFill>
              </a:rPr>
              <a:t>Round 1: </a:t>
            </a:r>
            <a:r>
              <a:rPr lang="en-US" altLang="zh-TW" sz="1400" b="1" dirty="0"/>
              <a:t>(A) (B) </a:t>
            </a:r>
            <a:r>
              <a:rPr lang="en-US" altLang="zh-TW" sz="1400" b="1" dirty="0">
                <a:solidFill>
                  <a:srgbClr val="FF0000"/>
                </a:solidFill>
              </a:rPr>
              <a:t>(C) </a:t>
            </a:r>
            <a:r>
              <a:rPr lang="en-US" altLang="zh-TW" sz="1400" b="1" dirty="0"/>
              <a:t>(D) (E) (F) (G) ---&gt;</a:t>
            </a:r>
            <a:r>
              <a:rPr lang="zh-TW" altLang="en-US" sz="1400" b="1" dirty="0"/>
              <a:t> </a:t>
            </a:r>
            <a:r>
              <a:rPr lang="en-US" altLang="zh-TW" sz="1400" b="1" dirty="0"/>
              <a:t>enter </a:t>
            </a:r>
            <a:r>
              <a:rPr lang="en-US" altLang="zh-TW" sz="1400" b="1" dirty="0">
                <a:solidFill>
                  <a:srgbClr val="9900FF"/>
                </a:solidFill>
              </a:rPr>
              <a:t>C</a:t>
            </a:r>
            <a:r>
              <a:rPr lang="en-US" altLang="zh-TW" sz="1400" b="1" dirty="0"/>
              <a:t> </a:t>
            </a:r>
            <a:r>
              <a:rPr lang="en-US" altLang="zh-TW" sz="1400" b="1" dirty="0">
                <a:sym typeface="Wingdings" panose="05000000000000000000" pitchFamily="2" charset="2"/>
              </a:rPr>
              <a:t> </a:t>
            </a:r>
            <a:r>
              <a:rPr lang="en-US" altLang="zh-TW" sz="1400" b="1" dirty="0"/>
              <a:t>No remove</a:t>
            </a:r>
            <a:r>
              <a:rPr lang="zh-TW" altLang="en-US" sz="1400" b="1" dirty="0"/>
              <a:t> </a:t>
            </a:r>
            <a:r>
              <a:rPr lang="en-US" altLang="zh-TW" sz="1400" b="1" dirty="0"/>
              <a:t>---&gt;</a:t>
            </a:r>
          </a:p>
          <a:p>
            <a:r>
              <a:rPr lang="en-US" altLang="zh-TW" sz="1400" b="1" u="sng" dirty="0">
                <a:solidFill>
                  <a:schemeClr val="bg2">
                    <a:lumMod val="75000"/>
                  </a:schemeClr>
                </a:solidFill>
              </a:rPr>
              <a:t>Round 2: </a:t>
            </a:r>
            <a:r>
              <a:rPr lang="en-US" altLang="zh-TW" sz="1400" b="1" dirty="0"/>
              <a:t>(A|C) </a:t>
            </a:r>
            <a:r>
              <a:rPr lang="en-US" altLang="zh-TW" sz="1400" b="1" dirty="0">
                <a:solidFill>
                  <a:srgbClr val="FF0000"/>
                </a:solidFill>
              </a:rPr>
              <a:t>(B|C)</a:t>
            </a:r>
            <a:r>
              <a:rPr lang="en-US" altLang="zh-TW" sz="1400" b="1" dirty="0"/>
              <a:t> (D|C) (E|C) F(|C) ---&gt;  </a:t>
            </a:r>
            <a:r>
              <a:rPr lang="en-US" altLang="zh-TW" sz="1400" b="1" dirty="0">
                <a:solidFill>
                  <a:srgbClr val="9900FF"/>
                </a:solidFill>
              </a:rPr>
              <a:t>BC</a:t>
            </a:r>
            <a:r>
              <a:rPr lang="en-US" altLang="zh-TW" sz="1400" b="1" dirty="0"/>
              <a:t> </a:t>
            </a:r>
            <a:r>
              <a:rPr lang="en-US" altLang="zh-TW" sz="1400" b="1" dirty="0">
                <a:sym typeface="Wingdings" panose="05000000000000000000" pitchFamily="2" charset="2"/>
              </a:rPr>
              <a:t></a:t>
            </a:r>
            <a:r>
              <a:rPr lang="zh-TW" altLang="en-US" sz="1400" b="1" dirty="0">
                <a:sym typeface="Wingdings" panose="05000000000000000000" pitchFamily="2" charset="2"/>
              </a:rPr>
              <a:t> </a:t>
            </a:r>
            <a:r>
              <a:rPr lang="en-US" altLang="zh-TW" sz="1400" b="1" dirty="0"/>
              <a:t>(B|BC) (C|BC)</a:t>
            </a:r>
            <a:r>
              <a:rPr lang="zh-TW" altLang="en-US" sz="1400" b="1" dirty="0"/>
              <a:t> </a:t>
            </a:r>
            <a:r>
              <a:rPr lang="en-US" altLang="zh-TW" sz="1400" b="1" dirty="0"/>
              <a:t>No remove</a:t>
            </a:r>
            <a:r>
              <a:rPr lang="zh-TW" altLang="en-US" sz="1400" b="1" dirty="0"/>
              <a:t> </a:t>
            </a:r>
            <a:r>
              <a:rPr lang="en-US" altLang="zh-TW" sz="1400" b="1" dirty="0"/>
              <a:t>---&gt;</a:t>
            </a:r>
          </a:p>
          <a:p>
            <a:r>
              <a:rPr lang="en-US" altLang="zh-TW" sz="1400" b="1" u="sng" dirty="0">
                <a:solidFill>
                  <a:schemeClr val="bg2">
                    <a:lumMod val="75000"/>
                  </a:schemeClr>
                </a:solidFill>
              </a:rPr>
              <a:t>Round 3: </a:t>
            </a:r>
            <a:r>
              <a:rPr lang="en-US" altLang="zh-TW" sz="1400" b="1" dirty="0"/>
              <a:t>(A|BC) (D|BC) (E|BC) </a:t>
            </a:r>
            <a:r>
              <a:rPr lang="en-US" altLang="zh-TW" sz="1400" b="1" dirty="0">
                <a:solidFill>
                  <a:srgbClr val="FF0000"/>
                </a:solidFill>
              </a:rPr>
              <a:t>(F|BC)</a:t>
            </a:r>
            <a:r>
              <a:rPr lang="en-US" altLang="zh-TW" sz="1400" b="1" dirty="0"/>
              <a:t> (G|BC) ----&gt; </a:t>
            </a:r>
            <a:r>
              <a:rPr lang="en-US" altLang="zh-TW" sz="1400" b="1" dirty="0">
                <a:solidFill>
                  <a:srgbClr val="9900FF"/>
                </a:solidFill>
              </a:rPr>
              <a:t>BCF</a:t>
            </a:r>
            <a:r>
              <a:rPr lang="en-US" altLang="zh-TW" sz="1400" b="1" dirty="0"/>
              <a:t> </a:t>
            </a:r>
            <a:r>
              <a:rPr lang="en-US" altLang="zh-TW" sz="1400" b="1" dirty="0">
                <a:sym typeface="Wingdings" panose="05000000000000000000" pitchFamily="2" charset="2"/>
              </a:rPr>
              <a:t> </a:t>
            </a:r>
            <a:r>
              <a:rPr lang="en-US" altLang="zh-TW" sz="1400" b="1" dirty="0"/>
              <a:t>(CF|BCF) (BF|BCF) (BC|BCF) No remove ---&gt;</a:t>
            </a:r>
          </a:p>
          <a:p>
            <a:r>
              <a:rPr lang="en-US" altLang="zh-TW" sz="1400" b="1" u="sng" dirty="0">
                <a:solidFill>
                  <a:schemeClr val="bg2">
                    <a:lumMod val="75000"/>
                  </a:schemeClr>
                </a:solidFill>
              </a:rPr>
              <a:t>Round 4: </a:t>
            </a:r>
            <a:r>
              <a:rPr lang="en-US" altLang="zh-TW" sz="1400" b="1" dirty="0"/>
              <a:t>(A|BCF) (D|BCF) (E|BCF) </a:t>
            </a:r>
            <a:r>
              <a:rPr lang="en-US" altLang="zh-TW" sz="1400" b="1" dirty="0">
                <a:solidFill>
                  <a:srgbClr val="FF0000"/>
                </a:solidFill>
              </a:rPr>
              <a:t>(G|BCF) </a:t>
            </a:r>
            <a:r>
              <a:rPr lang="en-US" altLang="zh-TW" sz="1400" b="1" dirty="0"/>
              <a:t>-----&gt; </a:t>
            </a:r>
            <a:r>
              <a:rPr lang="en-US" altLang="zh-TW" sz="1400" b="1" dirty="0">
                <a:solidFill>
                  <a:srgbClr val="9900FF"/>
                </a:solidFill>
              </a:rPr>
              <a:t>BCFG</a:t>
            </a:r>
            <a:r>
              <a:rPr lang="en-US" altLang="zh-TW" sz="1400" b="1" dirty="0"/>
              <a:t> </a:t>
            </a:r>
            <a:r>
              <a:rPr lang="en-US" altLang="zh-TW" sz="1400" b="1" dirty="0">
                <a:sym typeface="Wingdings" panose="05000000000000000000" pitchFamily="2" charset="2"/>
              </a:rPr>
              <a:t></a:t>
            </a:r>
            <a:r>
              <a:rPr lang="en-US" altLang="zh-TW" sz="1400" b="1" dirty="0"/>
              <a:t> </a:t>
            </a:r>
            <a:r>
              <a:rPr lang="en-US" altLang="zh-TW" sz="1400" b="1" dirty="0">
                <a:solidFill>
                  <a:schemeClr val="bg1">
                    <a:lumMod val="50000"/>
                  </a:schemeClr>
                </a:solidFill>
              </a:rPr>
              <a:t>(CFG|BCFG) </a:t>
            </a:r>
            <a:r>
              <a:rPr lang="en-US" altLang="zh-TW" sz="1400" b="1" dirty="0"/>
              <a:t>(BFG|BCFG) (BCG|BCFG) (BCF|BCFG) </a:t>
            </a:r>
            <a:r>
              <a:rPr lang="en-US" altLang="zh-TW" sz="1400" b="1" dirty="0">
                <a:solidFill>
                  <a:srgbClr val="00B050"/>
                </a:solidFill>
              </a:rPr>
              <a:t>remove B </a:t>
            </a:r>
            <a:r>
              <a:rPr lang="en-US" altLang="zh-TW" sz="1400" b="1" dirty="0">
                <a:solidFill>
                  <a:srgbClr val="9900FF"/>
                </a:solidFill>
              </a:rPr>
              <a:t>CFG </a:t>
            </a:r>
            <a:r>
              <a:rPr lang="en-US" altLang="zh-TW" sz="1400" b="1" dirty="0"/>
              <a:t>---&gt;</a:t>
            </a:r>
            <a:endParaRPr lang="en-US" altLang="zh-TW" sz="1400" b="1" dirty="0">
              <a:solidFill>
                <a:srgbClr val="00B050"/>
              </a:solidFill>
            </a:endParaRPr>
          </a:p>
          <a:p>
            <a:r>
              <a:rPr lang="en-US" altLang="zh-TW" sz="1400" b="1" u="sng" dirty="0">
                <a:solidFill>
                  <a:schemeClr val="bg2">
                    <a:lumMod val="75000"/>
                  </a:schemeClr>
                </a:solidFill>
              </a:rPr>
              <a:t>Round 5: </a:t>
            </a:r>
            <a:r>
              <a:rPr lang="en-US" altLang="zh-TW" sz="1400" b="1" dirty="0"/>
              <a:t>(A|CFG) (B|CFG) (D|CFG) (E|CFG) ---&gt; </a:t>
            </a:r>
            <a:r>
              <a:rPr lang="en-US" altLang="zh-TW" sz="1400" b="1" dirty="0">
                <a:solidFill>
                  <a:srgbClr val="9900FF"/>
                </a:solidFill>
              </a:rPr>
              <a:t>CFG </a:t>
            </a:r>
            <a:r>
              <a:rPr lang="en-US" altLang="zh-TW" sz="1400" b="1" dirty="0">
                <a:sym typeface="Wingdings" panose="05000000000000000000" pitchFamily="2" charset="2"/>
              </a:rPr>
              <a:t> </a:t>
            </a:r>
            <a:r>
              <a:rPr lang="en-US" altLang="zh-TW" sz="1400" b="1" dirty="0"/>
              <a:t>stop</a:t>
            </a:r>
          </a:p>
        </p:txBody>
      </p:sp>
      <p:sp>
        <p:nvSpPr>
          <p:cNvPr id="6" name="矩形 5">
            <a:extLst>
              <a:ext uri="{FF2B5EF4-FFF2-40B4-BE49-F238E27FC236}">
                <a16:creationId xmlns:a16="http://schemas.microsoft.com/office/drawing/2014/main" id="{558B466A-D6B3-467D-9939-3A06433D733E}"/>
              </a:ext>
            </a:extLst>
          </p:cNvPr>
          <p:cNvSpPr/>
          <p:nvPr/>
        </p:nvSpPr>
        <p:spPr>
          <a:xfrm>
            <a:off x="6204155" y="3323303"/>
            <a:ext cx="1258529" cy="186813"/>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7" name="矩形 6">
            <a:extLst>
              <a:ext uri="{FF2B5EF4-FFF2-40B4-BE49-F238E27FC236}">
                <a16:creationId xmlns:a16="http://schemas.microsoft.com/office/drawing/2014/main" id="{73962E04-B41A-4449-8278-8C61DE060AF5}"/>
              </a:ext>
            </a:extLst>
          </p:cNvPr>
          <p:cNvSpPr/>
          <p:nvPr/>
        </p:nvSpPr>
        <p:spPr>
          <a:xfrm>
            <a:off x="8077200" y="3279058"/>
            <a:ext cx="1381432" cy="19172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a:extLst>
              <a:ext uri="{FF2B5EF4-FFF2-40B4-BE49-F238E27FC236}">
                <a16:creationId xmlns:a16="http://schemas.microsoft.com/office/drawing/2014/main" id="{985509EA-AD89-41EF-9B37-C9203BE4E143}"/>
              </a:ext>
            </a:extLst>
          </p:cNvPr>
          <p:cNvSpPr/>
          <p:nvPr/>
        </p:nvSpPr>
        <p:spPr>
          <a:xfrm>
            <a:off x="9271818" y="4237703"/>
            <a:ext cx="1632155" cy="16714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文字方塊 8">
            <a:extLst>
              <a:ext uri="{FF2B5EF4-FFF2-40B4-BE49-F238E27FC236}">
                <a16:creationId xmlns:a16="http://schemas.microsoft.com/office/drawing/2014/main" id="{36CA03AD-A973-4B53-BAEF-76C13A369695}"/>
              </a:ext>
            </a:extLst>
          </p:cNvPr>
          <p:cNvSpPr txBox="1"/>
          <p:nvPr/>
        </p:nvSpPr>
        <p:spPr>
          <a:xfrm>
            <a:off x="6164825" y="3247432"/>
            <a:ext cx="324464" cy="338554"/>
          </a:xfrm>
          <a:prstGeom prst="rect">
            <a:avLst/>
          </a:prstGeom>
          <a:noFill/>
        </p:spPr>
        <p:txBody>
          <a:bodyPr wrap="square" rtlCol="0">
            <a:spAutoFit/>
          </a:bodyPr>
          <a:lstStyle/>
          <a:p>
            <a:r>
              <a:rPr lang="en-US" altLang="zh-TW" sz="1600" dirty="0">
                <a:latin typeface="Times New Roman" panose="02020603050405020304" pitchFamily="18" charset="0"/>
                <a:cs typeface="Times New Roman" panose="02020603050405020304" pitchFamily="18" charset="0"/>
              </a:rPr>
              <a:t>P</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19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8D1F5C-79B1-4AF9-9A73-CB1922DD5B02}"/>
              </a:ext>
            </a:extLst>
          </p:cNvPr>
          <p:cNvSpPr>
            <a:spLocks noGrp="1"/>
          </p:cNvSpPr>
          <p:nvPr>
            <p:ph type="title"/>
          </p:nvPr>
        </p:nvSpPr>
        <p:spPr>
          <a:xfrm>
            <a:off x="1097280" y="914400"/>
            <a:ext cx="10058400" cy="822960"/>
          </a:xfrm>
        </p:spPr>
        <p:txBody>
          <a:bodyPr/>
          <a:lstStyle/>
          <a:p>
            <a:r>
              <a:rPr lang="en-US" altLang="zh-TW" dirty="0"/>
              <a:t>All possible subset selection</a:t>
            </a:r>
            <a:endParaRPr lang="zh-TW" altLang="en-US" dirty="0"/>
          </a:p>
        </p:txBody>
      </p:sp>
      <p:sp>
        <p:nvSpPr>
          <p:cNvPr id="3" name="內容版面配置區 2">
            <a:extLst>
              <a:ext uri="{FF2B5EF4-FFF2-40B4-BE49-F238E27FC236}">
                <a16:creationId xmlns:a16="http://schemas.microsoft.com/office/drawing/2014/main" id="{866441E1-036F-45D1-93AB-93338333CCD8}"/>
              </a:ext>
            </a:extLst>
          </p:cNvPr>
          <p:cNvSpPr>
            <a:spLocks noGrp="1"/>
          </p:cNvSpPr>
          <p:nvPr>
            <p:ph idx="1"/>
          </p:nvPr>
        </p:nvSpPr>
        <p:spPr/>
        <p:txBody>
          <a:bodyPr/>
          <a:lstStyle/>
          <a:p>
            <a:pPr>
              <a:buFont typeface="Wingdings" panose="05000000000000000000" pitchFamily="2" charset="2"/>
              <a:buChar char="p"/>
            </a:pPr>
            <a:r>
              <a:rPr lang="en-US" altLang="zh-TW" dirty="0"/>
              <a:t> Every possible combination of variables is checked to determine the best subset of variables for the prediction model.</a:t>
            </a:r>
          </a:p>
          <a:p>
            <a:pPr>
              <a:buFont typeface="Wingdings" panose="05000000000000000000" pitchFamily="2" charset="2"/>
              <a:buChar char="p"/>
            </a:pPr>
            <a:r>
              <a:rPr lang="en-US" altLang="zh-TW" dirty="0"/>
              <a:t> If there are K variables, then there are 2</a:t>
            </a:r>
            <a:r>
              <a:rPr lang="en-US" altLang="zh-TW" baseline="30000" dirty="0"/>
              <a:t>k</a:t>
            </a:r>
            <a:r>
              <a:rPr lang="en-US" altLang="zh-TW" dirty="0"/>
              <a:t> possible models that can be built.</a:t>
            </a:r>
          </a:p>
          <a:p>
            <a:pPr>
              <a:buFont typeface="Wingdings" panose="05000000000000000000" pitchFamily="2" charset="2"/>
              <a:buChar char="p"/>
            </a:pPr>
            <a:r>
              <a:rPr lang="en-US" altLang="zh-TW" dirty="0"/>
              <a:t>The disadvantage: computing can be an issue in an all subset selection procedure</a:t>
            </a:r>
          </a:p>
          <a:p>
            <a:pPr>
              <a:buFont typeface="Wingdings" panose="05000000000000000000" pitchFamily="2" charset="2"/>
              <a:buChar char="p"/>
            </a:pPr>
            <a:r>
              <a:rPr lang="en-US" altLang="zh-TW" dirty="0"/>
              <a:t>Application of an all possible subset selection procedure was feasible here due to the small number of candidate variables.</a:t>
            </a:r>
          </a:p>
        </p:txBody>
      </p:sp>
    </p:spTree>
    <p:extLst>
      <p:ext uri="{BB962C8B-B14F-4D97-AF65-F5344CB8AC3E}">
        <p14:creationId xmlns:p14="http://schemas.microsoft.com/office/powerpoint/2010/main" val="58728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4D9091-E72F-47A2-8B76-D45F51CC88F2}"/>
              </a:ext>
            </a:extLst>
          </p:cNvPr>
          <p:cNvSpPr>
            <a:spLocks noGrp="1"/>
          </p:cNvSpPr>
          <p:nvPr>
            <p:ph type="title"/>
          </p:nvPr>
        </p:nvSpPr>
        <p:spPr>
          <a:xfrm>
            <a:off x="1142104" y="716908"/>
            <a:ext cx="10058400" cy="1004315"/>
          </a:xfrm>
        </p:spPr>
        <p:txBody>
          <a:bodyPr/>
          <a:lstStyle/>
          <a:p>
            <a:r>
              <a:rPr lang="en-US" altLang="zh-TW" dirty="0"/>
              <a:t>Overview</a:t>
            </a:r>
            <a:endParaRPr lang="zh-TW" altLang="en-US" dirty="0"/>
          </a:p>
        </p:txBody>
      </p:sp>
      <p:pic>
        <p:nvPicPr>
          <p:cNvPr id="4" name="圖片 3">
            <a:extLst>
              <a:ext uri="{FF2B5EF4-FFF2-40B4-BE49-F238E27FC236}">
                <a16:creationId xmlns:a16="http://schemas.microsoft.com/office/drawing/2014/main" id="{E34D8E12-BD2F-4FE1-AEC7-6F76C1AC5D6D}"/>
              </a:ext>
            </a:extLst>
          </p:cNvPr>
          <p:cNvPicPr>
            <a:picLocks noChangeAspect="1"/>
          </p:cNvPicPr>
          <p:nvPr/>
        </p:nvPicPr>
        <p:blipFill>
          <a:blip r:embed="rId2"/>
          <a:stretch>
            <a:fillRect/>
          </a:stretch>
        </p:blipFill>
        <p:spPr>
          <a:xfrm>
            <a:off x="4167485" y="493058"/>
            <a:ext cx="6963093" cy="60444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1558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2623C8-AEFD-4A15-B1DB-21872A6BA926}"/>
              </a:ext>
            </a:extLst>
          </p:cNvPr>
          <p:cNvSpPr>
            <a:spLocks noGrp="1"/>
          </p:cNvSpPr>
          <p:nvPr>
            <p:ph type="title"/>
          </p:nvPr>
        </p:nvSpPr>
        <p:spPr/>
        <p:txBody>
          <a:bodyPr>
            <a:normAutofit/>
          </a:bodyPr>
          <a:lstStyle/>
          <a:p>
            <a:r>
              <a:rPr lang="zh-TW" altLang="en-US" dirty="0">
                <a:latin typeface="標楷體" panose="03000509000000000000" pitchFamily="65" charset="-120"/>
                <a:ea typeface="標楷體" panose="03000509000000000000" pitchFamily="65" charset="-120"/>
              </a:rPr>
              <a:t>案例分享</a:t>
            </a:r>
            <a:endParaRPr lang="zh-TW" altLang="en-US" dirty="0">
              <a:latin typeface="Arial" panose="020B0604020202020204" pitchFamily="34" charset="0"/>
              <a:ea typeface="標楷體" panose="03000509000000000000" pitchFamily="65" charset="-120"/>
              <a:cs typeface="Arial" panose="020B0604020202020204" pitchFamily="34" charset="0"/>
            </a:endParaRPr>
          </a:p>
        </p:txBody>
      </p:sp>
      <p:sp>
        <p:nvSpPr>
          <p:cNvPr id="3" name="內容版面配置區 2">
            <a:extLst>
              <a:ext uri="{FF2B5EF4-FFF2-40B4-BE49-F238E27FC236}">
                <a16:creationId xmlns:a16="http://schemas.microsoft.com/office/drawing/2014/main" id="{7C40711F-BE37-4C23-A4B2-8AEE5D823415}"/>
              </a:ext>
            </a:extLst>
          </p:cNvPr>
          <p:cNvSpPr>
            <a:spLocks noGrp="1"/>
          </p:cNvSpPr>
          <p:nvPr>
            <p:ph idx="1"/>
          </p:nvPr>
        </p:nvSpPr>
        <p:spPr/>
        <p:txBody>
          <a:bodyPr>
            <a:normAutofit/>
          </a:bodyPr>
          <a:lstStyle/>
          <a:p>
            <a:r>
              <a:rPr lang="zh-TW" altLang="en-US" sz="2400" dirty="0">
                <a:latin typeface="+mj-lt"/>
                <a:ea typeface="標楷體" panose="03000509000000000000" pitchFamily="65" charset="-120"/>
              </a:rPr>
              <a:t>題目：</a:t>
            </a:r>
            <a:r>
              <a:rPr lang="en-US" altLang="zh-TW" sz="2400" dirty="0">
                <a:latin typeface="+mj-lt"/>
                <a:ea typeface="標楷體" panose="03000509000000000000" pitchFamily="65" charset="-120"/>
              </a:rPr>
              <a:t>Predictive factors of excess body weight loss(EWL%) 1 year after the  sleeve gastrectomy (SG) bariatric surgery in patients with Obesity</a:t>
            </a:r>
            <a:endParaRPr lang="zh-TW" altLang="en-US" sz="2400" dirty="0">
              <a:latin typeface="+mj-lt"/>
              <a:ea typeface="標楷體" panose="03000509000000000000" pitchFamily="65" charset="-120"/>
            </a:endParaRPr>
          </a:p>
        </p:txBody>
      </p:sp>
      <p:sp>
        <p:nvSpPr>
          <p:cNvPr id="4" name="矩形 3">
            <a:extLst>
              <a:ext uri="{FF2B5EF4-FFF2-40B4-BE49-F238E27FC236}">
                <a16:creationId xmlns:a16="http://schemas.microsoft.com/office/drawing/2014/main" id="{75877203-B743-410D-9D10-8134AE8594DB}"/>
              </a:ext>
            </a:extLst>
          </p:cNvPr>
          <p:cNvSpPr/>
          <p:nvPr/>
        </p:nvSpPr>
        <p:spPr>
          <a:xfrm>
            <a:off x="8978246" y="1368028"/>
            <a:ext cx="2300630" cy="369332"/>
          </a:xfrm>
          <a:prstGeom prst="rect">
            <a:avLst/>
          </a:prstGeom>
        </p:spPr>
        <p:txBody>
          <a:bodyPr wrap="none">
            <a:spAutoFit/>
          </a:bodyPr>
          <a:lstStyle/>
          <a:p>
            <a:r>
              <a:rPr lang="en-US" altLang="zh-TW" dirty="0">
                <a:latin typeface="Arial" panose="020B0604020202020204" pitchFamily="34" charset="0"/>
                <a:ea typeface="標楷體" panose="03000509000000000000" pitchFamily="65" charset="-120"/>
                <a:cs typeface="Arial" panose="020B0604020202020204" pitchFamily="34" charset="0"/>
              </a:rPr>
              <a:t>Case No: GF090723</a:t>
            </a:r>
            <a:endParaRPr lang="zh-TW" altLang="en-US" dirty="0"/>
          </a:p>
        </p:txBody>
      </p:sp>
      <p:pic>
        <p:nvPicPr>
          <p:cNvPr id="6" name="圖片 5">
            <a:extLst>
              <a:ext uri="{FF2B5EF4-FFF2-40B4-BE49-F238E27FC236}">
                <a16:creationId xmlns:a16="http://schemas.microsoft.com/office/drawing/2014/main" id="{F366A6F9-901B-4876-9E14-F633EC8B5473}"/>
              </a:ext>
            </a:extLst>
          </p:cNvPr>
          <p:cNvPicPr>
            <a:picLocks noChangeAspect="1"/>
          </p:cNvPicPr>
          <p:nvPr/>
        </p:nvPicPr>
        <p:blipFill>
          <a:blip r:embed="rId2"/>
          <a:stretch>
            <a:fillRect/>
          </a:stretch>
        </p:blipFill>
        <p:spPr>
          <a:xfrm>
            <a:off x="2165334" y="2703130"/>
            <a:ext cx="7861331" cy="3921442"/>
          </a:xfrm>
          <a:prstGeom prst="rect">
            <a:avLst/>
          </a:prstGeom>
        </p:spPr>
      </p:pic>
      <p:sp>
        <p:nvSpPr>
          <p:cNvPr id="7" name="文字方塊 6">
            <a:extLst>
              <a:ext uri="{FF2B5EF4-FFF2-40B4-BE49-F238E27FC236}">
                <a16:creationId xmlns:a16="http://schemas.microsoft.com/office/drawing/2014/main" id="{52739F69-DA8A-490E-97C4-06A0B0333B6C}"/>
              </a:ext>
            </a:extLst>
          </p:cNvPr>
          <p:cNvSpPr txBox="1"/>
          <p:nvPr/>
        </p:nvSpPr>
        <p:spPr>
          <a:xfrm>
            <a:off x="2514600" y="5428519"/>
            <a:ext cx="1859973" cy="369332"/>
          </a:xfrm>
          <a:prstGeom prst="rect">
            <a:avLst/>
          </a:prstGeom>
          <a:noFill/>
        </p:spPr>
        <p:txBody>
          <a:bodyPr wrap="square" rtlCol="0">
            <a:spAutoFit/>
          </a:bodyPr>
          <a:lstStyle/>
          <a:p>
            <a:r>
              <a:rPr lang="en-US" altLang="zh-TW" dirty="0"/>
              <a:t>45 indep. vars.</a:t>
            </a:r>
            <a:endParaRPr lang="zh-TW" altLang="en-US" dirty="0"/>
          </a:p>
        </p:txBody>
      </p:sp>
    </p:spTree>
    <p:extLst>
      <p:ext uri="{BB962C8B-B14F-4D97-AF65-F5344CB8AC3E}">
        <p14:creationId xmlns:p14="http://schemas.microsoft.com/office/powerpoint/2010/main" val="426903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a:extLst>
              <a:ext uri="{FF2B5EF4-FFF2-40B4-BE49-F238E27FC236}">
                <a16:creationId xmlns:a16="http://schemas.microsoft.com/office/drawing/2014/main" id="{25CD31E9-034D-4C3E-937E-7642458EF9D7}"/>
              </a:ext>
            </a:extLst>
          </p:cNvPr>
          <p:cNvGraphicFramePr>
            <a:graphicFrameLocks noGrp="1"/>
          </p:cNvGraphicFramePr>
          <p:nvPr>
            <p:extLst>
              <p:ext uri="{D42A27DB-BD31-4B8C-83A1-F6EECF244321}">
                <p14:modId xmlns:p14="http://schemas.microsoft.com/office/powerpoint/2010/main" val="494990824"/>
              </p:ext>
            </p:extLst>
          </p:nvPr>
        </p:nvGraphicFramePr>
        <p:xfrm>
          <a:off x="5371306" y="2286938"/>
          <a:ext cx="1235621" cy="3191085"/>
        </p:xfrm>
        <a:graphic>
          <a:graphicData uri="http://schemas.openxmlformats.org/drawingml/2006/table">
            <a:tbl>
              <a:tblPr>
                <a:tableStyleId>{5C22544A-7EE6-4342-B048-85BDC9FD1C3A}</a:tableStyleId>
              </a:tblPr>
              <a:tblGrid>
                <a:gridCol w="1235621">
                  <a:extLst>
                    <a:ext uri="{9D8B030D-6E8A-4147-A177-3AD203B41FA5}">
                      <a16:colId xmlns:a16="http://schemas.microsoft.com/office/drawing/2014/main" val="1407891777"/>
                    </a:ext>
                  </a:extLst>
                </a:gridCol>
              </a:tblGrid>
              <a:tr h="212739">
                <a:tc>
                  <a:txBody>
                    <a:bodyPr/>
                    <a:lstStyle/>
                    <a:p>
                      <a:pPr algn="ctr" fontAlgn="ctr"/>
                      <a:r>
                        <a:rPr lang="en-US" sz="1200" u="none" strike="noStrike">
                          <a:effectLst/>
                        </a:rPr>
                        <a:t>Age</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2660883632"/>
                  </a:ext>
                </a:extLst>
              </a:tr>
              <a:tr h="212739">
                <a:tc>
                  <a:txBody>
                    <a:bodyPr/>
                    <a:lstStyle/>
                    <a:p>
                      <a:pPr algn="ctr" fontAlgn="ctr"/>
                      <a:r>
                        <a:rPr lang="en-US" sz="1200" u="none" strike="noStrike">
                          <a:effectLst/>
                        </a:rPr>
                        <a:t>BMI</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3091317230"/>
                  </a:ext>
                </a:extLst>
              </a:tr>
              <a:tr h="212739">
                <a:tc>
                  <a:txBody>
                    <a:bodyPr/>
                    <a:lstStyle/>
                    <a:p>
                      <a:pPr algn="ctr" fontAlgn="ctr"/>
                      <a:r>
                        <a:rPr lang="en-US" sz="1200" u="none" strike="noStrike">
                          <a:effectLst/>
                        </a:rPr>
                        <a:t>SBP</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3608757198"/>
                  </a:ext>
                </a:extLst>
              </a:tr>
              <a:tr h="212739">
                <a:tc>
                  <a:txBody>
                    <a:bodyPr/>
                    <a:lstStyle/>
                    <a:p>
                      <a:pPr algn="ctr" fontAlgn="ctr"/>
                      <a:r>
                        <a:rPr lang="en-US" sz="1200" u="none" strike="noStrike" dirty="0">
                          <a:effectLst/>
                        </a:rPr>
                        <a:t>Waist</a:t>
                      </a: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3455302156"/>
                  </a:ext>
                </a:extLst>
              </a:tr>
              <a:tr h="212739">
                <a:tc>
                  <a:txBody>
                    <a:bodyPr/>
                    <a:lstStyle/>
                    <a:p>
                      <a:pPr algn="ctr" fontAlgn="ctr"/>
                      <a:r>
                        <a:rPr lang="en-US" sz="1200" u="none" strike="noStrike">
                          <a:effectLst/>
                        </a:rPr>
                        <a:t>Hip</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387655603"/>
                  </a:ext>
                </a:extLst>
              </a:tr>
              <a:tr h="212739">
                <a:tc>
                  <a:txBody>
                    <a:bodyPr/>
                    <a:lstStyle/>
                    <a:p>
                      <a:pPr algn="ctr" fontAlgn="ctr"/>
                      <a:r>
                        <a:rPr lang="en-US" sz="1200" u="none" strike="noStrike">
                          <a:effectLst/>
                        </a:rPr>
                        <a:t>Fat</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3423707720"/>
                  </a:ext>
                </a:extLst>
              </a:tr>
              <a:tr h="212739">
                <a:tc>
                  <a:txBody>
                    <a:bodyPr/>
                    <a:lstStyle/>
                    <a:p>
                      <a:pPr algn="ctr" fontAlgn="ctr"/>
                      <a:r>
                        <a:rPr lang="en-US" sz="1200" u="none" strike="noStrike">
                          <a:effectLst/>
                        </a:rPr>
                        <a:t>Musculus</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83327026"/>
                  </a:ext>
                </a:extLst>
              </a:tr>
              <a:tr h="212739">
                <a:tc>
                  <a:txBody>
                    <a:bodyPr/>
                    <a:lstStyle/>
                    <a:p>
                      <a:pPr algn="ctr" fontAlgn="ctr"/>
                      <a:r>
                        <a:rPr lang="en-US" sz="1200" u="none" strike="noStrike">
                          <a:effectLst/>
                        </a:rPr>
                        <a:t>Education</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4202149902"/>
                  </a:ext>
                </a:extLst>
              </a:tr>
              <a:tr h="212739">
                <a:tc>
                  <a:txBody>
                    <a:bodyPr/>
                    <a:lstStyle/>
                    <a:p>
                      <a:pPr algn="ctr" fontAlgn="ctr"/>
                      <a:r>
                        <a:rPr lang="en-US" sz="1200" u="none" strike="noStrike">
                          <a:effectLst/>
                        </a:rPr>
                        <a:t>DM</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36219431"/>
                  </a:ext>
                </a:extLst>
              </a:tr>
              <a:tr h="212739">
                <a:tc>
                  <a:txBody>
                    <a:bodyPr/>
                    <a:lstStyle/>
                    <a:p>
                      <a:pPr algn="ctr" fontAlgn="ctr"/>
                      <a:r>
                        <a:rPr lang="en-US" sz="1200" u="none" strike="noStrike">
                          <a:effectLst/>
                        </a:rPr>
                        <a:t>Sleep Apena </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197001150"/>
                  </a:ext>
                </a:extLst>
              </a:tr>
              <a:tr h="212739">
                <a:tc>
                  <a:txBody>
                    <a:bodyPr/>
                    <a:lstStyle/>
                    <a:p>
                      <a:pPr algn="ctr" fontAlgn="ctr"/>
                      <a:r>
                        <a:rPr lang="en-US" sz="1200" u="none" strike="noStrike">
                          <a:effectLst/>
                        </a:rPr>
                        <a:t>Glucose-AC</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209717454"/>
                  </a:ext>
                </a:extLst>
              </a:tr>
              <a:tr h="212739">
                <a:tc>
                  <a:txBody>
                    <a:bodyPr/>
                    <a:lstStyle/>
                    <a:p>
                      <a:pPr algn="ctr" fontAlgn="ctr"/>
                      <a:r>
                        <a:rPr lang="en-US" sz="1200" u="none" strike="noStrike">
                          <a:effectLst/>
                        </a:rPr>
                        <a:t>BUN</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177405652"/>
                  </a:ext>
                </a:extLst>
              </a:tr>
              <a:tr h="212739">
                <a:tc>
                  <a:txBody>
                    <a:bodyPr/>
                    <a:lstStyle/>
                    <a:p>
                      <a:pPr algn="ctr" fontAlgn="ctr"/>
                      <a:r>
                        <a:rPr lang="en-US" sz="1200" u="none" strike="noStrike">
                          <a:effectLst/>
                        </a:rPr>
                        <a:t>Creatinine</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654013933"/>
                  </a:ext>
                </a:extLst>
              </a:tr>
              <a:tr h="212739">
                <a:tc>
                  <a:txBody>
                    <a:bodyPr/>
                    <a:lstStyle/>
                    <a:p>
                      <a:pPr algn="ctr" fontAlgn="ctr"/>
                      <a:r>
                        <a:rPr lang="en-US" sz="1200" u="none" strike="noStrike">
                          <a:effectLst/>
                        </a:rPr>
                        <a:t>TG</a:t>
                      </a:r>
                      <a:endParaRPr lang="en-US" sz="1200" b="0" i="0" u="none" strike="noStrike">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268585031"/>
                  </a:ext>
                </a:extLst>
              </a:tr>
              <a:tr h="212739">
                <a:tc>
                  <a:txBody>
                    <a:bodyPr/>
                    <a:lstStyle/>
                    <a:p>
                      <a:pPr algn="ctr" fontAlgn="ctr"/>
                      <a:r>
                        <a:rPr lang="en-US" sz="1200" u="none" strike="noStrike" dirty="0">
                          <a:effectLst/>
                        </a:rPr>
                        <a:t>HbA1C</a:t>
                      </a: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2292635404"/>
                  </a:ext>
                </a:extLst>
              </a:tr>
            </a:tbl>
          </a:graphicData>
        </a:graphic>
      </p:graphicFrame>
      <p:sp>
        <p:nvSpPr>
          <p:cNvPr id="2" name="標題 1">
            <a:extLst>
              <a:ext uri="{FF2B5EF4-FFF2-40B4-BE49-F238E27FC236}">
                <a16:creationId xmlns:a16="http://schemas.microsoft.com/office/drawing/2014/main" id="{C8317D86-CF69-499A-8B9D-3836F2003361}"/>
              </a:ext>
            </a:extLst>
          </p:cNvPr>
          <p:cNvSpPr>
            <a:spLocks noGrp="1"/>
          </p:cNvSpPr>
          <p:nvPr>
            <p:ph type="title"/>
          </p:nvPr>
        </p:nvSpPr>
        <p:spPr>
          <a:xfrm>
            <a:off x="1180407" y="910057"/>
            <a:ext cx="10058400" cy="700533"/>
          </a:xfrm>
        </p:spPr>
        <p:txBody>
          <a:bodyPr>
            <a:normAutofit fontScale="90000"/>
          </a:bodyPr>
          <a:lstStyle/>
          <a:p>
            <a:r>
              <a:rPr lang="zh-TW" altLang="en-US" dirty="0">
                <a:latin typeface="標楷體" panose="03000509000000000000" pitchFamily="65" charset="-120"/>
                <a:ea typeface="標楷體" panose="03000509000000000000" pitchFamily="65" charset="-120"/>
              </a:rPr>
              <a:t>案例分享</a:t>
            </a:r>
            <a:endParaRPr lang="zh-TW" altLang="en-US" dirty="0"/>
          </a:p>
        </p:txBody>
      </p:sp>
      <p:sp>
        <p:nvSpPr>
          <p:cNvPr id="4" name="矩形 3">
            <a:extLst>
              <a:ext uri="{FF2B5EF4-FFF2-40B4-BE49-F238E27FC236}">
                <a16:creationId xmlns:a16="http://schemas.microsoft.com/office/drawing/2014/main" id="{6BAED719-A57F-4D09-B4F4-9385C67D5270}"/>
              </a:ext>
            </a:extLst>
          </p:cNvPr>
          <p:cNvSpPr/>
          <p:nvPr/>
        </p:nvSpPr>
        <p:spPr>
          <a:xfrm>
            <a:off x="8971875" y="1329983"/>
            <a:ext cx="2300630" cy="369332"/>
          </a:xfrm>
          <a:prstGeom prst="rect">
            <a:avLst/>
          </a:prstGeom>
        </p:spPr>
        <p:txBody>
          <a:bodyPr wrap="none">
            <a:spAutoFit/>
          </a:bodyPr>
          <a:lstStyle/>
          <a:p>
            <a:r>
              <a:rPr lang="en-US" altLang="zh-TW" dirty="0">
                <a:latin typeface="Arial" panose="020B0604020202020204" pitchFamily="34" charset="0"/>
                <a:ea typeface="標楷體" panose="03000509000000000000" pitchFamily="65" charset="-120"/>
                <a:cs typeface="Arial" panose="020B0604020202020204" pitchFamily="34" charset="0"/>
              </a:rPr>
              <a:t>Case No: GF090723</a:t>
            </a:r>
            <a:endParaRPr lang="zh-TW" altLang="en-US" dirty="0"/>
          </a:p>
        </p:txBody>
      </p:sp>
      <p:sp>
        <p:nvSpPr>
          <p:cNvPr id="9" name="內容版面配置區 2">
            <a:extLst>
              <a:ext uri="{FF2B5EF4-FFF2-40B4-BE49-F238E27FC236}">
                <a16:creationId xmlns:a16="http://schemas.microsoft.com/office/drawing/2014/main" id="{24AC50B1-ECED-44D6-9EAD-BFABC6AA54CB}"/>
              </a:ext>
            </a:extLst>
          </p:cNvPr>
          <p:cNvSpPr>
            <a:spLocks noGrp="1"/>
          </p:cNvSpPr>
          <p:nvPr>
            <p:ph idx="1"/>
          </p:nvPr>
        </p:nvSpPr>
        <p:spPr>
          <a:xfrm>
            <a:off x="1097280" y="1845734"/>
            <a:ext cx="10058400" cy="4023360"/>
          </a:xfrm>
        </p:spPr>
        <p:txBody>
          <a:bodyPr>
            <a:normAutofit/>
          </a:bodyPr>
          <a:lstStyle/>
          <a:p>
            <a:r>
              <a:rPr lang="zh-TW" altLang="en-US" sz="2800" dirty="0">
                <a:latin typeface="標楷體" panose="03000509000000000000" pitchFamily="65" charset="-120"/>
                <a:ea typeface="標楷體" panose="03000509000000000000" pitchFamily="65" charset="-120"/>
              </a:rPr>
              <a:t>分析流程：</a:t>
            </a:r>
            <a:endParaRPr lang="en-US" altLang="zh-TW" sz="2800" dirty="0">
              <a:latin typeface="標楷體" panose="03000509000000000000" pitchFamily="65" charset="-120"/>
              <a:ea typeface="標楷體" panose="03000509000000000000" pitchFamily="65" charset="-120"/>
            </a:endParaRPr>
          </a:p>
        </p:txBody>
      </p:sp>
      <p:sp>
        <p:nvSpPr>
          <p:cNvPr id="10" name="矩形: 圓角 9">
            <a:extLst>
              <a:ext uri="{FF2B5EF4-FFF2-40B4-BE49-F238E27FC236}">
                <a16:creationId xmlns:a16="http://schemas.microsoft.com/office/drawing/2014/main" id="{0BC27ED7-EAB4-45AA-9076-BF2A41B884E1}"/>
              </a:ext>
            </a:extLst>
          </p:cNvPr>
          <p:cNvSpPr/>
          <p:nvPr/>
        </p:nvSpPr>
        <p:spPr>
          <a:xfrm>
            <a:off x="2239207" y="2753682"/>
            <a:ext cx="1139740" cy="935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All variables</a:t>
            </a:r>
          </a:p>
          <a:p>
            <a:pPr algn="ctr"/>
            <a:r>
              <a:rPr lang="en-US" altLang="zh-TW" dirty="0"/>
              <a:t>K=45</a:t>
            </a:r>
            <a:endParaRPr lang="zh-TW" altLang="en-US" dirty="0"/>
          </a:p>
        </p:txBody>
      </p:sp>
      <p:sp>
        <p:nvSpPr>
          <p:cNvPr id="11" name="箭號: 向右 10">
            <a:extLst>
              <a:ext uri="{FF2B5EF4-FFF2-40B4-BE49-F238E27FC236}">
                <a16:creationId xmlns:a16="http://schemas.microsoft.com/office/drawing/2014/main" id="{99A5EDA6-D74C-4B29-8BA4-17488814E79E}"/>
              </a:ext>
            </a:extLst>
          </p:cNvPr>
          <p:cNvSpPr/>
          <p:nvPr/>
        </p:nvSpPr>
        <p:spPr>
          <a:xfrm>
            <a:off x="3531346" y="3167022"/>
            <a:ext cx="1766048" cy="347045"/>
          </a:xfrm>
          <a:prstGeom prst="rightArrow">
            <a:avLst>
              <a:gd name="adj1" fmla="val 50000"/>
              <a:gd name="adj2" fmla="val 86165"/>
            </a:avLst>
          </a:prstGeom>
          <a:solidFill>
            <a:srgbClr val="E4831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788524E0-9BFE-4B07-B7C5-1E8910526B9C}"/>
              </a:ext>
            </a:extLst>
          </p:cNvPr>
          <p:cNvSpPr/>
          <p:nvPr/>
        </p:nvSpPr>
        <p:spPr>
          <a:xfrm>
            <a:off x="3665206" y="2929292"/>
            <a:ext cx="1139740" cy="584775"/>
          </a:xfrm>
          <a:prstGeom prst="rect">
            <a:avLst/>
          </a:prstGeom>
        </p:spPr>
        <p:txBody>
          <a:bodyPr wrap="square">
            <a:spAutoFit/>
          </a:bodyPr>
          <a:lstStyle/>
          <a:p>
            <a:pPr algn="ctr"/>
            <a:r>
              <a:rPr lang="en-US" altLang="zh-TW" sz="1600" i="1" dirty="0">
                <a:solidFill>
                  <a:srgbClr val="0000FF"/>
                </a:solidFill>
                <a:ea typeface="標楷體" panose="03000509000000000000" pitchFamily="65" charset="-120"/>
              </a:rPr>
              <a:t>Univariate Analysis</a:t>
            </a:r>
            <a:endParaRPr lang="zh-TW" altLang="en-US" sz="1600" i="1" dirty="0">
              <a:solidFill>
                <a:srgbClr val="0000FF"/>
              </a:solidFill>
              <a:ea typeface="標楷體" panose="03000509000000000000" pitchFamily="65" charset="-120"/>
            </a:endParaRPr>
          </a:p>
        </p:txBody>
      </p:sp>
      <p:sp>
        <p:nvSpPr>
          <p:cNvPr id="14" name="矩形 13">
            <a:extLst>
              <a:ext uri="{FF2B5EF4-FFF2-40B4-BE49-F238E27FC236}">
                <a16:creationId xmlns:a16="http://schemas.microsoft.com/office/drawing/2014/main" id="{C246FE1E-33DE-4AE2-A603-19A4F513AF1D}"/>
              </a:ext>
            </a:extLst>
          </p:cNvPr>
          <p:cNvSpPr/>
          <p:nvPr/>
        </p:nvSpPr>
        <p:spPr>
          <a:xfrm>
            <a:off x="4990815" y="1869136"/>
            <a:ext cx="2023311" cy="369332"/>
          </a:xfrm>
          <a:prstGeom prst="rect">
            <a:avLst/>
          </a:prstGeom>
        </p:spPr>
        <p:txBody>
          <a:bodyPr wrap="none">
            <a:spAutoFit/>
          </a:bodyPr>
          <a:lstStyle/>
          <a:p>
            <a:r>
              <a:rPr lang="en-US" altLang="zh-TW" dirty="0">
                <a:solidFill>
                  <a:srgbClr val="0000FF"/>
                </a:solidFill>
                <a:ea typeface="標楷體" panose="03000509000000000000" pitchFamily="65" charset="-120"/>
              </a:rPr>
              <a:t>Candidate variables</a:t>
            </a:r>
          </a:p>
        </p:txBody>
      </p:sp>
      <p:sp>
        <p:nvSpPr>
          <p:cNvPr id="16" name="箭號: 向右 15">
            <a:extLst>
              <a:ext uri="{FF2B5EF4-FFF2-40B4-BE49-F238E27FC236}">
                <a16:creationId xmlns:a16="http://schemas.microsoft.com/office/drawing/2014/main" id="{B7610875-D0E4-4E4D-8973-777B2DB25F48}"/>
              </a:ext>
            </a:extLst>
          </p:cNvPr>
          <p:cNvSpPr/>
          <p:nvPr/>
        </p:nvSpPr>
        <p:spPr>
          <a:xfrm rot="5400000">
            <a:off x="2220541" y="4154722"/>
            <a:ext cx="1126582" cy="322730"/>
          </a:xfrm>
          <a:prstGeom prst="rightArrow">
            <a:avLst>
              <a:gd name="adj1" fmla="val 50000"/>
              <a:gd name="adj2" fmla="val 86165"/>
            </a:avLst>
          </a:prstGeom>
          <a:solidFill>
            <a:srgbClr val="E4831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ED53026D-D294-453A-AA6C-8B4A58B717FE}"/>
              </a:ext>
            </a:extLst>
          </p:cNvPr>
          <p:cNvSpPr/>
          <p:nvPr/>
        </p:nvSpPr>
        <p:spPr>
          <a:xfrm>
            <a:off x="2827071" y="3874345"/>
            <a:ext cx="1426263" cy="553998"/>
          </a:xfrm>
          <a:prstGeom prst="rect">
            <a:avLst/>
          </a:prstGeom>
        </p:spPr>
        <p:txBody>
          <a:bodyPr wrap="square">
            <a:spAutoFit/>
          </a:bodyPr>
          <a:lstStyle/>
          <a:p>
            <a:pPr algn="ctr"/>
            <a:r>
              <a:rPr lang="en-US" altLang="zh-TW" sz="1600" i="1" dirty="0">
                <a:solidFill>
                  <a:srgbClr val="0000FF"/>
                </a:solidFill>
                <a:ea typeface="標楷體" panose="03000509000000000000" pitchFamily="65" charset="-120"/>
              </a:rPr>
              <a:t>Stepwise </a:t>
            </a:r>
          </a:p>
          <a:p>
            <a:pPr algn="ctr"/>
            <a:r>
              <a:rPr lang="zh-TW" altLang="en-US" sz="1400" dirty="0">
                <a:solidFill>
                  <a:srgbClr val="0000FF"/>
                </a:solidFill>
              </a:rPr>
              <a:t>(pe=0.1, pr=0.05)</a:t>
            </a:r>
            <a:r>
              <a:rPr lang="en-US" altLang="zh-TW" sz="1400" i="1" dirty="0">
                <a:solidFill>
                  <a:srgbClr val="0000FF"/>
                </a:solidFill>
                <a:ea typeface="標楷體" panose="03000509000000000000" pitchFamily="65" charset="-120"/>
              </a:rPr>
              <a:t> </a:t>
            </a:r>
            <a:endParaRPr lang="zh-TW" altLang="en-US" sz="1400" i="1" dirty="0">
              <a:solidFill>
                <a:srgbClr val="0000FF"/>
              </a:solidFill>
              <a:ea typeface="標楷體" panose="03000509000000000000" pitchFamily="65" charset="-120"/>
            </a:endParaRPr>
          </a:p>
        </p:txBody>
      </p:sp>
      <p:graphicFrame>
        <p:nvGraphicFramePr>
          <p:cNvPr id="18" name="表格 17">
            <a:extLst>
              <a:ext uri="{FF2B5EF4-FFF2-40B4-BE49-F238E27FC236}">
                <a16:creationId xmlns:a16="http://schemas.microsoft.com/office/drawing/2014/main" id="{F71F1841-FF83-44D6-A98C-C86010007FEF}"/>
              </a:ext>
            </a:extLst>
          </p:cNvPr>
          <p:cNvGraphicFramePr>
            <a:graphicFrameLocks noGrp="1"/>
          </p:cNvGraphicFramePr>
          <p:nvPr>
            <p:extLst>
              <p:ext uri="{D42A27DB-BD31-4B8C-83A1-F6EECF244321}">
                <p14:modId xmlns:p14="http://schemas.microsoft.com/office/powerpoint/2010/main" val="2403000809"/>
              </p:ext>
            </p:extLst>
          </p:nvPr>
        </p:nvGraphicFramePr>
        <p:xfrm>
          <a:off x="2129627" y="4957600"/>
          <a:ext cx="1358900" cy="714375"/>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750753557"/>
                    </a:ext>
                  </a:extLst>
                </a:gridCol>
              </a:tblGrid>
              <a:tr h="238125">
                <a:tc>
                  <a:txBody>
                    <a:bodyPr/>
                    <a:lstStyle/>
                    <a:p>
                      <a:pPr algn="ctr" fontAlgn="ctr"/>
                      <a:r>
                        <a:rPr lang="en-US" sz="1200" u="none" strike="noStrike" dirty="0">
                          <a:effectLst/>
                        </a:rPr>
                        <a:t>BMI</a:t>
                      </a: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35375364"/>
                  </a:ext>
                </a:extLst>
              </a:tr>
              <a:tr h="238125">
                <a:tc>
                  <a:txBody>
                    <a:bodyPr/>
                    <a:lstStyle/>
                    <a:p>
                      <a:pPr algn="ctr" fontAlgn="ctr"/>
                      <a:r>
                        <a:rPr lang="en-US" sz="1200" u="none" strike="noStrike" dirty="0">
                          <a:effectLst/>
                        </a:rPr>
                        <a:t>Creatinine, mg/dL</a:t>
                      </a: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590807339"/>
                  </a:ext>
                </a:extLst>
              </a:tr>
              <a:tr h="238125">
                <a:tc>
                  <a:txBody>
                    <a:bodyPr/>
                    <a:lstStyle/>
                    <a:p>
                      <a:pPr algn="ctr" fontAlgn="ctr"/>
                      <a:r>
                        <a:rPr lang="en-US" sz="1200" u="none" strike="noStrike" dirty="0">
                          <a:effectLst/>
                        </a:rPr>
                        <a:t>HbA1C, %</a:t>
                      </a:r>
                      <a:endParaRPr lang="en-US" sz="1200" b="0" i="0" u="none" strike="noStrike" dirty="0">
                        <a:solidFill>
                          <a:srgbClr val="000000"/>
                        </a:solidFill>
                        <a:effectLst/>
                        <a:latin typeface="Arial" panose="020B060402020202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1908238662"/>
                  </a:ext>
                </a:extLst>
              </a:tr>
            </a:tbl>
          </a:graphicData>
        </a:graphic>
      </p:graphicFrame>
      <p:sp>
        <p:nvSpPr>
          <p:cNvPr id="19" name="矩形: 圓角 18">
            <a:extLst>
              <a:ext uri="{FF2B5EF4-FFF2-40B4-BE49-F238E27FC236}">
                <a16:creationId xmlns:a16="http://schemas.microsoft.com/office/drawing/2014/main" id="{759038E6-D271-44D3-9046-BE08B6FF4B8B}"/>
              </a:ext>
            </a:extLst>
          </p:cNvPr>
          <p:cNvSpPr/>
          <p:nvPr/>
        </p:nvSpPr>
        <p:spPr>
          <a:xfrm>
            <a:off x="2129627" y="4957600"/>
            <a:ext cx="1358900" cy="71437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A09A21E8-71CD-4DED-ABE7-859462AD5A41}"/>
              </a:ext>
            </a:extLst>
          </p:cNvPr>
          <p:cNvSpPr/>
          <p:nvPr/>
        </p:nvSpPr>
        <p:spPr>
          <a:xfrm>
            <a:off x="2129627" y="5711369"/>
            <a:ext cx="1402115" cy="276999"/>
          </a:xfrm>
          <a:prstGeom prst="rect">
            <a:avLst/>
          </a:prstGeom>
        </p:spPr>
        <p:txBody>
          <a:bodyPr wrap="none">
            <a:spAutoFit/>
          </a:bodyPr>
          <a:lstStyle/>
          <a:p>
            <a:r>
              <a:rPr lang="en-US" altLang="zh-TW" sz="1200" dirty="0">
                <a:solidFill>
                  <a:srgbClr val="00B050"/>
                </a:solidFill>
              </a:rPr>
              <a:t>Model </a:t>
            </a:r>
            <a:r>
              <a:rPr lang="zh-TW" altLang="en-US" sz="1200" dirty="0">
                <a:solidFill>
                  <a:srgbClr val="00B050"/>
                </a:solidFill>
              </a:rPr>
              <a:t>AUC=0.6992</a:t>
            </a:r>
          </a:p>
        </p:txBody>
      </p:sp>
      <p:sp>
        <p:nvSpPr>
          <p:cNvPr id="21" name="矩形: 圓角 20">
            <a:extLst>
              <a:ext uri="{FF2B5EF4-FFF2-40B4-BE49-F238E27FC236}">
                <a16:creationId xmlns:a16="http://schemas.microsoft.com/office/drawing/2014/main" id="{8025DB39-CAD2-41AE-8265-30CB8350212C}"/>
              </a:ext>
            </a:extLst>
          </p:cNvPr>
          <p:cNvSpPr/>
          <p:nvPr/>
        </p:nvSpPr>
        <p:spPr>
          <a:xfrm>
            <a:off x="5388977" y="2286938"/>
            <a:ext cx="1235622" cy="31910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76817FA4-1C5C-4020-930A-5A293BE28648}"/>
              </a:ext>
            </a:extLst>
          </p:cNvPr>
          <p:cNvGrpSpPr/>
          <p:nvPr/>
        </p:nvGrpSpPr>
        <p:grpSpPr>
          <a:xfrm>
            <a:off x="5601766" y="3029941"/>
            <a:ext cx="2381569" cy="1522045"/>
            <a:chOff x="5601766" y="3029941"/>
            <a:chExt cx="2381569" cy="1522045"/>
          </a:xfrm>
        </p:grpSpPr>
        <p:sp>
          <p:nvSpPr>
            <p:cNvPr id="15" name="箭號: 弧形左彎 14">
              <a:extLst>
                <a:ext uri="{FF2B5EF4-FFF2-40B4-BE49-F238E27FC236}">
                  <a16:creationId xmlns:a16="http://schemas.microsoft.com/office/drawing/2014/main" id="{D741FBAB-4DB1-4B51-AD89-E0DD094C261F}"/>
                </a:ext>
              </a:extLst>
            </p:cNvPr>
            <p:cNvSpPr/>
            <p:nvPr/>
          </p:nvSpPr>
          <p:spPr>
            <a:xfrm>
              <a:off x="6790773" y="3268622"/>
              <a:ext cx="516652" cy="1283364"/>
            </a:xfrm>
            <a:prstGeom prst="curvedLef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6600"/>
                </a:solidFill>
              </a:endParaRPr>
            </a:p>
          </p:txBody>
        </p:sp>
        <p:sp>
          <p:nvSpPr>
            <p:cNvPr id="23" name="文字方塊 22">
              <a:extLst>
                <a:ext uri="{FF2B5EF4-FFF2-40B4-BE49-F238E27FC236}">
                  <a16:creationId xmlns:a16="http://schemas.microsoft.com/office/drawing/2014/main" id="{BBDA2E1D-6C16-490D-B126-38CF6AD97507}"/>
                </a:ext>
              </a:extLst>
            </p:cNvPr>
            <p:cNvSpPr txBox="1"/>
            <p:nvPr/>
          </p:nvSpPr>
          <p:spPr>
            <a:xfrm>
              <a:off x="6773100" y="3689679"/>
              <a:ext cx="1210235" cy="369332"/>
            </a:xfrm>
            <a:prstGeom prst="rect">
              <a:avLst/>
            </a:prstGeom>
            <a:noFill/>
          </p:spPr>
          <p:txBody>
            <a:bodyPr wrap="square" rtlCol="0">
              <a:spAutoFit/>
            </a:bodyPr>
            <a:lstStyle/>
            <a:p>
              <a:r>
                <a:rPr lang="en-US" altLang="zh-TW" dirty="0">
                  <a:solidFill>
                    <a:srgbClr val="FF0000"/>
                  </a:solidFill>
                </a:rPr>
                <a:t>Discussion</a:t>
              </a:r>
              <a:endParaRPr lang="zh-TW" altLang="en-US" dirty="0">
                <a:solidFill>
                  <a:srgbClr val="FF0000"/>
                </a:solidFill>
              </a:endParaRPr>
            </a:p>
          </p:txBody>
        </p:sp>
        <p:cxnSp>
          <p:nvCxnSpPr>
            <p:cNvPr id="25" name="直線接點 24">
              <a:extLst>
                <a:ext uri="{FF2B5EF4-FFF2-40B4-BE49-F238E27FC236}">
                  <a16:creationId xmlns:a16="http://schemas.microsoft.com/office/drawing/2014/main" id="{9173DE95-E8E1-49E7-A29A-A1CDAE68B58B}"/>
                </a:ext>
              </a:extLst>
            </p:cNvPr>
            <p:cNvCxnSpPr/>
            <p:nvPr/>
          </p:nvCxnSpPr>
          <p:spPr>
            <a:xfrm>
              <a:off x="5601766" y="3029941"/>
              <a:ext cx="774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9085032-38E4-4C57-BE69-250FAD7F3D95}"/>
                </a:ext>
              </a:extLst>
            </p:cNvPr>
            <p:cNvCxnSpPr/>
            <p:nvPr/>
          </p:nvCxnSpPr>
          <p:spPr>
            <a:xfrm>
              <a:off x="5615121" y="3268622"/>
              <a:ext cx="774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35" name="表格 34">
            <a:extLst>
              <a:ext uri="{FF2B5EF4-FFF2-40B4-BE49-F238E27FC236}">
                <a16:creationId xmlns:a16="http://schemas.microsoft.com/office/drawing/2014/main" id="{29BDA062-E1BD-43D0-9A5B-B5DF3C92E82E}"/>
              </a:ext>
            </a:extLst>
          </p:cNvPr>
          <p:cNvGraphicFramePr>
            <a:graphicFrameLocks noGrp="1"/>
          </p:cNvGraphicFramePr>
          <p:nvPr>
            <p:extLst>
              <p:ext uri="{D42A27DB-BD31-4B8C-83A1-F6EECF244321}">
                <p14:modId xmlns:p14="http://schemas.microsoft.com/office/powerpoint/2010/main" val="440968382"/>
              </p:ext>
            </p:extLst>
          </p:nvPr>
        </p:nvGraphicFramePr>
        <p:xfrm>
          <a:off x="8860508" y="4562758"/>
          <a:ext cx="1498600" cy="714375"/>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3951760322"/>
                    </a:ext>
                  </a:extLst>
                </a:gridCol>
              </a:tblGrid>
              <a:tr h="238125">
                <a:tc>
                  <a:txBody>
                    <a:bodyPr/>
                    <a:lstStyle/>
                    <a:p>
                      <a:pPr algn="ctr" fontAlgn="ctr"/>
                      <a:r>
                        <a:rPr lang="en-US" sz="1200" u="none" strike="noStrike" dirty="0">
                          <a:effectLst/>
                        </a:rPr>
                        <a:t>BMI</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tc>
                <a:extLst>
                  <a:ext uri="{0D108BD9-81ED-4DB2-BD59-A6C34878D82A}">
                    <a16:rowId xmlns:a16="http://schemas.microsoft.com/office/drawing/2014/main" val="3408223834"/>
                  </a:ext>
                </a:extLst>
              </a:tr>
              <a:tr h="238125">
                <a:tc>
                  <a:txBody>
                    <a:bodyPr/>
                    <a:lstStyle/>
                    <a:p>
                      <a:pPr algn="ctr" fontAlgn="ctr"/>
                      <a:r>
                        <a:rPr lang="en-US" sz="1200" u="none" strike="noStrike" dirty="0">
                          <a:effectLst/>
                        </a:rPr>
                        <a:t>Creatinine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tc>
                <a:extLst>
                  <a:ext uri="{0D108BD9-81ED-4DB2-BD59-A6C34878D82A}">
                    <a16:rowId xmlns:a16="http://schemas.microsoft.com/office/drawing/2014/main" val="970204121"/>
                  </a:ext>
                </a:extLst>
              </a:tr>
              <a:tr h="238125">
                <a:tc>
                  <a:txBody>
                    <a:bodyPr/>
                    <a:lstStyle/>
                    <a:p>
                      <a:pPr algn="ctr" fontAlgn="ctr"/>
                      <a:r>
                        <a:rPr lang="en-US" sz="1200" u="none" strike="noStrike" dirty="0">
                          <a:effectLst/>
                        </a:rPr>
                        <a:t>HbA1C</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tc>
                <a:extLst>
                  <a:ext uri="{0D108BD9-81ED-4DB2-BD59-A6C34878D82A}">
                    <a16:rowId xmlns:a16="http://schemas.microsoft.com/office/drawing/2014/main" val="3844429069"/>
                  </a:ext>
                </a:extLst>
              </a:tr>
            </a:tbl>
          </a:graphicData>
        </a:graphic>
      </p:graphicFrame>
      <p:grpSp>
        <p:nvGrpSpPr>
          <p:cNvPr id="6" name="群組 5">
            <a:extLst>
              <a:ext uri="{FF2B5EF4-FFF2-40B4-BE49-F238E27FC236}">
                <a16:creationId xmlns:a16="http://schemas.microsoft.com/office/drawing/2014/main" id="{C81E523E-634E-4CD7-8EE3-83754B31A6CF}"/>
              </a:ext>
            </a:extLst>
          </p:cNvPr>
          <p:cNvGrpSpPr/>
          <p:nvPr/>
        </p:nvGrpSpPr>
        <p:grpSpPr>
          <a:xfrm>
            <a:off x="6646241" y="4519871"/>
            <a:ext cx="3727749" cy="1096651"/>
            <a:chOff x="6646241" y="4519871"/>
            <a:chExt cx="3727749" cy="1096651"/>
          </a:xfrm>
        </p:grpSpPr>
        <p:sp>
          <p:nvSpPr>
            <p:cNvPr id="30" name="箭號: 向右 29">
              <a:extLst>
                <a:ext uri="{FF2B5EF4-FFF2-40B4-BE49-F238E27FC236}">
                  <a16:creationId xmlns:a16="http://schemas.microsoft.com/office/drawing/2014/main" id="{6E3E26ED-0ED1-4D68-9DD5-59CB39D7C245}"/>
                </a:ext>
              </a:extLst>
            </p:cNvPr>
            <p:cNvSpPr/>
            <p:nvPr/>
          </p:nvSpPr>
          <p:spPr>
            <a:xfrm>
              <a:off x="6646241" y="4779706"/>
              <a:ext cx="2023311" cy="402625"/>
            </a:xfrm>
            <a:prstGeom prst="rightArrow">
              <a:avLst>
                <a:gd name="adj1" fmla="val 50000"/>
                <a:gd name="adj2" fmla="val 91006"/>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8EB566E6-D9A4-4DA0-852A-5662681428C3}"/>
                </a:ext>
              </a:extLst>
            </p:cNvPr>
            <p:cNvSpPr/>
            <p:nvPr/>
          </p:nvSpPr>
          <p:spPr>
            <a:xfrm>
              <a:off x="8971875" y="5339523"/>
              <a:ext cx="1402115" cy="276999"/>
            </a:xfrm>
            <a:prstGeom prst="rect">
              <a:avLst/>
            </a:prstGeom>
          </p:spPr>
          <p:txBody>
            <a:bodyPr wrap="none">
              <a:spAutoFit/>
            </a:bodyPr>
            <a:lstStyle/>
            <a:p>
              <a:r>
                <a:rPr lang="en-US" altLang="zh-TW" sz="1200" dirty="0">
                  <a:solidFill>
                    <a:srgbClr val="00B050"/>
                  </a:solidFill>
                </a:rPr>
                <a:t>Model </a:t>
              </a:r>
              <a:r>
                <a:rPr lang="zh-TW" altLang="en-US" sz="1200" dirty="0">
                  <a:solidFill>
                    <a:srgbClr val="00B050"/>
                  </a:solidFill>
                </a:rPr>
                <a:t>AUC=0.</a:t>
              </a:r>
              <a:r>
                <a:rPr lang="en-US" altLang="zh-TW" sz="1200" dirty="0">
                  <a:solidFill>
                    <a:srgbClr val="00B050"/>
                  </a:solidFill>
                </a:rPr>
                <a:t>6992</a:t>
              </a:r>
              <a:endParaRPr lang="zh-TW" altLang="en-US" sz="1200" dirty="0">
                <a:solidFill>
                  <a:srgbClr val="00B050"/>
                </a:solidFill>
              </a:endParaRPr>
            </a:p>
          </p:txBody>
        </p:sp>
        <p:sp>
          <p:nvSpPr>
            <p:cNvPr id="32" name="矩形: 圓角 31">
              <a:extLst>
                <a:ext uri="{FF2B5EF4-FFF2-40B4-BE49-F238E27FC236}">
                  <a16:creationId xmlns:a16="http://schemas.microsoft.com/office/drawing/2014/main" id="{18980F8C-C05A-4966-9F4F-D82781E8D33A}"/>
                </a:ext>
              </a:extLst>
            </p:cNvPr>
            <p:cNvSpPr/>
            <p:nvPr/>
          </p:nvSpPr>
          <p:spPr>
            <a:xfrm>
              <a:off x="8835725" y="4519871"/>
              <a:ext cx="1523383" cy="76389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3" name="矩形 32">
            <a:extLst>
              <a:ext uri="{FF2B5EF4-FFF2-40B4-BE49-F238E27FC236}">
                <a16:creationId xmlns:a16="http://schemas.microsoft.com/office/drawing/2014/main" id="{30125703-9BE4-4D4E-9A8F-91D371B1FE88}"/>
              </a:ext>
            </a:extLst>
          </p:cNvPr>
          <p:cNvSpPr/>
          <p:nvPr/>
        </p:nvSpPr>
        <p:spPr>
          <a:xfrm>
            <a:off x="6743346" y="4859740"/>
            <a:ext cx="1486304" cy="584775"/>
          </a:xfrm>
          <a:prstGeom prst="rect">
            <a:avLst/>
          </a:prstGeom>
        </p:spPr>
        <p:txBody>
          <a:bodyPr wrap="none">
            <a:spAutoFit/>
          </a:bodyPr>
          <a:lstStyle/>
          <a:p>
            <a:pPr algn="ctr"/>
            <a:r>
              <a:rPr lang="en-US" altLang="zh-TW" i="1" dirty="0">
                <a:solidFill>
                  <a:srgbClr val="0000FF"/>
                </a:solidFill>
                <a:ea typeface="標楷體" panose="03000509000000000000" pitchFamily="65" charset="-120"/>
              </a:rPr>
              <a:t>Stepwise </a:t>
            </a:r>
          </a:p>
          <a:p>
            <a:pPr algn="ctr"/>
            <a:r>
              <a:rPr lang="zh-TW" altLang="en-US" sz="1400" dirty="0">
                <a:solidFill>
                  <a:srgbClr val="0000FF"/>
                </a:solidFill>
              </a:rPr>
              <a:t>(pe=</a:t>
            </a:r>
            <a:r>
              <a:rPr lang="en-US" altLang="zh-TW" sz="1400" dirty="0">
                <a:solidFill>
                  <a:srgbClr val="0000FF"/>
                </a:solidFill>
              </a:rPr>
              <a:t>0.1</a:t>
            </a:r>
            <a:r>
              <a:rPr lang="zh-TW" altLang="en-US" sz="1400" dirty="0">
                <a:solidFill>
                  <a:srgbClr val="0000FF"/>
                </a:solidFill>
              </a:rPr>
              <a:t>, pr=</a:t>
            </a:r>
            <a:r>
              <a:rPr lang="en-US" altLang="zh-TW" sz="1400" dirty="0">
                <a:solidFill>
                  <a:srgbClr val="0000FF"/>
                </a:solidFill>
              </a:rPr>
              <a:t>0.05</a:t>
            </a:r>
            <a:r>
              <a:rPr lang="zh-TW" altLang="en-US" sz="1400" dirty="0">
                <a:solidFill>
                  <a:srgbClr val="0000FF"/>
                </a:solidFill>
              </a:rPr>
              <a:t>)</a:t>
            </a:r>
            <a:r>
              <a:rPr lang="en-US" altLang="zh-TW" sz="1400" i="1" dirty="0">
                <a:solidFill>
                  <a:srgbClr val="0000FF"/>
                </a:solidFill>
                <a:ea typeface="標楷體" panose="03000509000000000000" pitchFamily="65" charset="-120"/>
              </a:rPr>
              <a:t> </a:t>
            </a:r>
            <a:endParaRPr lang="zh-TW" altLang="en-US" sz="1600" dirty="0">
              <a:solidFill>
                <a:srgbClr val="0000FF"/>
              </a:solidFill>
            </a:endParaRPr>
          </a:p>
        </p:txBody>
      </p:sp>
      <p:grpSp>
        <p:nvGrpSpPr>
          <p:cNvPr id="24" name="群組 23">
            <a:extLst>
              <a:ext uri="{FF2B5EF4-FFF2-40B4-BE49-F238E27FC236}">
                <a16:creationId xmlns:a16="http://schemas.microsoft.com/office/drawing/2014/main" id="{B1E182EF-91E2-4C33-8981-3768187CF1A7}"/>
              </a:ext>
            </a:extLst>
          </p:cNvPr>
          <p:cNvGrpSpPr/>
          <p:nvPr/>
        </p:nvGrpSpPr>
        <p:grpSpPr>
          <a:xfrm>
            <a:off x="6797305" y="2259533"/>
            <a:ext cx="3839721" cy="877899"/>
            <a:chOff x="6797305" y="2259533"/>
            <a:chExt cx="3839721" cy="877899"/>
          </a:xfrm>
        </p:grpSpPr>
        <p:sp>
          <p:nvSpPr>
            <p:cNvPr id="22" name="矩形 21">
              <a:extLst>
                <a:ext uri="{FF2B5EF4-FFF2-40B4-BE49-F238E27FC236}">
                  <a16:creationId xmlns:a16="http://schemas.microsoft.com/office/drawing/2014/main" id="{D9054E37-6D0D-47DA-98F3-11F9B04BF6C7}"/>
                </a:ext>
              </a:extLst>
            </p:cNvPr>
            <p:cNvSpPr/>
            <p:nvPr/>
          </p:nvSpPr>
          <p:spPr>
            <a:xfrm>
              <a:off x="8948353" y="2327724"/>
              <a:ext cx="1323567" cy="276999"/>
            </a:xfrm>
            <a:prstGeom prst="rect">
              <a:avLst/>
            </a:prstGeom>
          </p:spPr>
          <p:txBody>
            <a:bodyPr wrap="none">
              <a:spAutoFit/>
            </a:bodyPr>
            <a:lstStyle/>
            <a:p>
              <a:r>
                <a:rPr lang="en-US" altLang="zh-TW" sz="1200" dirty="0">
                  <a:solidFill>
                    <a:srgbClr val="00B050"/>
                  </a:solidFill>
                </a:rPr>
                <a:t>Model </a:t>
              </a:r>
              <a:r>
                <a:rPr lang="zh-TW" altLang="en-US" sz="1200" dirty="0">
                  <a:solidFill>
                    <a:srgbClr val="00B050"/>
                  </a:solidFill>
                </a:rPr>
                <a:t>AUC=0.</a:t>
              </a:r>
              <a:r>
                <a:rPr lang="en-US" altLang="zh-TW" sz="1200" dirty="0">
                  <a:solidFill>
                    <a:srgbClr val="00B050"/>
                  </a:solidFill>
                </a:rPr>
                <a:t>722</a:t>
              </a:r>
              <a:endParaRPr lang="zh-TW" altLang="en-US" sz="1200" dirty="0">
                <a:solidFill>
                  <a:srgbClr val="00B050"/>
                </a:solidFill>
              </a:endParaRPr>
            </a:p>
          </p:txBody>
        </p:sp>
        <p:sp>
          <p:nvSpPr>
            <p:cNvPr id="36" name="箭號: 向右 35">
              <a:extLst>
                <a:ext uri="{FF2B5EF4-FFF2-40B4-BE49-F238E27FC236}">
                  <a16:creationId xmlns:a16="http://schemas.microsoft.com/office/drawing/2014/main" id="{6C2AE08A-5399-4377-B1C4-3A8C901FD0C8}"/>
                </a:ext>
              </a:extLst>
            </p:cNvPr>
            <p:cNvSpPr/>
            <p:nvPr/>
          </p:nvSpPr>
          <p:spPr>
            <a:xfrm>
              <a:off x="6797305" y="2846576"/>
              <a:ext cx="2437093" cy="290856"/>
            </a:xfrm>
            <a:prstGeom prst="rightArrow">
              <a:avLst>
                <a:gd name="adj1" fmla="val 50000"/>
                <a:gd name="adj2" fmla="val 86165"/>
              </a:avLst>
            </a:prstGeom>
            <a:solidFill>
              <a:srgbClr val="E4831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80045B6C-1EC3-430B-A76B-8C0ED40DE8C4}"/>
                </a:ext>
              </a:extLst>
            </p:cNvPr>
            <p:cNvSpPr/>
            <p:nvPr/>
          </p:nvSpPr>
          <p:spPr>
            <a:xfrm>
              <a:off x="6956813" y="2765302"/>
              <a:ext cx="2122159" cy="338554"/>
            </a:xfrm>
            <a:prstGeom prst="rect">
              <a:avLst/>
            </a:prstGeom>
          </p:spPr>
          <p:txBody>
            <a:bodyPr wrap="square">
              <a:spAutoFit/>
            </a:bodyPr>
            <a:lstStyle/>
            <a:p>
              <a:r>
                <a:rPr lang="en-US" altLang="zh-TW" sz="1600" dirty="0">
                  <a:solidFill>
                    <a:srgbClr val="0000FF"/>
                  </a:solidFill>
                  <a:ea typeface="標楷體" panose="03000509000000000000" pitchFamily="65" charset="-120"/>
                </a:rPr>
                <a:t>Candidates backward</a:t>
              </a:r>
              <a:endParaRPr lang="zh-TW" altLang="en-US" sz="1600" dirty="0">
                <a:solidFill>
                  <a:srgbClr val="0000FF"/>
                </a:solidFill>
              </a:endParaRPr>
            </a:p>
          </p:txBody>
        </p:sp>
        <p:sp>
          <p:nvSpPr>
            <p:cNvPr id="29" name="箭號: 向右 28">
              <a:extLst>
                <a:ext uri="{FF2B5EF4-FFF2-40B4-BE49-F238E27FC236}">
                  <a16:creationId xmlns:a16="http://schemas.microsoft.com/office/drawing/2014/main" id="{550B700E-98F2-4410-BFBB-28A7E045E653}"/>
                </a:ext>
              </a:extLst>
            </p:cNvPr>
            <p:cNvSpPr/>
            <p:nvPr/>
          </p:nvSpPr>
          <p:spPr>
            <a:xfrm>
              <a:off x="6845187" y="2378807"/>
              <a:ext cx="2044952" cy="274830"/>
            </a:xfrm>
            <a:prstGeom prst="rightArrow">
              <a:avLst>
                <a:gd name="adj1" fmla="val 50000"/>
                <a:gd name="adj2" fmla="val 86165"/>
              </a:avLst>
            </a:prstGeom>
            <a:solidFill>
              <a:srgbClr val="E4831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DA9FA5F4-94A4-4228-BDFD-B30A2D2A7D11}"/>
                </a:ext>
              </a:extLst>
            </p:cNvPr>
            <p:cNvSpPr/>
            <p:nvPr/>
          </p:nvSpPr>
          <p:spPr>
            <a:xfrm>
              <a:off x="6997591" y="2259533"/>
              <a:ext cx="1414875" cy="338554"/>
            </a:xfrm>
            <a:prstGeom prst="rect">
              <a:avLst/>
            </a:prstGeom>
          </p:spPr>
          <p:txBody>
            <a:bodyPr wrap="none">
              <a:spAutoFit/>
            </a:bodyPr>
            <a:lstStyle/>
            <a:p>
              <a:r>
                <a:rPr lang="en-US" altLang="zh-TW" sz="1600" dirty="0">
                  <a:solidFill>
                    <a:srgbClr val="0000FF"/>
                  </a:solidFill>
                  <a:ea typeface="標楷體" panose="03000509000000000000" pitchFamily="65" charset="-120"/>
                </a:rPr>
                <a:t>Candidates</a:t>
              </a:r>
              <a:r>
                <a:rPr lang="zh-TW" altLang="en-US" sz="1600" dirty="0">
                  <a:solidFill>
                    <a:srgbClr val="0000FF"/>
                  </a:solidFill>
                  <a:ea typeface="標楷體" panose="03000509000000000000" pitchFamily="65" charset="-120"/>
                </a:rPr>
                <a:t> </a:t>
              </a:r>
              <a:r>
                <a:rPr lang="en-US" altLang="zh-TW" sz="1600" dirty="0">
                  <a:solidFill>
                    <a:srgbClr val="0000FF"/>
                  </a:solidFill>
                  <a:ea typeface="標楷體" panose="03000509000000000000" pitchFamily="65" charset="-120"/>
                </a:rPr>
                <a:t>full</a:t>
              </a:r>
              <a:endParaRPr lang="zh-TW" altLang="en-US" sz="1600" dirty="0"/>
            </a:p>
          </p:txBody>
        </p:sp>
        <p:sp>
          <p:nvSpPr>
            <p:cNvPr id="38" name="矩形 37">
              <a:extLst>
                <a:ext uri="{FF2B5EF4-FFF2-40B4-BE49-F238E27FC236}">
                  <a16:creationId xmlns:a16="http://schemas.microsoft.com/office/drawing/2014/main" id="{204E3895-AC8F-469C-A7FF-CB8DA215A101}"/>
                </a:ext>
              </a:extLst>
            </p:cNvPr>
            <p:cNvSpPr/>
            <p:nvPr/>
          </p:nvSpPr>
          <p:spPr>
            <a:xfrm>
              <a:off x="9313459" y="2826857"/>
              <a:ext cx="1323567" cy="276999"/>
            </a:xfrm>
            <a:prstGeom prst="rect">
              <a:avLst/>
            </a:prstGeom>
          </p:spPr>
          <p:txBody>
            <a:bodyPr wrap="none">
              <a:spAutoFit/>
            </a:bodyPr>
            <a:lstStyle/>
            <a:p>
              <a:r>
                <a:rPr lang="en-US" altLang="zh-TW" sz="1200" dirty="0">
                  <a:solidFill>
                    <a:srgbClr val="00B050"/>
                  </a:solidFill>
                </a:rPr>
                <a:t>Model </a:t>
              </a:r>
              <a:r>
                <a:rPr lang="zh-TW" altLang="en-US" sz="1200" dirty="0">
                  <a:solidFill>
                    <a:srgbClr val="00B050"/>
                  </a:solidFill>
                </a:rPr>
                <a:t>AUC=</a:t>
              </a:r>
              <a:r>
                <a:rPr lang="en-US" altLang="zh-TW" sz="1200" dirty="0">
                  <a:solidFill>
                    <a:srgbClr val="00B050"/>
                  </a:solidFill>
                </a:rPr>
                <a:t>0.688</a:t>
              </a:r>
              <a:endParaRPr lang="zh-TW" altLang="en-US" sz="1200" dirty="0">
                <a:solidFill>
                  <a:srgbClr val="00B050"/>
                </a:solidFill>
              </a:endParaRPr>
            </a:p>
          </p:txBody>
        </p:sp>
      </p:grpSp>
      <p:sp>
        <p:nvSpPr>
          <p:cNvPr id="7" name="矩形 6">
            <a:extLst>
              <a:ext uri="{FF2B5EF4-FFF2-40B4-BE49-F238E27FC236}">
                <a16:creationId xmlns:a16="http://schemas.microsoft.com/office/drawing/2014/main" id="{D31CDD1D-03FD-4AB7-92E7-0451BCE089E6}"/>
              </a:ext>
            </a:extLst>
          </p:cNvPr>
          <p:cNvSpPr/>
          <p:nvPr/>
        </p:nvSpPr>
        <p:spPr>
          <a:xfrm>
            <a:off x="2146016" y="4034270"/>
            <a:ext cx="458780" cy="369332"/>
          </a:xfrm>
          <a:prstGeom prst="rect">
            <a:avLst/>
          </a:prstGeom>
        </p:spPr>
        <p:txBody>
          <a:bodyPr wrap="none">
            <a:spAutoFit/>
          </a:bodyPr>
          <a:lstStyle/>
          <a:p>
            <a:r>
              <a:rPr lang="en-US" altLang="zh-TW" dirty="0"/>
              <a:t>(A)</a:t>
            </a:r>
            <a:endParaRPr lang="zh-TW" altLang="en-US" dirty="0"/>
          </a:p>
        </p:txBody>
      </p:sp>
      <p:sp>
        <p:nvSpPr>
          <p:cNvPr id="8" name="矩形 7">
            <a:extLst>
              <a:ext uri="{FF2B5EF4-FFF2-40B4-BE49-F238E27FC236}">
                <a16:creationId xmlns:a16="http://schemas.microsoft.com/office/drawing/2014/main" id="{8A697A5A-2310-4111-8D33-FF0720328D9E}"/>
              </a:ext>
            </a:extLst>
          </p:cNvPr>
          <p:cNvSpPr/>
          <p:nvPr/>
        </p:nvSpPr>
        <p:spPr>
          <a:xfrm>
            <a:off x="7281461" y="4498938"/>
            <a:ext cx="468398" cy="369332"/>
          </a:xfrm>
          <a:prstGeom prst="rect">
            <a:avLst/>
          </a:prstGeom>
        </p:spPr>
        <p:txBody>
          <a:bodyPr wrap="none">
            <a:spAutoFit/>
          </a:bodyPr>
          <a:lstStyle/>
          <a:p>
            <a:r>
              <a:rPr lang="en-US" altLang="zh-TW" dirty="0"/>
              <a:t>(D)</a:t>
            </a:r>
            <a:endParaRPr lang="zh-TW" altLang="en-US" dirty="0"/>
          </a:p>
        </p:txBody>
      </p:sp>
      <p:sp>
        <p:nvSpPr>
          <p:cNvPr id="39" name="矩形 38">
            <a:extLst>
              <a:ext uri="{FF2B5EF4-FFF2-40B4-BE49-F238E27FC236}">
                <a16:creationId xmlns:a16="http://schemas.microsoft.com/office/drawing/2014/main" id="{DAF79A61-E3E0-4029-BDE0-ED028A4D1580}"/>
              </a:ext>
            </a:extLst>
          </p:cNvPr>
          <p:cNvSpPr/>
          <p:nvPr/>
        </p:nvSpPr>
        <p:spPr>
          <a:xfrm>
            <a:off x="7547453" y="1961953"/>
            <a:ext cx="468398" cy="369332"/>
          </a:xfrm>
          <a:prstGeom prst="rect">
            <a:avLst/>
          </a:prstGeom>
        </p:spPr>
        <p:txBody>
          <a:bodyPr wrap="none">
            <a:spAutoFit/>
          </a:bodyPr>
          <a:lstStyle/>
          <a:p>
            <a:r>
              <a:rPr lang="en-US" altLang="zh-TW" dirty="0"/>
              <a:t>(B)</a:t>
            </a:r>
            <a:endParaRPr lang="zh-TW" altLang="en-US" dirty="0"/>
          </a:p>
        </p:txBody>
      </p:sp>
      <p:sp>
        <p:nvSpPr>
          <p:cNvPr id="40" name="矩形 39">
            <a:extLst>
              <a:ext uri="{FF2B5EF4-FFF2-40B4-BE49-F238E27FC236}">
                <a16:creationId xmlns:a16="http://schemas.microsoft.com/office/drawing/2014/main" id="{ECD2BD75-5180-49F8-92D5-7B2F427C8ED4}"/>
              </a:ext>
            </a:extLst>
          </p:cNvPr>
          <p:cNvSpPr/>
          <p:nvPr/>
        </p:nvSpPr>
        <p:spPr>
          <a:xfrm>
            <a:off x="7651198" y="3020391"/>
            <a:ext cx="449162" cy="369332"/>
          </a:xfrm>
          <a:prstGeom prst="rect">
            <a:avLst/>
          </a:prstGeom>
        </p:spPr>
        <p:txBody>
          <a:bodyPr wrap="none">
            <a:spAutoFit/>
          </a:bodyPr>
          <a:lstStyle/>
          <a:p>
            <a:r>
              <a:rPr lang="en-US" altLang="zh-TW" dirty="0"/>
              <a:t>(C)</a:t>
            </a:r>
            <a:endParaRPr lang="zh-TW" altLang="en-US" dirty="0"/>
          </a:p>
        </p:txBody>
      </p:sp>
    </p:spTree>
    <p:extLst>
      <p:ext uri="{BB962C8B-B14F-4D97-AF65-F5344CB8AC3E}">
        <p14:creationId xmlns:p14="http://schemas.microsoft.com/office/powerpoint/2010/main" val="11440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heel(1)">
                                      <p:cBhvr>
                                        <p:cTn id="22" dur="2000"/>
                                        <p:tgtEl>
                                          <p:spTgt spid="33"/>
                                        </p:tgtEl>
                                      </p:cBhvr>
                                    </p:animEffect>
                                  </p:childTnLst>
                                </p:cTn>
                              </p:par>
                            </p:childTnLst>
                          </p:cTn>
                        </p:par>
                        <p:par>
                          <p:cTn id="23" fill="hold">
                            <p:stCondLst>
                              <p:cond delay="2000"/>
                            </p:stCondLst>
                            <p:childTnLst>
                              <p:par>
                                <p:cTn id="24" presetID="21" presetClass="entr" presetSubtype="1"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heel(1)">
                                      <p:cBhvr>
                                        <p:cTn id="26"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695E8939-06D4-4E36-9781-70E0F6B8B256}"/>
              </a:ext>
            </a:extLst>
          </p:cNvPr>
          <p:cNvGraphicFramePr>
            <a:graphicFrameLocks noGrp="1"/>
          </p:cNvGraphicFramePr>
          <p:nvPr>
            <p:ph idx="1"/>
            <p:extLst>
              <p:ext uri="{D42A27DB-BD31-4B8C-83A1-F6EECF244321}">
                <p14:modId xmlns:p14="http://schemas.microsoft.com/office/powerpoint/2010/main" val="1870607121"/>
              </p:ext>
            </p:extLst>
          </p:nvPr>
        </p:nvGraphicFramePr>
        <p:xfrm>
          <a:off x="797857" y="1140066"/>
          <a:ext cx="10596285" cy="4732238"/>
        </p:xfrm>
        <a:graphic>
          <a:graphicData uri="http://schemas.openxmlformats.org/drawingml/2006/table">
            <a:tbl>
              <a:tblPr>
                <a:tableStyleId>{5C22544A-7EE6-4342-B048-85BDC9FD1C3A}</a:tableStyleId>
              </a:tblPr>
              <a:tblGrid>
                <a:gridCol w="2980670">
                  <a:extLst>
                    <a:ext uri="{9D8B030D-6E8A-4147-A177-3AD203B41FA5}">
                      <a16:colId xmlns:a16="http://schemas.microsoft.com/office/drawing/2014/main" val="170233979"/>
                    </a:ext>
                  </a:extLst>
                </a:gridCol>
                <a:gridCol w="1598385">
                  <a:extLst>
                    <a:ext uri="{9D8B030D-6E8A-4147-A177-3AD203B41FA5}">
                      <a16:colId xmlns:a16="http://schemas.microsoft.com/office/drawing/2014/main" val="3173104770"/>
                    </a:ext>
                  </a:extLst>
                </a:gridCol>
                <a:gridCol w="1240705">
                  <a:extLst>
                    <a:ext uri="{9D8B030D-6E8A-4147-A177-3AD203B41FA5}">
                      <a16:colId xmlns:a16="http://schemas.microsoft.com/office/drawing/2014/main" val="3304188165"/>
                    </a:ext>
                  </a:extLst>
                </a:gridCol>
                <a:gridCol w="1713886">
                  <a:extLst>
                    <a:ext uri="{9D8B030D-6E8A-4147-A177-3AD203B41FA5}">
                      <a16:colId xmlns:a16="http://schemas.microsoft.com/office/drawing/2014/main" val="3466307174"/>
                    </a:ext>
                  </a:extLst>
                </a:gridCol>
                <a:gridCol w="804780">
                  <a:extLst>
                    <a:ext uri="{9D8B030D-6E8A-4147-A177-3AD203B41FA5}">
                      <a16:colId xmlns:a16="http://schemas.microsoft.com/office/drawing/2014/main" val="1128207163"/>
                    </a:ext>
                  </a:extLst>
                </a:gridCol>
                <a:gridCol w="1419545">
                  <a:extLst>
                    <a:ext uri="{9D8B030D-6E8A-4147-A177-3AD203B41FA5}">
                      <a16:colId xmlns:a16="http://schemas.microsoft.com/office/drawing/2014/main" val="1065198717"/>
                    </a:ext>
                  </a:extLst>
                </a:gridCol>
                <a:gridCol w="838314">
                  <a:extLst>
                    <a:ext uri="{9D8B030D-6E8A-4147-A177-3AD203B41FA5}">
                      <a16:colId xmlns:a16="http://schemas.microsoft.com/office/drawing/2014/main" val="3698810657"/>
                    </a:ext>
                  </a:extLst>
                </a:gridCol>
              </a:tblGrid>
              <a:tr h="245539">
                <a:tc rowSpan="2">
                  <a:txBody>
                    <a:bodyPr/>
                    <a:lstStyle/>
                    <a:p>
                      <a:pPr algn="ctr" fontAlgn="ctr"/>
                      <a:r>
                        <a:rPr lang="zh-TW" altLang="en-US" sz="1400" u="none" strike="noStrike" dirty="0">
                          <a:effectLst/>
                        </a:rPr>
                        <a:t>　</a:t>
                      </a:r>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443" marR="9443" marT="9443" marB="0" anchor="ctr"/>
                </a:tc>
                <a:tc gridSpan="2">
                  <a:txBody>
                    <a:bodyPr/>
                    <a:lstStyle/>
                    <a:p>
                      <a:pPr algn="ctr" fontAlgn="ctr"/>
                      <a:r>
                        <a:rPr lang="en-US" sz="1400" u="none" strike="noStrike">
                          <a:effectLst/>
                        </a:rPr>
                        <a:t>Model (B)</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9443" marR="9443" marT="9443" marB="0" anchor="ctr"/>
                </a:tc>
                <a:tc hMerge="1">
                  <a:txBody>
                    <a:bodyPr/>
                    <a:lstStyle/>
                    <a:p>
                      <a:endParaRPr lang="zh-TW" altLang="en-US"/>
                    </a:p>
                  </a:txBody>
                  <a:tcPr/>
                </a:tc>
                <a:tc gridSpan="2">
                  <a:txBody>
                    <a:bodyPr/>
                    <a:lstStyle/>
                    <a:p>
                      <a:pPr algn="ctr" fontAlgn="ctr"/>
                      <a:r>
                        <a:rPr lang="en-US" sz="1400" u="none" strike="noStrike">
                          <a:effectLst/>
                        </a:rPr>
                        <a:t>Model (C)</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9443" marR="9443" marT="9443" marB="0" anchor="ctr"/>
                </a:tc>
                <a:tc hMerge="1">
                  <a:txBody>
                    <a:bodyPr/>
                    <a:lstStyle/>
                    <a:p>
                      <a:endParaRPr lang="zh-TW" altLang="en-US"/>
                    </a:p>
                  </a:txBody>
                  <a:tcPr/>
                </a:tc>
                <a:tc gridSpan="2">
                  <a:txBody>
                    <a:bodyPr/>
                    <a:lstStyle/>
                    <a:p>
                      <a:pPr algn="ctr" fontAlgn="ctr"/>
                      <a:r>
                        <a:rPr lang="en-US" sz="1400" u="none" strike="noStrike" dirty="0">
                          <a:effectLst/>
                        </a:rPr>
                        <a:t>Model (A) (D)</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443" marR="9443" marT="9443" marB="0" anchor="ctr"/>
                </a:tc>
                <a:tc hMerge="1">
                  <a:txBody>
                    <a:bodyPr/>
                    <a:lstStyle/>
                    <a:p>
                      <a:endParaRPr lang="zh-TW" altLang="en-US"/>
                    </a:p>
                  </a:txBody>
                  <a:tcPr/>
                </a:tc>
                <a:extLst>
                  <a:ext uri="{0D108BD9-81ED-4DB2-BD59-A6C34878D82A}">
                    <a16:rowId xmlns:a16="http://schemas.microsoft.com/office/drawing/2014/main" val="2823479699"/>
                  </a:ext>
                </a:extLst>
              </a:tr>
              <a:tr h="241390">
                <a:tc vMerge="1">
                  <a:txBody>
                    <a:bodyPr/>
                    <a:lstStyle/>
                    <a:p>
                      <a:endParaRPr lang="zh-TW" altLang="en-US"/>
                    </a:p>
                  </a:txBody>
                  <a:tcPr/>
                </a:tc>
                <a:tc>
                  <a:txBody>
                    <a:bodyPr/>
                    <a:lstStyle/>
                    <a:p>
                      <a:pPr algn="ctr" fontAlgn="ctr"/>
                      <a:r>
                        <a:rPr lang="en-US" sz="1400" u="none" strike="noStrike" dirty="0" err="1">
                          <a:effectLst/>
                        </a:rPr>
                        <a:t>aOR</a:t>
                      </a:r>
                      <a:r>
                        <a:rPr lang="en-US" sz="1400" u="none" strike="noStrike" dirty="0">
                          <a:effectLst/>
                        </a:rPr>
                        <a:t> (95% CI)</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p-value</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aOR (95% CI)</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p-value</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aOR (95% CI)</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p-value</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358738935"/>
                  </a:ext>
                </a:extLst>
              </a:tr>
              <a:tr h="241390">
                <a:tc>
                  <a:txBody>
                    <a:bodyPr/>
                    <a:lstStyle/>
                    <a:p>
                      <a:pPr algn="l" fontAlgn="ctr"/>
                      <a:r>
                        <a:rPr lang="en-US" sz="1400" u="none" strike="noStrike" dirty="0">
                          <a:effectLst/>
                        </a:rPr>
                        <a:t> Age, years</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0.97 (0.95, 1.00)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0.021 </a:t>
                      </a:r>
                      <a:endParaRPr 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748293375"/>
                  </a:ext>
                </a:extLst>
              </a:tr>
              <a:tr h="255770">
                <a:tc>
                  <a:txBody>
                    <a:bodyPr/>
                    <a:lstStyle/>
                    <a:p>
                      <a:pPr algn="l" fontAlgn="ctr"/>
                      <a:r>
                        <a:rPr lang="en-US" sz="1400" u="none" strike="noStrike" dirty="0">
                          <a:effectLst/>
                        </a:rPr>
                        <a:t> BMI, kg/m</a:t>
                      </a:r>
                      <a:r>
                        <a:rPr lang="en-US" sz="1400" u="none" strike="noStrike" baseline="30000" dirty="0">
                          <a:effectLst/>
                        </a:rPr>
                        <a:t>2</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0.87 (0.79, 0.96)</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0.004 </a:t>
                      </a:r>
                      <a:endParaRPr 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t"/>
                      <a:r>
                        <a:rPr lang="en-US" altLang="zh-TW" sz="1400" u="none" strike="noStrike">
                          <a:effectLst/>
                        </a:rPr>
                        <a:t>0.97 (0.95, 0.99)</a:t>
                      </a:r>
                      <a:endParaRPr lang="en-US" altLang="zh-TW"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t"/>
                      <a:r>
                        <a:rPr lang="en-US" altLang="zh-TW" sz="1400" u="none" strike="noStrike">
                          <a:effectLst/>
                        </a:rPr>
                        <a:t>0.008 </a:t>
                      </a:r>
                      <a:endParaRPr lang="en-US" altLang="zh-TW"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ctr"/>
                      <a:r>
                        <a:rPr lang="en-US" sz="1400" u="none" strike="noStrike">
                          <a:effectLst/>
                        </a:rPr>
                        <a:t>1.59 (0.93, 2.74)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0.092</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273301023"/>
                  </a:ext>
                </a:extLst>
              </a:tr>
              <a:tr h="241390">
                <a:tc>
                  <a:txBody>
                    <a:bodyPr/>
                    <a:lstStyle/>
                    <a:p>
                      <a:pPr algn="l" fontAlgn="ctr"/>
                      <a:r>
                        <a:rPr lang="en-US" sz="1400" u="none" strike="noStrike" dirty="0">
                          <a:effectLst/>
                        </a:rPr>
                        <a:t> SBP, mmHg</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0.99 (0.98, 1.00)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0.245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t"/>
                      <a:r>
                        <a:rPr lang="en-US" altLang="zh-TW" sz="1400" u="none" strike="noStrike">
                          <a:effectLst/>
                        </a:rPr>
                        <a:t>0.91 (0.88, 0.95)</a:t>
                      </a:r>
                      <a:endParaRPr lang="en-US" altLang="zh-TW"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t"/>
                      <a:r>
                        <a:rPr lang="en-US" altLang="zh-TW" sz="1400" u="none" strike="noStrike">
                          <a:effectLst/>
                        </a:rPr>
                        <a:t>&lt;0.001</a:t>
                      </a:r>
                      <a:endParaRPr lang="en-US" altLang="zh-TW"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15968026"/>
                  </a:ext>
                </a:extLst>
              </a:tr>
              <a:tr h="241390">
                <a:tc>
                  <a:txBody>
                    <a:bodyPr/>
                    <a:lstStyle/>
                    <a:p>
                      <a:pPr algn="l" fontAlgn="ctr"/>
                      <a:r>
                        <a:rPr lang="en-US" sz="1400" u="none" strike="noStrike" dirty="0">
                          <a:effectLst/>
                        </a:rPr>
                        <a:t> Waist, cm</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1.05 (1.01, 1.09)</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0.006 </a:t>
                      </a:r>
                      <a:endParaRPr 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832897063"/>
                  </a:ext>
                </a:extLst>
              </a:tr>
              <a:tr h="241390">
                <a:tc>
                  <a:txBody>
                    <a:bodyPr/>
                    <a:lstStyle/>
                    <a:p>
                      <a:pPr algn="l" fontAlgn="ctr"/>
                      <a:r>
                        <a:rPr lang="en-US" sz="1400" u="none" strike="noStrike" dirty="0">
                          <a:effectLst/>
                        </a:rPr>
                        <a:t> Hip, cm</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1.02 (0.98, 1.06)</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0.392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309525654"/>
                  </a:ext>
                </a:extLst>
              </a:tr>
              <a:tr h="241390">
                <a:tc>
                  <a:txBody>
                    <a:bodyPr/>
                    <a:lstStyle/>
                    <a:p>
                      <a:pPr algn="l" fontAlgn="ctr"/>
                      <a:r>
                        <a:rPr lang="en-US" sz="1400" u="none" strike="noStrike" dirty="0">
                          <a:effectLst/>
                        </a:rPr>
                        <a:t> Fat, kg</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0.97 (0.93, 1.00+)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0.079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4086949040"/>
                  </a:ext>
                </a:extLst>
              </a:tr>
              <a:tr h="241390">
                <a:tc>
                  <a:txBody>
                    <a:bodyPr/>
                    <a:lstStyle/>
                    <a:p>
                      <a:pPr algn="l" fontAlgn="ctr"/>
                      <a:r>
                        <a:rPr lang="en-US" sz="1400" u="none" strike="noStrike" dirty="0">
                          <a:effectLst/>
                        </a:rPr>
                        <a:t> Musculus, kg</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0.98 (0.95, 1.02)</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0.414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1858714380"/>
                  </a:ext>
                </a:extLst>
              </a:tr>
              <a:tr h="241390">
                <a:tc>
                  <a:txBody>
                    <a:bodyPr/>
                    <a:lstStyle/>
                    <a:p>
                      <a:pPr algn="l" fontAlgn="ctr"/>
                      <a:r>
                        <a:rPr lang="en-US" sz="1400" u="none" strike="noStrike" dirty="0">
                          <a:effectLst/>
                        </a:rPr>
                        <a:t> BMR</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1.25 (0.79, 2.00)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0.337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926608252"/>
                  </a:ext>
                </a:extLst>
              </a:tr>
              <a:tr h="368689">
                <a:tc>
                  <a:txBody>
                    <a:bodyPr/>
                    <a:lstStyle/>
                    <a:p>
                      <a:pPr algn="l" fontAlgn="ctr"/>
                      <a:r>
                        <a:rPr lang="en-US" sz="1400" u="none" strike="noStrike" dirty="0">
                          <a:effectLst/>
                        </a:rPr>
                        <a:t> Education (College and above vs others)</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1.25 (0.79, 2.00)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0.337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2981227430"/>
                  </a:ext>
                </a:extLst>
              </a:tr>
              <a:tr h="241390">
                <a:tc>
                  <a:txBody>
                    <a:bodyPr/>
                    <a:lstStyle/>
                    <a:p>
                      <a:pPr algn="l" fontAlgn="ctr"/>
                      <a:r>
                        <a:rPr lang="en-US" sz="1400" u="none" strike="noStrike" dirty="0">
                          <a:effectLst/>
                        </a:rPr>
                        <a:t> Diabetes Mellitus</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1.28 (0.65, 2.54)</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0.479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14533709"/>
                  </a:ext>
                </a:extLst>
              </a:tr>
              <a:tr h="241390">
                <a:tc>
                  <a:txBody>
                    <a:bodyPr/>
                    <a:lstStyle/>
                    <a:p>
                      <a:pPr algn="l" fontAlgn="ctr"/>
                      <a:r>
                        <a:rPr lang="en-US" sz="1400" u="none" strike="noStrike" dirty="0">
                          <a:effectLst/>
                        </a:rPr>
                        <a:t> Sleep Apnea ( Yes vs. No)</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0.76 (0.36, 1.58)</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0.455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t"/>
                      <a:r>
                        <a:rPr lang="en-US" altLang="zh-TW" sz="1400" u="none" strike="noStrike" dirty="0">
                          <a:effectLst/>
                        </a:rPr>
                        <a:t>0.99 (0.99, 1.00)</a:t>
                      </a:r>
                      <a:endParaRPr lang="en-US" altLang="zh-TW"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t"/>
                      <a:r>
                        <a:rPr lang="en-US" altLang="zh-TW" sz="1400" u="none" strike="noStrike" dirty="0">
                          <a:effectLst/>
                        </a:rPr>
                        <a:t>0.009 </a:t>
                      </a:r>
                      <a:endParaRPr lang="en-US" altLang="zh-TW"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1725252936"/>
                  </a:ext>
                </a:extLst>
              </a:tr>
              <a:tr h="241390">
                <a:tc>
                  <a:txBody>
                    <a:bodyPr/>
                    <a:lstStyle/>
                    <a:p>
                      <a:pPr algn="l" fontAlgn="ctr"/>
                      <a:r>
                        <a:rPr lang="en-US" sz="1400" u="none" strike="noStrike" dirty="0">
                          <a:effectLst/>
                        </a:rPr>
                        <a:t> Glucose-AC, mg/dL</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1.00 (0.99, 1.00+)</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0.180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1492185427"/>
                  </a:ext>
                </a:extLst>
              </a:tr>
              <a:tr h="241390">
                <a:tc>
                  <a:txBody>
                    <a:bodyPr/>
                    <a:lstStyle/>
                    <a:p>
                      <a:pPr algn="l" fontAlgn="ctr"/>
                      <a:r>
                        <a:rPr lang="en-US" sz="1400" u="none" strike="noStrike" dirty="0">
                          <a:effectLst/>
                        </a:rPr>
                        <a:t> BUN, mg/dL</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0.98 (0.91, 1.05)</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0.493 </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2571433263"/>
                  </a:ext>
                </a:extLst>
              </a:tr>
              <a:tr h="241390">
                <a:tc>
                  <a:txBody>
                    <a:bodyPr/>
                    <a:lstStyle/>
                    <a:p>
                      <a:pPr algn="l" fontAlgn="ctr"/>
                      <a:r>
                        <a:rPr lang="en-US" sz="1400" u="none" strike="noStrike" dirty="0">
                          <a:effectLst/>
                        </a:rPr>
                        <a:t> Creatinine, mg/dL</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0.53 (0.14, 1.98)</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0.345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0.32 (0.10, 0.97)</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0.045</a:t>
                      </a:r>
                      <a:endParaRPr lang="en-US"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258676715"/>
                  </a:ext>
                </a:extLst>
              </a:tr>
              <a:tr h="241390">
                <a:tc>
                  <a:txBody>
                    <a:bodyPr/>
                    <a:lstStyle/>
                    <a:p>
                      <a:pPr algn="l" fontAlgn="ctr"/>
                      <a:r>
                        <a:rPr lang="en-US" sz="1400" u="none" strike="noStrike" dirty="0">
                          <a:effectLst/>
                        </a:rPr>
                        <a:t> TG, mg/dL</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1.00 (0.99+, 1.00+)</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0.146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t"/>
                      <a:r>
                        <a:rPr lang="en-US" altLang="zh-TW" sz="1400" u="none" strike="noStrike">
                          <a:effectLst/>
                        </a:rPr>
                        <a:t>0.99+ (0.99+,0.99+)</a:t>
                      </a:r>
                      <a:endParaRPr lang="en-US" altLang="zh-TW"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t"/>
                      <a:r>
                        <a:rPr lang="en-US" altLang="zh-TW" sz="1400" u="none" strike="noStrike">
                          <a:effectLst/>
                        </a:rPr>
                        <a:t>0.045 </a:t>
                      </a:r>
                      <a:endParaRPr lang="en-US" altLang="zh-TW" sz="1400" b="1"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tc>
                <a:tc>
                  <a:txBody>
                    <a:bodyPr/>
                    <a:lstStyle/>
                    <a:p>
                      <a:pPr algn="ctr" fontAlgn="ct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endParaRPr lang="zh-TW" alt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2953098872"/>
                  </a:ext>
                </a:extLst>
              </a:tr>
              <a:tr h="241390">
                <a:tc>
                  <a:txBody>
                    <a:bodyPr/>
                    <a:lstStyle/>
                    <a:p>
                      <a:pPr algn="l" fontAlgn="ctr"/>
                      <a:r>
                        <a:rPr lang="en-US" sz="1400" u="none" strike="noStrike" dirty="0">
                          <a:effectLst/>
                        </a:rPr>
                        <a:t> HbA1C,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0.84 (0.62, 1.14)</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0.264 </a:t>
                      </a:r>
                      <a:endParaRPr lang="en-US" sz="14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zh-TW" altLang="en-US" sz="1400" u="none" strike="noStrike">
                          <a:effectLst/>
                        </a:rPr>
                        <a:t>　</a:t>
                      </a: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zh-TW" altLang="en-US" sz="1400" u="none" strike="noStrike">
                          <a:effectLst/>
                        </a:rPr>
                        <a:t>　</a:t>
                      </a:r>
                      <a:endParaRPr lang="zh-TW" alt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a:effectLst/>
                        </a:rPr>
                        <a:t>0.68 (0.56, 0.83)</a:t>
                      </a:r>
                      <a:endParaRPr lang="en-US" sz="1400" b="0" i="0" u="none" strike="noStrike">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tc>
                  <a:txBody>
                    <a:bodyPr/>
                    <a:lstStyle/>
                    <a:p>
                      <a:pPr algn="ctr" fontAlgn="ctr"/>
                      <a:r>
                        <a:rPr lang="en-US" sz="1400" u="none" strike="noStrike" dirty="0">
                          <a:effectLst/>
                        </a:rPr>
                        <a:t>&lt;0.001</a:t>
                      </a:r>
                      <a:endParaRPr lang="en-US" sz="14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9443" marR="9443" marT="9443" marB="0" anchor="ctr"/>
                </a:tc>
                <a:extLst>
                  <a:ext uri="{0D108BD9-81ED-4DB2-BD59-A6C34878D82A}">
                    <a16:rowId xmlns:a16="http://schemas.microsoft.com/office/drawing/2014/main" val="3557240309"/>
                  </a:ext>
                </a:extLst>
              </a:tr>
              <a:tr h="241390">
                <a:tc>
                  <a:txBody>
                    <a:bodyPr/>
                    <a:lstStyle/>
                    <a:p>
                      <a:pPr algn="l" fontAlgn="ctr"/>
                      <a:r>
                        <a:rPr lang="zh-TW" altLang="en-US" sz="1400" u="none" strike="noStrike">
                          <a:effectLst/>
                        </a:rPr>
                        <a:t>　</a:t>
                      </a:r>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9443" marR="9443" marT="9443" marB="0" anchor="ctr"/>
                </a:tc>
                <a:tc gridSpan="2">
                  <a:txBody>
                    <a:bodyPr/>
                    <a:lstStyle/>
                    <a:p>
                      <a:pPr algn="ctr" fontAlgn="ctr"/>
                      <a:r>
                        <a:rPr lang="en-US" sz="1400" i="1" u="none" strike="noStrike" dirty="0">
                          <a:solidFill>
                            <a:srgbClr val="0000FF"/>
                          </a:solidFill>
                          <a:effectLst/>
                        </a:rPr>
                        <a:t>AUC= 0.722</a:t>
                      </a:r>
                      <a:endParaRPr lang="en-US" sz="1400" b="0" i="1" u="none" strike="noStrike" dirty="0">
                        <a:solidFill>
                          <a:srgbClr val="0000FF"/>
                        </a:solidFill>
                        <a:effectLst/>
                        <a:latin typeface="Times New Roman" panose="02020603050405020304" pitchFamily="18" charset="0"/>
                        <a:ea typeface="新細明體" panose="02020500000000000000" pitchFamily="18" charset="-120"/>
                      </a:endParaRPr>
                    </a:p>
                  </a:txBody>
                  <a:tcPr marL="9443" marR="9443" marT="9443" marB="0" anchor="ctr"/>
                </a:tc>
                <a:tc hMerge="1">
                  <a:txBody>
                    <a:bodyPr/>
                    <a:lstStyle/>
                    <a:p>
                      <a:endParaRPr lang="zh-TW" altLang="en-US"/>
                    </a:p>
                  </a:txBody>
                  <a:tcPr/>
                </a:tc>
                <a:tc gridSpan="2">
                  <a:txBody>
                    <a:bodyPr/>
                    <a:lstStyle/>
                    <a:p>
                      <a:pPr algn="ctr" fontAlgn="ctr"/>
                      <a:r>
                        <a:rPr lang="en-US" sz="1400" i="1" u="none" strike="noStrike" dirty="0">
                          <a:solidFill>
                            <a:srgbClr val="0000FF"/>
                          </a:solidFill>
                          <a:effectLst/>
                        </a:rPr>
                        <a:t>AUC=0.688</a:t>
                      </a:r>
                      <a:endParaRPr lang="en-US" sz="1400" b="0" i="1" u="none" strike="noStrike" dirty="0">
                        <a:solidFill>
                          <a:srgbClr val="0000FF"/>
                        </a:solidFill>
                        <a:effectLst/>
                        <a:latin typeface="Times New Roman" panose="02020603050405020304" pitchFamily="18" charset="0"/>
                        <a:ea typeface="新細明體" panose="02020500000000000000" pitchFamily="18" charset="-120"/>
                      </a:endParaRPr>
                    </a:p>
                  </a:txBody>
                  <a:tcPr marL="9443" marR="9443" marT="9443" marB="0" anchor="ctr"/>
                </a:tc>
                <a:tc hMerge="1">
                  <a:txBody>
                    <a:bodyPr/>
                    <a:lstStyle/>
                    <a:p>
                      <a:endParaRPr lang="zh-TW" altLang="en-US"/>
                    </a:p>
                  </a:txBody>
                  <a:tcPr/>
                </a:tc>
                <a:tc gridSpan="2">
                  <a:txBody>
                    <a:bodyPr/>
                    <a:lstStyle/>
                    <a:p>
                      <a:pPr algn="ctr" fontAlgn="ctr"/>
                      <a:r>
                        <a:rPr lang="en-US" sz="1400" i="1" u="none" strike="noStrike" dirty="0">
                          <a:solidFill>
                            <a:srgbClr val="0000FF"/>
                          </a:solidFill>
                          <a:effectLst/>
                        </a:rPr>
                        <a:t>AUC=0.699</a:t>
                      </a:r>
                      <a:endParaRPr lang="en-US" sz="1400" b="0" i="1" u="none" strike="noStrike" dirty="0">
                        <a:solidFill>
                          <a:srgbClr val="0000FF"/>
                        </a:solidFill>
                        <a:effectLst/>
                        <a:latin typeface="Times New Roman" panose="02020603050405020304" pitchFamily="18" charset="0"/>
                        <a:ea typeface="新細明體" panose="02020500000000000000" pitchFamily="18" charset="-120"/>
                      </a:endParaRPr>
                    </a:p>
                  </a:txBody>
                  <a:tcPr marL="9443" marR="9443" marT="9443" marB="0" anchor="ctr"/>
                </a:tc>
                <a:tc hMerge="1">
                  <a:txBody>
                    <a:bodyPr/>
                    <a:lstStyle/>
                    <a:p>
                      <a:endParaRPr lang="zh-TW" altLang="en-US"/>
                    </a:p>
                  </a:txBody>
                  <a:tcPr/>
                </a:tc>
                <a:extLst>
                  <a:ext uri="{0D108BD9-81ED-4DB2-BD59-A6C34878D82A}">
                    <a16:rowId xmlns:a16="http://schemas.microsoft.com/office/drawing/2014/main" val="581501220"/>
                  </a:ext>
                </a:extLst>
              </a:tr>
            </a:tbl>
          </a:graphicData>
        </a:graphic>
      </p:graphicFrame>
      <p:sp>
        <p:nvSpPr>
          <p:cNvPr id="5" name="標題 1">
            <a:extLst>
              <a:ext uri="{FF2B5EF4-FFF2-40B4-BE49-F238E27FC236}">
                <a16:creationId xmlns:a16="http://schemas.microsoft.com/office/drawing/2014/main" id="{5D6D5E47-9C26-4BEE-B4DA-85E0442EAE54}"/>
              </a:ext>
            </a:extLst>
          </p:cNvPr>
          <p:cNvSpPr>
            <a:spLocks noGrp="1"/>
          </p:cNvSpPr>
          <p:nvPr>
            <p:ph type="title"/>
          </p:nvPr>
        </p:nvSpPr>
        <p:spPr>
          <a:xfrm>
            <a:off x="797857" y="376517"/>
            <a:ext cx="10058400" cy="677609"/>
          </a:xfrm>
        </p:spPr>
        <p:txBody>
          <a:bodyPr>
            <a:normAutofit fontScale="90000"/>
          </a:bodyPr>
          <a:lstStyle/>
          <a:p>
            <a:r>
              <a:rPr lang="en-US" altLang="zh-TW" dirty="0"/>
              <a:t>Model Results</a:t>
            </a:r>
            <a:endParaRPr lang="zh-TW" altLang="en-US" dirty="0"/>
          </a:p>
        </p:txBody>
      </p:sp>
    </p:spTree>
    <p:extLst>
      <p:ext uri="{BB962C8B-B14F-4D97-AF65-F5344CB8AC3E}">
        <p14:creationId xmlns:p14="http://schemas.microsoft.com/office/powerpoint/2010/main" val="15393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BCFB643-7F9E-4A8B-A2AC-6B5827670056}"/>
              </a:ext>
            </a:extLst>
          </p:cNvPr>
          <p:cNvPicPr>
            <a:picLocks noChangeAspect="1"/>
          </p:cNvPicPr>
          <p:nvPr/>
        </p:nvPicPr>
        <p:blipFill rotWithShape="1">
          <a:blip r:embed="rId3"/>
          <a:srcRect r="18599"/>
          <a:stretch/>
        </p:blipFill>
        <p:spPr>
          <a:xfrm>
            <a:off x="1226264" y="1814052"/>
            <a:ext cx="10375801" cy="3652683"/>
          </a:xfrm>
          <a:prstGeom prst="rect">
            <a:avLst/>
          </a:prstGeom>
        </p:spPr>
      </p:pic>
      <p:sp>
        <p:nvSpPr>
          <p:cNvPr id="2" name="標題 1">
            <a:extLst>
              <a:ext uri="{FF2B5EF4-FFF2-40B4-BE49-F238E27FC236}">
                <a16:creationId xmlns:a16="http://schemas.microsoft.com/office/drawing/2014/main" id="{172E72A5-C868-4415-B435-AF0FE5D91A8D}"/>
              </a:ext>
            </a:extLst>
          </p:cNvPr>
          <p:cNvSpPr>
            <a:spLocks noGrp="1"/>
          </p:cNvSpPr>
          <p:nvPr>
            <p:ph type="title"/>
          </p:nvPr>
        </p:nvSpPr>
        <p:spPr>
          <a:xfrm>
            <a:off x="1097280" y="723900"/>
            <a:ext cx="10058400" cy="1013460"/>
          </a:xfrm>
        </p:spPr>
        <p:txBody>
          <a:bodyPr/>
          <a:lstStyle/>
          <a:p>
            <a:r>
              <a:rPr lang="en-US" altLang="zh-TW" dirty="0"/>
              <a:t>SAS code</a:t>
            </a:r>
            <a:endParaRPr lang="zh-TW" altLang="en-US" dirty="0"/>
          </a:p>
        </p:txBody>
      </p:sp>
      <p:sp>
        <p:nvSpPr>
          <p:cNvPr id="5" name="矩形: 圓角 4">
            <a:extLst>
              <a:ext uri="{FF2B5EF4-FFF2-40B4-BE49-F238E27FC236}">
                <a16:creationId xmlns:a16="http://schemas.microsoft.com/office/drawing/2014/main" id="{A5B6E7B8-70AF-45BE-982E-9DA608EC193E}"/>
              </a:ext>
            </a:extLst>
          </p:cNvPr>
          <p:cNvSpPr/>
          <p:nvPr/>
        </p:nvSpPr>
        <p:spPr>
          <a:xfrm>
            <a:off x="1750142" y="3429001"/>
            <a:ext cx="1524000" cy="680883"/>
          </a:xfrm>
          <a:prstGeom prst="roundRect">
            <a:avLst>
              <a:gd name="adj" fmla="val 69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588A7BBB-A763-4078-B42C-76D5A9C615AF}"/>
              </a:ext>
            </a:extLst>
          </p:cNvPr>
          <p:cNvSpPr/>
          <p:nvPr/>
        </p:nvSpPr>
        <p:spPr>
          <a:xfrm>
            <a:off x="1209368" y="1814052"/>
            <a:ext cx="1002890" cy="25072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6B63868C-494A-4C5A-9F3D-87B47EF33DF5}"/>
              </a:ext>
            </a:extLst>
          </p:cNvPr>
          <p:cNvPicPr>
            <a:picLocks noChangeAspect="1"/>
          </p:cNvPicPr>
          <p:nvPr/>
        </p:nvPicPr>
        <p:blipFill>
          <a:blip r:embed="rId4"/>
          <a:stretch>
            <a:fillRect/>
          </a:stretch>
        </p:blipFill>
        <p:spPr>
          <a:xfrm>
            <a:off x="5948516" y="4209247"/>
            <a:ext cx="5135325" cy="1702400"/>
          </a:xfrm>
          <a:prstGeom prst="rect">
            <a:avLst/>
          </a:prstGeom>
        </p:spPr>
      </p:pic>
      <p:cxnSp>
        <p:nvCxnSpPr>
          <p:cNvPr id="12" name="直線接點 11">
            <a:extLst>
              <a:ext uri="{FF2B5EF4-FFF2-40B4-BE49-F238E27FC236}">
                <a16:creationId xmlns:a16="http://schemas.microsoft.com/office/drawing/2014/main" id="{C1AEFA55-9156-41B2-A1C7-0A3FEAC4A87E}"/>
              </a:ext>
            </a:extLst>
          </p:cNvPr>
          <p:cNvCxnSpPr>
            <a:cxnSpLocks/>
          </p:cNvCxnSpPr>
          <p:nvPr/>
        </p:nvCxnSpPr>
        <p:spPr>
          <a:xfrm>
            <a:off x="5948516" y="5475340"/>
            <a:ext cx="994502" cy="1474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圓角 14">
            <a:extLst>
              <a:ext uri="{FF2B5EF4-FFF2-40B4-BE49-F238E27FC236}">
                <a16:creationId xmlns:a16="http://schemas.microsoft.com/office/drawing/2014/main" id="{B4CB04FD-0CC7-4468-92BC-DF3AC86F044A}"/>
              </a:ext>
            </a:extLst>
          </p:cNvPr>
          <p:cNvSpPr/>
          <p:nvPr/>
        </p:nvSpPr>
        <p:spPr>
          <a:xfrm>
            <a:off x="7983795" y="5211097"/>
            <a:ext cx="3106992" cy="2556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EF212B7-E6F1-4D65-B11A-6479CE2E98B0}"/>
              </a:ext>
            </a:extLst>
          </p:cNvPr>
          <p:cNvSpPr txBox="1"/>
          <p:nvPr/>
        </p:nvSpPr>
        <p:spPr>
          <a:xfrm>
            <a:off x="11080645" y="5167563"/>
            <a:ext cx="1076631" cy="307777"/>
          </a:xfrm>
          <a:prstGeom prst="rect">
            <a:avLst/>
          </a:prstGeom>
          <a:noFill/>
        </p:spPr>
        <p:txBody>
          <a:bodyPr wrap="square" rtlCol="0">
            <a:spAutoFit/>
          </a:bodyPr>
          <a:lstStyle/>
          <a:p>
            <a:r>
              <a:rPr lang="en-US" altLang="zh-TW" sz="1400" dirty="0">
                <a:solidFill>
                  <a:srgbClr val="FFC000"/>
                </a:solidFill>
              </a:rPr>
              <a:t>Best subset</a:t>
            </a:r>
            <a:endParaRPr lang="zh-TW" altLang="en-US" sz="1400" dirty="0">
              <a:solidFill>
                <a:srgbClr val="FFC000"/>
              </a:solidFill>
            </a:endParaRPr>
          </a:p>
        </p:txBody>
      </p:sp>
      <p:pic>
        <p:nvPicPr>
          <p:cNvPr id="4" name="圖片 3">
            <a:extLst>
              <a:ext uri="{FF2B5EF4-FFF2-40B4-BE49-F238E27FC236}">
                <a16:creationId xmlns:a16="http://schemas.microsoft.com/office/drawing/2014/main" id="{89CACAF9-6DF6-4D14-B93D-335C40F6F8CF}"/>
              </a:ext>
            </a:extLst>
          </p:cNvPr>
          <p:cNvPicPr>
            <a:picLocks noChangeAspect="1"/>
          </p:cNvPicPr>
          <p:nvPr/>
        </p:nvPicPr>
        <p:blipFill>
          <a:blip r:embed="rId5"/>
          <a:stretch>
            <a:fillRect/>
          </a:stretch>
        </p:blipFill>
        <p:spPr>
          <a:xfrm>
            <a:off x="9656211" y="4509218"/>
            <a:ext cx="1371161" cy="746328"/>
          </a:xfrm>
          <a:prstGeom prst="rect">
            <a:avLst/>
          </a:prstGeom>
        </p:spPr>
      </p:pic>
    </p:spTree>
    <p:extLst>
      <p:ext uri="{BB962C8B-B14F-4D97-AF65-F5344CB8AC3E}">
        <p14:creationId xmlns:p14="http://schemas.microsoft.com/office/powerpoint/2010/main" val="291629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3BC8B7-B52A-4293-865E-0BC4B52A467D}"/>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BC8F2A44-84C1-4F55-9CF6-72335C16361B}"/>
              </a:ext>
            </a:extLst>
          </p:cNvPr>
          <p:cNvSpPr>
            <a:spLocks noGrp="1"/>
          </p:cNvSpPr>
          <p:nvPr>
            <p:ph idx="1"/>
          </p:nvPr>
        </p:nvSpPr>
        <p:spPr>
          <a:xfrm>
            <a:off x="1097280" y="1845734"/>
            <a:ext cx="10058400" cy="4440766"/>
          </a:xfrm>
        </p:spPr>
        <p:txBody>
          <a:bodyPr/>
          <a:lstStyle/>
          <a:p>
            <a:pPr>
              <a:buFont typeface="Wingdings" panose="05000000000000000000" pitchFamily="2" charset="2"/>
              <a:buChar char="p"/>
            </a:pPr>
            <a:r>
              <a:rPr lang="zh-TW" altLang="en-US" sz="2800" dirty="0">
                <a:latin typeface="標楷體" panose="03000509000000000000" pitchFamily="65" charset="-120"/>
                <a:ea typeface="標楷體" panose="03000509000000000000" pitchFamily="65" charset="-120"/>
              </a:rPr>
              <a:t>變數篩選概念</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重要性</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p"/>
            </a:pPr>
            <a:r>
              <a:rPr lang="zh-TW" altLang="en-US" sz="2800" dirty="0">
                <a:latin typeface="標楷體" panose="03000509000000000000" pitchFamily="65" charset="-120"/>
                <a:ea typeface="標楷體" panose="03000509000000000000" pitchFamily="65" charset="-120"/>
              </a:rPr>
              <a:t>變數縮減策略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主觀：</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臨床</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背景知識</a:t>
            </a:r>
            <a:r>
              <a:rPr lang="en-US" altLang="zh-TW" sz="2800" dirty="0">
                <a:latin typeface="標楷體" panose="03000509000000000000" pitchFamily="65" charset="-120"/>
                <a:ea typeface="標楷體" panose="03000509000000000000" pitchFamily="65" charset="-120"/>
              </a:rPr>
              <a:t>)</a:t>
            </a:r>
          </a:p>
          <a:p>
            <a:pPr>
              <a:buFont typeface="Wingdings" panose="05000000000000000000" pitchFamily="2" charset="2"/>
              <a:buChar char="p"/>
            </a:pPr>
            <a:r>
              <a:rPr lang="zh-TW" altLang="en-US" sz="2800" dirty="0">
                <a:latin typeface="標楷體" panose="03000509000000000000" pitchFamily="65" charset="-120"/>
                <a:ea typeface="標楷體" panose="03000509000000000000" pitchFamily="65" charset="-120"/>
              </a:rPr>
              <a:t>變數篩選方法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科學：統計</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演算法</a:t>
            </a:r>
            <a:r>
              <a:rPr lang="en-US" altLang="zh-TW" sz="2800" dirty="0">
                <a:latin typeface="標楷體" panose="03000509000000000000" pitchFamily="65" charset="-120"/>
                <a:ea typeface="標楷體" panose="03000509000000000000" pitchFamily="65" charset="-120"/>
              </a:rPr>
              <a:t>)</a:t>
            </a:r>
          </a:p>
          <a:p>
            <a:pPr lvl="2">
              <a:buFont typeface="Wingdings" panose="05000000000000000000" pitchFamily="2" charset="2"/>
              <a:buChar char="n"/>
            </a:pPr>
            <a:r>
              <a:rPr lang="en-US" altLang="zh-TW" sz="2400" dirty="0"/>
              <a:t>Forward selection</a:t>
            </a:r>
          </a:p>
          <a:p>
            <a:pPr lvl="2">
              <a:buFont typeface="Wingdings" panose="05000000000000000000" pitchFamily="2" charset="2"/>
              <a:buChar char="n"/>
            </a:pPr>
            <a:r>
              <a:rPr lang="en-US" altLang="zh-TW" sz="2400" dirty="0"/>
              <a:t>Backward elimination</a:t>
            </a:r>
          </a:p>
          <a:p>
            <a:pPr lvl="2">
              <a:buFont typeface="Wingdings" panose="05000000000000000000" pitchFamily="2" charset="2"/>
              <a:buChar char="n"/>
            </a:pPr>
            <a:r>
              <a:rPr lang="en-US" altLang="zh-TW" sz="2400" dirty="0"/>
              <a:t>Stepwise selection</a:t>
            </a:r>
          </a:p>
          <a:p>
            <a:pPr lvl="2">
              <a:buFont typeface="Wingdings" panose="05000000000000000000" pitchFamily="2" charset="2"/>
              <a:buChar char="n"/>
            </a:pPr>
            <a:r>
              <a:rPr lang="en-US" altLang="zh-TW" sz="2400" dirty="0"/>
              <a:t>All possible subset selection</a:t>
            </a:r>
          </a:p>
          <a:p>
            <a:pPr lvl="2">
              <a:buFont typeface="Wingdings" panose="05000000000000000000" pitchFamily="2" charset="2"/>
              <a:buChar char="n"/>
            </a:pPr>
            <a:r>
              <a:rPr lang="en-US" altLang="zh-TW" sz="2400" dirty="0"/>
              <a:t>Stopping rules</a:t>
            </a:r>
            <a:r>
              <a:rPr lang="en-US" altLang="zh-TW" sz="2800" dirty="0"/>
              <a:t>: </a:t>
            </a:r>
            <a:r>
              <a:rPr lang="en-US" altLang="zh-TW" sz="2400" i="1" dirty="0"/>
              <a:t>p-values, AIC, BIC, Mallows’ C</a:t>
            </a:r>
            <a:r>
              <a:rPr lang="en-US" altLang="zh-TW" sz="2400" i="1" baseline="-25000" dirty="0"/>
              <a:t>p</a:t>
            </a:r>
            <a:r>
              <a:rPr lang="en-US" altLang="zh-TW" sz="2400" i="1" dirty="0"/>
              <a:t> statistic</a:t>
            </a:r>
            <a:endParaRPr lang="en-US" altLang="zh-TW" sz="1800" i="1" dirty="0"/>
          </a:p>
          <a:p>
            <a:pPr>
              <a:buFont typeface="Wingdings" panose="05000000000000000000" pitchFamily="2" charset="2"/>
              <a:buChar char="p"/>
            </a:pPr>
            <a:r>
              <a:rPr lang="zh-TW" altLang="en-US" sz="2800" dirty="0">
                <a:latin typeface="標楷體" panose="03000509000000000000" pitchFamily="65" charset="-120"/>
                <a:ea typeface="標楷體" panose="03000509000000000000" pitchFamily="65" charset="-120"/>
              </a:rPr>
              <a:t>案例分享</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p"/>
            </a:pPr>
            <a:endParaRPr lang="zh-TW" altLang="en-US" dirty="0"/>
          </a:p>
        </p:txBody>
      </p:sp>
    </p:spTree>
    <p:extLst>
      <p:ext uri="{BB962C8B-B14F-4D97-AF65-F5344CB8AC3E}">
        <p14:creationId xmlns:p14="http://schemas.microsoft.com/office/powerpoint/2010/main" val="40913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01554B-0EB8-4B76-8F25-2BDDFF2B62C9}"/>
              </a:ext>
            </a:extLst>
          </p:cNvPr>
          <p:cNvSpPr>
            <a:spLocks noGrp="1"/>
          </p:cNvSpPr>
          <p:nvPr>
            <p:ph type="title"/>
          </p:nvPr>
        </p:nvSpPr>
        <p:spPr>
          <a:xfrm>
            <a:off x="1066800" y="750960"/>
            <a:ext cx="10058400" cy="862289"/>
          </a:xfrm>
        </p:spPr>
        <p:txBody>
          <a:bodyPr>
            <a:normAutofit/>
          </a:bodyPr>
          <a:lstStyle/>
          <a:p>
            <a:r>
              <a:rPr lang="en-US" altLang="zh-TW" dirty="0">
                <a:ea typeface="標楷體" panose="03000509000000000000" pitchFamily="65" charset="-120"/>
                <a:cs typeface="+mn-cs"/>
              </a:rPr>
              <a:t>SPSS </a:t>
            </a:r>
            <a:r>
              <a:rPr lang="zh-TW" altLang="en-US" dirty="0">
                <a:ea typeface="標楷體" panose="03000509000000000000" pitchFamily="65" charset="-120"/>
                <a:cs typeface="+mn-cs"/>
              </a:rPr>
              <a:t>操作介面</a:t>
            </a:r>
          </a:p>
        </p:txBody>
      </p:sp>
      <p:pic>
        <p:nvPicPr>
          <p:cNvPr id="4" name="圖片 3">
            <a:extLst>
              <a:ext uri="{FF2B5EF4-FFF2-40B4-BE49-F238E27FC236}">
                <a16:creationId xmlns:a16="http://schemas.microsoft.com/office/drawing/2014/main" id="{97ABE182-A88D-4348-937C-59E91315E041}"/>
              </a:ext>
            </a:extLst>
          </p:cNvPr>
          <p:cNvPicPr>
            <a:picLocks noChangeAspect="1"/>
          </p:cNvPicPr>
          <p:nvPr/>
        </p:nvPicPr>
        <p:blipFill>
          <a:blip r:embed="rId2"/>
          <a:stretch>
            <a:fillRect/>
          </a:stretch>
        </p:blipFill>
        <p:spPr>
          <a:xfrm>
            <a:off x="7158839" y="1845734"/>
            <a:ext cx="4886882" cy="4101006"/>
          </a:xfrm>
          <a:prstGeom prst="rect">
            <a:avLst/>
          </a:prstGeom>
        </p:spPr>
      </p:pic>
      <p:pic>
        <p:nvPicPr>
          <p:cNvPr id="5" name="圖片 4">
            <a:extLst>
              <a:ext uri="{FF2B5EF4-FFF2-40B4-BE49-F238E27FC236}">
                <a16:creationId xmlns:a16="http://schemas.microsoft.com/office/drawing/2014/main" id="{6B108E84-8877-4410-982B-9D53EDDCE80C}"/>
              </a:ext>
            </a:extLst>
          </p:cNvPr>
          <p:cNvPicPr>
            <a:picLocks noChangeAspect="1"/>
          </p:cNvPicPr>
          <p:nvPr/>
        </p:nvPicPr>
        <p:blipFill>
          <a:blip r:embed="rId3"/>
          <a:stretch>
            <a:fillRect/>
          </a:stretch>
        </p:blipFill>
        <p:spPr>
          <a:xfrm>
            <a:off x="304800" y="1845734"/>
            <a:ext cx="6724496" cy="4101006"/>
          </a:xfrm>
          <a:prstGeom prst="rect">
            <a:avLst/>
          </a:prstGeom>
        </p:spPr>
      </p:pic>
      <p:sp>
        <p:nvSpPr>
          <p:cNvPr id="6" name="矩形 5">
            <a:extLst>
              <a:ext uri="{FF2B5EF4-FFF2-40B4-BE49-F238E27FC236}">
                <a16:creationId xmlns:a16="http://schemas.microsoft.com/office/drawing/2014/main" id="{2848F548-0BBB-428E-B841-0C6E1BB2C731}"/>
              </a:ext>
            </a:extLst>
          </p:cNvPr>
          <p:cNvSpPr/>
          <p:nvPr/>
        </p:nvSpPr>
        <p:spPr>
          <a:xfrm>
            <a:off x="7055491" y="1379890"/>
            <a:ext cx="4511203" cy="369332"/>
          </a:xfrm>
          <a:prstGeom prst="rect">
            <a:avLst/>
          </a:prstGeom>
        </p:spPr>
        <p:txBody>
          <a:bodyPr wrap="square">
            <a:spAutoFit/>
          </a:bodyPr>
          <a:lstStyle/>
          <a:p>
            <a:r>
              <a:rPr lang="zh-TW" altLang="en-US" dirty="0">
                <a:latin typeface="Arial" panose="020B0604020202020204" pitchFamily="34" charset="0"/>
                <a:ea typeface="標楷體" panose="03000509000000000000" pitchFamily="65" charset="-120"/>
                <a:cs typeface="Arial" panose="020B0604020202020204" pitchFamily="34" charset="0"/>
              </a:rPr>
              <a:t>左</a:t>
            </a:r>
            <a:r>
              <a:rPr lang="en-US" altLang="zh-TW" dirty="0">
                <a:latin typeface="Arial" panose="020B0604020202020204" pitchFamily="34" charset="0"/>
                <a:ea typeface="標楷體" panose="03000509000000000000" pitchFamily="65" charset="-120"/>
                <a:cs typeface="Arial" panose="020B0604020202020204" pitchFamily="34" charset="0"/>
              </a:rPr>
              <a:t>:</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Linear regression</a:t>
            </a:r>
            <a:r>
              <a:rPr lang="zh-TW" altLang="en-US" dirty="0">
                <a:latin typeface="Arial" panose="020B0604020202020204" pitchFamily="34" charset="0"/>
                <a:ea typeface="標楷體" panose="03000509000000000000" pitchFamily="65" charset="-120"/>
                <a:cs typeface="Arial" panose="020B0604020202020204" pitchFamily="34" charset="0"/>
              </a:rPr>
              <a:t>    右</a:t>
            </a:r>
            <a:r>
              <a:rPr lang="en-US" altLang="zh-TW" dirty="0">
                <a:latin typeface="Arial" panose="020B0604020202020204" pitchFamily="34" charset="0"/>
                <a:ea typeface="標楷體" panose="03000509000000000000" pitchFamily="65" charset="-120"/>
                <a:cs typeface="Arial" panose="020B0604020202020204" pitchFamily="34" charset="0"/>
              </a:rPr>
              <a:t>:</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Logistic reg</a:t>
            </a:r>
            <a:endParaRPr lang="zh-TW" altLang="en-US" dirty="0"/>
          </a:p>
        </p:txBody>
      </p:sp>
      <p:pic>
        <p:nvPicPr>
          <p:cNvPr id="7" name="圖片 6">
            <a:extLst>
              <a:ext uri="{FF2B5EF4-FFF2-40B4-BE49-F238E27FC236}">
                <a16:creationId xmlns:a16="http://schemas.microsoft.com/office/drawing/2014/main" id="{DEBD535A-562D-473A-B348-8589D846A76B}"/>
              </a:ext>
            </a:extLst>
          </p:cNvPr>
          <p:cNvPicPr>
            <a:picLocks noChangeAspect="1"/>
          </p:cNvPicPr>
          <p:nvPr/>
        </p:nvPicPr>
        <p:blipFill>
          <a:blip r:embed="rId4"/>
          <a:stretch>
            <a:fillRect/>
          </a:stretch>
        </p:blipFill>
        <p:spPr>
          <a:xfrm>
            <a:off x="3885466" y="4319280"/>
            <a:ext cx="1096415" cy="970475"/>
          </a:xfrm>
          <a:prstGeom prst="rect">
            <a:avLst/>
          </a:prstGeom>
        </p:spPr>
      </p:pic>
      <p:sp>
        <p:nvSpPr>
          <p:cNvPr id="9" name="橢圓 8">
            <a:extLst>
              <a:ext uri="{FF2B5EF4-FFF2-40B4-BE49-F238E27FC236}">
                <a16:creationId xmlns:a16="http://schemas.microsoft.com/office/drawing/2014/main" id="{20738B6F-A273-49AF-A5F7-8CAB95C270D9}"/>
              </a:ext>
            </a:extLst>
          </p:cNvPr>
          <p:cNvSpPr/>
          <p:nvPr/>
        </p:nvSpPr>
        <p:spPr>
          <a:xfrm>
            <a:off x="3755923" y="4247535"/>
            <a:ext cx="816078" cy="1052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49FB9B07-98CB-4876-B1EA-0825FB3C4D05}"/>
              </a:ext>
            </a:extLst>
          </p:cNvPr>
          <p:cNvSpPr txBox="1"/>
          <p:nvPr/>
        </p:nvSpPr>
        <p:spPr>
          <a:xfrm>
            <a:off x="5901945" y="258774"/>
            <a:ext cx="5988691" cy="923330"/>
          </a:xfrm>
          <a:prstGeom prst="rect">
            <a:avLst/>
          </a:prstGeom>
          <a:solidFill>
            <a:srgbClr val="FFFF99"/>
          </a:solidFill>
        </p:spPr>
        <p:txBody>
          <a:bodyPr wrap="none" rtlCol="0">
            <a:spAutoFit/>
          </a:bodyPr>
          <a:lstStyle/>
          <a:p>
            <a:r>
              <a:rPr lang="en-US" altLang="zh-TW" dirty="0"/>
              <a:t>SPSS logistic/cox reg </a:t>
            </a:r>
            <a:r>
              <a:rPr lang="zh-TW" altLang="en-US" dirty="0"/>
              <a:t>只提供 </a:t>
            </a:r>
            <a:r>
              <a:rPr lang="en-US" altLang="zh-TW" dirty="0"/>
              <a:t>Forward/Backward</a:t>
            </a:r>
            <a:r>
              <a:rPr lang="zh-TW" altLang="en-US" dirty="0"/>
              <a:t>，無 </a:t>
            </a:r>
            <a:r>
              <a:rPr lang="en-US" altLang="zh-TW" dirty="0"/>
              <a:t>stepwise</a:t>
            </a:r>
          </a:p>
          <a:p>
            <a:r>
              <a:rPr lang="en-US" altLang="zh-TW" dirty="0"/>
              <a:t>Linear regression </a:t>
            </a:r>
            <a:r>
              <a:rPr lang="zh-TW" altLang="en-US" dirty="0"/>
              <a:t>有 </a:t>
            </a:r>
            <a:r>
              <a:rPr lang="en-US" altLang="zh-TW" dirty="0"/>
              <a:t>stepwise</a:t>
            </a:r>
            <a:r>
              <a:rPr lang="zh-TW" altLang="en-US" dirty="0"/>
              <a:t> </a:t>
            </a:r>
            <a:r>
              <a:rPr lang="en-US" altLang="zh-TW" dirty="0"/>
              <a:t>(categorical var. </a:t>
            </a:r>
            <a:r>
              <a:rPr lang="zh-TW" altLang="en-US" dirty="0"/>
              <a:t>需</a:t>
            </a:r>
            <a:r>
              <a:rPr lang="en-US" altLang="zh-TW" dirty="0"/>
              <a:t>dummy)</a:t>
            </a:r>
          </a:p>
          <a:p>
            <a:r>
              <a:rPr lang="en-US" altLang="zh-TW" dirty="0"/>
              <a:t>Generalized linear model </a:t>
            </a:r>
            <a:r>
              <a:rPr lang="zh-TW" altLang="en-US" dirty="0"/>
              <a:t>沒有 </a:t>
            </a:r>
            <a:r>
              <a:rPr lang="en-US" altLang="zh-TW" dirty="0"/>
              <a:t>model selection </a:t>
            </a:r>
            <a:r>
              <a:rPr lang="zh-TW" altLang="en-US" dirty="0"/>
              <a:t>功能</a:t>
            </a:r>
            <a:endParaRPr lang="en-US" altLang="zh-TW" dirty="0"/>
          </a:p>
        </p:txBody>
      </p:sp>
      <p:sp>
        <p:nvSpPr>
          <p:cNvPr id="11" name="橢圓 10">
            <a:extLst>
              <a:ext uri="{FF2B5EF4-FFF2-40B4-BE49-F238E27FC236}">
                <a16:creationId xmlns:a16="http://schemas.microsoft.com/office/drawing/2014/main" id="{EB81D93D-7641-40A2-8A5E-89E4945DF8DD}"/>
              </a:ext>
            </a:extLst>
          </p:cNvPr>
          <p:cNvSpPr/>
          <p:nvPr/>
        </p:nvSpPr>
        <p:spPr>
          <a:xfrm>
            <a:off x="9090212" y="4319280"/>
            <a:ext cx="1518793" cy="17239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76061E46-54CD-4FB1-9189-9124B598447D}"/>
              </a:ext>
            </a:extLst>
          </p:cNvPr>
          <p:cNvSpPr/>
          <p:nvPr/>
        </p:nvSpPr>
        <p:spPr>
          <a:xfrm>
            <a:off x="4424516" y="2635141"/>
            <a:ext cx="557365" cy="28513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12E0D003-6456-4DD4-BB1E-E12217CF36A6}"/>
              </a:ext>
            </a:extLst>
          </p:cNvPr>
          <p:cNvSpPr/>
          <p:nvPr/>
        </p:nvSpPr>
        <p:spPr>
          <a:xfrm>
            <a:off x="10274710" y="2850761"/>
            <a:ext cx="639096" cy="30539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906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521722-6FA6-4E7C-B9D0-2106F3D97E96}"/>
              </a:ext>
            </a:extLst>
          </p:cNvPr>
          <p:cNvSpPr>
            <a:spLocks noGrp="1"/>
          </p:cNvSpPr>
          <p:nvPr>
            <p:ph type="title"/>
          </p:nvPr>
        </p:nvSpPr>
        <p:spPr>
          <a:xfrm>
            <a:off x="1097280" y="286603"/>
            <a:ext cx="10058400" cy="853939"/>
          </a:xfrm>
        </p:spPr>
        <p:txBody>
          <a:bodyPr/>
          <a:lstStyle/>
          <a:p>
            <a:r>
              <a:rPr lang="zh-TW" altLang="en-US" dirty="0">
                <a:latin typeface="標楷體" panose="03000509000000000000" pitchFamily="65" charset="-120"/>
                <a:ea typeface="標楷體" panose="03000509000000000000" pitchFamily="65" charset="-120"/>
              </a:rPr>
              <a:t>案例分享</a:t>
            </a:r>
            <a:endParaRPr lang="zh-TW" altLang="en-US" dirty="0"/>
          </a:p>
        </p:txBody>
      </p:sp>
      <p:sp>
        <p:nvSpPr>
          <p:cNvPr id="3" name="內容版面配置區 2">
            <a:extLst>
              <a:ext uri="{FF2B5EF4-FFF2-40B4-BE49-F238E27FC236}">
                <a16:creationId xmlns:a16="http://schemas.microsoft.com/office/drawing/2014/main" id="{DB673970-FC12-408F-B628-A2BB28B1FD48}"/>
              </a:ext>
            </a:extLst>
          </p:cNvPr>
          <p:cNvSpPr>
            <a:spLocks noGrp="1"/>
          </p:cNvSpPr>
          <p:nvPr>
            <p:ph idx="1"/>
          </p:nvPr>
        </p:nvSpPr>
        <p:spPr>
          <a:xfrm>
            <a:off x="4623207" y="1987795"/>
            <a:ext cx="6532473" cy="946356"/>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論文主題：探討當攝護腺癌病患出現多病灶時，屬於必須優先做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biopsy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檢查的高風險病灶相較於低風險病灶的相關風險因子。</a:t>
            </a:r>
          </a:p>
        </p:txBody>
      </p:sp>
      <p:graphicFrame>
        <p:nvGraphicFramePr>
          <p:cNvPr id="4" name="內容版面配置區 5">
            <a:extLst>
              <a:ext uri="{FF2B5EF4-FFF2-40B4-BE49-F238E27FC236}">
                <a16:creationId xmlns:a16="http://schemas.microsoft.com/office/drawing/2014/main" id="{6FBF1BBE-F6C1-4099-876C-05CC28A48095}"/>
              </a:ext>
            </a:extLst>
          </p:cNvPr>
          <p:cNvGraphicFramePr>
            <a:graphicFrameLocks/>
          </p:cNvGraphicFramePr>
          <p:nvPr>
            <p:extLst>
              <p:ext uri="{D42A27DB-BD31-4B8C-83A1-F6EECF244321}">
                <p14:modId xmlns:p14="http://schemas.microsoft.com/office/powerpoint/2010/main" val="2467874913"/>
              </p:ext>
            </p:extLst>
          </p:nvPr>
        </p:nvGraphicFramePr>
        <p:xfrm>
          <a:off x="776808" y="1441920"/>
          <a:ext cx="3484593" cy="5129477"/>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1946728">
                  <a:extLst>
                    <a:ext uri="{9D8B030D-6E8A-4147-A177-3AD203B41FA5}">
                      <a16:colId xmlns:a16="http://schemas.microsoft.com/office/drawing/2014/main" val="865320577"/>
                    </a:ext>
                  </a:extLst>
                </a:gridCol>
                <a:gridCol w="1537865">
                  <a:extLst>
                    <a:ext uri="{9D8B030D-6E8A-4147-A177-3AD203B41FA5}">
                      <a16:colId xmlns:a16="http://schemas.microsoft.com/office/drawing/2014/main" val="2443159971"/>
                    </a:ext>
                  </a:extLst>
                </a:gridCol>
              </a:tblGrid>
              <a:tr h="201497">
                <a:tc>
                  <a:txBody>
                    <a:bodyPr/>
                    <a:lstStyle/>
                    <a:p>
                      <a:pPr algn="ctr" fontAlgn="ctr"/>
                      <a:r>
                        <a:rPr lang="en-US" sz="1200" b="1" u="sng" strike="noStrike" dirty="0">
                          <a:effectLst/>
                        </a:rPr>
                        <a:t>Variables</a:t>
                      </a:r>
                      <a:endParaRPr lang="zh-TW" sz="1200" b="1" i="0" u="sng"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ctr" fontAlgn="ctr"/>
                      <a:r>
                        <a:rPr lang="en-US" sz="1200" b="1" u="sng" strike="noStrike" dirty="0">
                          <a:effectLst/>
                        </a:rPr>
                        <a:t>Statistics</a:t>
                      </a:r>
                      <a:endParaRPr lang="zh-TW" sz="1200" b="1" i="0" u="sng"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667441662"/>
                  </a:ext>
                </a:extLst>
              </a:tr>
              <a:tr h="158313">
                <a:tc>
                  <a:txBody>
                    <a:bodyPr/>
                    <a:lstStyle/>
                    <a:p>
                      <a:pPr algn="l" fontAlgn="ctr"/>
                      <a:r>
                        <a:rPr lang="en-US" sz="1200" u="none" strike="noStrike" dirty="0">
                          <a:effectLst/>
                        </a:rPr>
                        <a:t>Age (</a:t>
                      </a:r>
                      <a:r>
                        <a:rPr lang="en-US" sz="1200" u="none" strike="noStrike" dirty="0" err="1">
                          <a:effectLst/>
                        </a:rPr>
                        <a:t>Yr</a:t>
                      </a:r>
                      <a:r>
                        <a:rPr lang="en-US" sz="1200" u="none" strike="noStrike" dirty="0">
                          <a:effectLst/>
                        </a:rPr>
                        <a:t>)</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ctr" fontAlgn="ctr"/>
                      <a:r>
                        <a:rPr lang="en-US" sz="1200" u="none" strike="noStrike" dirty="0">
                          <a:effectLst/>
                        </a:rPr>
                        <a:t>68.2 ± 7.4</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2521449699"/>
                  </a:ext>
                </a:extLst>
              </a:tr>
              <a:tr h="158313">
                <a:tc>
                  <a:txBody>
                    <a:bodyPr/>
                    <a:lstStyle/>
                    <a:p>
                      <a:pPr algn="l" fontAlgn="ctr"/>
                      <a:r>
                        <a:rPr lang="en-US" sz="1200" u="none" strike="noStrike" dirty="0">
                          <a:effectLst/>
                        </a:rPr>
                        <a:t>Machine Type</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l" fontAlgn="ct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230972789"/>
                  </a:ext>
                </a:extLst>
              </a:tr>
              <a:tr h="158313">
                <a:tc>
                  <a:txBody>
                    <a:bodyPr/>
                    <a:lstStyle/>
                    <a:p>
                      <a:pPr algn="l" fontAlgn="ctr"/>
                      <a:r>
                        <a:rPr lang="en-US" sz="1200" u="none" strike="noStrike" dirty="0">
                          <a:effectLst/>
                        </a:rPr>
                        <a:t>A500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194 (14.0)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779726411"/>
                  </a:ext>
                </a:extLst>
              </a:tr>
              <a:tr h="158313">
                <a:tc>
                  <a:txBody>
                    <a:bodyPr/>
                    <a:lstStyle/>
                    <a:p>
                      <a:pPr algn="l" fontAlgn="ctr"/>
                      <a:r>
                        <a:rPr lang="en-US" sz="1200" u="none" strike="noStrike">
                          <a:effectLst/>
                        </a:rPr>
                        <a:t>A800</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1188 (86.0)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799976595"/>
                  </a:ext>
                </a:extLst>
              </a:tr>
              <a:tr h="158313">
                <a:tc>
                  <a:txBody>
                    <a:bodyPr/>
                    <a:lstStyle/>
                    <a:p>
                      <a:pPr algn="l" fontAlgn="ctr"/>
                      <a:r>
                        <a:rPr lang="en-US" sz="1200" u="none" strike="noStrike">
                          <a:effectLst/>
                        </a:rPr>
                        <a:t>PSA (ng/dl)</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ctr" fontAlgn="ctr"/>
                      <a:r>
                        <a:rPr lang="en-US" sz="1200" u="none" strike="noStrike" dirty="0">
                          <a:effectLst/>
                        </a:rPr>
                        <a:t>8.905 (6.51, 12.8)</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488282309"/>
                  </a:ext>
                </a:extLst>
              </a:tr>
              <a:tr h="179902">
                <a:tc>
                  <a:txBody>
                    <a:bodyPr/>
                    <a:lstStyle/>
                    <a:p>
                      <a:pPr algn="l" fontAlgn="ctr"/>
                      <a:r>
                        <a:rPr lang="en-US" sz="1200" u="none" strike="noStrike">
                          <a:effectLst/>
                        </a:rPr>
                        <a:t>PIRADS category</a:t>
                      </a:r>
                      <a:r>
                        <a:rPr lang="en-US" sz="1200" u="none" strike="noStrike" baseline="30000">
                          <a:effectLst/>
                        </a:rPr>
                        <a:t>#</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l" fontAlgn="ct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22752085"/>
                  </a:ext>
                </a:extLst>
              </a:tr>
              <a:tr h="158313">
                <a:tc>
                  <a:txBody>
                    <a:bodyPr/>
                    <a:lstStyle/>
                    <a:p>
                      <a:pPr algn="l" fontAlgn="ctr"/>
                      <a:r>
                        <a:rPr lang="en-US" sz="1200" u="none" strike="noStrike">
                          <a:effectLst/>
                        </a:rPr>
                        <a:t>2</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14 (1.0)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2402367593"/>
                  </a:ext>
                </a:extLst>
              </a:tr>
              <a:tr h="158313">
                <a:tc>
                  <a:txBody>
                    <a:bodyPr/>
                    <a:lstStyle/>
                    <a:p>
                      <a:pPr algn="l" fontAlgn="ctr"/>
                      <a:r>
                        <a:rPr lang="en-US" sz="1200" u="none" strike="noStrike">
                          <a:effectLst/>
                        </a:rPr>
                        <a:t>3</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271 (20.0)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857379576"/>
                  </a:ext>
                </a:extLst>
              </a:tr>
              <a:tr h="158313">
                <a:tc>
                  <a:txBody>
                    <a:bodyPr/>
                    <a:lstStyle/>
                    <a:p>
                      <a:pPr algn="l" fontAlgn="ctr"/>
                      <a:r>
                        <a:rPr lang="en-US" sz="1200" u="none" strike="noStrike">
                          <a:effectLst/>
                        </a:rPr>
                        <a:t>4</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553 (40.8)</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621114069"/>
                  </a:ext>
                </a:extLst>
              </a:tr>
              <a:tr h="158313">
                <a:tc>
                  <a:txBody>
                    <a:bodyPr/>
                    <a:lstStyle/>
                    <a:p>
                      <a:pPr algn="l" fontAlgn="ctr"/>
                      <a:r>
                        <a:rPr lang="en-US" sz="1200" u="none" strike="noStrike">
                          <a:effectLst/>
                        </a:rPr>
                        <a:t>5</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516 (38.1)</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159290549"/>
                  </a:ext>
                </a:extLst>
              </a:tr>
              <a:tr h="179902">
                <a:tc>
                  <a:txBody>
                    <a:bodyPr/>
                    <a:lstStyle/>
                    <a:p>
                      <a:pPr algn="l" fontAlgn="ctr"/>
                      <a:r>
                        <a:rPr lang="en-US" sz="1200" u="none" strike="noStrike" dirty="0">
                          <a:effectLst/>
                        </a:rPr>
                        <a:t>Prostate volume (ml)</a:t>
                      </a:r>
                      <a:r>
                        <a:rPr lang="en-US" sz="1200" u="none" strike="noStrike" baseline="30000" dirty="0">
                          <a:effectLst/>
                        </a:rPr>
                        <a:t>#</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ctr" fontAlgn="ctr"/>
                      <a:r>
                        <a:rPr lang="en-US" sz="1200" u="none" strike="noStrike" dirty="0">
                          <a:effectLst/>
                        </a:rPr>
                        <a:t>53.44 (40.25, 71.78)</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977827708"/>
                  </a:ext>
                </a:extLst>
              </a:tr>
              <a:tr h="158313">
                <a:tc>
                  <a:txBody>
                    <a:bodyPr/>
                    <a:lstStyle/>
                    <a:p>
                      <a:pPr algn="l" fontAlgn="ctr"/>
                      <a:r>
                        <a:rPr lang="en-US" sz="1200" u="none" strike="noStrike">
                          <a:effectLst/>
                        </a:rPr>
                        <a:t>MRI lesion size (mm)</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ctr" fontAlgn="ctr"/>
                      <a:r>
                        <a:rPr lang="en-US" sz="1200" u="none" strike="noStrike" dirty="0">
                          <a:effectLst/>
                        </a:rPr>
                        <a:t>12 (8, 17)</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480809394"/>
                  </a:ext>
                </a:extLst>
              </a:tr>
              <a:tr h="158313">
                <a:tc>
                  <a:txBody>
                    <a:bodyPr/>
                    <a:lstStyle/>
                    <a:p>
                      <a:pPr algn="l" fontAlgn="ctr"/>
                      <a:r>
                        <a:rPr lang="en-US" sz="1200" u="none" strike="noStrike">
                          <a:effectLst/>
                        </a:rPr>
                        <a:t>Location- 1</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l" fontAlgn="ct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2557928140"/>
                  </a:ext>
                </a:extLst>
              </a:tr>
              <a:tr h="158313">
                <a:tc>
                  <a:txBody>
                    <a:bodyPr/>
                    <a:lstStyle/>
                    <a:p>
                      <a:pPr algn="l" fontAlgn="ctr"/>
                      <a:r>
                        <a:rPr lang="en-US" sz="1200" u="none" strike="noStrike">
                          <a:effectLst/>
                        </a:rPr>
                        <a:t>(1)   Rt</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652 (47.2)</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51446370"/>
                  </a:ext>
                </a:extLst>
              </a:tr>
              <a:tr h="158313">
                <a:tc>
                  <a:txBody>
                    <a:bodyPr/>
                    <a:lstStyle/>
                    <a:p>
                      <a:pPr algn="l" fontAlgn="ctr"/>
                      <a:r>
                        <a:rPr lang="en-US" sz="1200" u="none" strike="noStrike">
                          <a:effectLst/>
                        </a:rPr>
                        <a:t>(2)   Lt</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a:effectLst/>
                        </a:rPr>
                        <a:t>645 (46.7)</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875486388"/>
                  </a:ext>
                </a:extLst>
              </a:tr>
              <a:tr h="158313">
                <a:tc>
                  <a:txBody>
                    <a:bodyPr/>
                    <a:lstStyle/>
                    <a:p>
                      <a:pPr algn="l" fontAlgn="ctr"/>
                      <a:r>
                        <a:rPr lang="en-US" sz="1200" u="none" strike="noStrike" dirty="0">
                          <a:effectLst/>
                        </a:rPr>
                        <a:t>Central/ Both (1+2)</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85 (6.2)</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291789417"/>
                  </a:ext>
                </a:extLst>
              </a:tr>
              <a:tr h="158313">
                <a:tc>
                  <a:txBody>
                    <a:bodyPr/>
                    <a:lstStyle/>
                    <a:p>
                      <a:pPr algn="l" fontAlgn="ctr"/>
                      <a:r>
                        <a:rPr lang="en-US" sz="1200" u="none" strike="noStrike">
                          <a:effectLst/>
                        </a:rPr>
                        <a:t>Location- 2</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l" fontAlgn="ct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571966848"/>
                  </a:ext>
                </a:extLst>
              </a:tr>
              <a:tr h="158313">
                <a:tc>
                  <a:txBody>
                    <a:bodyPr/>
                    <a:lstStyle/>
                    <a:p>
                      <a:pPr algn="l" fontAlgn="ctr"/>
                      <a:r>
                        <a:rPr lang="en-US" sz="1200" u="none" strike="noStrike">
                          <a:effectLst/>
                        </a:rPr>
                        <a:t>(1)   Pz</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710 (51.4)</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2899237400"/>
                  </a:ext>
                </a:extLst>
              </a:tr>
              <a:tr h="158313">
                <a:tc>
                  <a:txBody>
                    <a:bodyPr/>
                    <a:lstStyle/>
                    <a:p>
                      <a:pPr algn="l" fontAlgn="ctr"/>
                      <a:r>
                        <a:rPr lang="en-US" sz="1200" u="none" strike="noStrike" dirty="0">
                          <a:effectLst/>
                        </a:rPr>
                        <a:t>(2)   </a:t>
                      </a:r>
                      <a:r>
                        <a:rPr lang="en-US" sz="1200" u="none" strike="noStrike" dirty="0" err="1">
                          <a:effectLst/>
                        </a:rPr>
                        <a:t>Tz</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658 (47.6)</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766992950"/>
                  </a:ext>
                </a:extLst>
              </a:tr>
              <a:tr h="158313">
                <a:tc>
                  <a:txBody>
                    <a:bodyPr/>
                    <a:lstStyle/>
                    <a:p>
                      <a:pPr algn="l" fontAlgn="ctr"/>
                      <a:r>
                        <a:rPr lang="en-US" sz="1200" u="none" strike="noStrike" dirty="0">
                          <a:effectLst/>
                        </a:rPr>
                        <a:t>Both (1+2)</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14 (1.0)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573681905"/>
                  </a:ext>
                </a:extLst>
              </a:tr>
              <a:tr h="158313">
                <a:tc>
                  <a:txBody>
                    <a:bodyPr/>
                    <a:lstStyle/>
                    <a:p>
                      <a:pPr algn="l" fontAlgn="ctr"/>
                      <a:r>
                        <a:rPr lang="en-US" sz="1200" u="none" strike="noStrike">
                          <a:effectLst/>
                        </a:rPr>
                        <a:t>Location- 3</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tc>
                  <a:txBody>
                    <a:bodyPr/>
                    <a:lstStyle/>
                    <a:p>
                      <a:pPr algn="l" fontAlgn="ct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870427634"/>
                  </a:ext>
                </a:extLst>
              </a:tr>
              <a:tr h="158313">
                <a:tc>
                  <a:txBody>
                    <a:bodyPr/>
                    <a:lstStyle/>
                    <a:p>
                      <a:pPr algn="l" fontAlgn="ctr"/>
                      <a:r>
                        <a:rPr lang="en-US" sz="1200" u="none" strike="noStrike">
                          <a:effectLst/>
                        </a:rPr>
                        <a:t>(1)   Upper gland </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194 (14.0)</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950071394"/>
                  </a:ext>
                </a:extLst>
              </a:tr>
              <a:tr h="158313">
                <a:tc>
                  <a:txBody>
                    <a:bodyPr/>
                    <a:lstStyle/>
                    <a:p>
                      <a:pPr algn="l" fontAlgn="ctr"/>
                      <a:r>
                        <a:rPr lang="en-US" sz="1200" u="none" strike="noStrike">
                          <a:effectLst/>
                        </a:rPr>
                        <a:t>(2)   Middle gland</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737 (53.3)</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736624802"/>
                  </a:ext>
                </a:extLst>
              </a:tr>
              <a:tr h="158313">
                <a:tc>
                  <a:txBody>
                    <a:bodyPr/>
                    <a:lstStyle/>
                    <a:p>
                      <a:pPr algn="l" fontAlgn="ctr"/>
                      <a:r>
                        <a:rPr lang="en-US" sz="1200" u="none" strike="noStrike">
                          <a:effectLst/>
                        </a:rPr>
                        <a:t>(3)   Lower gland</a:t>
                      </a:r>
                      <a:endParaRPr lang="zh-TW" sz="1200" b="0" i="0" u="none" strike="noStrike">
                        <a:solidFill>
                          <a:srgbClr val="000000"/>
                        </a:solidFill>
                        <a:effectLst/>
                        <a:latin typeface="Times New Roman" panose="02020603050405020304" pitchFamily="18" charset="0"/>
                        <a:ea typeface="新細明體" panose="02020500000000000000" pitchFamily="18" charset="-120"/>
                      </a:endParaRPr>
                    </a:p>
                  </a:txBody>
                  <a:tcPr marL="207714" marR="6924" marT="6924" marB="0" anchor="ctr"/>
                </a:tc>
                <a:tc>
                  <a:txBody>
                    <a:bodyPr/>
                    <a:lstStyle/>
                    <a:p>
                      <a:pPr algn="ctr" fontAlgn="ctr"/>
                      <a:r>
                        <a:rPr lang="en-US" sz="1200" u="none" strike="noStrike" dirty="0">
                          <a:effectLst/>
                        </a:rPr>
                        <a:t>426 (30.8)</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1497165151"/>
                  </a:ext>
                </a:extLst>
              </a:tr>
              <a:tr h="165509">
                <a:tc>
                  <a:txBody>
                    <a:bodyPr/>
                    <a:lstStyle/>
                    <a:p>
                      <a:pPr algn="l" fontAlgn="ctr"/>
                      <a:r>
                        <a:rPr lang="zh-TW" altLang="en-US" sz="1200" u="none" strike="noStrike" dirty="0">
                          <a:effectLst/>
                        </a:rPr>
                        <a:t>   </a:t>
                      </a:r>
                      <a:r>
                        <a:rPr lang="en-US" sz="1200" u="none" strike="noStrike" dirty="0">
                          <a:effectLst/>
                        </a:rPr>
                        <a:t>Multiple locations (1+2/ </a:t>
                      </a:r>
                      <a:r>
                        <a:rPr lang="zh-TW" altLang="en-US" sz="1200" u="none" strike="noStrike" dirty="0">
                          <a:effectLst/>
                        </a:rPr>
                        <a:t>  </a:t>
                      </a:r>
                      <a:r>
                        <a:rPr lang="en-US" sz="1200" u="none" strike="noStrike" dirty="0">
                          <a:effectLst/>
                        </a:rPr>
                        <a:t>2+3/1+2+3)</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103857" marR="6924" marT="6924" marB="0" anchor="ctr"/>
                </a:tc>
                <a:tc>
                  <a:txBody>
                    <a:bodyPr/>
                    <a:lstStyle/>
                    <a:p>
                      <a:pPr algn="ctr" fontAlgn="ctr"/>
                      <a:r>
                        <a:rPr lang="en-US" sz="1200" u="none" strike="noStrike" dirty="0">
                          <a:effectLst/>
                        </a:rPr>
                        <a:t>25 (1.8)</a:t>
                      </a:r>
                      <a:endParaRPr 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6924" marR="6924" marT="6924" marB="0" anchor="ctr"/>
                </a:tc>
                <a:extLst>
                  <a:ext uri="{0D108BD9-81ED-4DB2-BD59-A6C34878D82A}">
                    <a16:rowId xmlns:a16="http://schemas.microsoft.com/office/drawing/2014/main" val="3252333657"/>
                  </a:ext>
                </a:extLst>
              </a:tr>
            </a:tbl>
          </a:graphicData>
        </a:graphic>
      </p:graphicFrame>
      <p:sp>
        <p:nvSpPr>
          <p:cNvPr id="5" name="矩形 4">
            <a:extLst>
              <a:ext uri="{FF2B5EF4-FFF2-40B4-BE49-F238E27FC236}">
                <a16:creationId xmlns:a16="http://schemas.microsoft.com/office/drawing/2014/main" id="{DF5CD0D4-636B-4B92-992F-0C40C7BABB91}"/>
              </a:ext>
            </a:extLst>
          </p:cNvPr>
          <p:cNvSpPr/>
          <p:nvPr/>
        </p:nvSpPr>
        <p:spPr>
          <a:xfrm>
            <a:off x="8947414" y="1368028"/>
            <a:ext cx="2300630" cy="369332"/>
          </a:xfrm>
          <a:prstGeom prst="rect">
            <a:avLst/>
          </a:prstGeom>
        </p:spPr>
        <p:txBody>
          <a:bodyPr wrap="none">
            <a:spAutoFit/>
          </a:bodyPr>
          <a:lstStyle/>
          <a:p>
            <a:r>
              <a:rPr lang="en-US" altLang="zh-TW" dirty="0">
                <a:latin typeface="Arial" panose="020B0604020202020204" pitchFamily="34" charset="0"/>
                <a:ea typeface="標楷體" panose="03000509000000000000" pitchFamily="65" charset="-120"/>
                <a:cs typeface="Arial" panose="020B0604020202020204" pitchFamily="34" charset="0"/>
              </a:rPr>
              <a:t>Case No: GF010924</a:t>
            </a:r>
            <a:endParaRPr lang="zh-TW" altLang="en-US" dirty="0"/>
          </a:p>
        </p:txBody>
      </p:sp>
      <p:sp>
        <p:nvSpPr>
          <p:cNvPr id="6" name="矩形: 圓角 5">
            <a:extLst>
              <a:ext uri="{FF2B5EF4-FFF2-40B4-BE49-F238E27FC236}">
                <a16:creationId xmlns:a16="http://schemas.microsoft.com/office/drawing/2014/main" id="{50197D94-89FE-40DD-B191-C6ED11D2333F}"/>
              </a:ext>
            </a:extLst>
          </p:cNvPr>
          <p:cNvSpPr/>
          <p:nvPr/>
        </p:nvSpPr>
        <p:spPr>
          <a:xfrm>
            <a:off x="668594" y="3932903"/>
            <a:ext cx="953729" cy="17698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0000FF"/>
                </a:solidFill>
              </a:ln>
            </a:endParaRPr>
          </a:p>
        </p:txBody>
      </p:sp>
      <p:sp>
        <p:nvSpPr>
          <p:cNvPr id="7" name="矩形: 圓角 6">
            <a:extLst>
              <a:ext uri="{FF2B5EF4-FFF2-40B4-BE49-F238E27FC236}">
                <a16:creationId xmlns:a16="http://schemas.microsoft.com/office/drawing/2014/main" id="{4D991C08-D6A7-4637-8237-7678D900578D}"/>
              </a:ext>
            </a:extLst>
          </p:cNvPr>
          <p:cNvSpPr/>
          <p:nvPr/>
        </p:nvSpPr>
        <p:spPr>
          <a:xfrm>
            <a:off x="668593" y="4685071"/>
            <a:ext cx="953729" cy="176981"/>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0000FF"/>
                </a:solidFill>
              </a:ln>
            </a:endParaRPr>
          </a:p>
        </p:txBody>
      </p:sp>
      <p:sp>
        <p:nvSpPr>
          <p:cNvPr id="8" name="矩形: 圓角 7">
            <a:extLst>
              <a:ext uri="{FF2B5EF4-FFF2-40B4-BE49-F238E27FC236}">
                <a16:creationId xmlns:a16="http://schemas.microsoft.com/office/drawing/2014/main" id="{A39D359B-72E6-4764-82C1-8772224BB35A}"/>
              </a:ext>
            </a:extLst>
          </p:cNvPr>
          <p:cNvSpPr/>
          <p:nvPr/>
        </p:nvSpPr>
        <p:spPr>
          <a:xfrm>
            <a:off x="668593" y="5437240"/>
            <a:ext cx="953729" cy="17698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0000FF"/>
                </a:solidFill>
              </a:ln>
            </a:endParaRPr>
          </a:p>
        </p:txBody>
      </p:sp>
      <p:cxnSp>
        <p:nvCxnSpPr>
          <p:cNvPr id="10" name="直線單箭頭接點 9">
            <a:extLst>
              <a:ext uri="{FF2B5EF4-FFF2-40B4-BE49-F238E27FC236}">
                <a16:creationId xmlns:a16="http://schemas.microsoft.com/office/drawing/2014/main" id="{3D389E40-DCC6-4807-BE18-546EE23046CA}"/>
              </a:ext>
            </a:extLst>
          </p:cNvPr>
          <p:cNvCxnSpPr>
            <a:cxnSpLocks/>
          </p:cNvCxnSpPr>
          <p:nvPr/>
        </p:nvCxnSpPr>
        <p:spPr>
          <a:xfrm flipV="1">
            <a:off x="1720645" y="4006658"/>
            <a:ext cx="3008671" cy="14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003B451A-5875-44B7-A7A7-ADC74A8F5FC2}"/>
              </a:ext>
            </a:extLst>
          </p:cNvPr>
          <p:cNvCxnSpPr>
            <a:cxnSpLocks/>
          </p:cNvCxnSpPr>
          <p:nvPr/>
        </p:nvCxnSpPr>
        <p:spPr>
          <a:xfrm>
            <a:off x="1720644" y="4773561"/>
            <a:ext cx="3008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E968039-A014-4A12-8DC8-B94A99E163D8}"/>
              </a:ext>
            </a:extLst>
          </p:cNvPr>
          <p:cNvCxnSpPr>
            <a:cxnSpLocks/>
          </p:cNvCxnSpPr>
          <p:nvPr/>
        </p:nvCxnSpPr>
        <p:spPr>
          <a:xfrm>
            <a:off x="1691146" y="5525729"/>
            <a:ext cx="3038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357A22CD-F411-4D4A-92DF-154880AEDB42}"/>
              </a:ext>
            </a:extLst>
          </p:cNvPr>
          <p:cNvGraphicFramePr>
            <a:graphicFrameLocks noGrp="1"/>
          </p:cNvGraphicFramePr>
          <p:nvPr>
            <p:extLst>
              <p:ext uri="{D42A27DB-BD31-4B8C-83A1-F6EECF244321}">
                <p14:modId xmlns:p14="http://schemas.microsoft.com/office/powerpoint/2010/main" val="716517285"/>
              </p:ext>
            </p:extLst>
          </p:nvPr>
        </p:nvGraphicFramePr>
        <p:xfrm>
          <a:off x="7441660" y="4685071"/>
          <a:ext cx="3973532" cy="891540"/>
        </p:xfrm>
        <a:graphic>
          <a:graphicData uri="http://schemas.openxmlformats.org/drawingml/2006/table">
            <a:tbl>
              <a:tblPr>
                <a:tableStyleId>{5C22544A-7EE6-4342-B048-85BDC9FD1C3A}</a:tableStyleId>
              </a:tblPr>
              <a:tblGrid>
                <a:gridCol w="2601932">
                  <a:extLst>
                    <a:ext uri="{9D8B030D-6E8A-4147-A177-3AD203B41FA5}">
                      <a16:colId xmlns:a16="http://schemas.microsoft.com/office/drawing/2014/main" val="4250833367"/>
                    </a:ext>
                  </a:extLst>
                </a:gridCol>
                <a:gridCol w="1371600">
                  <a:extLst>
                    <a:ext uri="{9D8B030D-6E8A-4147-A177-3AD203B41FA5}">
                      <a16:colId xmlns:a16="http://schemas.microsoft.com/office/drawing/2014/main" val="2185649743"/>
                    </a:ext>
                  </a:extLst>
                </a:gridCol>
              </a:tblGrid>
              <a:tr h="209550">
                <a:tc>
                  <a:txBody>
                    <a:bodyPr/>
                    <a:lstStyle/>
                    <a:p>
                      <a:pPr algn="l" fontAlgn="ctr"/>
                      <a:r>
                        <a:rPr lang="en-US" sz="1400" u="none" strike="noStrike" dirty="0">
                          <a:effectLst/>
                          <a:latin typeface="Arial" panose="020B0604020202020204" pitchFamily="34" charset="0"/>
                          <a:cs typeface="Arial" panose="020B0604020202020204" pitchFamily="34" charset="0"/>
                        </a:rPr>
                        <a:t>Lesion Patho Dx</a:t>
                      </a:r>
                      <a:endParaRPr lang="en-US"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9525" marR="9525" marT="9525" marB="0" anchor="ctr"/>
                </a:tc>
                <a:tc>
                  <a:txBody>
                    <a:bodyPr/>
                    <a:lstStyle/>
                    <a:p>
                      <a:pPr algn="l" fontAlgn="ctr"/>
                      <a:endParaRPr lang="zh-TW" altLang="en-US"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9525" marR="9525" marT="9525" marB="0" anchor="ctr"/>
                </a:tc>
                <a:extLst>
                  <a:ext uri="{0D108BD9-81ED-4DB2-BD59-A6C34878D82A}">
                    <a16:rowId xmlns:a16="http://schemas.microsoft.com/office/drawing/2014/main" val="2220778224"/>
                  </a:ext>
                </a:extLst>
              </a:tr>
              <a:tr h="209550">
                <a:tc>
                  <a:txBody>
                    <a:bodyPr/>
                    <a:lstStyle/>
                    <a:p>
                      <a:pPr algn="l" fontAlgn="ctr"/>
                      <a:r>
                        <a:rPr lang="en-US" sz="1400" u="none" strike="noStrike" dirty="0">
                          <a:effectLst/>
                          <a:latin typeface="Arial" panose="020B0604020202020204" pitchFamily="34" charset="0"/>
                          <a:cs typeface="Arial" panose="020B0604020202020204" pitchFamily="34" charset="0"/>
                        </a:rPr>
                        <a:t>Benign</a:t>
                      </a:r>
                      <a:endParaRPr lang="en-US"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142875" marR="9525" marT="9525"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574 (41.5)</a:t>
                      </a:r>
                      <a:endParaRPr lang="en-US"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9525" marR="9525" marT="9525" marB="0" anchor="ctr"/>
                </a:tc>
                <a:extLst>
                  <a:ext uri="{0D108BD9-81ED-4DB2-BD59-A6C34878D82A}">
                    <a16:rowId xmlns:a16="http://schemas.microsoft.com/office/drawing/2014/main" val="3778557688"/>
                  </a:ext>
                </a:extLst>
              </a:tr>
              <a:tr h="214405">
                <a:tc>
                  <a:txBody>
                    <a:bodyPr/>
                    <a:lstStyle/>
                    <a:p>
                      <a:pPr algn="l" fontAlgn="ctr"/>
                      <a:r>
                        <a:rPr lang="en-US" sz="1400" u="none" strike="noStrike" dirty="0">
                          <a:effectLst/>
                          <a:latin typeface="Arial" panose="020B0604020202020204" pitchFamily="34" charset="0"/>
                          <a:cs typeface="Arial" panose="020B0604020202020204" pitchFamily="34" charset="0"/>
                        </a:rPr>
                        <a:t>Minor malignant (3+3)</a:t>
                      </a:r>
                      <a:endParaRPr lang="en-US"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142875" marR="9525" marT="9525"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303 (21.9)</a:t>
                      </a:r>
                      <a:endParaRPr lang="en-US"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9525" marR="9525" marT="9525" marB="0" anchor="ctr"/>
                </a:tc>
                <a:extLst>
                  <a:ext uri="{0D108BD9-81ED-4DB2-BD59-A6C34878D82A}">
                    <a16:rowId xmlns:a16="http://schemas.microsoft.com/office/drawing/2014/main" val="985516483"/>
                  </a:ext>
                </a:extLst>
              </a:tr>
              <a:tr h="219075">
                <a:tc>
                  <a:txBody>
                    <a:bodyPr/>
                    <a:lstStyle/>
                    <a:p>
                      <a:pPr algn="l" fontAlgn="ctr"/>
                      <a:r>
                        <a:rPr lang="en-US" sz="1400" u="none" strike="noStrike" dirty="0">
                          <a:effectLst/>
                          <a:latin typeface="Arial" panose="020B0604020202020204" pitchFamily="34" charset="0"/>
                          <a:cs typeface="Arial" panose="020B0604020202020204" pitchFamily="34" charset="0"/>
                        </a:rPr>
                        <a:t>Major malignant (&gt;3+3)</a:t>
                      </a:r>
                      <a:endParaRPr lang="en-US"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142875" marR="9525" marT="9525"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505 (36.5)</a:t>
                      </a:r>
                      <a:endParaRPr lang="en-US"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9525" marR="9525" marT="9525" marB="0" anchor="ctr"/>
                </a:tc>
                <a:extLst>
                  <a:ext uri="{0D108BD9-81ED-4DB2-BD59-A6C34878D82A}">
                    <a16:rowId xmlns:a16="http://schemas.microsoft.com/office/drawing/2014/main" val="1189444201"/>
                  </a:ext>
                </a:extLst>
              </a:tr>
            </a:tbl>
          </a:graphicData>
        </a:graphic>
      </p:graphicFrame>
      <p:sp>
        <p:nvSpPr>
          <p:cNvPr id="17" name="文字方塊 16">
            <a:extLst>
              <a:ext uri="{FF2B5EF4-FFF2-40B4-BE49-F238E27FC236}">
                <a16:creationId xmlns:a16="http://schemas.microsoft.com/office/drawing/2014/main" id="{3494F5AF-5627-4870-B347-4E175704A086}"/>
              </a:ext>
            </a:extLst>
          </p:cNvPr>
          <p:cNvSpPr txBox="1"/>
          <p:nvPr/>
        </p:nvSpPr>
        <p:spPr>
          <a:xfrm>
            <a:off x="7342591" y="4315739"/>
            <a:ext cx="1917290" cy="369332"/>
          </a:xfrm>
          <a:prstGeom prst="rect">
            <a:avLst/>
          </a:prstGeom>
          <a:noFill/>
        </p:spPr>
        <p:txBody>
          <a:bodyPr wrap="square" rtlCol="0">
            <a:spAutoFit/>
          </a:bodyPr>
          <a:lstStyle/>
          <a:p>
            <a:r>
              <a:rPr lang="en-US" altLang="zh-TW" dirty="0"/>
              <a:t>Outcome</a:t>
            </a:r>
            <a:endParaRPr lang="zh-TW" altLang="en-US" dirty="0"/>
          </a:p>
        </p:txBody>
      </p:sp>
      <p:pic>
        <p:nvPicPr>
          <p:cNvPr id="22" name="圖片 21">
            <a:extLst>
              <a:ext uri="{FF2B5EF4-FFF2-40B4-BE49-F238E27FC236}">
                <a16:creationId xmlns:a16="http://schemas.microsoft.com/office/drawing/2014/main" id="{A67953EA-B466-4981-AD27-4BDF6ABF3A2C}"/>
              </a:ext>
            </a:extLst>
          </p:cNvPr>
          <p:cNvPicPr>
            <a:picLocks noChangeAspect="1"/>
          </p:cNvPicPr>
          <p:nvPr/>
        </p:nvPicPr>
        <p:blipFill>
          <a:blip r:embed="rId2"/>
          <a:stretch>
            <a:fillRect/>
          </a:stretch>
        </p:blipFill>
        <p:spPr>
          <a:xfrm>
            <a:off x="4916880" y="3902081"/>
            <a:ext cx="1984613" cy="1836800"/>
          </a:xfrm>
          <a:prstGeom prst="rect">
            <a:avLst/>
          </a:prstGeom>
        </p:spPr>
      </p:pic>
    </p:spTree>
    <p:extLst>
      <p:ext uri="{BB962C8B-B14F-4D97-AF65-F5344CB8AC3E}">
        <p14:creationId xmlns:p14="http://schemas.microsoft.com/office/powerpoint/2010/main" val="208721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69523-33E6-46C7-BCEA-2F73375303B0}"/>
              </a:ext>
            </a:extLst>
          </p:cNvPr>
          <p:cNvSpPr>
            <a:spLocks noGrp="1"/>
          </p:cNvSpPr>
          <p:nvPr>
            <p:ph type="title"/>
          </p:nvPr>
        </p:nvSpPr>
        <p:spPr>
          <a:xfrm>
            <a:off x="1156274" y="365259"/>
            <a:ext cx="10058400" cy="1268104"/>
          </a:xfrm>
        </p:spPr>
        <p:txBody>
          <a:bodyPr>
            <a:normAutofit/>
          </a:bodyPr>
          <a:lstStyle/>
          <a:p>
            <a:r>
              <a:rPr lang="en-US" altLang="zh-TW" sz="4400" dirty="0">
                <a:ea typeface="標楷體" panose="03000509000000000000" pitchFamily="65" charset="-120"/>
              </a:rPr>
              <a:t>SPSS</a:t>
            </a:r>
            <a:r>
              <a:rPr lang="zh-TW" altLang="en-US" sz="4400" dirty="0">
                <a:ea typeface="標楷體" panose="03000509000000000000" pitchFamily="65" charset="-120"/>
              </a:rPr>
              <a:t> </a:t>
            </a:r>
            <a:r>
              <a:rPr lang="en-US" altLang="zh-TW" sz="4400" dirty="0">
                <a:ea typeface="標楷體" panose="03000509000000000000" pitchFamily="65" charset="-120"/>
              </a:rPr>
              <a:t>multinomial logistic Reg</a:t>
            </a:r>
            <a:endParaRPr lang="zh-TW" altLang="en-US" sz="4400" dirty="0"/>
          </a:p>
        </p:txBody>
      </p:sp>
      <p:pic>
        <p:nvPicPr>
          <p:cNvPr id="4" name="圖片 3">
            <a:extLst>
              <a:ext uri="{FF2B5EF4-FFF2-40B4-BE49-F238E27FC236}">
                <a16:creationId xmlns:a16="http://schemas.microsoft.com/office/drawing/2014/main" id="{8FD51E1A-4123-405B-B45F-43FB2491F3D1}"/>
              </a:ext>
            </a:extLst>
          </p:cNvPr>
          <p:cNvPicPr>
            <a:picLocks noChangeAspect="1"/>
          </p:cNvPicPr>
          <p:nvPr/>
        </p:nvPicPr>
        <p:blipFill>
          <a:blip r:embed="rId2"/>
          <a:stretch>
            <a:fillRect/>
          </a:stretch>
        </p:blipFill>
        <p:spPr>
          <a:xfrm>
            <a:off x="485713" y="1845734"/>
            <a:ext cx="6326543" cy="4309260"/>
          </a:xfrm>
          <a:prstGeom prst="rect">
            <a:avLst/>
          </a:prstGeom>
        </p:spPr>
      </p:pic>
      <p:pic>
        <p:nvPicPr>
          <p:cNvPr id="5" name="圖片 4">
            <a:extLst>
              <a:ext uri="{FF2B5EF4-FFF2-40B4-BE49-F238E27FC236}">
                <a16:creationId xmlns:a16="http://schemas.microsoft.com/office/drawing/2014/main" id="{37F4EA5B-1C1B-4398-856C-3F93375CFAB8}"/>
              </a:ext>
            </a:extLst>
          </p:cNvPr>
          <p:cNvPicPr>
            <a:picLocks noChangeAspect="1"/>
          </p:cNvPicPr>
          <p:nvPr/>
        </p:nvPicPr>
        <p:blipFill>
          <a:blip r:embed="rId3"/>
          <a:stretch>
            <a:fillRect/>
          </a:stretch>
        </p:blipFill>
        <p:spPr>
          <a:xfrm>
            <a:off x="6941574" y="1845734"/>
            <a:ext cx="4581678" cy="4355980"/>
          </a:xfrm>
          <a:prstGeom prst="rect">
            <a:avLst/>
          </a:prstGeom>
          <a:ln>
            <a:solidFill>
              <a:srgbClr val="FF0000"/>
            </a:solidFill>
          </a:ln>
        </p:spPr>
      </p:pic>
      <p:sp>
        <p:nvSpPr>
          <p:cNvPr id="6" name="矩形: 圓角 5">
            <a:extLst>
              <a:ext uri="{FF2B5EF4-FFF2-40B4-BE49-F238E27FC236}">
                <a16:creationId xmlns:a16="http://schemas.microsoft.com/office/drawing/2014/main" id="{C11BFA75-50F0-4892-B3D4-58C92BCB4321}"/>
              </a:ext>
            </a:extLst>
          </p:cNvPr>
          <p:cNvSpPr/>
          <p:nvPr/>
        </p:nvSpPr>
        <p:spPr>
          <a:xfrm>
            <a:off x="6056672" y="2241756"/>
            <a:ext cx="629264" cy="226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6626009E-AB06-478A-A3B8-002BB1483449}"/>
              </a:ext>
            </a:extLst>
          </p:cNvPr>
          <p:cNvPicPr>
            <a:picLocks noChangeAspect="1"/>
          </p:cNvPicPr>
          <p:nvPr/>
        </p:nvPicPr>
        <p:blipFill>
          <a:blip r:embed="rId4"/>
          <a:stretch>
            <a:fillRect/>
          </a:stretch>
        </p:blipFill>
        <p:spPr>
          <a:xfrm>
            <a:off x="9123306" y="5468526"/>
            <a:ext cx="2278042" cy="802234"/>
          </a:xfrm>
          <a:prstGeom prst="rect">
            <a:avLst/>
          </a:prstGeom>
        </p:spPr>
      </p:pic>
      <p:sp>
        <p:nvSpPr>
          <p:cNvPr id="8" name="橢圓 7">
            <a:extLst>
              <a:ext uri="{FF2B5EF4-FFF2-40B4-BE49-F238E27FC236}">
                <a16:creationId xmlns:a16="http://schemas.microsoft.com/office/drawing/2014/main" id="{F1C7915E-D61A-4E87-9338-8C7A8784150D}"/>
              </a:ext>
            </a:extLst>
          </p:cNvPr>
          <p:cNvSpPr/>
          <p:nvPr/>
        </p:nvSpPr>
        <p:spPr>
          <a:xfrm>
            <a:off x="8875980" y="5135889"/>
            <a:ext cx="1356851" cy="1356852"/>
          </a:xfrm>
          <a:prstGeom prst="ellipse">
            <a:avLst/>
          </a:prstGeom>
          <a:noFill/>
          <a:ln w="28575">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4733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3C18E-B2D7-4D51-B73D-F0D6BDC3269A}"/>
              </a:ext>
            </a:extLst>
          </p:cNvPr>
          <p:cNvSpPr>
            <a:spLocks noGrp="1"/>
          </p:cNvSpPr>
          <p:nvPr>
            <p:ph type="title"/>
          </p:nvPr>
        </p:nvSpPr>
        <p:spPr/>
        <p:txBody>
          <a:bodyPr>
            <a:normAutofit/>
          </a:bodyPr>
          <a:lstStyle/>
          <a:p>
            <a:r>
              <a:rPr lang="en-US" altLang="zh-TW" sz="4400" dirty="0">
                <a:ea typeface="標楷體" panose="03000509000000000000" pitchFamily="65" charset="-120"/>
              </a:rPr>
              <a:t>SPSS</a:t>
            </a:r>
            <a:r>
              <a:rPr lang="zh-TW" altLang="en-US" sz="4400" dirty="0">
                <a:ea typeface="標楷體" panose="03000509000000000000" pitchFamily="65" charset="-120"/>
              </a:rPr>
              <a:t> </a:t>
            </a:r>
            <a:r>
              <a:rPr lang="en-US" altLang="zh-TW" sz="4400" dirty="0">
                <a:ea typeface="標楷體" panose="03000509000000000000" pitchFamily="65" charset="-120"/>
              </a:rPr>
              <a:t>Output (multinomial logistic Reg) </a:t>
            </a:r>
            <a:endParaRPr lang="zh-TW" altLang="en-US" sz="4400" dirty="0"/>
          </a:p>
        </p:txBody>
      </p:sp>
      <p:pic>
        <p:nvPicPr>
          <p:cNvPr id="5" name="圖片 4">
            <a:extLst>
              <a:ext uri="{FF2B5EF4-FFF2-40B4-BE49-F238E27FC236}">
                <a16:creationId xmlns:a16="http://schemas.microsoft.com/office/drawing/2014/main" id="{DA4E9CE0-552A-4EF0-920B-A0FF80223C5D}"/>
              </a:ext>
            </a:extLst>
          </p:cNvPr>
          <p:cNvPicPr>
            <a:picLocks noChangeAspect="1"/>
          </p:cNvPicPr>
          <p:nvPr/>
        </p:nvPicPr>
        <p:blipFill>
          <a:blip r:embed="rId2"/>
          <a:stretch>
            <a:fillRect/>
          </a:stretch>
        </p:blipFill>
        <p:spPr>
          <a:xfrm>
            <a:off x="308963" y="2181256"/>
            <a:ext cx="5073445" cy="3408824"/>
          </a:xfrm>
          <a:prstGeom prst="rect">
            <a:avLst/>
          </a:prstGeom>
        </p:spPr>
      </p:pic>
      <p:pic>
        <p:nvPicPr>
          <p:cNvPr id="6" name="圖片 5">
            <a:extLst>
              <a:ext uri="{FF2B5EF4-FFF2-40B4-BE49-F238E27FC236}">
                <a16:creationId xmlns:a16="http://schemas.microsoft.com/office/drawing/2014/main" id="{BDF5306D-103C-4DE5-954C-5C915C6784CF}"/>
              </a:ext>
            </a:extLst>
          </p:cNvPr>
          <p:cNvPicPr>
            <a:picLocks noChangeAspect="1"/>
          </p:cNvPicPr>
          <p:nvPr/>
        </p:nvPicPr>
        <p:blipFill>
          <a:blip r:embed="rId3"/>
          <a:stretch>
            <a:fillRect/>
          </a:stretch>
        </p:blipFill>
        <p:spPr>
          <a:xfrm>
            <a:off x="5382408" y="1853707"/>
            <a:ext cx="6523491" cy="4252123"/>
          </a:xfrm>
          <a:prstGeom prst="rect">
            <a:avLst/>
          </a:prstGeom>
        </p:spPr>
      </p:pic>
    </p:spTree>
    <p:extLst>
      <p:ext uri="{BB962C8B-B14F-4D97-AF65-F5344CB8AC3E}">
        <p14:creationId xmlns:p14="http://schemas.microsoft.com/office/powerpoint/2010/main" val="163427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E0DE0-59EE-47FD-9179-262D585B2CF4}"/>
              </a:ext>
            </a:extLst>
          </p:cNvPr>
          <p:cNvSpPr>
            <a:spLocks noGrp="1"/>
          </p:cNvSpPr>
          <p:nvPr>
            <p:ph type="title"/>
          </p:nvPr>
        </p:nvSpPr>
        <p:spPr>
          <a:xfrm>
            <a:off x="1166106" y="748719"/>
            <a:ext cx="10058400" cy="942429"/>
          </a:xfrm>
        </p:spPr>
        <p:txBody>
          <a:bodyPr/>
          <a:lstStyle/>
          <a:p>
            <a:r>
              <a:rPr lang="en-US" altLang="zh-TW" dirty="0"/>
              <a:t>R</a:t>
            </a:r>
            <a:r>
              <a:rPr lang="zh-TW" altLang="en-US" dirty="0"/>
              <a:t> </a:t>
            </a:r>
            <a:r>
              <a:rPr lang="en-US" altLang="zh-TW" dirty="0"/>
              <a:t>packages {</a:t>
            </a:r>
            <a:r>
              <a:rPr lang="en-US" altLang="zh-TW" dirty="0" err="1"/>
              <a:t>olsrr</a:t>
            </a:r>
            <a:r>
              <a:rPr lang="en-US" altLang="zh-TW" dirty="0"/>
              <a:t>} {MASS} </a:t>
            </a:r>
            <a:endParaRPr lang="zh-TW" altLang="en-US" dirty="0"/>
          </a:p>
        </p:txBody>
      </p:sp>
      <p:graphicFrame>
        <p:nvGraphicFramePr>
          <p:cNvPr id="6" name="內容版面配置區 5">
            <a:extLst>
              <a:ext uri="{FF2B5EF4-FFF2-40B4-BE49-F238E27FC236}">
                <a16:creationId xmlns:a16="http://schemas.microsoft.com/office/drawing/2014/main" id="{E688ACC1-91BD-488D-9280-5AFD2013EDC3}"/>
              </a:ext>
            </a:extLst>
          </p:cNvPr>
          <p:cNvGraphicFramePr>
            <a:graphicFrameLocks noGrp="1"/>
          </p:cNvGraphicFramePr>
          <p:nvPr>
            <p:ph idx="1"/>
            <p:extLst>
              <p:ext uri="{D42A27DB-BD31-4B8C-83A1-F6EECF244321}">
                <p14:modId xmlns:p14="http://schemas.microsoft.com/office/powerpoint/2010/main" val="2655460619"/>
              </p:ext>
            </p:extLst>
          </p:nvPr>
        </p:nvGraphicFramePr>
        <p:xfrm>
          <a:off x="1176656" y="1839525"/>
          <a:ext cx="8572500" cy="1188720"/>
        </p:xfrm>
        <a:graphic>
          <a:graphicData uri="http://schemas.openxmlformats.org/drawingml/2006/table">
            <a:tbl>
              <a:tblPr/>
              <a:tblGrid>
                <a:gridCol w="8572500">
                  <a:extLst>
                    <a:ext uri="{9D8B030D-6E8A-4147-A177-3AD203B41FA5}">
                      <a16:colId xmlns:a16="http://schemas.microsoft.com/office/drawing/2014/main" val="493181365"/>
                    </a:ext>
                  </a:extLst>
                </a:gridCol>
              </a:tblGrid>
              <a:tr h="0">
                <a:tc>
                  <a:txBody>
                    <a:bodyPr/>
                    <a:lstStyle/>
                    <a:p>
                      <a:r>
                        <a:rPr lang="en-US" dirty="0" err="1"/>
                        <a:t>ols_step_all_possible</a:t>
                      </a:r>
                      <a:r>
                        <a:rPr lang="en-US" altLang="zh-TW" dirty="0">
                          <a:effectLst/>
                        </a:rPr>
                        <a:t>(model)</a:t>
                      </a:r>
                      <a:endParaRPr lang="en-US" dirty="0"/>
                    </a:p>
                    <a:p>
                      <a:r>
                        <a:rPr lang="en-US" altLang="zh-TW" sz="1800" kern="1200" dirty="0" err="1">
                          <a:solidFill>
                            <a:schemeClr val="tx1"/>
                          </a:solidFill>
                          <a:effectLst/>
                          <a:latin typeface="+mn-lt"/>
                          <a:ea typeface="+mn-ea"/>
                          <a:cs typeface="+mn-cs"/>
                        </a:rPr>
                        <a:t>ols_step_best_subset</a:t>
                      </a:r>
                      <a:r>
                        <a:rPr lang="en-US" altLang="zh-TW" dirty="0">
                          <a:effectLst/>
                        </a:rPr>
                        <a:t>(model)</a:t>
                      </a:r>
                    </a:p>
                    <a:p>
                      <a:r>
                        <a:rPr lang="en-US" altLang="zh-TW" sz="1800" kern="1200" dirty="0" err="1">
                          <a:solidFill>
                            <a:schemeClr val="tx1"/>
                          </a:solidFill>
                          <a:effectLst/>
                          <a:latin typeface="+mn-lt"/>
                          <a:ea typeface="+mn-ea"/>
                          <a:cs typeface="+mn-cs"/>
                        </a:rPr>
                        <a:t>ols_step_forward_p</a:t>
                      </a:r>
                      <a:r>
                        <a:rPr lang="en-US" altLang="zh-TW" dirty="0">
                          <a:effectLst/>
                        </a:rPr>
                        <a:t>(model)</a:t>
                      </a:r>
                    </a:p>
                    <a:p>
                      <a:r>
                        <a:rPr lang="en-US" altLang="zh-TW" sz="1800" kern="1200" dirty="0" err="1">
                          <a:solidFill>
                            <a:schemeClr val="tx1"/>
                          </a:solidFill>
                          <a:effectLst/>
                          <a:latin typeface="+mn-lt"/>
                          <a:ea typeface="+mn-ea"/>
                          <a:cs typeface="+mn-cs"/>
                        </a:rPr>
                        <a:t>ols_step_backward_p</a:t>
                      </a:r>
                      <a:r>
                        <a:rPr lang="en-US" altLang="zh-TW" dirty="0">
                          <a:effectLst/>
                        </a:rPr>
                        <a:t>(model)</a:t>
                      </a:r>
                      <a:endParaRPr lang="en-US" dirty="0"/>
                    </a:p>
                  </a:txBody>
                  <a:tcPr>
                    <a:lnL>
                      <a:noFill/>
                    </a:lnL>
                    <a:lnR>
                      <a:noFill/>
                    </a:lnR>
                    <a:lnT>
                      <a:noFill/>
                    </a:lnT>
                    <a:lnB>
                      <a:noFill/>
                    </a:lnB>
                    <a:solidFill>
                      <a:srgbClr val="FFFFFF"/>
                    </a:solidFill>
                  </a:tcPr>
                </a:tc>
                <a:extLst>
                  <a:ext uri="{0D108BD9-81ED-4DB2-BD59-A6C34878D82A}">
                    <a16:rowId xmlns:a16="http://schemas.microsoft.com/office/drawing/2014/main" val="2518983946"/>
                  </a:ext>
                </a:extLst>
              </a:tr>
            </a:tbl>
          </a:graphicData>
        </a:graphic>
      </p:graphicFrame>
      <p:sp>
        <p:nvSpPr>
          <p:cNvPr id="4" name="矩形 3">
            <a:extLst>
              <a:ext uri="{FF2B5EF4-FFF2-40B4-BE49-F238E27FC236}">
                <a16:creationId xmlns:a16="http://schemas.microsoft.com/office/drawing/2014/main" id="{3E3A60A7-6FA1-4D02-BA5C-DEA38966B2E5}"/>
              </a:ext>
            </a:extLst>
          </p:cNvPr>
          <p:cNvSpPr/>
          <p:nvPr/>
        </p:nvSpPr>
        <p:spPr>
          <a:xfrm>
            <a:off x="0" y="6419297"/>
            <a:ext cx="9153832" cy="307777"/>
          </a:xfrm>
          <a:prstGeom prst="rect">
            <a:avLst/>
          </a:prstGeom>
        </p:spPr>
        <p:txBody>
          <a:bodyPr wrap="square">
            <a:spAutoFit/>
          </a:bodyPr>
          <a:lstStyle/>
          <a:p>
            <a:r>
              <a:rPr lang="en-US" altLang="zh-TW" sz="1400" dirty="0">
                <a:solidFill>
                  <a:srgbClr val="FFFF00"/>
                </a:solidFill>
              </a:rPr>
              <a:t>Reference: (1) </a:t>
            </a:r>
            <a:r>
              <a:rPr lang="zh-TW" altLang="en-US" sz="1400" dirty="0">
                <a:solidFill>
                  <a:srgbClr val="FFFF00"/>
                </a:solidFill>
              </a:rPr>
              <a:t>https://cran.r-project.org/web/packages/olsrr/vignettes/variable_selection.html</a:t>
            </a:r>
          </a:p>
        </p:txBody>
      </p:sp>
      <p:sp>
        <p:nvSpPr>
          <p:cNvPr id="5" name="矩形 4">
            <a:extLst>
              <a:ext uri="{FF2B5EF4-FFF2-40B4-BE49-F238E27FC236}">
                <a16:creationId xmlns:a16="http://schemas.microsoft.com/office/drawing/2014/main" id="{4148B3DE-94AF-42F4-A13E-E6F80A682A81}"/>
              </a:ext>
            </a:extLst>
          </p:cNvPr>
          <p:cNvSpPr/>
          <p:nvPr/>
        </p:nvSpPr>
        <p:spPr>
          <a:xfrm>
            <a:off x="7006193" y="6419297"/>
            <a:ext cx="4495654" cy="307777"/>
          </a:xfrm>
          <a:prstGeom prst="rect">
            <a:avLst/>
          </a:prstGeom>
        </p:spPr>
        <p:txBody>
          <a:bodyPr wrap="none">
            <a:spAutoFit/>
          </a:bodyPr>
          <a:lstStyle/>
          <a:p>
            <a:r>
              <a:rPr lang="en-US" altLang="zh-TW" sz="1400" dirty="0">
                <a:solidFill>
                  <a:srgbClr val="FFFF00"/>
                </a:solidFill>
              </a:rPr>
              <a:t>(2) </a:t>
            </a:r>
            <a:r>
              <a:rPr lang="zh-TW" altLang="en-US" sz="1400" dirty="0">
                <a:solidFill>
                  <a:srgbClr val="FFFF00"/>
                </a:solidFill>
              </a:rPr>
              <a:t>https://quantifyinghealth.com/stepwise-regression-in-r/</a:t>
            </a:r>
          </a:p>
        </p:txBody>
      </p:sp>
      <p:sp>
        <p:nvSpPr>
          <p:cNvPr id="7" name="矩形 6">
            <a:extLst>
              <a:ext uri="{FF2B5EF4-FFF2-40B4-BE49-F238E27FC236}">
                <a16:creationId xmlns:a16="http://schemas.microsoft.com/office/drawing/2014/main" id="{40A5742E-6BFE-49D6-AA90-FE03684E7FD9}"/>
              </a:ext>
            </a:extLst>
          </p:cNvPr>
          <p:cNvSpPr/>
          <p:nvPr/>
        </p:nvSpPr>
        <p:spPr>
          <a:xfrm>
            <a:off x="1166106" y="3317683"/>
            <a:ext cx="10753452" cy="2031325"/>
          </a:xfrm>
          <a:prstGeom prst="rect">
            <a:avLst/>
          </a:prstGeom>
        </p:spPr>
        <p:txBody>
          <a:bodyPr wrap="square">
            <a:spAutoFit/>
          </a:bodyPr>
          <a:lstStyle/>
          <a:p>
            <a:r>
              <a:rPr lang="en-US" altLang="zh-TW" dirty="0" err="1"/>
              <a:t>fullModel</a:t>
            </a:r>
            <a:r>
              <a:rPr lang="en-US" altLang="zh-TW" dirty="0"/>
              <a:t> = </a:t>
            </a:r>
            <a:r>
              <a:rPr lang="en-US" altLang="zh-TW" dirty="0" err="1"/>
              <a:t>lm</a:t>
            </a:r>
            <a:r>
              <a:rPr lang="en-US" altLang="zh-TW" dirty="0"/>
              <a:t>(X1 ~ ., data = </a:t>
            </a:r>
            <a:r>
              <a:rPr lang="en-US" altLang="zh-TW" dirty="0" err="1"/>
              <a:t>dat</a:t>
            </a:r>
            <a:r>
              <a:rPr lang="en-US" altLang="zh-TW" dirty="0"/>
              <a:t>) </a:t>
            </a:r>
            <a:r>
              <a:rPr lang="zh-TW" altLang="en-US" dirty="0"/>
              <a:t>                      </a:t>
            </a:r>
            <a:r>
              <a:rPr lang="en-US" altLang="zh-TW" dirty="0"/>
              <a:t># model with all variables</a:t>
            </a:r>
          </a:p>
          <a:p>
            <a:r>
              <a:rPr lang="en-US" altLang="zh-TW" dirty="0" err="1"/>
              <a:t>nullModel</a:t>
            </a:r>
            <a:r>
              <a:rPr lang="en-US" altLang="zh-TW" dirty="0"/>
              <a:t> = </a:t>
            </a:r>
            <a:r>
              <a:rPr lang="en-US" altLang="zh-TW" dirty="0" err="1"/>
              <a:t>lm</a:t>
            </a:r>
            <a:r>
              <a:rPr lang="en-US" altLang="zh-TW" dirty="0"/>
              <a:t>(X1 ~ 1, data = </a:t>
            </a:r>
            <a:r>
              <a:rPr lang="en-US" altLang="zh-TW" dirty="0" err="1"/>
              <a:t>dat</a:t>
            </a:r>
            <a:r>
              <a:rPr lang="en-US" altLang="zh-TW" dirty="0"/>
              <a:t>) </a:t>
            </a:r>
            <a:r>
              <a:rPr lang="zh-TW" altLang="en-US" dirty="0"/>
              <a:t>                    </a:t>
            </a:r>
            <a:r>
              <a:rPr lang="en-US" altLang="zh-TW" dirty="0"/>
              <a:t># model with the intercept only</a:t>
            </a:r>
          </a:p>
          <a:p>
            <a:r>
              <a:rPr lang="en-US" altLang="zh-TW" dirty="0"/>
              <a:t>summary(</a:t>
            </a:r>
            <a:r>
              <a:rPr lang="en-US" altLang="zh-TW" dirty="0" err="1"/>
              <a:t>stepAIC</a:t>
            </a:r>
            <a:r>
              <a:rPr lang="en-US" altLang="zh-TW" dirty="0"/>
              <a:t>(</a:t>
            </a:r>
            <a:r>
              <a:rPr lang="en-US" altLang="zh-TW" dirty="0" err="1"/>
              <a:t>nullModel</a:t>
            </a:r>
            <a:r>
              <a:rPr lang="en-US" altLang="zh-TW" dirty="0"/>
              <a:t>, </a:t>
            </a:r>
            <a:r>
              <a:rPr lang="zh-TW" altLang="en-US" dirty="0"/>
              <a:t>                            </a:t>
            </a:r>
            <a:r>
              <a:rPr lang="en-US" altLang="zh-TW" dirty="0"/>
              <a:t># start with a model containing no</a:t>
            </a:r>
            <a:r>
              <a:rPr lang="zh-TW" altLang="en-US" dirty="0"/>
              <a:t> </a:t>
            </a:r>
            <a:r>
              <a:rPr lang="en-US" altLang="zh-TW" dirty="0"/>
              <a:t>variables</a:t>
            </a:r>
          </a:p>
          <a:p>
            <a:r>
              <a:rPr lang="en-US" altLang="zh-TW" dirty="0"/>
              <a:t>                direction = ‘forward‘, </a:t>
            </a:r>
            <a:r>
              <a:rPr lang="zh-TW" altLang="en-US" dirty="0"/>
              <a:t>                           </a:t>
            </a:r>
            <a:r>
              <a:rPr lang="en-US" altLang="zh-TW" dirty="0"/>
              <a:t># run forward selection</a:t>
            </a:r>
          </a:p>
          <a:p>
            <a:r>
              <a:rPr lang="en-US" altLang="zh-TW" dirty="0"/>
              <a:t>                scope = list(upper = </a:t>
            </a:r>
            <a:r>
              <a:rPr lang="en-US" altLang="zh-TW" dirty="0" err="1"/>
              <a:t>fullModel</a:t>
            </a:r>
            <a:r>
              <a:rPr lang="en-US" altLang="zh-TW" dirty="0"/>
              <a:t>, </a:t>
            </a:r>
            <a:r>
              <a:rPr lang="zh-TW" altLang="en-US" dirty="0"/>
              <a:t>          </a:t>
            </a:r>
            <a:r>
              <a:rPr lang="en-US" altLang="zh-TW" dirty="0"/>
              <a:t># the maximum to consider is a model with all variables</a:t>
            </a:r>
          </a:p>
          <a:p>
            <a:r>
              <a:rPr lang="en-US" altLang="zh-TW" dirty="0"/>
              <a:t>                             lower = </a:t>
            </a:r>
            <a:r>
              <a:rPr lang="en-US" altLang="zh-TW" dirty="0" err="1"/>
              <a:t>nullModel</a:t>
            </a:r>
            <a:r>
              <a:rPr lang="en-US" altLang="zh-TW" dirty="0"/>
              <a:t>), </a:t>
            </a:r>
            <a:r>
              <a:rPr lang="zh-TW" altLang="en-US" dirty="0"/>
              <a:t>                </a:t>
            </a:r>
            <a:r>
              <a:rPr lang="en-US" altLang="zh-TW" dirty="0"/>
              <a:t># the minimum to consider is a model with no variables</a:t>
            </a:r>
          </a:p>
          <a:p>
            <a:r>
              <a:rPr lang="en-US" altLang="zh-TW" dirty="0"/>
              <a:t>                trace = 0)) </a:t>
            </a:r>
            <a:r>
              <a:rPr lang="zh-TW" altLang="en-US" dirty="0"/>
              <a:t>                                              </a:t>
            </a:r>
            <a:r>
              <a:rPr lang="en-US" altLang="zh-TW" dirty="0"/>
              <a:t># do not show the step-by-step process of model selection</a:t>
            </a:r>
            <a:endParaRPr lang="zh-TW" altLang="en-US" dirty="0"/>
          </a:p>
        </p:txBody>
      </p:sp>
    </p:spTree>
    <p:extLst>
      <p:ext uri="{BB962C8B-B14F-4D97-AF65-F5344CB8AC3E}">
        <p14:creationId xmlns:p14="http://schemas.microsoft.com/office/powerpoint/2010/main" val="2981190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B5D7874-AB06-EB92-9365-7AB9CAF59993}"/>
              </a:ext>
            </a:extLst>
          </p:cNvPr>
          <p:cNvSpPr>
            <a:spLocks noGrp="1"/>
          </p:cNvSpPr>
          <p:nvPr>
            <p:ph type="title"/>
          </p:nvPr>
        </p:nvSpPr>
        <p:spPr/>
        <p:txBody>
          <a:bodyPr>
            <a:normAutofit/>
          </a:bodyPr>
          <a:lstStyle/>
          <a:p>
            <a:r>
              <a:rPr lang="en-US" altLang="zh-TW" sz="6000" b="1" dirty="0">
                <a:solidFill>
                  <a:srgbClr val="FFFF99"/>
                </a:solidFill>
              </a:rPr>
              <a:t>Q</a:t>
            </a:r>
            <a:r>
              <a:rPr lang="zh-TW" altLang="en-US" sz="6000" b="1" dirty="0">
                <a:solidFill>
                  <a:srgbClr val="FFFF99"/>
                </a:solidFill>
              </a:rPr>
              <a:t> </a:t>
            </a:r>
            <a:r>
              <a:rPr lang="en-US" altLang="zh-TW" sz="6000" b="1" dirty="0">
                <a:solidFill>
                  <a:srgbClr val="FFFF99"/>
                </a:solidFill>
              </a:rPr>
              <a:t>&amp;</a:t>
            </a:r>
            <a:r>
              <a:rPr lang="zh-TW" altLang="en-US" sz="6000" b="1" dirty="0">
                <a:solidFill>
                  <a:srgbClr val="FFFF99"/>
                </a:solidFill>
              </a:rPr>
              <a:t> </a:t>
            </a:r>
            <a:r>
              <a:rPr lang="en-US" altLang="zh-TW" sz="6000" b="1" dirty="0">
                <a:solidFill>
                  <a:srgbClr val="FFFF99"/>
                </a:solidFill>
              </a:rPr>
              <a:t>A</a:t>
            </a:r>
            <a:endParaRPr lang="zh-TW" altLang="en-US" sz="6000" b="1" dirty="0">
              <a:solidFill>
                <a:srgbClr val="FFFF99"/>
              </a:solidFill>
            </a:endParaRPr>
          </a:p>
        </p:txBody>
      </p:sp>
      <p:sp>
        <p:nvSpPr>
          <p:cNvPr id="5" name="內容版面配置區 4">
            <a:extLst>
              <a:ext uri="{FF2B5EF4-FFF2-40B4-BE49-F238E27FC236}">
                <a16:creationId xmlns:a16="http://schemas.microsoft.com/office/drawing/2014/main" id="{25BEE386-FA3C-8428-5FA6-629151139D1D}"/>
              </a:ext>
            </a:extLst>
          </p:cNvPr>
          <p:cNvSpPr>
            <a:spLocks noGrp="1"/>
          </p:cNvSpPr>
          <p:nvPr>
            <p:ph idx="1"/>
          </p:nvPr>
        </p:nvSpPr>
        <p:spPr/>
        <p:txBody>
          <a:bodyPr>
            <a:normAutofit/>
          </a:bodyPr>
          <a:lstStyle/>
          <a:p>
            <a:r>
              <a:rPr lang="en-US" altLang="zh-TW" sz="3200" dirty="0"/>
              <a:t>1.</a:t>
            </a:r>
            <a:r>
              <a:rPr lang="zh-TW" altLang="en-US" sz="3200" dirty="0"/>
              <a:t> 模型的用處？</a:t>
            </a:r>
            <a:endParaRPr lang="en-US" altLang="zh-TW" sz="3200" dirty="0"/>
          </a:p>
          <a:p>
            <a:r>
              <a:rPr lang="en-US" altLang="zh-TW" sz="3200" dirty="0"/>
              <a:t>2.</a:t>
            </a:r>
            <a:r>
              <a:rPr lang="zh-TW" altLang="en-US" sz="3200" dirty="0"/>
              <a:t> 多少樣本數可建立模型？</a:t>
            </a:r>
          </a:p>
        </p:txBody>
      </p:sp>
      <p:sp>
        <p:nvSpPr>
          <p:cNvPr id="6" name="文字版面配置區 5">
            <a:extLst>
              <a:ext uri="{FF2B5EF4-FFF2-40B4-BE49-F238E27FC236}">
                <a16:creationId xmlns:a16="http://schemas.microsoft.com/office/drawing/2014/main" id="{33A5BF2C-F6AE-0B0E-0282-3DA21C75BAFA}"/>
              </a:ext>
            </a:extLst>
          </p:cNvPr>
          <p:cNvSpPr>
            <a:spLocks noGrp="1"/>
          </p:cNvSpPr>
          <p:nvPr>
            <p:ph type="body" sz="half" idx="2"/>
          </p:nvPr>
        </p:nvSpPr>
        <p:spPr/>
        <p:txBody>
          <a:bodyPr>
            <a:normAutofit/>
          </a:bodyPr>
          <a:lstStyle/>
          <a:p>
            <a:r>
              <a:rPr lang="en-US" altLang="zh-TW" sz="3600" dirty="0"/>
              <a:t>THE END…</a:t>
            </a:r>
            <a:endParaRPr lang="zh-TW" altLang="en-US" sz="3600" dirty="0"/>
          </a:p>
        </p:txBody>
      </p:sp>
    </p:spTree>
    <p:extLst>
      <p:ext uri="{BB962C8B-B14F-4D97-AF65-F5344CB8AC3E}">
        <p14:creationId xmlns:p14="http://schemas.microsoft.com/office/powerpoint/2010/main" val="387182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DCCADA4-4B89-446A-B52E-0662BEFAD9D7}"/>
              </a:ext>
            </a:extLst>
          </p:cNvPr>
          <p:cNvSpPr>
            <a:spLocks noGrp="1"/>
          </p:cNvSpPr>
          <p:nvPr>
            <p:ph type="ctrTitle"/>
          </p:nvPr>
        </p:nvSpPr>
        <p:spPr>
          <a:xfrm>
            <a:off x="1097280" y="1057274"/>
            <a:ext cx="10058400" cy="3267837"/>
          </a:xfrm>
        </p:spPr>
        <p:txBody>
          <a:bodyPr>
            <a:normAutofit/>
          </a:bodyPr>
          <a:lstStyle/>
          <a:p>
            <a:pPr algn="ctr"/>
            <a:br>
              <a:rPr lang="en-US" altLang="zh-TW" sz="4000" dirty="0"/>
            </a:br>
            <a:r>
              <a:rPr lang="en-US" altLang="zh-TW" sz="4000" b="1" dirty="0">
                <a:latin typeface="+mn-lt"/>
              </a:rPr>
              <a:t>Variable selection strategies and its importance in clinical prediction modelling</a:t>
            </a:r>
            <a:endParaRPr lang="zh-TW" altLang="en-US" dirty="0">
              <a:latin typeface="+mn-lt"/>
            </a:endParaRPr>
          </a:p>
        </p:txBody>
      </p:sp>
      <p:sp>
        <p:nvSpPr>
          <p:cNvPr id="6" name="文字方塊 5">
            <a:extLst>
              <a:ext uri="{FF2B5EF4-FFF2-40B4-BE49-F238E27FC236}">
                <a16:creationId xmlns:a16="http://schemas.microsoft.com/office/drawing/2014/main" id="{50F917AE-8A17-467F-B0B8-B8AB2ACC29AD}"/>
              </a:ext>
            </a:extLst>
          </p:cNvPr>
          <p:cNvSpPr txBox="1"/>
          <p:nvPr/>
        </p:nvSpPr>
        <p:spPr>
          <a:xfrm>
            <a:off x="762000" y="427720"/>
            <a:ext cx="1847850" cy="461665"/>
          </a:xfrm>
          <a:prstGeom prst="rect">
            <a:avLst/>
          </a:prstGeom>
          <a:noFill/>
        </p:spPr>
        <p:txBody>
          <a:bodyPr wrap="square" rtlCol="0">
            <a:spAutoFit/>
          </a:bodyPr>
          <a:lstStyle/>
          <a:p>
            <a:pPr algn="ctr"/>
            <a:r>
              <a:rPr lang="en-US" altLang="zh-TW" sz="2400" dirty="0"/>
              <a:t>【</a:t>
            </a:r>
            <a:r>
              <a:rPr lang="zh-TW" altLang="en-US" sz="2400" dirty="0"/>
              <a:t>論文導讀</a:t>
            </a:r>
            <a:r>
              <a:rPr lang="en-US" altLang="zh-TW" sz="2400" dirty="0"/>
              <a:t>】</a:t>
            </a:r>
            <a:endParaRPr lang="zh-TW" altLang="en-US" sz="2400" dirty="0"/>
          </a:p>
        </p:txBody>
      </p:sp>
      <p:sp>
        <p:nvSpPr>
          <p:cNvPr id="3" name="文字方塊 2">
            <a:extLst>
              <a:ext uri="{FF2B5EF4-FFF2-40B4-BE49-F238E27FC236}">
                <a16:creationId xmlns:a16="http://schemas.microsoft.com/office/drawing/2014/main" id="{023B1E38-98EE-7E69-5DC2-2A8183DA5A46}"/>
              </a:ext>
            </a:extLst>
          </p:cNvPr>
          <p:cNvSpPr txBox="1"/>
          <p:nvPr/>
        </p:nvSpPr>
        <p:spPr>
          <a:xfrm>
            <a:off x="1873578" y="1860195"/>
            <a:ext cx="9111095" cy="830997"/>
          </a:xfrm>
          <a:prstGeom prst="rect">
            <a:avLst/>
          </a:prstGeom>
          <a:noFill/>
        </p:spPr>
        <p:txBody>
          <a:bodyPr wrap="square">
            <a:spAutoFit/>
          </a:bodyPr>
          <a:lstStyle/>
          <a:p>
            <a:r>
              <a:rPr lang="en-US" altLang="zh-TW" sz="2400" dirty="0"/>
              <a:t>Chowdhury MZI, Turin TC. Fam Med Com Health 2020;</a:t>
            </a:r>
            <a:r>
              <a:rPr lang="zh-TW" altLang="en-US" sz="2400" dirty="0"/>
              <a:t> </a:t>
            </a:r>
            <a:r>
              <a:rPr lang="en-US" altLang="zh-TW" sz="2400" dirty="0"/>
              <a:t>8:e000262. </a:t>
            </a:r>
          </a:p>
          <a:p>
            <a:pPr algn="ctr"/>
            <a:r>
              <a:rPr lang="en-US" altLang="zh-TW" sz="2400" dirty="0"/>
              <a:t>doi:10.1136/fmch-2019-000262</a:t>
            </a:r>
            <a:endParaRPr lang="zh-TW" altLang="en-US" sz="2400" dirty="0"/>
          </a:p>
        </p:txBody>
      </p:sp>
    </p:spTree>
    <p:extLst>
      <p:ext uri="{BB962C8B-B14F-4D97-AF65-F5344CB8AC3E}">
        <p14:creationId xmlns:p14="http://schemas.microsoft.com/office/powerpoint/2010/main" val="78574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6A6A0-C93F-47D2-A9F2-33CD12AC0FD1}"/>
              </a:ext>
            </a:extLst>
          </p:cNvPr>
          <p:cNvSpPr>
            <a:spLocks noGrp="1"/>
          </p:cNvSpPr>
          <p:nvPr>
            <p:ph type="title"/>
          </p:nvPr>
        </p:nvSpPr>
        <p:spPr/>
        <p:txBody>
          <a:bodyPr/>
          <a:lstStyle/>
          <a:p>
            <a:r>
              <a:rPr lang="en-US" altLang="zh-TW" dirty="0"/>
              <a:t>The concept of variable selection</a:t>
            </a:r>
            <a:endParaRPr lang="zh-TW" altLang="en-US" dirty="0"/>
          </a:p>
        </p:txBody>
      </p:sp>
      <p:sp>
        <p:nvSpPr>
          <p:cNvPr id="3" name="內容版面配置區 2">
            <a:extLst>
              <a:ext uri="{FF2B5EF4-FFF2-40B4-BE49-F238E27FC236}">
                <a16:creationId xmlns:a16="http://schemas.microsoft.com/office/drawing/2014/main" id="{9DEC4379-4276-44A9-9EF2-4821687B1EC4}"/>
              </a:ext>
            </a:extLst>
          </p:cNvPr>
          <p:cNvSpPr>
            <a:spLocks noGrp="1"/>
          </p:cNvSpPr>
          <p:nvPr>
            <p:ph idx="1"/>
          </p:nvPr>
        </p:nvSpPr>
        <p:spPr>
          <a:xfrm>
            <a:off x="1066800" y="1845734"/>
            <a:ext cx="10058400" cy="4023360"/>
          </a:xfrm>
        </p:spPr>
        <p:txBody>
          <a:bodyPr/>
          <a:lstStyle/>
          <a:p>
            <a:pPr>
              <a:buFont typeface="Wingdings" panose="05000000000000000000" pitchFamily="2" charset="2"/>
              <a:buChar char="p"/>
            </a:pPr>
            <a:r>
              <a:rPr lang="en-US" altLang="zh-TW" sz="2800" dirty="0"/>
              <a:t>To determine a set of variables that will provide the best fit for the model so that accurate predictions can be made.</a:t>
            </a:r>
          </a:p>
          <a:p>
            <a:pPr>
              <a:buFont typeface="Wingdings" panose="05000000000000000000" pitchFamily="2" charset="2"/>
              <a:buChar char="p"/>
            </a:pPr>
            <a:r>
              <a:rPr lang="en-US" altLang="zh-TW" sz="2800" dirty="0"/>
              <a:t>Variable selection should be more focused on </a:t>
            </a:r>
            <a:r>
              <a:rPr lang="en-US" altLang="zh-TW" sz="2800" b="1" dirty="0"/>
              <a:t>clinical</a:t>
            </a:r>
            <a:r>
              <a:rPr lang="zh-TW" altLang="en-US" sz="2800" b="1" dirty="0"/>
              <a:t> </a:t>
            </a:r>
            <a:r>
              <a:rPr lang="en-US" altLang="zh-TW" sz="2800" b="1" dirty="0"/>
              <a:t>knowledge </a:t>
            </a:r>
            <a:r>
              <a:rPr lang="en-US" altLang="zh-TW" sz="2800" dirty="0"/>
              <a:t>and </a:t>
            </a:r>
            <a:r>
              <a:rPr lang="en-US" altLang="zh-TW" sz="2800" b="1" dirty="0"/>
              <a:t>previous literature </a:t>
            </a:r>
            <a:r>
              <a:rPr lang="en-US" altLang="zh-TW" sz="2800" dirty="0"/>
              <a:t>than statistical selection methods alone.</a:t>
            </a:r>
          </a:p>
          <a:p>
            <a:pPr>
              <a:buFont typeface="Wingdings" panose="05000000000000000000" pitchFamily="2" charset="2"/>
              <a:buChar char="p"/>
            </a:pPr>
            <a:r>
              <a:rPr lang="en-US" altLang="zh-TW" sz="2800" dirty="0"/>
              <a:t>Selection of appropriate variables should be undertaken carefully </a:t>
            </a:r>
            <a:r>
              <a:rPr lang="en-US" altLang="zh-TW" sz="2800" b="1" dirty="0"/>
              <a:t>to avoid including noise variables</a:t>
            </a:r>
            <a:r>
              <a:rPr lang="en-US" altLang="zh-TW" sz="2800" dirty="0"/>
              <a:t> in the final model.</a:t>
            </a:r>
          </a:p>
        </p:txBody>
      </p:sp>
    </p:spTree>
    <p:extLst>
      <p:ext uri="{BB962C8B-B14F-4D97-AF65-F5344CB8AC3E}">
        <p14:creationId xmlns:p14="http://schemas.microsoft.com/office/powerpoint/2010/main" val="284443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FCA2B-639E-4929-9BF6-073D1E4D97EF}"/>
              </a:ext>
            </a:extLst>
          </p:cNvPr>
          <p:cNvSpPr>
            <a:spLocks noGrp="1"/>
          </p:cNvSpPr>
          <p:nvPr>
            <p:ph type="title"/>
          </p:nvPr>
        </p:nvSpPr>
        <p:spPr/>
        <p:txBody>
          <a:bodyPr/>
          <a:lstStyle/>
          <a:p>
            <a:r>
              <a:rPr lang="en-US" altLang="zh-TW" dirty="0"/>
              <a:t>Importance of variable selection</a:t>
            </a:r>
            <a:endParaRPr lang="zh-TW" altLang="en-US" dirty="0"/>
          </a:p>
        </p:txBody>
      </p:sp>
      <p:sp>
        <p:nvSpPr>
          <p:cNvPr id="3" name="內容版面配置區 2">
            <a:extLst>
              <a:ext uri="{FF2B5EF4-FFF2-40B4-BE49-F238E27FC236}">
                <a16:creationId xmlns:a16="http://schemas.microsoft.com/office/drawing/2014/main" id="{F14D55D0-AA7C-42F9-BBD2-CB849746FDB5}"/>
              </a:ext>
            </a:extLst>
          </p:cNvPr>
          <p:cNvSpPr>
            <a:spLocks noGrp="1"/>
          </p:cNvSpPr>
          <p:nvPr>
            <p:ph idx="1"/>
          </p:nvPr>
        </p:nvSpPr>
        <p:spPr/>
        <p:txBody>
          <a:bodyPr>
            <a:normAutofit/>
          </a:bodyPr>
          <a:lstStyle/>
          <a:p>
            <a:pPr>
              <a:buFont typeface="Wingdings" panose="05000000000000000000" pitchFamily="2" charset="2"/>
              <a:buChar char="p"/>
            </a:pPr>
            <a:r>
              <a:rPr lang="en-US" altLang="zh-TW" sz="2800" dirty="0"/>
              <a:t>Improve the performance of models in terms of prediction</a:t>
            </a:r>
          </a:p>
          <a:p>
            <a:pPr>
              <a:buFont typeface="Wingdings" panose="05000000000000000000" pitchFamily="2" charset="2"/>
              <a:buChar char="p"/>
            </a:pPr>
            <a:r>
              <a:rPr lang="en-US" altLang="zh-TW" sz="2800" dirty="0"/>
              <a:t>Deliver variables more quickly and cost-effectively by reducing training and utilization time</a:t>
            </a:r>
          </a:p>
          <a:p>
            <a:pPr>
              <a:buFont typeface="Wingdings" panose="05000000000000000000" pitchFamily="2" charset="2"/>
              <a:buChar char="p"/>
            </a:pPr>
            <a:r>
              <a:rPr lang="en-US" altLang="zh-TW" sz="2800" dirty="0"/>
              <a:t>Facilitate data visualization and offer an overall better understanding of the underlying process that generated the data</a:t>
            </a:r>
          </a:p>
        </p:txBody>
      </p:sp>
    </p:spTree>
    <p:extLst>
      <p:ext uri="{BB962C8B-B14F-4D97-AF65-F5344CB8AC3E}">
        <p14:creationId xmlns:p14="http://schemas.microsoft.com/office/powerpoint/2010/main" val="35088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ECCFF-EBF0-47D9-A488-10FEECD666B5}"/>
              </a:ext>
            </a:extLst>
          </p:cNvPr>
          <p:cNvSpPr>
            <a:spLocks noGrp="1"/>
          </p:cNvSpPr>
          <p:nvPr>
            <p:ph type="title"/>
          </p:nvPr>
        </p:nvSpPr>
        <p:spPr/>
        <p:txBody>
          <a:bodyPr/>
          <a:lstStyle/>
          <a:p>
            <a:r>
              <a:rPr lang="en-US" altLang="zh-TW" dirty="0"/>
              <a:t>The concept of variable selection</a:t>
            </a:r>
            <a:endParaRPr lang="zh-TW" altLang="en-US" dirty="0"/>
          </a:p>
        </p:txBody>
      </p:sp>
      <p:sp>
        <p:nvSpPr>
          <p:cNvPr id="3" name="內容版面配置區 2">
            <a:extLst>
              <a:ext uri="{FF2B5EF4-FFF2-40B4-BE49-F238E27FC236}">
                <a16:creationId xmlns:a16="http://schemas.microsoft.com/office/drawing/2014/main" id="{F5C438EE-B7A5-4FC1-A7B5-8F933345193B}"/>
              </a:ext>
            </a:extLst>
          </p:cNvPr>
          <p:cNvSpPr>
            <a:spLocks noGrp="1"/>
          </p:cNvSpPr>
          <p:nvPr>
            <p:ph idx="1"/>
          </p:nvPr>
        </p:nvSpPr>
        <p:spPr>
          <a:xfrm>
            <a:off x="1097280" y="1845734"/>
            <a:ext cx="10322560" cy="4023360"/>
          </a:xfrm>
        </p:spPr>
        <p:txBody>
          <a:bodyPr>
            <a:normAutofit lnSpcReduction="10000"/>
          </a:bodyPr>
          <a:lstStyle/>
          <a:p>
            <a:pPr>
              <a:buFont typeface="Wingdings" panose="05000000000000000000" pitchFamily="2" charset="2"/>
              <a:buChar char="p"/>
            </a:pPr>
            <a:r>
              <a:rPr lang="en-US" altLang="zh-TW" sz="2800" dirty="0"/>
              <a:t>The principle of </a:t>
            </a:r>
            <a:r>
              <a:rPr lang="en-US" altLang="zh-TW" sz="2800" b="1" dirty="0"/>
              <a:t>parsimony</a:t>
            </a:r>
          </a:p>
          <a:p>
            <a:pPr marL="0" indent="0">
              <a:buNone/>
            </a:pPr>
            <a:r>
              <a:rPr lang="zh-TW" altLang="en-US" sz="2400" dirty="0"/>
              <a:t>     </a:t>
            </a:r>
            <a:r>
              <a:rPr lang="en-US" altLang="zh-TW" sz="2400" dirty="0"/>
              <a:t>Simple models are easier to interpret, generalize and use  in practice.</a:t>
            </a:r>
          </a:p>
          <a:p>
            <a:pPr>
              <a:buFont typeface="Wingdings" panose="05000000000000000000" pitchFamily="2" charset="2"/>
              <a:buChar char="p"/>
            </a:pPr>
            <a:r>
              <a:rPr lang="en-US" altLang="zh-TW" sz="2800" b="1" dirty="0"/>
              <a:t>One in ten rule</a:t>
            </a:r>
          </a:p>
          <a:p>
            <a:pPr marL="0" indent="0">
              <a:buNone/>
            </a:pPr>
            <a:r>
              <a:rPr lang="zh-TW" altLang="en-US" sz="2400" dirty="0"/>
              <a:t>     </a:t>
            </a:r>
            <a:r>
              <a:rPr lang="en-US" altLang="zh-TW" sz="2400" dirty="0"/>
              <a:t>One variable can be considered in a model for every 10 events.</a:t>
            </a:r>
          </a:p>
          <a:p>
            <a:pPr marL="0" indent="0">
              <a:buNone/>
            </a:pPr>
            <a:endParaRPr lang="en-US" altLang="zh-TW" sz="2400" dirty="0"/>
          </a:p>
          <a:p>
            <a:pPr marL="0" indent="0">
              <a:buNone/>
            </a:pPr>
            <a:endParaRPr lang="en-US" altLang="zh-TW" sz="2400" dirty="0"/>
          </a:p>
          <a:p>
            <a:pPr marL="0" indent="0">
              <a:buNone/>
            </a:pPr>
            <a:endParaRPr lang="en-US" altLang="zh-TW" sz="2400" dirty="0"/>
          </a:p>
          <a:p>
            <a:pPr>
              <a:buFont typeface="Wingdings" panose="05000000000000000000" pitchFamily="2" charset="2"/>
              <a:buChar char="p"/>
            </a:pPr>
            <a:r>
              <a:rPr lang="en-US" altLang="zh-TW" sz="2800" b="1" dirty="0"/>
              <a:t>Overfitting</a:t>
            </a:r>
            <a:endParaRPr lang="zh-TW" altLang="en-US" sz="2800" b="1" dirty="0"/>
          </a:p>
          <a:p>
            <a:endParaRPr lang="zh-TW" altLang="en-US" dirty="0"/>
          </a:p>
        </p:txBody>
      </p:sp>
      <p:cxnSp>
        <p:nvCxnSpPr>
          <p:cNvPr id="6" name="直線接點 5">
            <a:extLst>
              <a:ext uri="{FF2B5EF4-FFF2-40B4-BE49-F238E27FC236}">
                <a16:creationId xmlns:a16="http://schemas.microsoft.com/office/drawing/2014/main" id="{6A872724-2C2D-4349-B186-63C8555768DC}"/>
              </a:ext>
            </a:extLst>
          </p:cNvPr>
          <p:cNvCxnSpPr>
            <a:cxnSpLocks/>
          </p:cNvCxnSpPr>
          <p:nvPr/>
        </p:nvCxnSpPr>
        <p:spPr>
          <a:xfrm flipV="1">
            <a:off x="8336280" y="5279535"/>
            <a:ext cx="2560320" cy="53537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等腰三角形 3">
            <a:extLst>
              <a:ext uri="{FF2B5EF4-FFF2-40B4-BE49-F238E27FC236}">
                <a16:creationId xmlns:a16="http://schemas.microsoft.com/office/drawing/2014/main" id="{B12E09C8-AA8E-4BE7-AA32-F0EAA7583120}"/>
              </a:ext>
            </a:extLst>
          </p:cNvPr>
          <p:cNvSpPr/>
          <p:nvPr/>
        </p:nvSpPr>
        <p:spPr>
          <a:xfrm>
            <a:off x="9358630" y="5567680"/>
            <a:ext cx="670560" cy="6707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4A58E0DF-DEE2-4AEB-A057-469BCE688A2C}"/>
              </a:ext>
            </a:extLst>
          </p:cNvPr>
          <p:cNvSpPr txBox="1"/>
          <p:nvPr/>
        </p:nvSpPr>
        <p:spPr>
          <a:xfrm>
            <a:off x="7871460" y="5279535"/>
            <a:ext cx="1290320" cy="369332"/>
          </a:xfrm>
          <a:prstGeom prst="rect">
            <a:avLst/>
          </a:prstGeom>
          <a:noFill/>
        </p:spPr>
        <p:txBody>
          <a:bodyPr wrap="square" rtlCol="0">
            <a:spAutoFit/>
          </a:bodyPr>
          <a:lstStyle/>
          <a:p>
            <a:r>
              <a:rPr lang="en-US" altLang="zh-TW" dirty="0"/>
              <a:t>Model fit</a:t>
            </a:r>
            <a:endParaRPr lang="zh-TW" altLang="en-US" dirty="0"/>
          </a:p>
        </p:txBody>
      </p:sp>
      <p:sp>
        <p:nvSpPr>
          <p:cNvPr id="10" name="矩形 9">
            <a:extLst>
              <a:ext uri="{FF2B5EF4-FFF2-40B4-BE49-F238E27FC236}">
                <a16:creationId xmlns:a16="http://schemas.microsoft.com/office/drawing/2014/main" id="{66FD9B30-13C7-4651-92B3-BFDD623B2051}"/>
              </a:ext>
            </a:extLst>
          </p:cNvPr>
          <p:cNvSpPr/>
          <p:nvPr/>
        </p:nvSpPr>
        <p:spPr>
          <a:xfrm>
            <a:off x="9938949" y="4910203"/>
            <a:ext cx="1634807" cy="369332"/>
          </a:xfrm>
          <a:prstGeom prst="rect">
            <a:avLst/>
          </a:prstGeom>
        </p:spPr>
        <p:txBody>
          <a:bodyPr wrap="none">
            <a:spAutoFit/>
          </a:bodyPr>
          <a:lstStyle/>
          <a:p>
            <a:r>
              <a:rPr lang="en-US" altLang="zh-TW" dirty="0"/>
              <a:t>Generalizability</a:t>
            </a:r>
            <a:endParaRPr lang="zh-TW" altLang="en-US" dirty="0"/>
          </a:p>
        </p:txBody>
      </p:sp>
      <p:sp>
        <p:nvSpPr>
          <p:cNvPr id="5" name="矩形 4">
            <a:extLst>
              <a:ext uri="{FF2B5EF4-FFF2-40B4-BE49-F238E27FC236}">
                <a16:creationId xmlns:a16="http://schemas.microsoft.com/office/drawing/2014/main" id="{F0B68106-7E35-43F1-81AB-47F0A0F196ED}"/>
              </a:ext>
            </a:extLst>
          </p:cNvPr>
          <p:cNvSpPr/>
          <p:nvPr/>
        </p:nvSpPr>
        <p:spPr>
          <a:xfrm>
            <a:off x="1437378" y="3744578"/>
            <a:ext cx="1403526" cy="369332"/>
          </a:xfrm>
          <a:prstGeom prst="rect">
            <a:avLst/>
          </a:prstGeom>
        </p:spPr>
        <p:txBody>
          <a:bodyPr wrap="none">
            <a:spAutoFit/>
          </a:bodyPr>
          <a:lstStyle/>
          <a:p>
            <a:r>
              <a:rPr lang="en-US" altLang="zh-TW" dirty="0">
                <a:solidFill>
                  <a:schemeClr val="accent2">
                    <a:lumMod val="75000"/>
                  </a:schemeClr>
                </a:solidFill>
              </a:rPr>
              <a:t>500 patients </a:t>
            </a:r>
            <a:endParaRPr lang="zh-TW" altLang="en-US" dirty="0">
              <a:solidFill>
                <a:schemeClr val="accent2">
                  <a:lumMod val="75000"/>
                </a:schemeClr>
              </a:solidFill>
            </a:endParaRPr>
          </a:p>
        </p:txBody>
      </p:sp>
      <p:sp>
        <p:nvSpPr>
          <p:cNvPr id="7" name="矩形 6">
            <a:extLst>
              <a:ext uri="{FF2B5EF4-FFF2-40B4-BE49-F238E27FC236}">
                <a16:creationId xmlns:a16="http://schemas.microsoft.com/office/drawing/2014/main" id="{D6982C0C-E0CE-4273-8B5E-0AF326379ABA}"/>
              </a:ext>
            </a:extLst>
          </p:cNvPr>
          <p:cNvSpPr/>
          <p:nvPr/>
        </p:nvSpPr>
        <p:spPr>
          <a:xfrm>
            <a:off x="1437378" y="4050909"/>
            <a:ext cx="2388667" cy="369332"/>
          </a:xfrm>
          <a:prstGeom prst="rect">
            <a:avLst/>
          </a:prstGeom>
        </p:spPr>
        <p:txBody>
          <a:bodyPr wrap="none">
            <a:spAutoFit/>
          </a:bodyPr>
          <a:lstStyle/>
          <a:p>
            <a:r>
              <a:rPr lang="en-US" altLang="zh-TW" dirty="0">
                <a:solidFill>
                  <a:schemeClr val="accent2">
                    <a:lumMod val="75000"/>
                  </a:schemeClr>
                </a:solidFill>
              </a:rPr>
              <a:t>40 patients die (events)</a:t>
            </a:r>
            <a:endParaRPr lang="zh-TW" altLang="en-US" dirty="0">
              <a:solidFill>
                <a:schemeClr val="accent2">
                  <a:lumMod val="75000"/>
                </a:schemeClr>
              </a:solidFill>
            </a:endParaRPr>
          </a:p>
        </p:txBody>
      </p:sp>
      <p:sp>
        <p:nvSpPr>
          <p:cNvPr id="8" name="矩形 7">
            <a:extLst>
              <a:ext uri="{FF2B5EF4-FFF2-40B4-BE49-F238E27FC236}">
                <a16:creationId xmlns:a16="http://schemas.microsoft.com/office/drawing/2014/main" id="{E7F5C0AA-9EEA-45C4-8358-72A9ADEDD3A5}"/>
              </a:ext>
            </a:extLst>
          </p:cNvPr>
          <p:cNvSpPr/>
          <p:nvPr/>
        </p:nvSpPr>
        <p:spPr>
          <a:xfrm>
            <a:off x="1437378" y="4453910"/>
            <a:ext cx="4157606" cy="646331"/>
          </a:xfrm>
          <a:prstGeom prst="rect">
            <a:avLst/>
          </a:prstGeom>
        </p:spPr>
        <p:txBody>
          <a:bodyPr wrap="square">
            <a:spAutoFit/>
          </a:bodyPr>
          <a:lstStyle/>
          <a:p>
            <a:pPr marL="285750" indent="-285750">
              <a:buFont typeface="Wingdings" panose="05000000000000000000" pitchFamily="2" charset="2"/>
              <a:buChar char="è"/>
            </a:pPr>
            <a:r>
              <a:rPr lang="en-US" altLang="zh-TW" dirty="0">
                <a:solidFill>
                  <a:schemeClr val="accent2">
                    <a:lumMod val="75000"/>
                  </a:schemeClr>
                </a:solidFill>
              </a:rPr>
              <a:t>4 variables can be considered reliably</a:t>
            </a:r>
          </a:p>
          <a:p>
            <a:r>
              <a:rPr lang="en-US" altLang="zh-TW" dirty="0">
                <a:solidFill>
                  <a:schemeClr val="accent2">
                    <a:lumMod val="75000"/>
                  </a:schemeClr>
                </a:solidFill>
              </a:rPr>
              <a:t>      in the model to give a good fit</a:t>
            </a:r>
            <a:endParaRPr lang="zh-TW" altLang="en-US" dirty="0">
              <a:solidFill>
                <a:schemeClr val="accent2">
                  <a:lumMod val="75000"/>
                </a:schemeClr>
              </a:solidFill>
            </a:endParaRPr>
          </a:p>
        </p:txBody>
      </p:sp>
    </p:spTree>
    <p:extLst>
      <p:ext uri="{BB962C8B-B14F-4D97-AF65-F5344CB8AC3E}">
        <p14:creationId xmlns:p14="http://schemas.microsoft.com/office/powerpoint/2010/main" val="266185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4D9091-E72F-47A2-8B76-D45F51CC88F2}"/>
              </a:ext>
            </a:extLst>
          </p:cNvPr>
          <p:cNvSpPr>
            <a:spLocks noGrp="1"/>
          </p:cNvSpPr>
          <p:nvPr>
            <p:ph type="title"/>
          </p:nvPr>
        </p:nvSpPr>
        <p:spPr>
          <a:xfrm>
            <a:off x="1142104" y="716908"/>
            <a:ext cx="10058400" cy="1004315"/>
          </a:xfrm>
        </p:spPr>
        <p:txBody>
          <a:bodyPr/>
          <a:lstStyle/>
          <a:p>
            <a:r>
              <a:rPr lang="en-US" altLang="zh-TW" dirty="0"/>
              <a:t>Overview</a:t>
            </a:r>
            <a:endParaRPr lang="zh-TW" altLang="en-US" dirty="0"/>
          </a:p>
        </p:txBody>
      </p:sp>
      <p:pic>
        <p:nvPicPr>
          <p:cNvPr id="4" name="圖片 3">
            <a:extLst>
              <a:ext uri="{FF2B5EF4-FFF2-40B4-BE49-F238E27FC236}">
                <a16:creationId xmlns:a16="http://schemas.microsoft.com/office/drawing/2014/main" id="{E34D8E12-BD2F-4FE1-AEC7-6F76C1AC5D6D}"/>
              </a:ext>
            </a:extLst>
          </p:cNvPr>
          <p:cNvPicPr>
            <a:picLocks noChangeAspect="1"/>
          </p:cNvPicPr>
          <p:nvPr/>
        </p:nvPicPr>
        <p:blipFill>
          <a:blip r:embed="rId2"/>
          <a:stretch>
            <a:fillRect/>
          </a:stretch>
        </p:blipFill>
        <p:spPr>
          <a:xfrm>
            <a:off x="4167485" y="493058"/>
            <a:ext cx="6963093" cy="60444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1645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A842BD-14B2-4F39-97F3-8997A4274168}"/>
              </a:ext>
            </a:extLst>
          </p:cNvPr>
          <p:cNvSpPr>
            <a:spLocks noGrp="1"/>
          </p:cNvSpPr>
          <p:nvPr>
            <p:ph type="title"/>
          </p:nvPr>
        </p:nvSpPr>
        <p:spPr>
          <a:xfrm>
            <a:off x="1097280" y="638175"/>
            <a:ext cx="10058400" cy="1099185"/>
          </a:xfrm>
        </p:spPr>
        <p:txBody>
          <a:bodyPr/>
          <a:lstStyle/>
          <a:p>
            <a:r>
              <a:rPr lang="en-US" altLang="zh-TW" dirty="0"/>
              <a:t>Variable reduction strategies</a:t>
            </a:r>
            <a:endParaRPr lang="zh-TW" altLang="en-US" dirty="0"/>
          </a:p>
        </p:txBody>
      </p:sp>
      <p:sp>
        <p:nvSpPr>
          <p:cNvPr id="3" name="內容版面配置區 2">
            <a:extLst>
              <a:ext uri="{FF2B5EF4-FFF2-40B4-BE49-F238E27FC236}">
                <a16:creationId xmlns:a16="http://schemas.microsoft.com/office/drawing/2014/main" id="{3EED58BE-0EE5-4A87-BB88-33EEBC45EEEA}"/>
              </a:ext>
            </a:extLst>
          </p:cNvPr>
          <p:cNvSpPr>
            <a:spLocks noGrp="1"/>
          </p:cNvSpPr>
          <p:nvPr>
            <p:ph idx="1"/>
          </p:nvPr>
        </p:nvSpPr>
        <p:spPr>
          <a:xfrm>
            <a:off x="1149531" y="1867504"/>
            <a:ext cx="10058400" cy="4228495"/>
          </a:xfrm>
        </p:spPr>
        <p:txBody>
          <a:bodyPr>
            <a:normAutofit/>
          </a:bodyPr>
          <a:lstStyle/>
          <a:p>
            <a:pPr>
              <a:buFont typeface="Wingdings" panose="05000000000000000000" pitchFamily="2" charset="2"/>
              <a:buChar char="p"/>
            </a:pPr>
            <a:r>
              <a:rPr lang="zh-TW" altLang="en-US" sz="2400" dirty="0"/>
              <a:t> </a:t>
            </a:r>
            <a:r>
              <a:rPr lang="en-US" altLang="zh-TW" sz="2400" dirty="0"/>
              <a:t>One way to restrict the list of potential variables is </a:t>
            </a:r>
            <a:r>
              <a:rPr lang="en-US" altLang="zh-TW" sz="2400" b="1" dirty="0">
                <a:solidFill>
                  <a:schemeClr val="tx1"/>
                </a:solidFill>
              </a:rPr>
              <a:t>to choose the candidate variables </a:t>
            </a:r>
            <a:r>
              <a:rPr lang="en-US" altLang="zh-TW" sz="2400" dirty="0"/>
              <a:t>first, particularly, if the </a:t>
            </a:r>
            <a:r>
              <a:rPr lang="en-US" altLang="zh-TW" sz="2400" dirty="0">
                <a:solidFill>
                  <a:schemeClr val="tx1"/>
                </a:solidFill>
              </a:rPr>
              <a:t>sample is </a:t>
            </a:r>
            <a:r>
              <a:rPr lang="en-US" altLang="zh-TW" sz="2400" b="1" dirty="0">
                <a:solidFill>
                  <a:schemeClr val="tx1"/>
                </a:solidFill>
              </a:rPr>
              <a:t>small</a:t>
            </a:r>
            <a:r>
              <a:rPr lang="en-US" altLang="zh-TW" sz="2400" dirty="0">
                <a:solidFill>
                  <a:schemeClr val="tx1"/>
                </a:solidFill>
              </a:rPr>
              <a:t>. </a:t>
            </a:r>
          </a:p>
          <a:p>
            <a:pPr>
              <a:buFont typeface="Wingdings" panose="05000000000000000000" pitchFamily="2" charset="2"/>
              <a:buChar char="p"/>
            </a:pPr>
            <a:r>
              <a:rPr lang="en-US" altLang="zh-TW" sz="2400" b="1" dirty="0">
                <a:solidFill>
                  <a:schemeClr val="tx1"/>
                </a:solidFill>
              </a:rPr>
              <a:t>Removing a correlated variable </a:t>
            </a:r>
            <a:r>
              <a:rPr lang="en-US" altLang="zh-TW" sz="2400" dirty="0"/>
              <a:t>should not affect the performance of the model, as it measures the same underlying information as the variable to which it correlates.</a:t>
            </a:r>
          </a:p>
          <a:p>
            <a:pPr>
              <a:buFont typeface="Wingdings" panose="05000000000000000000" pitchFamily="2" charset="2"/>
              <a:buChar char="p"/>
            </a:pPr>
            <a:r>
              <a:rPr lang="zh-TW" altLang="en-US" sz="2400" dirty="0"/>
              <a:t> </a:t>
            </a:r>
            <a:r>
              <a:rPr lang="en-US" altLang="zh-TW" sz="2400" dirty="0"/>
              <a:t>Variables that have a large number of </a:t>
            </a:r>
            <a:r>
              <a:rPr lang="en-US" altLang="zh-TW" sz="2400" b="1" dirty="0">
                <a:solidFill>
                  <a:schemeClr val="tx1"/>
                </a:solidFill>
              </a:rPr>
              <a:t>missing values </a:t>
            </a:r>
            <a:r>
              <a:rPr lang="en-US" altLang="zh-TW" sz="2400" dirty="0"/>
              <a:t>can be excluded.</a:t>
            </a:r>
          </a:p>
          <a:p>
            <a:pPr>
              <a:buFont typeface="Wingdings" panose="05000000000000000000" pitchFamily="2" charset="2"/>
              <a:buChar char="p"/>
            </a:pPr>
            <a:r>
              <a:rPr lang="zh-TW" altLang="en-US" sz="2400" dirty="0"/>
              <a:t> </a:t>
            </a:r>
            <a:r>
              <a:rPr lang="en-US" altLang="zh-TW" sz="2400" dirty="0"/>
              <a:t>Often, 5–20 candidate variables are sufficient to build an adequate prediction model.</a:t>
            </a:r>
          </a:p>
          <a:p>
            <a:pPr>
              <a:buFont typeface="Wingdings" panose="05000000000000000000" pitchFamily="2" charset="2"/>
              <a:buChar char="p"/>
            </a:pPr>
            <a:r>
              <a:rPr lang="en-US" altLang="zh-TW" sz="2400" dirty="0" err="1"/>
              <a:t>Peduzzi</a:t>
            </a:r>
            <a:r>
              <a:rPr lang="en-US" altLang="zh-TW" sz="2400" dirty="0"/>
              <a:t> et al suggested 10–15 events per variable for logistics and survival models to produce reasonably stable estimates.</a:t>
            </a:r>
            <a:endParaRPr lang="zh-TW" altLang="en-US" sz="2400" dirty="0"/>
          </a:p>
        </p:txBody>
      </p:sp>
    </p:spTree>
    <p:extLst>
      <p:ext uri="{BB962C8B-B14F-4D97-AF65-F5344CB8AC3E}">
        <p14:creationId xmlns:p14="http://schemas.microsoft.com/office/powerpoint/2010/main" val="235670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7C25195D-3E16-43DA-AC1F-660C3824794C}"/>
              </a:ext>
            </a:extLst>
          </p:cNvPr>
          <p:cNvPicPr>
            <a:picLocks noChangeAspect="1"/>
          </p:cNvPicPr>
          <p:nvPr/>
        </p:nvPicPr>
        <p:blipFill>
          <a:blip r:embed="rId3"/>
          <a:stretch>
            <a:fillRect/>
          </a:stretch>
        </p:blipFill>
        <p:spPr>
          <a:xfrm>
            <a:off x="6365164" y="1162890"/>
            <a:ext cx="5314950" cy="1990725"/>
          </a:xfrm>
          <a:prstGeom prst="rect">
            <a:avLst/>
          </a:prstGeom>
        </p:spPr>
      </p:pic>
      <p:sp>
        <p:nvSpPr>
          <p:cNvPr id="2" name="標題 1">
            <a:extLst>
              <a:ext uri="{FF2B5EF4-FFF2-40B4-BE49-F238E27FC236}">
                <a16:creationId xmlns:a16="http://schemas.microsoft.com/office/drawing/2014/main" id="{3C992CBB-66E1-4EA0-B997-8FA368C8B22F}"/>
              </a:ext>
            </a:extLst>
          </p:cNvPr>
          <p:cNvSpPr>
            <a:spLocks noGrp="1"/>
          </p:cNvSpPr>
          <p:nvPr>
            <p:ph type="title"/>
          </p:nvPr>
        </p:nvSpPr>
        <p:spPr>
          <a:xfrm>
            <a:off x="1097280" y="629348"/>
            <a:ext cx="10058400" cy="1066800"/>
          </a:xfrm>
        </p:spPr>
        <p:txBody>
          <a:bodyPr>
            <a:normAutofit/>
          </a:bodyPr>
          <a:lstStyle/>
          <a:p>
            <a:r>
              <a:rPr lang="zh-TW" altLang="en-US" sz="4000" dirty="0">
                <a:latin typeface="標楷體" panose="03000509000000000000" pitchFamily="65" charset="-120"/>
                <a:ea typeface="標楷體" panose="03000509000000000000" pitchFamily="65" charset="-120"/>
              </a:rPr>
              <a:t>模型選擇與評估指標</a:t>
            </a:r>
          </a:p>
        </p:txBody>
      </p:sp>
      <p:sp>
        <p:nvSpPr>
          <p:cNvPr id="3" name="內容版面配置區 2">
            <a:extLst>
              <a:ext uri="{FF2B5EF4-FFF2-40B4-BE49-F238E27FC236}">
                <a16:creationId xmlns:a16="http://schemas.microsoft.com/office/drawing/2014/main" id="{3EF3E0AB-0F73-4AC8-BF15-5585479AFA03}"/>
              </a:ext>
            </a:extLst>
          </p:cNvPr>
          <p:cNvSpPr>
            <a:spLocks noGrp="1"/>
          </p:cNvSpPr>
          <p:nvPr>
            <p:ph idx="1"/>
          </p:nvPr>
        </p:nvSpPr>
        <p:spPr>
          <a:xfrm>
            <a:off x="1097280" y="1845734"/>
            <a:ext cx="10058400" cy="4497916"/>
          </a:xfrm>
        </p:spPr>
        <p:txBody>
          <a:bodyPr>
            <a:normAutofit/>
          </a:bodyPr>
          <a:lstStyle/>
          <a:p>
            <a:pPr>
              <a:buFont typeface="Wingdings" panose="05000000000000000000" pitchFamily="2" charset="2"/>
              <a:buChar char="p"/>
            </a:pPr>
            <a:r>
              <a:rPr lang="zh-TW" altLang="en-US" dirty="0"/>
              <a:t> </a:t>
            </a:r>
            <a:r>
              <a:rPr lang="en-US" altLang="zh-TW" sz="2400" dirty="0">
                <a:latin typeface="+mj-lt"/>
                <a:ea typeface="標楷體" panose="03000509000000000000" pitchFamily="65" charset="-120"/>
              </a:rPr>
              <a:t>F</a:t>
            </a:r>
            <a:r>
              <a:rPr lang="zh-TW" altLang="en-US" sz="2400" dirty="0">
                <a:latin typeface="+mj-lt"/>
                <a:ea typeface="標楷體" panose="03000509000000000000" pitchFamily="65" charset="-120"/>
              </a:rPr>
              <a:t>檢定</a:t>
            </a:r>
            <a:r>
              <a:rPr lang="en-US" altLang="zh-TW" sz="2400" dirty="0">
                <a:latin typeface="+mj-lt"/>
                <a:ea typeface="標楷體" panose="03000509000000000000" pitchFamily="65" charset="-120"/>
              </a:rPr>
              <a:t>(</a:t>
            </a:r>
            <a:r>
              <a:rPr lang="zh-TW" altLang="en-US" sz="2400" dirty="0">
                <a:latin typeface="+mj-lt"/>
                <a:ea typeface="標楷體" panose="03000509000000000000" pitchFamily="65" charset="-120"/>
              </a:rPr>
              <a:t>迴歸模型的顯著性檢定</a:t>
            </a:r>
            <a:r>
              <a:rPr lang="en-US" altLang="zh-TW" sz="2400" dirty="0">
                <a:latin typeface="+mj-lt"/>
                <a:ea typeface="標楷體" panose="03000509000000000000" pitchFamily="65" charset="-120"/>
              </a:rPr>
              <a:t>)</a:t>
            </a:r>
            <a:r>
              <a:rPr lang="zh-TW" altLang="en-US" dirty="0"/>
              <a:t>：</a:t>
            </a:r>
            <a:endParaRPr lang="en-US" altLang="zh-TW" dirty="0"/>
          </a:p>
          <a:p>
            <a:pPr marL="292608" lvl="1" indent="0">
              <a:buNone/>
            </a:pPr>
            <a:r>
              <a:rPr lang="en-US" altLang="zh-TW" sz="2000" dirty="0"/>
              <a:t>H</a:t>
            </a:r>
            <a:r>
              <a:rPr lang="en-US" altLang="zh-TW" sz="2000" baseline="-25000" dirty="0"/>
              <a:t>0</a:t>
            </a:r>
            <a:r>
              <a:rPr lang="en-US" altLang="zh-TW" sz="2000" dirty="0"/>
              <a:t>:</a:t>
            </a:r>
            <a:r>
              <a:rPr lang="zh-TW" altLang="en-US" sz="2000" dirty="0"/>
              <a:t> </a:t>
            </a:r>
            <a:r>
              <a:rPr lang="zh-TW" altLang="en-US" sz="2000" dirty="0">
                <a:latin typeface="標楷體" panose="03000509000000000000" pitchFamily="65" charset="-120"/>
                <a:ea typeface="標楷體" panose="03000509000000000000" pitchFamily="65" charset="-120"/>
              </a:rPr>
              <a:t>所有迴歸係數</a:t>
            </a:r>
            <a:r>
              <a:rPr lang="el-GR" altLang="zh-TW" sz="2000" dirty="0">
                <a:latin typeface="標楷體" panose="03000509000000000000" pitchFamily="65" charset="-120"/>
                <a:ea typeface="標楷體" panose="03000509000000000000" pitchFamily="65" charset="-120"/>
              </a:rPr>
              <a:t>β</a:t>
            </a:r>
            <a:r>
              <a:rPr lang="en-US" altLang="zh-TW" sz="2000" dirty="0"/>
              <a:t>=0</a:t>
            </a:r>
          </a:p>
          <a:p>
            <a:pPr marL="292608" lvl="1" indent="0">
              <a:buNone/>
            </a:pPr>
            <a:r>
              <a:rPr lang="en-US" altLang="zh-TW" sz="2000" dirty="0"/>
              <a:t>H</a:t>
            </a:r>
            <a:r>
              <a:rPr lang="en-US" altLang="zh-TW" sz="2000" baseline="-25000" dirty="0"/>
              <a:t>1</a:t>
            </a:r>
            <a:r>
              <a:rPr lang="en-US" altLang="zh-TW" sz="2000" dirty="0"/>
              <a:t>:</a:t>
            </a:r>
            <a:r>
              <a:rPr lang="zh-TW" altLang="en-US" sz="2000" dirty="0"/>
              <a:t> </a:t>
            </a:r>
            <a:r>
              <a:rPr lang="zh-TW" altLang="en-US" sz="2000" dirty="0">
                <a:latin typeface="標楷體" panose="03000509000000000000" pitchFamily="65" charset="-120"/>
                <a:ea typeface="標楷體" panose="03000509000000000000" pitchFamily="65" charset="-120"/>
              </a:rPr>
              <a:t>其中一個以上迴歸係數</a:t>
            </a:r>
            <a:r>
              <a:rPr lang="el-GR" altLang="zh-TW" sz="2000" dirty="0">
                <a:latin typeface="標楷體" panose="03000509000000000000" pitchFamily="65" charset="-120"/>
                <a:ea typeface="標楷體" panose="03000509000000000000" pitchFamily="65" charset="-120"/>
              </a:rPr>
              <a:t>β</a:t>
            </a:r>
            <a:r>
              <a:rPr lang="en-US" altLang="zh-TW" sz="2000" dirty="0">
                <a:latin typeface="標楷體" panose="03000509000000000000" pitchFamily="65" charset="-120"/>
                <a:ea typeface="標楷體" panose="03000509000000000000" pitchFamily="65" charset="-120"/>
              </a:rPr>
              <a:t>≠</a:t>
            </a:r>
            <a:r>
              <a:rPr lang="en-US" altLang="zh-TW" sz="2000" dirty="0"/>
              <a:t>0</a:t>
            </a:r>
          </a:p>
          <a:p>
            <a:pPr>
              <a:buFont typeface="Wingdings" panose="05000000000000000000" pitchFamily="2" charset="2"/>
              <a:buChar char="p"/>
            </a:pPr>
            <a:r>
              <a:rPr lang="zh-TW" altLang="en-US" sz="2200" dirty="0"/>
              <a:t> </a:t>
            </a:r>
            <a:r>
              <a:rPr lang="en-US" altLang="zh-TW" sz="2400" dirty="0" err="1"/>
              <a:t>Mallows's</a:t>
            </a:r>
            <a:r>
              <a:rPr lang="en-US" altLang="zh-TW" sz="2400" dirty="0"/>
              <a:t> Cp</a:t>
            </a:r>
            <a:endParaRPr lang="en-US" altLang="zh-TW" sz="2200" dirty="0"/>
          </a:p>
          <a:p>
            <a:pPr lvl="1">
              <a:buFont typeface="Wingdings" panose="05000000000000000000" pitchFamily="2" charset="2"/>
              <a:buChar char="n"/>
            </a:pPr>
            <a:r>
              <a:rPr lang="en-US" altLang="zh-TW" sz="2000" dirty="0">
                <a:ea typeface="標楷體" panose="03000509000000000000" pitchFamily="65" charset="-120"/>
              </a:rPr>
              <a:t>The Cp statistic calculated on a sample of data estimates the sum squared prediction error (SSPE) as its population target.</a:t>
            </a:r>
          </a:p>
          <a:p>
            <a:pPr lvl="1">
              <a:buFont typeface="Wingdings" panose="05000000000000000000" pitchFamily="2" charset="2"/>
              <a:buChar char="n"/>
            </a:pPr>
            <a:r>
              <a:rPr lang="en-US" altLang="zh-TW" sz="2000" dirty="0">
                <a:ea typeface="標楷體" panose="03000509000000000000" pitchFamily="65" charset="-120"/>
              </a:rPr>
              <a:t>A small Mallows’ Cp value near the number of variables indicates that the model is relatively more precise than other models (small variance and less bias)</a:t>
            </a:r>
          </a:p>
          <a:p>
            <a:pPr lvl="1">
              <a:buFont typeface="Wingdings" panose="05000000000000000000" pitchFamily="2" charset="2"/>
              <a:buChar char="n"/>
            </a:pPr>
            <a:r>
              <a:rPr lang="en-US" altLang="zh-TW" sz="2000" dirty="0">
                <a:ea typeface="標楷體" panose="03000509000000000000" pitchFamily="65" charset="-120"/>
              </a:rPr>
              <a:t>Best subset model selection</a:t>
            </a:r>
          </a:p>
        </p:txBody>
      </p:sp>
      <p:sp>
        <p:nvSpPr>
          <p:cNvPr id="5" name="橢圓 4">
            <a:extLst>
              <a:ext uri="{FF2B5EF4-FFF2-40B4-BE49-F238E27FC236}">
                <a16:creationId xmlns:a16="http://schemas.microsoft.com/office/drawing/2014/main" id="{BBD514F7-21BA-4A0A-9419-5FFB3AA3A3B4}"/>
              </a:ext>
            </a:extLst>
          </p:cNvPr>
          <p:cNvSpPr/>
          <p:nvPr/>
        </p:nvSpPr>
        <p:spPr>
          <a:xfrm>
            <a:off x="10715065" y="1301002"/>
            <a:ext cx="845820" cy="857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1ACF51B9-9703-4E06-9F4A-701C26DD9BD0}"/>
              </a:ext>
            </a:extLst>
          </p:cNvPr>
          <p:cNvSpPr/>
          <p:nvPr/>
        </p:nvSpPr>
        <p:spPr>
          <a:xfrm>
            <a:off x="6468567" y="2207838"/>
            <a:ext cx="492443" cy="315023"/>
          </a:xfrm>
          <a:prstGeom prst="rect">
            <a:avLst/>
          </a:prstGeom>
          <a:solidFill>
            <a:schemeClr val="bg1"/>
          </a:solidFill>
        </p:spPr>
        <p:txBody>
          <a:bodyPr wrap="none">
            <a:spAutoFit/>
          </a:bodyPr>
          <a:lstStyle/>
          <a:p>
            <a:pPr>
              <a:lnSpc>
                <a:spcPts val="1900"/>
              </a:lnSpc>
              <a:spcAft>
                <a:spcPts val="0"/>
              </a:spcAft>
            </a:pPr>
            <a:r>
              <a:rPr lang="zh-TW" altLang="zh-TW" sz="1200" kern="100" dirty="0">
                <a:solidFill>
                  <a:schemeClr val="tx1">
                    <a:lumMod val="85000"/>
                    <a:lumOff val="15000"/>
                  </a:schemeClr>
                </a:solidFill>
                <a:latin typeface="Calibri" panose="020F0502020204030204" pitchFamily="34" charset="0"/>
                <a:ea typeface="Arial Unicode MS" panose="020B0604020202020204" pitchFamily="34" charset="-120"/>
                <a:cs typeface="Times New Roman" panose="02020603050405020304" pitchFamily="18" charset="0"/>
              </a:rPr>
              <a:t>殘差</a:t>
            </a:r>
            <a:endParaRPr lang="zh-TW" altLang="zh-TW" sz="1200" kern="100" dirty="0">
              <a:solidFill>
                <a:schemeClr val="tx1">
                  <a:lumMod val="85000"/>
                  <a:lumOff val="15000"/>
                </a:schemeClr>
              </a:solidFill>
              <a:latin typeface="Calibri" panose="020F0502020204030204" pitchFamily="34" charset="0"/>
              <a:cs typeface="Times New Roman" panose="02020603050405020304" pitchFamily="18" charset="0"/>
            </a:endParaRPr>
          </a:p>
        </p:txBody>
      </p:sp>
      <p:pic>
        <p:nvPicPr>
          <p:cNvPr id="7" name="圖片 6">
            <a:extLst>
              <a:ext uri="{FF2B5EF4-FFF2-40B4-BE49-F238E27FC236}">
                <a16:creationId xmlns:a16="http://schemas.microsoft.com/office/drawing/2014/main" id="{126BBE4C-D6A3-44B2-BB1C-F7EC969BC92F}"/>
              </a:ext>
            </a:extLst>
          </p:cNvPr>
          <p:cNvPicPr>
            <a:picLocks noChangeAspect="1"/>
          </p:cNvPicPr>
          <p:nvPr/>
        </p:nvPicPr>
        <p:blipFill rotWithShape="1">
          <a:blip r:embed="rId4"/>
          <a:srcRect l="1000" t="49181" r="26092" b="34548"/>
          <a:stretch/>
        </p:blipFill>
        <p:spPr>
          <a:xfrm>
            <a:off x="1474042" y="5058433"/>
            <a:ext cx="8849917" cy="1170219"/>
          </a:xfrm>
          <a:prstGeom prst="rect">
            <a:avLst/>
          </a:prstGeom>
        </p:spPr>
      </p:pic>
      <p:sp>
        <p:nvSpPr>
          <p:cNvPr id="4" name="文字方塊 3">
            <a:extLst>
              <a:ext uri="{FF2B5EF4-FFF2-40B4-BE49-F238E27FC236}">
                <a16:creationId xmlns:a16="http://schemas.microsoft.com/office/drawing/2014/main" id="{9A72592C-4F9A-C031-A319-ABB9945DB9FE}"/>
              </a:ext>
            </a:extLst>
          </p:cNvPr>
          <p:cNvSpPr txBox="1"/>
          <p:nvPr/>
        </p:nvSpPr>
        <p:spPr>
          <a:xfrm>
            <a:off x="9493624" y="2229690"/>
            <a:ext cx="580543" cy="276999"/>
          </a:xfrm>
          <a:prstGeom prst="rect">
            <a:avLst/>
          </a:prstGeom>
          <a:solidFill>
            <a:schemeClr val="bg1"/>
          </a:solidFill>
        </p:spPr>
        <p:txBody>
          <a:bodyPr wrap="square" rtlCol="0">
            <a:spAutoFit/>
          </a:bodyPr>
          <a:lstStyle/>
          <a:p>
            <a:pPr algn="r"/>
            <a:r>
              <a:rPr lang="en-US" altLang="zh-TW" sz="1200" dirty="0">
                <a:latin typeface="Times New Roman" panose="02020603050405020304" pitchFamily="18" charset="0"/>
                <a:cs typeface="Times New Roman" panose="02020603050405020304" pitchFamily="18" charset="0"/>
              </a:rPr>
              <a:t>MSE</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217015"/>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2679</TotalTime>
  <Words>3080</Words>
  <Application>Microsoft Office PowerPoint</Application>
  <PresentationFormat>寬螢幕</PresentationFormat>
  <Paragraphs>373</Paragraphs>
  <Slides>25</Slides>
  <Notes>13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25</vt:i4>
      </vt:variant>
    </vt:vector>
  </HeadingPairs>
  <TitlesOfParts>
    <vt:vector size="35" baseType="lpstr">
      <vt:lpstr>Söhne</vt:lpstr>
      <vt:lpstr>新細明體</vt:lpstr>
      <vt:lpstr>標楷體</vt:lpstr>
      <vt:lpstr>Arial</vt:lpstr>
      <vt:lpstr>Calibri</vt:lpstr>
      <vt:lpstr>Calibri Light</vt:lpstr>
      <vt:lpstr>Cambria Math</vt:lpstr>
      <vt:lpstr>Times New Roman</vt:lpstr>
      <vt:lpstr>Wingdings</vt:lpstr>
      <vt:lpstr>回顧</vt:lpstr>
      <vt:lpstr>Variable Selection Strategies 預測模型中變數篩選方式與技巧</vt:lpstr>
      <vt:lpstr>大綱</vt:lpstr>
      <vt:lpstr> Variable selection strategies and its importance in clinical prediction modelling</vt:lpstr>
      <vt:lpstr>The concept of variable selection</vt:lpstr>
      <vt:lpstr>Importance of variable selection</vt:lpstr>
      <vt:lpstr>The concept of variable selection</vt:lpstr>
      <vt:lpstr>Overview</vt:lpstr>
      <vt:lpstr>Variable reduction strategies</vt:lpstr>
      <vt:lpstr>模型選擇與評估指標</vt:lpstr>
      <vt:lpstr>模型選擇與評估指標</vt:lpstr>
      <vt:lpstr>Variable selection methods</vt:lpstr>
      <vt:lpstr>Forward selection (向前法)  vs.                                             Backward elimination (向後法)</vt:lpstr>
      <vt:lpstr>PowerPoint 簡報</vt:lpstr>
      <vt:lpstr>All possible subset selection</vt:lpstr>
      <vt:lpstr>Overview</vt:lpstr>
      <vt:lpstr>案例分享</vt:lpstr>
      <vt:lpstr>案例分享</vt:lpstr>
      <vt:lpstr>Model Results</vt:lpstr>
      <vt:lpstr>SAS code</vt:lpstr>
      <vt:lpstr>SPSS 操作介面</vt:lpstr>
      <vt:lpstr>案例分享</vt:lpstr>
      <vt:lpstr>SPSS multinomial logistic Reg</vt:lpstr>
      <vt:lpstr>SPSS Output (multinomial logistic Reg) </vt:lpstr>
      <vt:lpstr>R packages {olsrr} {MASS}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Selection Strategies 預測模型選模方式與技巧</dc:title>
  <dc:creator>曾筱容</dc:creator>
  <cp:lastModifiedBy>翁維陽</cp:lastModifiedBy>
  <cp:revision>117</cp:revision>
  <dcterms:created xsi:type="dcterms:W3CDTF">2024-03-18T03:41:17Z</dcterms:created>
  <dcterms:modified xsi:type="dcterms:W3CDTF">2024-05-06T10:10:28Z</dcterms:modified>
</cp:coreProperties>
</file>