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142533819" r:id="rId2"/>
    <p:sldId id="2142533820" r:id="rId3"/>
    <p:sldId id="2142533825" r:id="rId4"/>
    <p:sldId id="2142533737" r:id="rId5"/>
    <p:sldId id="2142533730" r:id="rId6"/>
    <p:sldId id="2142533731" r:id="rId7"/>
    <p:sldId id="2142533738" r:id="rId8"/>
    <p:sldId id="2142533739" r:id="rId9"/>
    <p:sldId id="2142533740" r:id="rId10"/>
    <p:sldId id="2142533741" r:id="rId11"/>
    <p:sldId id="2142533822" r:id="rId12"/>
    <p:sldId id="2142533829" r:id="rId13"/>
    <p:sldId id="2142533823" r:id="rId14"/>
    <p:sldId id="2142533830" r:id="rId15"/>
    <p:sldId id="2142533806" r:id="rId16"/>
    <p:sldId id="2142533807" r:id="rId17"/>
    <p:sldId id="2142533808" r:id="rId18"/>
    <p:sldId id="2142533742" r:id="rId19"/>
    <p:sldId id="2142533736" r:id="rId20"/>
    <p:sldId id="2142533826" r:id="rId21"/>
    <p:sldId id="2142533828" r:id="rId22"/>
    <p:sldId id="2142533745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9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42C06-5313-4264-BD6A-99392AE642B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D8098-433D-4787-BBB1-C640FE3F7C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785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9869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50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848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4788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627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7329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834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5309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360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73040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982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890134-0E62-9687-3C51-990201B410A5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414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419" y="365126"/>
            <a:ext cx="10515163" cy="77787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sz="half" idx="1"/>
          </p:nvPr>
        </p:nvSpPr>
        <p:spPr>
          <a:xfrm>
            <a:off x="838418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3"/>
          <p:cNvSpPr>
            <a:spLocks noGrp="1"/>
          </p:cNvSpPr>
          <p:nvPr>
            <p:ph sz="half" idx="2"/>
          </p:nvPr>
        </p:nvSpPr>
        <p:spPr>
          <a:xfrm>
            <a:off x="6134110" y="1253331"/>
            <a:ext cx="5219472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E7C5C5-DDBE-4FD3-252A-FB3E2896BC4B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11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A54C8D-7080-BC5C-993A-270862287F17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541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9004" y="241556"/>
            <a:ext cx="11358143" cy="777875"/>
          </a:xfrm>
        </p:spPr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9004" y="1392488"/>
            <a:ext cx="11358143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A6D637-2A31-7166-B824-3A190E52C60D}"/>
              </a:ext>
            </a:extLst>
          </p:cNvPr>
          <p:cNvSpPr/>
          <p:nvPr userDrawn="1"/>
        </p:nvSpPr>
        <p:spPr>
          <a:xfrm>
            <a:off x="-24938" y="273683"/>
            <a:ext cx="116378" cy="623455"/>
          </a:xfrm>
          <a:prstGeom prst="rect">
            <a:avLst/>
          </a:prstGeom>
          <a:solidFill>
            <a:srgbClr val="AA91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664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C13B5E-C645-401B-8340-9A1734BD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7B6C3B-3114-4A14-96D3-66A012591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BF6D5-B0EE-4EC6-AF49-7DDCDB9CB89A}" type="datetime1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1EA1334-9E43-4005-B976-A31FF2CC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E971B3-8839-43F2-937A-8B66C849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8F4F8-DAA4-4245-948B-669BB660887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736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E3F26AA5-37F1-E779-C3CA-675ED39C26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63251" y="90891"/>
            <a:ext cx="682811" cy="68281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433210-8B0A-C64E-1831-2C0BA62B65A8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TW" sz="90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93E973A5-5263-8E02-69EB-80539EA404E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419" y="365125"/>
            <a:ext cx="10515163" cy="13255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DAFC519-F678-885D-E0DD-E5F546122D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419" y="1825625"/>
            <a:ext cx="10515163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Click to edit Master text styles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</a:p>
          <a:p>
            <a:pPr lvl="3"/>
            <a:r>
              <a:rPr lang="en-US" altLang="zh-TW" dirty="0"/>
              <a:t>Fourth level</a:t>
            </a:r>
          </a:p>
          <a:p>
            <a:pPr lvl="4"/>
            <a:r>
              <a:rPr lang="en-US" altLang="zh-TW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6E58D89-23F0-5FA3-8653-39139D05459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758125" y="6578563"/>
            <a:ext cx="0" cy="1436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2" name="TextBox 23">
            <a:extLst>
              <a:ext uri="{FF2B5EF4-FFF2-40B4-BE49-F238E27FC236}">
                <a16:creationId xmlns:a16="http://schemas.microsoft.com/office/drawing/2014/main" id="{B4C955E5-E786-ACDE-18FA-866C91B20F3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57453" y="6446044"/>
            <a:ext cx="352945" cy="276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2" tIns="45711" rIns="91422" bIns="45711">
            <a:spAutoFit/>
          </a:bodyPr>
          <a:lstStyle/>
          <a:p>
            <a:pPr algn="ctr"/>
            <a:fld id="{B137C29A-0912-4B9D-B63A-7EE0D168282D}" type="slidenum">
              <a:rPr lang="id-ID" altLang="zh-TW" sz="1200" b="1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pPr algn="ctr"/>
              <a:t>‹#›</a:t>
            </a:fld>
            <a:endParaRPr lang="id-ID" altLang="zh-TW" sz="1200" b="1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33" name="文字方塊 2">
            <a:extLst>
              <a:ext uri="{FF2B5EF4-FFF2-40B4-BE49-F238E27FC236}">
                <a16:creationId xmlns:a16="http://schemas.microsoft.com/office/drawing/2014/main" id="{BDDECC3E-4DCB-7F34-9F52-35B9C2E633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21754" y="6425407"/>
            <a:ext cx="43318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kumimoji="1" lang="zh-TW" altLang="en-US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桑尼數據科學版權所有 保留一切權利</a:t>
            </a:r>
            <a:endParaRPr kumimoji="1" lang="en-US" altLang="zh-TW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pPr algn="r"/>
            <a:r>
              <a:rPr kumimoji="1" lang="en-US" altLang="zh-TW" sz="10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© 2024 SUNNY DATA SCIENCE. All rights reserved</a:t>
            </a:r>
            <a:endParaRPr kumimoji="1" lang="zh-TW" altLang="en-US" sz="10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圖片 10" descr="一張含有 符號, 字型, 標誌, 圖形 的圖片&#10;&#10;自動產生的描述">
            <a:extLst>
              <a:ext uri="{FF2B5EF4-FFF2-40B4-BE49-F238E27FC236}">
                <a16:creationId xmlns:a16="http://schemas.microsoft.com/office/drawing/2014/main" id="{03EEB0C0-4280-8DEC-D409-91128A8F0B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22143"/>
            <a:ext cx="880395" cy="88039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C8D3311-5B2F-DECC-2760-17645E9F91AC}"/>
              </a:ext>
            </a:extLst>
          </p:cNvPr>
          <p:cNvSpPr txBox="1"/>
          <p:nvPr userDrawn="1"/>
        </p:nvSpPr>
        <p:spPr>
          <a:xfrm>
            <a:off x="758124" y="6515363"/>
            <a:ext cx="4331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桑尼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x </a:t>
            </a:r>
            <a:r>
              <a:rPr lang="en-US" altLang="zh-TW" sz="1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iSpan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資展國際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數據科學領導品牌</a:t>
            </a:r>
          </a:p>
        </p:txBody>
      </p:sp>
    </p:spTree>
    <p:extLst>
      <p:ext uri="{BB962C8B-B14F-4D97-AF65-F5344CB8AC3E}">
        <p14:creationId xmlns:p14="http://schemas.microsoft.com/office/powerpoint/2010/main" val="329639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 kern="1200" spc="15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algn="ctr" defTabSz="913607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rgbClr val="36363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286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6pPr>
      <a:lvl7pPr marL="4572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7pPr>
      <a:lvl8pPr marL="6858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8pPr>
      <a:lvl9pPr marL="914400" algn="l" defTabSz="913607" rtl="0" fontAlgn="base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Lato Light" panose="020F0302020204030204" pitchFamily="34" charset="0"/>
          <a:ea typeface="Lato Light" panose="020F0302020204030204" pitchFamily="34" charset="0"/>
          <a:cs typeface="Lato Light" panose="020F0302020204030204" pitchFamily="34" charset="0"/>
        </a:defRPr>
      </a:lvl9pPr>
    </p:titleStyle>
    <p:bodyStyle>
      <a:lvl1pPr algn="l" defTabSz="913607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1pPr>
      <a:lvl2pPr marL="4564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2pPr>
      <a:lvl3pPr marL="9136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2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3pPr>
      <a:lvl4pPr marL="13708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4pPr>
      <a:lvl5pPr marL="1828007" algn="l" defTabSz="913607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000" kern="1200">
          <a:solidFill>
            <a:srgbClr val="565856"/>
          </a:solidFill>
          <a:latin typeface="Microsoft YaHei" panose="020B0503020204020204" pitchFamily="34" charset="-122"/>
          <a:ea typeface="Microsoft YaHei" panose="020B0503020204020204" pitchFamily="34" charset="-122"/>
          <a:cs typeface="Arial" panose="020B0604020202020204" pitchFamily="34" charset="0"/>
        </a:defRPr>
      </a:lvl5pPr>
      <a:lvl6pPr marL="2513972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7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3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9" indent="-228543" algn="l" defTabSz="9141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2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7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29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4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00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6" algn="l" defTabSz="9141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CU.Datascientist/python%E5%AD%B8%E7%BF%92%E7%AD%86%E8%A8%98-%E6%B1%BA%E7%AD%96%E6%A8%B9-decision-tree-b9acf11f0f84" TargetMode="External"/><Relationship Id="rId2" Type="http://schemas.openxmlformats.org/officeDocument/2006/relationships/hyperlink" Target="https://medium.com/@nikitamalviya/demystifying-cross-entropy-a-key-concept-for-understanding-classification-in-machine-learning-84efb0842fbd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660C6ABA-B083-4D24-95CB-43BD0221733B}"/>
              </a:ext>
            </a:extLst>
          </p:cNvPr>
          <p:cNvCxnSpPr>
            <a:cxnSpLocks/>
          </p:cNvCxnSpPr>
          <p:nvPr/>
        </p:nvCxnSpPr>
        <p:spPr>
          <a:xfrm>
            <a:off x="199735" y="3896205"/>
            <a:ext cx="11970328" cy="0"/>
          </a:xfrm>
          <a:prstGeom prst="line">
            <a:avLst/>
          </a:prstGeom>
          <a:ln w="28575">
            <a:gradFill>
              <a:gsLst>
                <a:gs pos="0">
                  <a:srgbClr val="FFFFCC"/>
                </a:gs>
                <a:gs pos="27000">
                  <a:srgbClr val="FFCC00"/>
                </a:gs>
                <a:gs pos="77000">
                  <a:srgbClr val="FFCC00"/>
                </a:gs>
                <a:gs pos="54000">
                  <a:srgbClr val="FFC000"/>
                </a:gs>
                <a:gs pos="100000">
                  <a:srgbClr val="FFFFCC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標題 1">
            <a:extLst>
              <a:ext uri="{FF2B5EF4-FFF2-40B4-BE49-F238E27FC236}">
                <a16:creationId xmlns:a16="http://schemas.microsoft.com/office/drawing/2014/main" id="{B8A1638B-893D-4407-A758-22DA84E766CA}"/>
              </a:ext>
            </a:extLst>
          </p:cNvPr>
          <p:cNvSpPr txBox="1">
            <a:spLocks/>
          </p:cNvSpPr>
          <p:nvPr/>
        </p:nvSpPr>
        <p:spPr bwMode="auto">
          <a:xfrm>
            <a:off x="0" y="2848013"/>
            <a:ext cx="12192000" cy="116197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ctr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Introduction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5A5E916E-A895-4EDF-86D9-B14760F2C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22" y="2194156"/>
            <a:ext cx="11408954" cy="767639"/>
          </a:xfrm>
        </p:spPr>
        <p:txBody>
          <a:bodyPr/>
          <a:lstStyle/>
          <a:p>
            <a:r>
              <a:rPr lang="zh-TW" altLang="en-US" sz="2800" b="1" dirty="0">
                <a:solidFill>
                  <a:schemeClr val="accent6">
                    <a:lumMod val="10000"/>
                  </a:schemeClr>
                </a:solidFill>
                <a:latin typeface="Calibri Light" panose="020F0302020204030204" pitchFamily="34" charset="0"/>
                <a:ea typeface="微軟正黑體" panose="020B0604030504040204" pitchFamily="34" charset="-120"/>
                <a:cs typeface="Calibri Light" panose="020F0302020204030204" pitchFamily="34" charset="0"/>
              </a:rPr>
              <a:t>大師之路 有你有我</a:t>
            </a:r>
            <a:endParaRPr lang="zh-TW" altLang="en-US" dirty="0">
              <a:solidFill>
                <a:schemeClr val="accent6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0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Regression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40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912424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240016" y="36450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680176" y="36450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279576" y="357301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90D64F-68E0-4757-9ED6-05BAAE0CDF77}"/>
              </a:ext>
            </a:extLst>
          </p:cNvPr>
          <p:cNvCxnSpPr>
            <a:cxnSpLocks/>
          </p:cNvCxnSpPr>
          <p:nvPr/>
        </p:nvCxnSpPr>
        <p:spPr>
          <a:xfrm>
            <a:off x="3143672" y="3356992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AA33693-67E6-4F2D-A443-24D0C19A1416}"/>
              </a:ext>
            </a:extLst>
          </p:cNvPr>
          <p:cNvSpPr txBox="1"/>
          <p:nvPr/>
        </p:nvSpPr>
        <p:spPr>
          <a:xfrm>
            <a:off x="2567608" y="429309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4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4DB3E08-7651-4C94-BA7C-047AE8726939}"/>
              </a:ext>
            </a:extLst>
          </p:cNvPr>
          <p:cNvSpPr txBox="1"/>
          <p:nvPr/>
        </p:nvSpPr>
        <p:spPr>
          <a:xfrm>
            <a:off x="2927648" y="458112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40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7A42579-A6AD-46FC-9EB6-9847EEB18A5C}"/>
              </a:ext>
            </a:extLst>
          </p:cNvPr>
          <p:cNvCxnSpPr>
            <a:cxnSpLocks/>
            <a:stCxn id="52" idx="2"/>
            <a:endCxn id="85" idx="0"/>
          </p:cNvCxnSpPr>
          <p:nvPr/>
        </p:nvCxnSpPr>
        <p:spPr>
          <a:xfrm>
            <a:off x="8904312" y="3645024"/>
            <a:ext cx="720080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C9A9F8C-375A-450C-ACBB-CC286C32F46A}"/>
              </a:ext>
            </a:extLst>
          </p:cNvPr>
          <p:cNvCxnSpPr>
            <a:cxnSpLocks/>
            <a:stCxn id="52" idx="2"/>
            <a:endCxn id="84" idx="0"/>
          </p:cNvCxnSpPr>
          <p:nvPr/>
        </p:nvCxnSpPr>
        <p:spPr>
          <a:xfrm flipH="1">
            <a:off x="8328248" y="3645024"/>
            <a:ext cx="576064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DBFBE3E-49A6-4F7E-AAE4-3A4B485FD7BB}"/>
              </a:ext>
            </a:extLst>
          </p:cNvPr>
          <p:cNvSpPr txBox="1"/>
          <p:nvPr/>
        </p:nvSpPr>
        <p:spPr>
          <a:xfrm>
            <a:off x="7968208" y="422108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B5AEEA1-34CA-45C6-B994-D25B74AD9937}"/>
              </a:ext>
            </a:extLst>
          </p:cNvPr>
          <p:cNvSpPr txBox="1"/>
          <p:nvPr/>
        </p:nvSpPr>
        <p:spPr>
          <a:xfrm>
            <a:off x="9480376" y="42210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22C73EB5-7554-49B8-9326-0A2D8F460A2C}"/>
              </a:ext>
            </a:extLst>
          </p:cNvPr>
          <p:cNvSpPr/>
          <p:nvPr/>
        </p:nvSpPr>
        <p:spPr>
          <a:xfrm>
            <a:off x="7896200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1717B847-1EA7-42B0-8344-64F5203BCA56}"/>
              </a:ext>
            </a:extLst>
          </p:cNvPr>
          <p:cNvSpPr/>
          <p:nvPr/>
        </p:nvSpPr>
        <p:spPr>
          <a:xfrm>
            <a:off x="9192344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639D08E-2759-46D4-ADA5-D6FA6B3C28FB}"/>
              </a:ext>
            </a:extLst>
          </p:cNvPr>
          <p:cNvSpPr txBox="1"/>
          <p:nvPr/>
        </p:nvSpPr>
        <p:spPr>
          <a:xfrm>
            <a:off x="7968208" y="4869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B7B0FB8-7CB7-4F93-8C67-A4B7D6C6CEDC}"/>
              </a:ext>
            </a:extLst>
          </p:cNvPr>
          <p:cNvSpPr txBox="1"/>
          <p:nvPr/>
        </p:nvSpPr>
        <p:spPr>
          <a:xfrm>
            <a:off x="9408368" y="48691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9BDA28A-76D8-42E9-B023-0BD4CDC26434}"/>
              </a:ext>
            </a:extLst>
          </p:cNvPr>
          <p:cNvSpPr txBox="1"/>
          <p:nvPr/>
        </p:nvSpPr>
        <p:spPr>
          <a:xfrm>
            <a:off x="3287688" y="35730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26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Regression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40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912424" y="364502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240016" y="364502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680176" y="364502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74.2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600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279576" y="3573016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1000.4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90D64F-68E0-4757-9ED6-05BAAE0CDF77}"/>
              </a:ext>
            </a:extLst>
          </p:cNvPr>
          <p:cNvCxnSpPr>
            <a:cxnSpLocks/>
          </p:cNvCxnSpPr>
          <p:nvPr/>
        </p:nvCxnSpPr>
        <p:spPr>
          <a:xfrm>
            <a:off x="3143672" y="3356992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AA33693-67E6-4F2D-A443-24D0C19A1416}"/>
              </a:ext>
            </a:extLst>
          </p:cNvPr>
          <p:cNvSpPr txBox="1"/>
          <p:nvPr/>
        </p:nvSpPr>
        <p:spPr>
          <a:xfrm>
            <a:off x="2567608" y="429309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4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4DB3E08-7651-4C94-BA7C-047AE8726939}"/>
              </a:ext>
            </a:extLst>
          </p:cNvPr>
          <p:cNvSpPr txBox="1"/>
          <p:nvPr/>
        </p:nvSpPr>
        <p:spPr>
          <a:xfrm>
            <a:off x="2927648" y="458112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40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7A42579-A6AD-46FC-9EB6-9847EEB18A5C}"/>
              </a:ext>
            </a:extLst>
          </p:cNvPr>
          <p:cNvCxnSpPr>
            <a:cxnSpLocks/>
            <a:stCxn id="52" idx="2"/>
            <a:endCxn id="85" idx="0"/>
          </p:cNvCxnSpPr>
          <p:nvPr/>
        </p:nvCxnSpPr>
        <p:spPr>
          <a:xfrm>
            <a:off x="8904312" y="3645024"/>
            <a:ext cx="720080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C9A9F8C-375A-450C-ACBB-CC286C32F46A}"/>
              </a:ext>
            </a:extLst>
          </p:cNvPr>
          <p:cNvCxnSpPr>
            <a:cxnSpLocks/>
            <a:stCxn id="52" idx="2"/>
            <a:endCxn id="84" idx="0"/>
          </p:cNvCxnSpPr>
          <p:nvPr/>
        </p:nvCxnSpPr>
        <p:spPr>
          <a:xfrm flipH="1">
            <a:off x="8328248" y="3645024"/>
            <a:ext cx="576064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DBFBE3E-49A6-4F7E-AAE4-3A4B485FD7BB}"/>
              </a:ext>
            </a:extLst>
          </p:cNvPr>
          <p:cNvSpPr txBox="1"/>
          <p:nvPr/>
        </p:nvSpPr>
        <p:spPr>
          <a:xfrm>
            <a:off x="7968208" y="422108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B5AEEA1-34CA-45C6-B994-D25B74AD9937}"/>
              </a:ext>
            </a:extLst>
          </p:cNvPr>
          <p:cNvSpPr txBox="1"/>
          <p:nvPr/>
        </p:nvSpPr>
        <p:spPr>
          <a:xfrm>
            <a:off x="9480376" y="42210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22C73EB5-7554-49B8-9326-0A2D8F460A2C}"/>
              </a:ext>
            </a:extLst>
          </p:cNvPr>
          <p:cNvSpPr/>
          <p:nvPr/>
        </p:nvSpPr>
        <p:spPr>
          <a:xfrm>
            <a:off x="7896200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1717B847-1EA7-42B0-8344-64F5203BCA56}"/>
              </a:ext>
            </a:extLst>
          </p:cNvPr>
          <p:cNvSpPr/>
          <p:nvPr/>
        </p:nvSpPr>
        <p:spPr>
          <a:xfrm>
            <a:off x="9192344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639D08E-2759-46D4-ADA5-D6FA6B3C28FB}"/>
              </a:ext>
            </a:extLst>
          </p:cNvPr>
          <p:cNvSpPr txBox="1"/>
          <p:nvPr/>
        </p:nvSpPr>
        <p:spPr>
          <a:xfrm>
            <a:off x="7968208" y="48691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-352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B7B0FB8-7CB7-4F93-8C67-A4B7D6C6CEDC}"/>
              </a:ext>
            </a:extLst>
          </p:cNvPr>
          <p:cNvSpPr txBox="1"/>
          <p:nvPr/>
        </p:nvSpPr>
        <p:spPr>
          <a:xfrm>
            <a:off x="9408368" y="486916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9BDA28A-76D8-42E9-B023-0BD4CDC26434}"/>
              </a:ext>
            </a:extLst>
          </p:cNvPr>
          <p:cNvSpPr txBox="1"/>
          <p:nvPr/>
        </p:nvSpPr>
        <p:spPr>
          <a:xfrm>
            <a:off x="3287688" y="35730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3E9751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3E9751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464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決策樹學習的適用問題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</a:rPr>
              <a:t>分類問題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</a:rPr>
              <a:t>(Classification Problem)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3F1E458-E059-40DB-AE48-ABE01EC60B1C}"/>
              </a:ext>
            </a:extLst>
          </p:cNvPr>
          <p:cNvSpPr txBox="1"/>
          <p:nvPr/>
        </p:nvSpPr>
        <p:spPr>
          <a:xfrm>
            <a:off x="390523" y="1340768"/>
            <a:ext cx="556154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lvl="0">
              <a:defRPr/>
            </a:pPr>
            <a:r>
              <a:rPr lang="zh-TW" altLang="en-US" sz="1200" dirty="0">
                <a:solidFill>
                  <a:srgbClr val="D8D8D8">
                    <a:lumMod val="10000"/>
                  </a:srgb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核心任務是以</a:t>
            </a:r>
            <a:r>
              <a:rPr lang="zh-TW" altLang="en-US" sz="1200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規則</a:t>
            </a:r>
            <a:r>
              <a:rPr lang="zh-TW" altLang="en-US" sz="1200" dirty="0">
                <a:solidFill>
                  <a:srgbClr val="D8D8D8">
                    <a:lumMod val="10000"/>
                  </a:srgb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型式，藉由樹狀結構把範例資料分類 到各個可能的對應類別</a:t>
            </a:r>
            <a:endParaRPr lang="en-US" altLang="zh-TW" sz="1200" dirty="0">
              <a:solidFill>
                <a:srgbClr val="D8D8D8">
                  <a:lumMod val="10000"/>
                </a:srgb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舉例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根據疾病分類患者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根據起因分類設備故障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根據拖欠支付的可能性分類債款申請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697F907-F1A6-4D90-90D4-E9D9671D5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10614"/>
              </p:ext>
            </p:extLst>
          </p:nvPr>
        </p:nvGraphicFramePr>
        <p:xfrm>
          <a:off x="3611032" y="2356726"/>
          <a:ext cx="3687235" cy="3629210"/>
        </p:xfrm>
        <a:graphic>
          <a:graphicData uri="http://schemas.openxmlformats.org/drawingml/2006/table">
            <a:tbl>
              <a:tblPr/>
              <a:tblGrid>
                <a:gridCol w="737447">
                  <a:extLst>
                    <a:ext uri="{9D8B030D-6E8A-4147-A177-3AD203B41FA5}">
                      <a16:colId xmlns:a16="http://schemas.microsoft.com/office/drawing/2014/main" val="4065447443"/>
                    </a:ext>
                  </a:extLst>
                </a:gridCol>
                <a:gridCol w="737447">
                  <a:extLst>
                    <a:ext uri="{9D8B030D-6E8A-4147-A177-3AD203B41FA5}">
                      <a16:colId xmlns:a16="http://schemas.microsoft.com/office/drawing/2014/main" val="988247509"/>
                    </a:ext>
                  </a:extLst>
                </a:gridCol>
                <a:gridCol w="737447">
                  <a:extLst>
                    <a:ext uri="{9D8B030D-6E8A-4147-A177-3AD203B41FA5}">
                      <a16:colId xmlns:a16="http://schemas.microsoft.com/office/drawing/2014/main" val="770598539"/>
                    </a:ext>
                  </a:extLst>
                </a:gridCol>
                <a:gridCol w="737447">
                  <a:extLst>
                    <a:ext uri="{9D8B030D-6E8A-4147-A177-3AD203B41FA5}">
                      <a16:colId xmlns:a16="http://schemas.microsoft.com/office/drawing/2014/main" val="650130381"/>
                    </a:ext>
                  </a:extLst>
                </a:gridCol>
                <a:gridCol w="737447">
                  <a:extLst>
                    <a:ext uri="{9D8B030D-6E8A-4147-A177-3AD203B41FA5}">
                      <a16:colId xmlns:a16="http://schemas.microsoft.com/office/drawing/2014/main" val="1129783800"/>
                    </a:ext>
                  </a:extLst>
                </a:gridCol>
              </a:tblGrid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病人編號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年齡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血壓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藥物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914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730819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932204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673400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108355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0850287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21860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033427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6536814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739861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5856961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正常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39653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Female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低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96205"/>
                  </a:ext>
                </a:extLst>
              </a:tr>
              <a:tr h="2791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Male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1006416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DE8EF81A-96AC-408D-A74E-15D1DDB8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6323" y="2493035"/>
            <a:ext cx="3405867" cy="173959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899C1F0-789F-4FA2-BCF3-9137F1E7792D}"/>
              </a:ext>
            </a:extLst>
          </p:cNvPr>
          <p:cNvSpPr/>
          <p:nvPr/>
        </p:nvSpPr>
        <p:spPr>
          <a:xfrm>
            <a:off x="8005423" y="4648116"/>
            <a:ext cx="337262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上述決策樹可看出以下規則： </a:t>
            </a:r>
            <a:endParaRPr lang="en-US" altLang="zh-TW" b="1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如果血壓高，則採用藥物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如果血壓低，則採用藥物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如果血壓正常且年齡≤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，則採用藥物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</a:p>
          <a:p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如果血壓正常且年齡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&gt;40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，則採用藥物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4C67D5-BEA2-4A35-8CA7-662ABAD67258}"/>
              </a:ext>
            </a:extLst>
          </p:cNvPr>
          <p:cNvSpPr/>
          <p:nvPr/>
        </p:nvSpPr>
        <p:spPr>
          <a:xfrm>
            <a:off x="6547449" y="2225615"/>
            <a:ext cx="828136" cy="3856008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47B699-9E64-44DB-B0BC-4BAB962FBC7B}"/>
              </a:ext>
            </a:extLst>
          </p:cNvPr>
          <p:cNvSpPr/>
          <p:nvPr/>
        </p:nvSpPr>
        <p:spPr>
          <a:xfrm>
            <a:off x="6424587" y="6091051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類別欄位</a:t>
            </a:r>
            <a:endParaRPr lang="zh-TW" altLang="en-US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8FCF0801-493E-4E51-B3B0-C628998CD0E6}"/>
              </a:ext>
            </a:extLst>
          </p:cNvPr>
          <p:cNvSpPr/>
          <p:nvPr/>
        </p:nvSpPr>
        <p:spPr>
          <a:xfrm>
            <a:off x="5040581" y="2292218"/>
            <a:ext cx="828136" cy="3646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08606885-EF8C-4945-B3B1-8AB304E3AD26}"/>
              </a:ext>
            </a:extLst>
          </p:cNvPr>
          <p:cNvSpPr/>
          <p:nvPr/>
        </p:nvSpPr>
        <p:spPr>
          <a:xfrm>
            <a:off x="5297489" y="1970881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屬性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5583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屬性選擇指標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98FA86-CE16-E0BF-2FD5-A882B7C4A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79" y="1556793"/>
            <a:ext cx="5459698" cy="436775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424AD4A-2543-4A1D-B4C8-B30D305FE931}"/>
              </a:ext>
            </a:extLst>
          </p:cNvPr>
          <p:cNvSpPr txBox="1"/>
          <p:nvPr/>
        </p:nvSpPr>
        <p:spPr>
          <a:xfrm>
            <a:off x="390523" y="1340768"/>
            <a:ext cx="55615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屬性選擇指標主要是用來選擇出某一個屬性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欄位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，透 過該屬性將帶有類別標記的值組資料從事適當的分類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分割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</a:endParaRPr>
          </a:p>
          <a:p>
            <a:pPr lvl="0"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理想情況是：所挑選的屬性可以使得分類結果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分割結果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所包含 的資料集合具有相同的類別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(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即：高同質性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en-US" altLang="zh-TW" sz="1200" dirty="0">
                <a:highlight>
                  <a:srgbClr val="FFFFFF"/>
                </a:highlight>
              </a:rPr>
              <a:t>Homogeneous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)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</a:endParaRPr>
          </a:p>
          <a:p>
            <a:pPr lvl="0">
              <a:defRPr/>
            </a:pP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</a:endParaRPr>
          </a:p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</a:rPr>
              <a:t>屬性選擇指標也稱為分割條件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"/>
              <a:defRPr/>
            </a:pPr>
            <a:r>
              <a:rPr lang="zh-TW" altLang="en-US" b="1" dirty="0">
                <a:solidFill>
                  <a:srgbClr val="249DCE">
                    <a:lumMod val="75000"/>
                  </a:srgb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常用屬性選擇指標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資訊獲利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(Information Gain) – 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ID3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C4.5</a:t>
            </a:r>
            <a:r>
              <a:rPr lang="zh-TW" altLang="en-US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C5.0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吉尼係數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(Gini Index) – 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CART </a:t>
            </a: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el-GR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χ2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獨立性檢定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– </a:t>
            </a:r>
            <a:r>
              <a:rPr lang="en-US" altLang="zh-TW" sz="1200" b="1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CHAID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6FA862A-66D8-4A14-9BEC-FCCA82C75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3267" y="3978220"/>
            <a:ext cx="3242732" cy="222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84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lvl="0" algn="l">
              <a:defRPr/>
            </a:pPr>
            <a:r>
              <a:rPr lang="zh-TW" altLang="en-US" sz="3200" dirty="0"/>
              <a:t>如何決定哪個屬性分割結果較佳</a:t>
            </a:r>
            <a:r>
              <a:rPr lang="en-US" altLang="zh-TW" sz="3200" dirty="0"/>
              <a:t>?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24AD4A-2543-4A1D-B4C8-B30D305FE931}"/>
              </a:ext>
            </a:extLst>
          </p:cNvPr>
          <p:cNvSpPr txBox="1"/>
          <p:nvPr/>
        </p:nvSpPr>
        <p:spPr>
          <a:xfrm>
            <a:off x="390523" y="1340768"/>
            <a:ext cx="5561543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情境</a:t>
            </a:r>
          </a:p>
          <a:p>
            <a:pPr lvl="0"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假設有一個表格共有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24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筆顧客資料。其類別欄位為 “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Customers”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，可分成“好客人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Good Customers”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與“一 般客人 </a:t>
            </a:r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Fair Customer” 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兩類。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4120A99-93C0-4876-8E94-9272C7ABE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82" y="2567561"/>
            <a:ext cx="4469188" cy="933388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E93959-44ED-4986-9E36-43FE5013AA7C}"/>
              </a:ext>
            </a:extLst>
          </p:cNvPr>
          <p:cNvGrpSpPr/>
          <p:nvPr/>
        </p:nvGrpSpPr>
        <p:grpSpPr>
          <a:xfrm>
            <a:off x="698770" y="3500949"/>
            <a:ext cx="4961466" cy="2114597"/>
            <a:chOff x="1049867" y="3750733"/>
            <a:chExt cx="4961466" cy="21145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DBC31F-1735-4701-807F-B5BD7D400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5298" y="3888640"/>
              <a:ext cx="4796768" cy="1976690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DC10EC2-F47F-45DD-883A-8C4D208BE9C7}"/>
                </a:ext>
              </a:extLst>
            </p:cNvPr>
            <p:cNvSpPr/>
            <p:nvPr/>
          </p:nvSpPr>
          <p:spPr>
            <a:xfrm>
              <a:off x="1049867" y="3750733"/>
              <a:ext cx="4961466" cy="877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422C357A-2708-4046-9199-31B9DE51AE64}"/>
                </a:ext>
              </a:extLst>
            </p:cNvPr>
            <p:cNvSpPr/>
            <p:nvPr/>
          </p:nvSpPr>
          <p:spPr>
            <a:xfrm>
              <a:off x="1913467" y="4203717"/>
              <a:ext cx="939800" cy="424178"/>
            </a:xfrm>
            <a:prstGeom prst="roundRect">
              <a:avLst/>
            </a:prstGeom>
            <a:solidFill>
              <a:srgbClr val="AA9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6">
                      <a:lumMod val="10000"/>
                    </a:schemeClr>
                  </a:solidFill>
                </a:rPr>
                <a:t>收入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066469D0-3ADF-453F-BC06-67BE887345E0}"/>
                </a:ext>
              </a:extLst>
            </p:cNvPr>
            <p:cNvSpPr/>
            <p:nvPr/>
          </p:nvSpPr>
          <p:spPr>
            <a:xfrm>
              <a:off x="4631267" y="4203717"/>
              <a:ext cx="939800" cy="424178"/>
            </a:xfrm>
            <a:prstGeom prst="roundRect">
              <a:avLst/>
            </a:prstGeom>
            <a:solidFill>
              <a:srgbClr val="AA91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solidFill>
                    <a:schemeClr val="accent6">
                      <a:lumMod val="10000"/>
                    </a:schemeClr>
                  </a:solidFill>
                </a:rPr>
                <a:t>年齡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37D55E5A-71F7-4453-AB08-8873CDA5FE6D}"/>
              </a:ext>
            </a:extLst>
          </p:cNvPr>
          <p:cNvSpPr/>
          <p:nvPr/>
        </p:nvSpPr>
        <p:spPr>
          <a:xfrm>
            <a:off x="903182" y="5773173"/>
            <a:ext cx="4943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Which attribute is the best for classification?</a:t>
            </a:r>
            <a:endParaRPr lang="zh-TW" altLang="en-US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685E9D1-CEF1-483D-A00C-62EA69A35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333" y="3071331"/>
            <a:ext cx="4699001" cy="1026047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68C55AC-3FAF-42F3-B89E-16FBE19BA336}"/>
              </a:ext>
            </a:extLst>
          </p:cNvPr>
          <p:cNvSpPr/>
          <p:nvPr/>
        </p:nvSpPr>
        <p:spPr>
          <a:xfrm>
            <a:off x="6676115" y="4305679"/>
            <a:ext cx="1120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High degree </a:t>
            </a:r>
          </a:p>
          <a:p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impurity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851FF5E-F4A8-4DC4-876F-8D221D813C25}"/>
              </a:ext>
            </a:extLst>
          </p:cNvPr>
          <p:cNvSpPr/>
          <p:nvPr/>
        </p:nvSpPr>
        <p:spPr>
          <a:xfrm>
            <a:off x="8327235" y="4305679"/>
            <a:ext cx="1067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Low degree </a:t>
            </a:r>
          </a:p>
          <a:p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of impurity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345B5F-C086-4095-A906-302FB4ACCED6}"/>
              </a:ext>
            </a:extLst>
          </p:cNvPr>
          <p:cNvSpPr/>
          <p:nvPr/>
        </p:nvSpPr>
        <p:spPr>
          <a:xfrm>
            <a:off x="10456332" y="4305679"/>
            <a:ext cx="512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200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Pure</a:t>
            </a:r>
            <a:endParaRPr lang="zh-TW" altLang="en-US" sz="1200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71B2C5-C31F-4FE0-ACAD-082C9FA39299}"/>
              </a:ext>
            </a:extLst>
          </p:cNvPr>
          <p:cNvSpPr/>
          <p:nvPr/>
        </p:nvSpPr>
        <p:spPr>
          <a:xfrm>
            <a:off x="7682012" y="2520977"/>
            <a:ext cx="2627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不純度</a:t>
            </a:r>
            <a:r>
              <a:rPr lang="en-US" altLang="zh-TW" dirty="0">
                <a:solidFill>
                  <a:schemeClr val="accent6">
                    <a:lumMod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(Node Impurity)</a:t>
            </a:r>
            <a:endParaRPr lang="zh-TW" altLang="en-US" dirty="0">
              <a:solidFill>
                <a:schemeClr val="accent6">
                  <a:lumMod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3227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熵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交叉熵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「熵」指的是真實分布的自信息量，也就是該分布自身的不確定性的度量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629659-371E-4C98-BA17-78F9D6AB42FD}"/>
              </a:ext>
            </a:extLst>
          </p:cNvPr>
          <p:cNvSpPr txBox="1"/>
          <p:nvPr/>
        </p:nvSpPr>
        <p:spPr>
          <a:xfrm>
            <a:off x="390524" y="1340768"/>
            <a:ext cx="5345436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249DCE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Entropy: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每條訊息所包含資訊的期望值（平均值）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熵可以被視為不確定性的指標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平均值越大表示更多的混亂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Cross Entropy  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交叉熵是機器學習中的一個概念，尤其用於分類任務，用於衡量預測的概率分佈與實際分佈（或真實標籤）之間的匹配程度。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將交叉熵視為衡量模型在預測時的匹配程度的一種方式。就像比較模型認為會發生的事情與實際發生的事情。如果模型的預測接近實際情況，交叉熵就低。如果預測相差很大，交叉熵就高。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較低的交叉熵表示預測與實際情況之間的對齊更好。它衡量了預測分佈與真實類別分佈之間的“距離”。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580A63D-E9E8-4E3A-B639-FE7210701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5157192"/>
            <a:ext cx="5040560" cy="536397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635B0C7B-D2E9-43D0-98B5-16DD92DE087C}"/>
              </a:ext>
            </a:extLst>
          </p:cNvPr>
          <p:cNvSpPr/>
          <p:nvPr/>
        </p:nvSpPr>
        <p:spPr>
          <a:xfrm>
            <a:off x="1559496" y="5733256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Entropy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435C798-3969-43A6-B73F-76B3EA2CDFF0}"/>
              </a:ext>
            </a:extLst>
          </p:cNvPr>
          <p:cNvSpPr/>
          <p:nvPr/>
        </p:nvSpPr>
        <p:spPr>
          <a:xfrm>
            <a:off x="3791744" y="5733256"/>
            <a:ext cx="17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6634" name="Picture 10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425824FB-C4B9-4BFB-AF55-D96D26B82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104" y="1484784"/>
            <a:ext cx="420052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3AAEDBB-E1C8-4617-8637-4327AB032644}"/>
              </a:ext>
            </a:extLst>
          </p:cNvPr>
          <p:cNvCxnSpPr>
            <a:cxnSpLocks/>
          </p:cNvCxnSpPr>
          <p:nvPr/>
        </p:nvCxnSpPr>
        <p:spPr>
          <a:xfrm>
            <a:off x="6503665" y="5582766"/>
            <a:ext cx="2040607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4CF87D06-5E6F-4526-A73B-E8DFCDED746B}"/>
              </a:ext>
            </a:extLst>
          </p:cNvPr>
          <p:cNvSpPr/>
          <p:nvPr/>
        </p:nvSpPr>
        <p:spPr>
          <a:xfrm>
            <a:off x="6744072" y="4869160"/>
            <a:ext cx="288032" cy="720080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AAD3FF2-CF0F-4FB5-BF8F-A75DD626F9FA}"/>
              </a:ext>
            </a:extLst>
          </p:cNvPr>
          <p:cNvSpPr/>
          <p:nvPr/>
        </p:nvSpPr>
        <p:spPr>
          <a:xfrm>
            <a:off x="7176120" y="5373216"/>
            <a:ext cx="288032" cy="216024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F394445-4DA1-4832-A4AA-E4691DBD8968}"/>
              </a:ext>
            </a:extLst>
          </p:cNvPr>
          <p:cNvSpPr/>
          <p:nvPr/>
        </p:nvSpPr>
        <p:spPr>
          <a:xfrm>
            <a:off x="7608168" y="5517232"/>
            <a:ext cx="288032" cy="72008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CBB6C42-E7E3-406F-9420-9920A2A25C9A}"/>
              </a:ext>
            </a:extLst>
          </p:cNvPr>
          <p:cNvSpPr/>
          <p:nvPr/>
        </p:nvSpPr>
        <p:spPr>
          <a:xfrm>
            <a:off x="8040216" y="5517232"/>
            <a:ext cx="288032" cy="72008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A6936E6-0B88-443B-B47B-744618A4D22D}"/>
              </a:ext>
            </a:extLst>
          </p:cNvPr>
          <p:cNvCxnSpPr>
            <a:cxnSpLocks/>
          </p:cNvCxnSpPr>
          <p:nvPr/>
        </p:nvCxnSpPr>
        <p:spPr>
          <a:xfrm>
            <a:off x="9672017" y="5582766"/>
            <a:ext cx="2040607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>
            <a:extLst>
              <a:ext uri="{FF2B5EF4-FFF2-40B4-BE49-F238E27FC236}">
                <a16:creationId xmlns:a16="http://schemas.microsoft.com/office/drawing/2014/main" id="{B1259521-25CF-409A-9B54-6DC2D6067436}"/>
              </a:ext>
            </a:extLst>
          </p:cNvPr>
          <p:cNvSpPr/>
          <p:nvPr/>
        </p:nvSpPr>
        <p:spPr>
          <a:xfrm>
            <a:off x="9912424" y="4725144"/>
            <a:ext cx="288032" cy="864096"/>
          </a:xfrm>
          <a:prstGeom prst="rect">
            <a:avLst/>
          </a:prstGeom>
          <a:solidFill>
            <a:schemeClr val="accent6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5CB8E5B9-0335-4761-872B-7A55F8740FC6}"/>
              </a:ext>
            </a:extLst>
          </p:cNvPr>
          <p:cNvCxnSpPr>
            <a:cxnSpLocks/>
          </p:cNvCxnSpPr>
          <p:nvPr/>
        </p:nvCxnSpPr>
        <p:spPr>
          <a:xfrm>
            <a:off x="10056440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99A09CEF-B614-4CDF-8AE3-103606E41E6B}"/>
              </a:ext>
            </a:extLst>
          </p:cNvPr>
          <p:cNvCxnSpPr>
            <a:cxnSpLocks/>
          </p:cNvCxnSpPr>
          <p:nvPr/>
        </p:nvCxnSpPr>
        <p:spPr>
          <a:xfrm>
            <a:off x="10488488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12A3087B-24BE-4535-9072-72CDFE31AAAA}"/>
              </a:ext>
            </a:extLst>
          </p:cNvPr>
          <p:cNvCxnSpPr>
            <a:cxnSpLocks/>
          </p:cNvCxnSpPr>
          <p:nvPr/>
        </p:nvCxnSpPr>
        <p:spPr>
          <a:xfrm>
            <a:off x="10920536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A80E6914-4431-4110-B2DE-B47EFF7B73D8}"/>
              </a:ext>
            </a:extLst>
          </p:cNvPr>
          <p:cNvCxnSpPr>
            <a:cxnSpLocks/>
          </p:cNvCxnSpPr>
          <p:nvPr/>
        </p:nvCxnSpPr>
        <p:spPr>
          <a:xfrm>
            <a:off x="11352584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3E94877C-15DB-4A6B-9BB5-CFA96179EDDB}"/>
              </a:ext>
            </a:extLst>
          </p:cNvPr>
          <p:cNvCxnSpPr>
            <a:cxnSpLocks/>
          </p:cNvCxnSpPr>
          <p:nvPr/>
        </p:nvCxnSpPr>
        <p:spPr>
          <a:xfrm>
            <a:off x="8184232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4631BC1-15CE-43B5-B4B8-B770422BF5CE}"/>
              </a:ext>
            </a:extLst>
          </p:cNvPr>
          <p:cNvCxnSpPr>
            <a:cxnSpLocks/>
          </p:cNvCxnSpPr>
          <p:nvPr/>
        </p:nvCxnSpPr>
        <p:spPr>
          <a:xfrm>
            <a:off x="7752184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DA819704-56F4-4D62-A8E8-45C772FBBC17}"/>
              </a:ext>
            </a:extLst>
          </p:cNvPr>
          <p:cNvCxnSpPr>
            <a:cxnSpLocks/>
          </p:cNvCxnSpPr>
          <p:nvPr/>
        </p:nvCxnSpPr>
        <p:spPr>
          <a:xfrm>
            <a:off x="7320136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EE5D0DE3-DF55-420F-9F52-4EDFCC3E2F3F}"/>
              </a:ext>
            </a:extLst>
          </p:cNvPr>
          <p:cNvCxnSpPr>
            <a:cxnSpLocks/>
          </p:cNvCxnSpPr>
          <p:nvPr/>
        </p:nvCxnSpPr>
        <p:spPr>
          <a:xfrm>
            <a:off x="6888088" y="5517232"/>
            <a:ext cx="0" cy="216024"/>
          </a:xfrm>
          <a:prstGeom prst="line">
            <a:avLst/>
          </a:prstGeom>
          <a:ln w="19050">
            <a:solidFill>
              <a:schemeClr val="accent6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0DD9299-A8B6-4B9F-9035-CDF35CA18687}"/>
              </a:ext>
            </a:extLst>
          </p:cNvPr>
          <p:cNvCxnSpPr>
            <a:cxnSpLocks/>
          </p:cNvCxnSpPr>
          <p:nvPr/>
        </p:nvCxnSpPr>
        <p:spPr>
          <a:xfrm>
            <a:off x="6528048" y="4725144"/>
            <a:ext cx="5184576" cy="0"/>
          </a:xfrm>
          <a:prstGeom prst="line">
            <a:avLst/>
          </a:prstGeom>
          <a:ln>
            <a:solidFill>
              <a:schemeClr val="accent6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E8FAAE2C-D3DC-4F8C-801E-B6C721FAE03C}"/>
              </a:ext>
            </a:extLst>
          </p:cNvPr>
          <p:cNvGrpSpPr/>
          <p:nvPr/>
        </p:nvGrpSpPr>
        <p:grpSpPr>
          <a:xfrm>
            <a:off x="6744072" y="5733256"/>
            <a:ext cx="1609050" cy="369332"/>
            <a:chOff x="6744072" y="5733256"/>
            <a:chExt cx="1609050" cy="369332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87C1C822-BA0D-45E0-8AB8-B6F1F439B72E}"/>
                </a:ext>
              </a:extLst>
            </p:cNvPr>
            <p:cNvSpPr/>
            <p:nvPr/>
          </p:nvSpPr>
          <p:spPr>
            <a:xfrm>
              <a:off x="6744072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309D11FF-8726-4305-9436-4EB83DAA025B}"/>
                </a:ext>
              </a:extLst>
            </p:cNvPr>
            <p:cNvSpPr/>
            <p:nvPr/>
          </p:nvSpPr>
          <p:spPr>
            <a:xfrm>
              <a:off x="7176120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0F419B14-0E27-4FAD-80B7-D7AED3EB4146}"/>
                </a:ext>
              </a:extLst>
            </p:cNvPr>
            <p:cNvSpPr/>
            <p:nvPr/>
          </p:nvSpPr>
          <p:spPr>
            <a:xfrm>
              <a:off x="7608168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40A8494-E98B-4AE8-BE97-4234666522BD}"/>
                </a:ext>
              </a:extLst>
            </p:cNvPr>
            <p:cNvSpPr/>
            <p:nvPr/>
          </p:nvSpPr>
          <p:spPr>
            <a:xfrm>
              <a:off x="8040216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480A3C39-E713-4341-9A42-BF21F2CA19F3}"/>
              </a:ext>
            </a:extLst>
          </p:cNvPr>
          <p:cNvGrpSpPr/>
          <p:nvPr/>
        </p:nvGrpSpPr>
        <p:grpSpPr>
          <a:xfrm>
            <a:off x="9912424" y="5733256"/>
            <a:ext cx="1609050" cy="369332"/>
            <a:chOff x="6744072" y="5733256"/>
            <a:chExt cx="1609050" cy="369332"/>
          </a:xfrm>
        </p:grpSpPr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5C08E66C-EC8E-4497-9CCD-C9AE32356800}"/>
                </a:ext>
              </a:extLst>
            </p:cNvPr>
            <p:cNvSpPr/>
            <p:nvPr/>
          </p:nvSpPr>
          <p:spPr>
            <a:xfrm>
              <a:off x="6744072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58D99E40-458D-4FC2-A447-81B0D5D3CEE2}"/>
                </a:ext>
              </a:extLst>
            </p:cNvPr>
            <p:cNvSpPr/>
            <p:nvPr/>
          </p:nvSpPr>
          <p:spPr>
            <a:xfrm>
              <a:off x="7176120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86D328D-EC69-4470-8E9A-EDC6B8C5E760}"/>
                </a:ext>
              </a:extLst>
            </p:cNvPr>
            <p:cNvSpPr/>
            <p:nvPr/>
          </p:nvSpPr>
          <p:spPr>
            <a:xfrm>
              <a:off x="7608168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781A5101-4E4C-49E6-A971-FEF821BA76D8}"/>
                </a:ext>
              </a:extLst>
            </p:cNvPr>
            <p:cNvSpPr/>
            <p:nvPr/>
          </p:nvSpPr>
          <p:spPr>
            <a:xfrm>
              <a:off x="8040216" y="5733256"/>
              <a:ext cx="3129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7EEB618C-362A-4BA3-88C1-A93962F22A5F}"/>
              </a:ext>
            </a:extLst>
          </p:cNvPr>
          <p:cNvSpPr/>
          <p:nvPr/>
        </p:nvSpPr>
        <p:spPr>
          <a:xfrm>
            <a:off x="9840416" y="3717032"/>
            <a:ext cx="16065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Ground Truth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C368565D-4DB0-4F68-AB04-93D4546A0E24}"/>
              </a:ext>
            </a:extLst>
          </p:cNvPr>
          <p:cNvSpPr/>
          <p:nvPr/>
        </p:nvSpPr>
        <p:spPr>
          <a:xfrm>
            <a:off x="6816080" y="3717032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Probabilities</a:t>
            </a:r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0FBA50C0-65A5-4601-88C6-7E4C4403761D}"/>
              </a:ext>
            </a:extLst>
          </p:cNvPr>
          <p:cNvGrpSpPr/>
          <p:nvPr/>
        </p:nvGrpSpPr>
        <p:grpSpPr>
          <a:xfrm>
            <a:off x="6600056" y="4437112"/>
            <a:ext cx="1798205" cy="246221"/>
            <a:chOff x="6744072" y="5733256"/>
            <a:chExt cx="1798205" cy="246221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EEF22131-FF5E-4057-B8C7-1FEE06C175EE}"/>
                </a:ext>
              </a:extLst>
            </p:cNvPr>
            <p:cNvSpPr/>
            <p:nvPr/>
          </p:nvSpPr>
          <p:spPr>
            <a:xfrm>
              <a:off x="6744072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0.775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A70C8A4D-73AF-4B03-BF0C-4E0E184E98A3}"/>
                </a:ext>
              </a:extLst>
            </p:cNvPr>
            <p:cNvSpPr/>
            <p:nvPr/>
          </p:nvSpPr>
          <p:spPr>
            <a:xfrm>
              <a:off x="7176120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0.116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379F458F-B38F-4770-B3C3-4850610AE5B6}"/>
                </a:ext>
              </a:extLst>
            </p:cNvPr>
            <p:cNvSpPr/>
            <p:nvPr/>
          </p:nvSpPr>
          <p:spPr>
            <a:xfrm>
              <a:off x="7608168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0.039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471BC62-DCD0-4E94-82EE-7E716780AE34}"/>
                </a:ext>
              </a:extLst>
            </p:cNvPr>
            <p:cNvSpPr/>
            <p:nvPr/>
          </p:nvSpPr>
          <p:spPr>
            <a:xfrm>
              <a:off x="8040216" y="5733256"/>
              <a:ext cx="5020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0.070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10951115-4603-4BDB-9913-93732D59C5AF}"/>
              </a:ext>
            </a:extLst>
          </p:cNvPr>
          <p:cNvGrpSpPr/>
          <p:nvPr/>
        </p:nvGrpSpPr>
        <p:grpSpPr>
          <a:xfrm>
            <a:off x="9840416" y="4437112"/>
            <a:ext cx="1551342" cy="246221"/>
            <a:chOff x="6744072" y="5733256"/>
            <a:chExt cx="1551342" cy="246221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3BC5247B-5C56-4821-A1B9-C65255350616}"/>
                </a:ext>
              </a:extLst>
            </p:cNvPr>
            <p:cNvSpPr/>
            <p:nvPr/>
          </p:nvSpPr>
          <p:spPr>
            <a:xfrm>
              <a:off x="6744072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5B47D3F-E8F1-4937-87E8-ADF753784169}"/>
                </a:ext>
              </a:extLst>
            </p:cNvPr>
            <p:cNvSpPr/>
            <p:nvPr/>
          </p:nvSpPr>
          <p:spPr>
            <a:xfrm>
              <a:off x="7176120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07C5304-6344-4B4D-9F51-4316D2B8CD50}"/>
                </a:ext>
              </a:extLst>
            </p:cNvPr>
            <p:cNvSpPr/>
            <p:nvPr/>
          </p:nvSpPr>
          <p:spPr>
            <a:xfrm>
              <a:off x="7608168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496601D3-77EE-41BD-AA9B-17A85C8174A6}"/>
                </a:ext>
              </a:extLst>
            </p:cNvPr>
            <p:cNvSpPr/>
            <p:nvPr/>
          </p:nvSpPr>
          <p:spPr>
            <a:xfrm>
              <a:off x="8040216" y="5733256"/>
              <a:ext cx="25519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0</a:t>
              </a:r>
              <a:endParaRPr kumimoji="0" lang="zh-TW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81CCBF69-D662-44E9-A7E1-801DC87A7305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825053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交叉熵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–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Ground Truth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比較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kumimoji="0" lang="zh-TW" altLang="en-US" sz="3200" b="1" i="0" u="none" strike="noStrike" kern="1200" cap="none" spc="15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交叉熵是一種用來量化兩個概率分布之間差異的損失函數。衡量預測分布與真實分布之間的不一致程度。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2999656" y="1556792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E16BC58-AD7C-46CF-9575-14973153318C}"/>
              </a:ext>
            </a:extLst>
          </p:cNvPr>
          <p:cNvGrpSpPr/>
          <p:nvPr/>
        </p:nvGrpSpPr>
        <p:grpSpPr>
          <a:xfrm>
            <a:off x="1559496" y="1556792"/>
            <a:ext cx="5208959" cy="4617804"/>
            <a:chOff x="6503665" y="1484784"/>
            <a:chExt cx="5208959" cy="4617804"/>
          </a:xfrm>
        </p:grpSpPr>
        <p:pic>
          <p:nvPicPr>
            <p:cNvPr id="26634" name="Picture 10" descr="Cross-Entropy Loss Function. A loss function used in most… | by Kiprono  Elijah Koech | Towards Data Science">
              <a:extLst>
                <a:ext uri="{FF2B5EF4-FFF2-40B4-BE49-F238E27FC236}">
                  <a16:creationId xmlns:a16="http://schemas.microsoft.com/office/drawing/2014/main" id="{425824FB-C4B9-4BFB-AF55-D96D26B82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104" y="1484784"/>
              <a:ext cx="4200525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E3AAEDBB-E1C8-4617-8637-4327AB03264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665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CF87D06-5E6F-4526-A73B-E8DFCDED746B}"/>
                </a:ext>
              </a:extLst>
            </p:cNvPr>
            <p:cNvSpPr/>
            <p:nvPr/>
          </p:nvSpPr>
          <p:spPr>
            <a:xfrm>
              <a:off x="6744072" y="4869160"/>
              <a:ext cx="288032" cy="720080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AAD3FF2-CF0F-4FB5-BF8F-A75DD626F9FA}"/>
                </a:ext>
              </a:extLst>
            </p:cNvPr>
            <p:cNvSpPr/>
            <p:nvPr/>
          </p:nvSpPr>
          <p:spPr>
            <a:xfrm>
              <a:off x="7176120" y="5373216"/>
              <a:ext cx="288032" cy="216024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394445-4DA1-4832-A4AA-E4691DBD8968}"/>
                </a:ext>
              </a:extLst>
            </p:cNvPr>
            <p:cNvSpPr/>
            <p:nvPr/>
          </p:nvSpPr>
          <p:spPr>
            <a:xfrm>
              <a:off x="7608168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BB6C42-E7E3-406F-9420-9920A2A25C9A}"/>
                </a:ext>
              </a:extLst>
            </p:cNvPr>
            <p:cNvSpPr/>
            <p:nvPr/>
          </p:nvSpPr>
          <p:spPr>
            <a:xfrm>
              <a:off x="8040216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A6936E6-0B88-443B-B47B-744618A4D22D}"/>
                </a:ext>
              </a:extLst>
            </p:cNvPr>
            <p:cNvCxnSpPr>
              <a:cxnSpLocks/>
            </p:cNvCxnSpPr>
            <p:nvPr/>
          </p:nvCxnSpPr>
          <p:spPr>
            <a:xfrm>
              <a:off x="9672017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259521-25CF-409A-9B54-6DC2D6067436}"/>
                </a:ext>
              </a:extLst>
            </p:cNvPr>
            <p:cNvSpPr/>
            <p:nvPr/>
          </p:nvSpPr>
          <p:spPr>
            <a:xfrm>
              <a:off x="9912424" y="4725144"/>
              <a:ext cx="288032" cy="864096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CB8E5B9-0335-4761-872B-7A55F8740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440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9A09CEF-B614-4CDF-8AE3-103606E41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4884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2A3087B-24BE-4535-9072-72CDFE31A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9205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A80E6914-4431-4110-B2DE-B47EFF7B73D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3E94877C-15DB-4A6B-9BB5-CFA96179EDDB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32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B4631BC1-15CE-43B5-B4B8-B770422BF5CE}"/>
                </a:ext>
              </a:extLst>
            </p:cNvPr>
            <p:cNvCxnSpPr>
              <a:cxnSpLocks/>
            </p:cNvCxnSpPr>
            <p:nvPr/>
          </p:nvCxnSpPr>
          <p:spPr>
            <a:xfrm>
              <a:off x="77521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DA819704-56F4-4D62-A8E8-45C772FBBC17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E5D0DE3-DF55-420F-9F52-4EDFCC3E2F3F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30DD9299-A8B6-4B9F-9035-CDF35CA18687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48" y="4725144"/>
              <a:ext cx="5184576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E8FAAE2C-D3DC-4F8C-801E-B6C721FAE03C}"/>
                </a:ext>
              </a:extLst>
            </p:cNvPr>
            <p:cNvGrpSpPr/>
            <p:nvPr/>
          </p:nvGrpSpPr>
          <p:grpSpPr>
            <a:xfrm>
              <a:off x="6744072" y="5733256"/>
              <a:ext cx="1609050" cy="369332"/>
              <a:chOff x="6744072" y="5733256"/>
              <a:chExt cx="1609050" cy="369332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7C1C822-BA0D-45E0-8AB8-B6F1F439B72E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09D11FF-8726-4305-9436-4EB83DAA025B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F419B14-0E27-4FAD-80B7-D7AED3EB4146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40A8494-E98B-4AE8-BE97-4234666522BD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480A3C39-E713-4341-9A42-BF21F2CA19F3}"/>
                </a:ext>
              </a:extLst>
            </p:cNvPr>
            <p:cNvGrpSpPr/>
            <p:nvPr/>
          </p:nvGrpSpPr>
          <p:grpSpPr>
            <a:xfrm>
              <a:off x="9912424" y="5733256"/>
              <a:ext cx="1609050" cy="369332"/>
              <a:chOff x="6744072" y="5733256"/>
              <a:chExt cx="1609050" cy="369332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C08E66C-EC8E-4497-9CCD-C9AE32356800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8D99E40-458D-4FC2-A447-81B0D5D3CEE2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6D328D-EC69-4470-8E9A-EDC6B8C5E760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81A5101-4E4C-49E6-A971-FEF821BA76D8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EEB618C-362A-4BA3-88C1-A93962F22A5F}"/>
                </a:ext>
              </a:extLst>
            </p:cNvPr>
            <p:cNvSpPr/>
            <p:nvPr/>
          </p:nvSpPr>
          <p:spPr>
            <a:xfrm>
              <a:off x="9840416" y="3717032"/>
              <a:ext cx="16065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Ground Truth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68565D-4DB0-4F68-AB04-93D4546A0E24}"/>
                </a:ext>
              </a:extLst>
            </p:cNvPr>
            <p:cNvSpPr/>
            <p:nvPr/>
          </p:nvSpPr>
          <p:spPr>
            <a:xfrm>
              <a:off x="6816080" y="3717032"/>
              <a:ext cx="15343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Probabilities</a:t>
              </a:r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0FBA50C0-65A5-4601-88C6-7E4C4403761D}"/>
                </a:ext>
              </a:extLst>
            </p:cNvPr>
            <p:cNvGrpSpPr/>
            <p:nvPr/>
          </p:nvGrpSpPr>
          <p:grpSpPr>
            <a:xfrm>
              <a:off x="6600056" y="4437112"/>
              <a:ext cx="1798205" cy="246221"/>
              <a:chOff x="6744072" y="5733256"/>
              <a:chExt cx="1798205" cy="246221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F22131-FF5E-4057-B8C7-1FEE06C175EE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0.775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70C8A4D-73AF-4B03-BF0C-4E0E184E98A3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0.116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379F458F-B38F-4770-B3C3-4850610AE5B6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0.039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471BC62-DCD0-4E94-82EE-7E716780AE34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50206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0.070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10951115-4603-4BDB-9913-93732D59C5AF}"/>
                </a:ext>
              </a:extLst>
            </p:cNvPr>
            <p:cNvGrpSpPr/>
            <p:nvPr/>
          </p:nvGrpSpPr>
          <p:grpSpPr>
            <a:xfrm>
              <a:off x="9840416" y="4437112"/>
              <a:ext cx="1551342" cy="246221"/>
              <a:chOff x="6744072" y="5733256"/>
              <a:chExt cx="1551342" cy="246221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BC5247B-5C56-4821-A1B9-C65255350616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5B47D3F-E8F1-4937-87E8-ADF753784169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A07C5304-6344-4B4D-9F51-4316D2B8CD50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496601D3-77EE-41BD-AA9B-17A85C8174A6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EFEC0C-F13E-49CD-AAAF-09E91CE33157}"/>
              </a:ext>
            </a:extLst>
          </p:cNvPr>
          <p:cNvSpPr txBox="1"/>
          <p:nvPr/>
        </p:nvSpPr>
        <p:spPr>
          <a:xfrm>
            <a:off x="551384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-0.775*log(0.775)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57DE95-CEB1-4773-9CA6-3F257CEE3019}"/>
              </a:ext>
            </a:extLst>
          </p:cNvPr>
          <p:cNvSpPr txBox="1"/>
          <p:nvPr/>
        </p:nvSpPr>
        <p:spPr>
          <a:xfrm>
            <a:off x="6240016" y="19888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1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E5CD63F-50C8-4B2D-898F-99D9288C7315}"/>
              </a:ext>
            </a:extLst>
          </p:cNvPr>
          <p:cNvSpPr txBox="1"/>
          <p:nvPr/>
        </p:nvSpPr>
        <p:spPr>
          <a:xfrm>
            <a:off x="6240016" y="243192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2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96EDA65-2A16-465E-9210-C0F6E1C86A6F}"/>
              </a:ext>
            </a:extLst>
          </p:cNvPr>
          <p:cNvSpPr txBox="1"/>
          <p:nvPr/>
        </p:nvSpPr>
        <p:spPr>
          <a:xfrm>
            <a:off x="6240016" y="29249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3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F8A059A-38A9-4274-A1C9-3DB5644086D5}"/>
              </a:ext>
            </a:extLst>
          </p:cNvPr>
          <p:cNvSpPr txBox="1"/>
          <p:nvPr/>
        </p:nvSpPr>
        <p:spPr>
          <a:xfrm>
            <a:off x="6240016" y="336802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4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34BD1CC-2E58-4012-913A-6DAFE8E71164}"/>
              </a:ext>
            </a:extLst>
          </p:cNvPr>
          <p:cNvSpPr txBox="1"/>
          <p:nvPr/>
        </p:nvSpPr>
        <p:spPr>
          <a:xfrm>
            <a:off x="551384" y="242088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-0.116*log(0.116)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FDE98BF-EA96-4447-87A0-68337C306724}"/>
              </a:ext>
            </a:extLst>
          </p:cNvPr>
          <p:cNvSpPr txBox="1"/>
          <p:nvPr/>
        </p:nvSpPr>
        <p:spPr>
          <a:xfrm>
            <a:off x="551384" y="29249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-0.039*log(0.039)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1437F59-E4D3-458C-9082-C54A3E889A26}"/>
              </a:ext>
            </a:extLst>
          </p:cNvPr>
          <p:cNvSpPr txBox="1"/>
          <p:nvPr/>
        </p:nvSpPr>
        <p:spPr>
          <a:xfrm>
            <a:off x="551384" y="33569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-0.070*log(0.070)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F7C38BB1-EB85-422A-BCF8-5C83172A3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32"/>
          <a:stretch/>
        </p:blipFill>
        <p:spPr>
          <a:xfrm>
            <a:off x="8544272" y="1916832"/>
            <a:ext cx="1959189" cy="536397"/>
          </a:xfrm>
          <a:prstGeom prst="rect">
            <a:avLst/>
          </a:prstGeom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EAFE526C-ABBD-4D24-8471-1CA0AD5452F6}"/>
              </a:ext>
            </a:extLst>
          </p:cNvPr>
          <p:cNvSpPr txBox="1"/>
          <p:nvPr/>
        </p:nvSpPr>
        <p:spPr>
          <a:xfrm>
            <a:off x="7320136" y="2564904"/>
            <a:ext cx="47998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*log(0.775) 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*log(0.116)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*log(0.039)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*log(0.070)\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*log(0.891) 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*log(0.039)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*log(0.070)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0.05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*log(0.999) 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*log(0.001)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*log(0) + -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0.0004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C307F33-C347-42ED-A09C-A8307A2AFCD6}"/>
              </a:ext>
            </a:extLst>
          </p:cNvPr>
          <p:cNvSpPr/>
          <p:nvPr/>
        </p:nvSpPr>
        <p:spPr>
          <a:xfrm>
            <a:off x="767408" y="1484784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Entropy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0C6D3EE-D740-4B89-924F-7C84C29B9923}"/>
              </a:ext>
            </a:extLst>
          </p:cNvPr>
          <p:cNvSpPr/>
          <p:nvPr/>
        </p:nvSpPr>
        <p:spPr>
          <a:xfrm>
            <a:off x="8688288" y="1556792"/>
            <a:ext cx="17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261B6B88-9B3D-4EB5-A18A-C52E8926EABF}"/>
              </a:ext>
            </a:extLst>
          </p:cNvPr>
          <p:cNvSpPr/>
          <p:nvPr/>
        </p:nvSpPr>
        <p:spPr>
          <a:xfrm>
            <a:off x="2351584" y="1988840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0.775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8441C28F-40B1-4F5A-AA9A-69E2653F1B0C}"/>
              </a:ext>
            </a:extLst>
          </p:cNvPr>
          <p:cNvSpPr/>
          <p:nvPr/>
        </p:nvSpPr>
        <p:spPr>
          <a:xfrm>
            <a:off x="2351584" y="2492896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0.116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8C92972-5A52-4AE5-A19B-216AD298CA69}"/>
              </a:ext>
            </a:extLst>
          </p:cNvPr>
          <p:cNvSpPr/>
          <p:nvPr/>
        </p:nvSpPr>
        <p:spPr>
          <a:xfrm>
            <a:off x="2351584" y="2924944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0.039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23C812C-D93D-44D4-BCD0-0B7C921ADEAC}"/>
              </a:ext>
            </a:extLst>
          </p:cNvPr>
          <p:cNvSpPr/>
          <p:nvPr/>
        </p:nvSpPr>
        <p:spPr>
          <a:xfrm>
            <a:off x="2351584" y="3356992"/>
            <a:ext cx="648072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0.070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7FF0242D-AEB3-43BD-A30F-C0774324AA50}"/>
              </a:ext>
            </a:extLst>
          </p:cNvPr>
          <p:cNvSpPr/>
          <p:nvPr/>
        </p:nvSpPr>
        <p:spPr>
          <a:xfrm>
            <a:off x="5447928" y="1988840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EB295F5D-E3BD-4348-BA9C-EC7E5506FF14}"/>
              </a:ext>
            </a:extLst>
          </p:cNvPr>
          <p:cNvSpPr/>
          <p:nvPr/>
        </p:nvSpPr>
        <p:spPr>
          <a:xfrm>
            <a:off x="5447928" y="2492896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631FAD55-4E14-4662-912B-2DECC16369EE}"/>
              </a:ext>
            </a:extLst>
          </p:cNvPr>
          <p:cNvSpPr/>
          <p:nvPr/>
        </p:nvSpPr>
        <p:spPr>
          <a:xfrm>
            <a:off x="5447928" y="2924944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733139A-ACD6-4235-95F4-25EFD6DB0C25}"/>
              </a:ext>
            </a:extLst>
          </p:cNvPr>
          <p:cNvSpPr/>
          <p:nvPr/>
        </p:nvSpPr>
        <p:spPr>
          <a:xfrm>
            <a:off x="5447928" y="3356992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FF280A3E-307E-436D-9F88-E4AE67C1CD11}"/>
              </a:ext>
            </a:extLst>
          </p:cNvPr>
          <p:cNvGrpSpPr/>
          <p:nvPr/>
        </p:nvGrpSpPr>
        <p:grpSpPr>
          <a:xfrm>
            <a:off x="0" y="3212976"/>
            <a:ext cx="2017605" cy="479376"/>
            <a:chOff x="-98069" y="3267332"/>
            <a:chExt cx="2017605" cy="479376"/>
          </a:xfrm>
        </p:grpSpPr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21E47540-C3B8-4D8D-9344-9ACF0D651D3D}"/>
                </a:ext>
              </a:extLst>
            </p:cNvPr>
            <p:cNvCxnSpPr/>
            <p:nvPr/>
          </p:nvCxnSpPr>
          <p:spPr>
            <a:xfrm>
              <a:off x="119336" y="3717032"/>
              <a:ext cx="1800200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弧形 103">
              <a:extLst>
                <a:ext uri="{FF2B5EF4-FFF2-40B4-BE49-F238E27FC236}">
                  <a16:creationId xmlns:a16="http://schemas.microsoft.com/office/drawing/2014/main" id="{60BB2736-EAE7-43C7-AA00-B1EFEF5F641C}"/>
                </a:ext>
              </a:extLst>
            </p:cNvPr>
            <p:cNvSpPr/>
            <p:nvPr/>
          </p:nvSpPr>
          <p:spPr>
            <a:xfrm rot="4076454">
              <a:off x="-72867" y="3242130"/>
              <a:ext cx="479376" cy="529780"/>
            </a:xfrm>
            <a:prstGeom prst="arc">
              <a:avLst>
                <a:gd name="adj1" fmla="val 15204184"/>
                <a:gd name="adj2" fmla="val 0"/>
              </a:avLst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DFD7E912-19A6-47FC-B7CD-9C73B8822E60}"/>
              </a:ext>
            </a:extLst>
          </p:cNvPr>
          <p:cNvSpPr txBox="1"/>
          <p:nvPr/>
        </p:nvSpPr>
        <p:spPr>
          <a:xfrm>
            <a:off x="407368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0.330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6" name="加號 105">
            <a:extLst>
              <a:ext uri="{FF2B5EF4-FFF2-40B4-BE49-F238E27FC236}">
                <a16:creationId xmlns:a16="http://schemas.microsoft.com/office/drawing/2014/main" id="{83EF038F-760E-4944-A4C9-7EE2697FD836}"/>
              </a:ext>
            </a:extLst>
          </p:cNvPr>
          <p:cNvSpPr/>
          <p:nvPr/>
        </p:nvSpPr>
        <p:spPr>
          <a:xfrm>
            <a:off x="119336" y="3284984"/>
            <a:ext cx="360040" cy="360040"/>
          </a:xfrm>
          <a:prstGeom prst="mathPlus">
            <a:avLst>
              <a:gd name="adj1" fmla="val 4707"/>
            </a:avLst>
          </a:prstGeom>
          <a:solidFill>
            <a:schemeClr val="accent6">
              <a:lumMod val="10000"/>
            </a:schemeClr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83ED4719-BF9E-4999-9E33-D77CBF17B48D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Logistic Regression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2305487-2EAB-CEA1-DFBB-788C9BAAA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3047" y="5189051"/>
            <a:ext cx="642694" cy="64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1CE5A4D0-5793-03B5-F918-25A4708B5185}"/>
              </a:ext>
            </a:extLst>
          </p:cNvPr>
          <p:cNvSpPr/>
          <p:nvPr/>
        </p:nvSpPr>
        <p:spPr>
          <a:xfrm>
            <a:off x="7392144" y="5085184"/>
            <a:ext cx="4392488" cy="887461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7628CC0-E6E1-14B6-FEC9-453A374EC350}"/>
              </a:ext>
            </a:extLst>
          </p:cNvPr>
          <p:cNvSpPr txBox="1"/>
          <p:nvPr/>
        </p:nvSpPr>
        <p:spPr>
          <a:xfrm>
            <a:off x="8105742" y="5141648"/>
            <a:ext cx="36788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小叮嚀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交叉熵越低，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代表模型預測分布越接近真實，或是越一致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773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交叉熵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–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與其他 </a:t>
            </a: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Probability </a:t>
            </a: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比較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交叉熵是一種用來量化兩個概率分布之間差異的損失函數。衡量預測分布與真實分布之間的不一致程度。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2999656" y="1556792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AE16BC58-AD7C-46CF-9575-14973153318C}"/>
              </a:ext>
            </a:extLst>
          </p:cNvPr>
          <p:cNvGrpSpPr/>
          <p:nvPr/>
        </p:nvGrpSpPr>
        <p:grpSpPr>
          <a:xfrm>
            <a:off x="1559496" y="1556792"/>
            <a:ext cx="5208959" cy="4617804"/>
            <a:chOff x="6503665" y="1484784"/>
            <a:chExt cx="5208959" cy="4617804"/>
          </a:xfrm>
        </p:grpSpPr>
        <p:pic>
          <p:nvPicPr>
            <p:cNvPr id="26634" name="Picture 10" descr="Cross-Entropy Loss Function. A loss function used in most… | by Kiprono  Elijah Koech | Towards Data Science">
              <a:extLst>
                <a:ext uri="{FF2B5EF4-FFF2-40B4-BE49-F238E27FC236}">
                  <a16:creationId xmlns:a16="http://schemas.microsoft.com/office/drawing/2014/main" id="{425824FB-C4B9-4BFB-AF55-D96D26B829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2104" y="1484784"/>
              <a:ext cx="4200525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E3AAEDBB-E1C8-4617-8637-4327AB03264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665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CF87D06-5E6F-4526-A73B-E8DFCDED746B}"/>
                </a:ext>
              </a:extLst>
            </p:cNvPr>
            <p:cNvSpPr/>
            <p:nvPr/>
          </p:nvSpPr>
          <p:spPr>
            <a:xfrm>
              <a:off x="6744072" y="5373216"/>
              <a:ext cx="288032" cy="216024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AAD3FF2-CF0F-4FB5-BF8F-A75DD626F9FA}"/>
                </a:ext>
              </a:extLst>
            </p:cNvPr>
            <p:cNvSpPr/>
            <p:nvPr/>
          </p:nvSpPr>
          <p:spPr>
            <a:xfrm>
              <a:off x="7176120" y="4941168"/>
              <a:ext cx="288032" cy="648072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F394445-4DA1-4832-A4AA-E4691DBD8968}"/>
                </a:ext>
              </a:extLst>
            </p:cNvPr>
            <p:cNvSpPr/>
            <p:nvPr/>
          </p:nvSpPr>
          <p:spPr>
            <a:xfrm>
              <a:off x="7608168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BB6C42-E7E3-406F-9420-9920A2A25C9A}"/>
                </a:ext>
              </a:extLst>
            </p:cNvPr>
            <p:cNvSpPr/>
            <p:nvPr/>
          </p:nvSpPr>
          <p:spPr>
            <a:xfrm>
              <a:off x="8040216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0A6936E6-0B88-443B-B47B-744618A4D22D}"/>
                </a:ext>
              </a:extLst>
            </p:cNvPr>
            <p:cNvCxnSpPr>
              <a:cxnSpLocks/>
            </p:cNvCxnSpPr>
            <p:nvPr/>
          </p:nvCxnSpPr>
          <p:spPr>
            <a:xfrm>
              <a:off x="9672017" y="5582766"/>
              <a:ext cx="2040607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1259521-25CF-409A-9B54-6DC2D6067436}"/>
                </a:ext>
              </a:extLst>
            </p:cNvPr>
            <p:cNvSpPr/>
            <p:nvPr/>
          </p:nvSpPr>
          <p:spPr>
            <a:xfrm>
              <a:off x="9912424" y="5301208"/>
              <a:ext cx="288032" cy="288032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5CB8E5B9-0335-4761-872B-7A55F8740FC6}"/>
                </a:ext>
              </a:extLst>
            </p:cNvPr>
            <p:cNvCxnSpPr>
              <a:cxnSpLocks/>
            </p:cNvCxnSpPr>
            <p:nvPr/>
          </p:nvCxnSpPr>
          <p:spPr>
            <a:xfrm>
              <a:off x="10056440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99A09CEF-B614-4CDF-8AE3-103606E41E6B}"/>
                </a:ext>
              </a:extLst>
            </p:cNvPr>
            <p:cNvCxnSpPr>
              <a:cxnSpLocks/>
            </p:cNvCxnSpPr>
            <p:nvPr/>
          </p:nvCxnSpPr>
          <p:spPr>
            <a:xfrm>
              <a:off x="104884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12A3087B-24BE-4535-9072-72CDFE31AAAA}"/>
                </a:ext>
              </a:extLst>
            </p:cNvPr>
            <p:cNvCxnSpPr>
              <a:cxnSpLocks/>
            </p:cNvCxnSpPr>
            <p:nvPr/>
          </p:nvCxnSpPr>
          <p:spPr>
            <a:xfrm>
              <a:off x="109205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A80E6914-4431-4110-B2DE-B47EFF7B73D8}"/>
                </a:ext>
              </a:extLst>
            </p:cNvPr>
            <p:cNvCxnSpPr>
              <a:cxnSpLocks/>
            </p:cNvCxnSpPr>
            <p:nvPr/>
          </p:nvCxnSpPr>
          <p:spPr>
            <a:xfrm>
              <a:off x="113525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3E94877C-15DB-4A6B-9BB5-CFA96179EDDB}"/>
                </a:ext>
              </a:extLst>
            </p:cNvPr>
            <p:cNvCxnSpPr>
              <a:cxnSpLocks/>
            </p:cNvCxnSpPr>
            <p:nvPr/>
          </p:nvCxnSpPr>
          <p:spPr>
            <a:xfrm>
              <a:off x="8184232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B4631BC1-15CE-43B5-B4B8-B770422BF5CE}"/>
                </a:ext>
              </a:extLst>
            </p:cNvPr>
            <p:cNvCxnSpPr>
              <a:cxnSpLocks/>
            </p:cNvCxnSpPr>
            <p:nvPr/>
          </p:nvCxnSpPr>
          <p:spPr>
            <a:xfrm>
              <a:off x="7752184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DA819704-56F4-4D62-A8E8-45C772FBBC17}"/>
                </a:ext>
              </a:extLst>
            </p:cNvPr>
            <p:cNvCxnSpPr>
              <a:cxnSpLocks/>
            </p:cNvCxnSpPr>
            <p:nvPr/>
          </p:nvCxnSpPr>
          <p:spPr>
            <a:xfrm>
              <a:off x="7320136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EE5D0DE3-DF55-420F-9F52-4EDFCC3E2F3F}"/>
                </a:ext>
              </a:extLst>
            </p:cNvPr>
            <p:cNvCxnSpPr>
              <a:cxnSpLocks/>
            </p:cNvCxnSpPr>
            <p:nvPr/>
          </p:nvCxnSpPr>
          <p:spPr>
            <a:xfrm>
              <a:off x="6888088" y="5517232"/>
              <a:ext cx="0" cy="216024"/>
            </a:xfrm>
            <a:prstGeom prst="line">
              <a:avLst/>
            </a:prstGeom>
            <a:ln w="19050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30DD9299-A8B6-4B9F-9035-CDF35CA18687}"/>
                </a:ext>
              </a:extLst>
            </p:cNvPr>
            <p:cNvCxnSpPr>
              <a:cxnSpLocks/>
            </p:cNvCxnSpPr>
            <p:nvPr/>
          </p:nvCxnSpPr>
          <p:spPr>
            <a:xfrm>
              <a:off x="6528048" y="4725144"/>
              <a:ext cx="5184576" cy="0"/>
            </a:xfrm>
            <a:prstGeom prst="line">
              <a:avLst/>
            </a:prstGeom>
            <a:ln>
              <a:solidFill>
                <a:schemeClr val="accent6">
                  <a:lumMod val="1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E8FAAE2C-D3DC-4F8C-801E-B6C721FAE03C}"/>
                </a:ext>
              </a:extLst>
            </p:cNvPr>
            <p:cNvGrpSpPr/>
            <p:nvPr/>
          </p:nvGrpSpPr>
          <p:grpSpPr>
            <a:xfrm>
              <a:off x="6744072" y="5733256"/>
              <a:ext cx="1609050" cy="369332"/>
              <a:chOff x="6744072" y="5733256"/>
              <a:chExt cx="1609050" cy="369332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7C1C822-BA0D-45E0-8AB8-B6F1F439B72E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309D11FF-8726-4305-9436-4EB83DAA025B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0F419B14-0E27-4FAD-80B7-D7AED3EB4146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940A8494-E98B-4AE8-BE97-4234666522BD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480A3C39-E713-4341-9A42-BF21F2CA19F3}"/>
                </a:ext>
              </a:extLst>
            </p:cNvPr>
            <p:cNvGrpSpPr/>
            <p:nvPr/>
          </p:nvGrpSpPr>
          <p:grpSpPr>
            <a:xfrm>
              <a:off x="9912424" y="5733256"/>
              <a:ext cx="1609050" cy="369332"/>
              <a:chOff x="6744072" y="5733256"/>
              <a:chExt cx="1609050" cy="369332"/>
            </a:xfrm>
          </p:grpSpPr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5C08E66C-EC8E-4497-9CCD-C9AE32356800}"/>
                  </a:ext>
                </a:extLst>
              </p:cNvPr>
              <p:cNvSpPr/>
              <p:nvPr/>
            </p:nvSpPr>
            <p:spPr>
              <a:xfrm>
                <a:off x="6744072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1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58D99E40-458D-4FC2-A447-81B0D5D3CEE2}"/>
                  </a:ext>
                </a:extLst>
              </p:cNvPr>
              <p:cNvSpPr/>
              <p:nvPr/>
            </p:nvSpPr>
            <p:spPr>
              <a:xfrm>
                <a:off x="7176120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2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86D328D-EC69-4470-8E9A-EDC6B8C5E760}"/>
                  </a:ext>
                </a:extLst>
              </p:cNvPr>
              <p:cNvSpPr/>
              <p:nvPr/>
            </p:nvSpPr>
            <p:spPr>
              <a:xfrm>
                <a:off x="7608168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3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81A5101-4E4C-49E6-A971-FEF821BA76D8}"/>
                  </a:ext>
                </a:extLst>
              </p:cNvPr>
              <p:cNvSpPr/>
              <p:nvPr/>
            </p:nvSpPr>
            <p:spPr>
              <a:xfrm>
                <a:off x="8040216" y="5733256"/>
                <a:ext cx="312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4</a:t>
                </a:r>
                <a:endPara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7EEB618C-362A-4BA3-88C1-A93962F22A5F}"/>
                </a:ext>
              </a:extLst>
            </p:cNvPr>
            <p:cNvSpPr/>
            <p:nvPr/>
          </p:nvSpPr>
          <p:spPr>
            <a:xfrm>
              <a:off x="9840416" y="3717032"/>
              <a:ext cx="1726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Probabilities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 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II</a:t>
              </a: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C368565D-4DB0-4F68-AB04-93D4546A0E24}"/>
                </a:ext>
              </a:extLst>
            </p:cNvPr>
            <p:cNvSpPr/>
            <p:nvPr/>
          </p:nvSpPr>
          <p:spPr>
            <a:xfrm>
              <a:off x="6816080" y="3717032"/>
              <a:ext cx="17267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Probabilities</a:t>
              </a:r>
              <a:r>
                <a:rPr kumimoji="0" lang="zh-TW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 </a:t>
              </a:r>
              <a:r>
                <a:rPr kumimoji="0" lang="en-US" altLang="zh-TW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rPr>
                <a:t>I</a:t>
              </a:r>
            </a:p>
          </p:txBody>
        </p:sp>
        <p:grpSp>
          <p:nvGrpSpPr>
            <p:cNvPr id="82" name="群組 81">
              <a:extLst>
                <a:ext uri="{FF2B5EF4-FFF2-40B4-BE49-F238E27FC236}">
                  <a16:creationId xmlns:a16="http://schemas.microsoft.com/office/drawing/2014/main" id="{0FBA50C0-65A5-4601-88C6-7E4C4403761D}"/>
                </a:ext>
              </a:extLst>
            </p:cNvPr>
            <p:cNvGrpSpPr/>
            <p:nvPr/>
          </p:nvGrpSpPr>
          <p:grpSpPr>
            <a:xfrm>
              <a:off x="6719689" y="4437112"/>
              <a:ext cx="4824016" cy="246221"/>
              <a:chOff x="6863705" y="5733256"/>
              <a:chExt cx="4824016" cy="246221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EF22131-FF5E-4057-B8C7-1FEE06C175EE}"/>
                  </a:ext>
                </a:extLst>
              </p:cNvPr>
              <p:cNvSpPr/>
              <p:nvPr/>
            </p:nvSpPr>
            <p:spPr>
              <a:xfrm>
                <a:off x="6863705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0.2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A70C8A4D-73AF-4B03-BF0C-4E0E184E98A3}"/>
                  </a:ext>
                </a:extLst>
              </p:cNvPr>
              <p:cNvSpPr/>
              <p:nvPr/>
            </p:nvSpPr>
            <p:spPr>
              <a:xfrm>
                <a:off x="7295753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0.7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379F458F-B38F-4770-B3C3-4850610AE5B6}"/>
                  </a:ext>
                </a:extLst>
              </p:cNvPr>
              <p:cNvSpPr/>
              <p:nvPr/>
            </p:nvSpPr>
            <p:spPr>
              <a:xfrm>
                <a:off x="7655793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2471BC62-DCD0-4E94-82EE-7E716780AE34}"/>
                  </a:ext>
                </a:extLst>
              </p:cNvPr>
              <p:cNvSpPr/>
              <p:nvPr/>
            </p:nvSpPr>
            <p:spPr>
              <a:xfrm>
                <a:off x="8087841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3E603E6C-F939-487E-936D-4CB84319FABD}"/>
                  </a:ext>
                </a:extLst>
              </p:cNvPr>
              <p:cNvSpPr/>
              <p:nvPr/>
            </p:nvSpPr>
            <p:spPr>
              <a:xfrm>
                <a:off x="10032057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0.25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92B653CE-D72D-46D1-80C8-0A4CA8DB09B3}"/>
                  </a:ext>
                </a:extLst>
              </p:cNvPr>
              <p:cNvSpPr/>
              <p:nvPr/>
            </p:nvSpPr>
            <p:spPr>
              <a:xfrm>
                <a:off x="10464105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8127DD77-A067-4E7F-BEBF-0093DAD1BA12}"/>
                  </a:ext>
                </a:extLst>
              </p:cNvPr>
              <p:cNvSpPr/>
              <p:nvPr/>
            </p:nvSpPr>
            <p:spPr>
              <a:xfrm>
                <a:off x="10824145" y="5733256"/>
                <a:ext cx="36099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0.2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4FED6479-E15E-44ED-80CC-0C790538EEC7}"/>
                  </a:ext>
                </a:extLst>
              </p:cNvPr>
              <p:cNvSpPr/>
              <p:nvPr/>
            </p:nvSpPr>
            <p:spPr>
              <a:xfrm>
                <a:off x="11256193" y="5733256"/>
                <a:ext cx="43152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37572"/>
                    </a:solidFill>
                    <a:effectLst/>
                    <a:uLnTx/>
                    <a:uFillTx/>
                    <a:latin typeface="Century Gothic" panose="020F0302020204030204"/>
                    <a:ea typeface="新細明體" panose="02020500000000000000" pitchFamily="18" charset="-120"/>
                    <a:cs typeface="+mn-cs"/>
                  </a:rPr>
                  <a:t>0.05</a:t>
                </a:r>
                <a:endParaRPr kumimoji="0" lang="zh-TW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737572"/>
                  </a:solidFill>
                  <a:effectLst/>
                  <a:uLnTx/>
                  <a:uFillTx/>
                  <a:latin typeface="Century Gothic" panose="020F03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D83F16DB-0173-4F40-88AF-E58A5A39B8ED}"/>
                </a:ext>
              </a:extLst>
            </p:cNvPr>
            <p:cNvSpPr/>
            <p:nvPr/>
          </p:nvSpPr>
          <p:spPr>
            <a:xfrm>
              <a:off x="10392097" y="5085184"/>
              <a:ext cx="288032" cy="504056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B79B94F-FC5D-46EF-99AF-1FA65D473AE3}"/>
                </a:ext>
              </a:extLst>
            </p:cNvPr>
            <p:cNvSpPr/>
            <p:nvPr/>
          </p:nvSpPr>
          <p:spPr>
            <a:xfrm>
              <a:off x="10824145" y="5445224"/>
              <a:ext cx="288032" cy="144016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E89BBDA-2770-48EA-8F4D-7799DA1AC342}"/>
                </a:ext>
              </a:extLst>
            </p:cNvPr>
            <p:cNvSpPr/>
            <p:nvPr/>
          </p:nvSpPr>
          <p:spPr>
            <a:xfrm>
              <a:off x="11256193" y="5517232"/>
              <a:ext cx="288032" cy="72008"/>
            </a:xfrm>
            <a:prstGeom prst="rect">
              <a:avLst/>
            </a:prstGeom>
            <a:solidFill>
              <a:schemeClr val="accent6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EEEFEC0C-F13E-49CD-AAAF-09E91CE33157}"/>
              </a:ext>
            </a:extLst>
          </p:cNvPr>
          <p:cNvSpPr txBox="1"/>
          <p:nvPr/>
        </p:nvSpPr>
        <p:spPr>
          <a:xfrm>
            <a:off x="551384" y="1988840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-0.2*log(0.2)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757DE95-CEB1-4773-9CA6-3F257CEE3019}"/>
              </a:ext>
            </a:extLst>
          </p:cNvPr>
          <p:cNvSpPr txBox="1"/>
          <p:nvPr/>
        </p:nvSpPr>
        <p:spPr>
          <a:xfrm>
            <a:off x="6240016" y="19888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1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8E5CD63F-50C8-4B2D-898F-99D9288C7315}"/>
              </a:ext>
            </a:extLst>
          </p:cNvPr>
          <p:cNvSpPr txBox="1"/>
          <p:nvPr/>
        </p:nvSpPr>
        <p:spPr>
          <a:xfrm>
            <a:off x="6240016" y="2431921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2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F96EDA65-2A16-465E-9210-C0F6E1C86A6F}"/>
              </a:ext>
            </a:extLst>
          </p:cNvPr>
          <p:cNvSpPr txBox="1"/>
          <p:nvPr/>
        </p:nvSpPr>
        <p:spPr>
          <a:xfrm>
            <a:off x="6240016" y="29249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3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4F8A059A-38A9-4274-A1C9-3DB5644086D5}"/>
              </a:ext>
            </a:extLst>
          </p:cNvPr>
          <p:cNvSpPr txBox="1"/>
          <p:nvPr/>
        </p:nvSpPr>
        <p:spPr>
          <a:xfrm>
            <a:off x="6240016" y="336802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4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134BD1CC-2E58-4012-913A-6DAFE8E71164}"/>
              </a:ext>
            </a:extLst>
          </p:cNvPr>
          <p:cNvSpPr txBox="1"/>
          <p:nvPr/>
        </p:nvSpPr>
        <p:spPr>
          <a:xfrm>
            <a:off x="551384" y="242088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-0.7*log(0.7)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FDE98BF-EA96-4447-87A0-68337C306724}"/>
              </a:ext>
            </a:extLst>
          </p:cNvPr>
          <p:cNvSpPr txBox="1"/>
          <p:nvPr/>
        </p:nvSpPr>
        <p:spPr>
          <a:xfrm>
            <a:off x="551384" y="2924944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-0.05*log(0.05)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11437F59-E4D3-458C-9082-C54A3E889A26}"/>
              </a:ext>
            </a:extLst>
          </p:cNvPr>
          <p:cNvSpPr txBox="1"/>
          <p:nvPr/>
        </p:nvSpPr>
        <p:spPr>
          <a:xfrm>
            <a:off x="551384" y="335699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-0.05*log(0.05)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9" name="圖片 68">
            <a:extLst>
              <a:ext uri="{FF2B5EF4-FFF2-40B4-BE49-F238E27FC236}">
                <a16:creationId xmlns:a16="http://schemas.microsoft.com/office/drawing/2014/main" id="{F7C38BB1-EB85-422A-BCF8-5C83172A3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132"/>
          <a:stretch/>
        </p:blipFill>
        <p:spPr>
          <a:xfrm>
            <a:off x="8544272" y="1916832"/>
            <a:ext cx="1959189" cy="536397"/>
          </a:xfrm>
          <a:prstGeom prst="rect">
            <a:avLst/>
          </a:prstGeom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EAFE526C-ABBD-4D24-8471-1CA0AD5452F6}"/>
              </a:ext>
            </a:extLst>
          </p:cNvPr>
          <p:cNvSpPr txBox="1"/>
          <p:nvPr/>
        </p:nvSpPr>
        <p:spPr>
          <a:xfrm>
            <a:off x="8400256" y="2636912"/>
            <a:ext cx="343170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on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1(P1) over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2(P2):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0.7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0.431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on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2(P2) over </a:t>
            </a:r>
            <a:r>
              <a:rPr kumimoji="0" lang="zh-TW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演算法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1(P1):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5FBD73">
                    <a:lumMod val="5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0.7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0.2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 + -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*log(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2965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0.05</a:t>
            </a: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= 0.577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0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C307F33-C347-42ED-A09C-A8307A2AFCD6}"/>
              </a:ext>
            </a:extLst>
          </p:cNvPr>
          <p:cNvSpPr/>
          <p:nvPr/>
        </p:nvSpPr>
        <p:spPr>
          <a:xfrm>
            <a:off x="767408" y="1484784"/>
            <a:ext cx="10566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Entropy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80C6D3EE-D740-4B89-924F-7C84C29B9923}"/>
              </a:ext>
            </a:extLst>
          </p:cNvPr>
          <p:cNvSpPr/>
          <p:nvPr/>
        </p:nvSpPr>
        <p:spPr>
          <a:xfrm>
            <a:off x="8688288" y="1556792"/>
            <a:ext cx="1782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Cross Entropy 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C98E8B-479D-42E9-85FD-AEFC44DBF113}"/>
              </a:ext>
            </a:extLst>
          </p:cNvPr>
          <p:cNvSpPr/>
          <p:nvPr/>
        </p:nvSpPr>
        <p:spPr>
          <a:xfrm>
            <a:off x="5447928" y="1988840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B15AC11-D5B3-45FA-AB5E-BA4FD746778F}"/>
              </a:ext>
            </a:extLst>
          </p:cNvPr>
          <p:cNvSpPr/>
          <p:nvPr/>
        </p:nvSpPr>
        <p:spPr>
          <a:xfrm>
            <a:off x="5447928" y="2492896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9EF7812F-2B2F-4BED-8BB3-DAC49EA40927}"/>
              </a:ext>
            </a:extLst>
          </p:cNvPr>
          <p:cNvSpPr/>
          <p:nvPr/>
        </p:nvSpPr>
        <p:spPr>
          <a:xfrm>
            <a:off x="5447928" y="2924944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1A7E171-6E8E-4F12-B336-545A2C67B16E}"/>
              </a:ext>
            </a:extLst>
          </p:cNvPr>
          <p:cNvSpPr/>
          <p:nvPr/>
        </p:nvSpPr>
        <p:spPr>
          <a:xfrm>
            <a:off x="5447928" y="3356992"/>
            <a:ext cx="576064" cy="288032"/>
          </a:xfrm>
          <a:prstGeom prst="rect">
            <a:avLst/>
          </a:prstGeom>
          <a:solidFill>
            <a:srgbClr val="F8C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94314F44-A240-44D0-804D-886EAF3F49C6}"/>
              </a:ext>
            </a:extLst>
          </p:cNvPr>
          <p:cNvSpPr/>
          <p:nvPr/>
        </p:nvSpPr>
        <p:spPr>
          <a:xfrm>
            <a:off x="2351584" y="1988840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86C007F-4163-4B09-ADB9-711FC7FC3906}"/>
              </a:ext>
            </a:extLst>
          </p:cNvPr>
          <p:cNvSpPr/>
          <p:nvPr/>
        </p:nvSpPr>
        <p:spPr>
          <a:xfrm>
            <a:off x="2351584" y="2492896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0.7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9331B82A-850E-4A50-B538-0ABD3B5A396D}"/>
              </a:ext>
            </a:extLst>
          </p:cNvPr>
          <p:cNvSpPr/>
          <p:nvPr/>
        </p:nvSpPr>
        <p:spPr>
          <a:xfrm>
            <a:off x="2351584" y="2924944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C1B952C-BF8C-4954-9F28-34AC7790D991}"/>
              </a:ext>
            </a:extLst>
          </p:cNvPr>
          <p:cNvSpPr/>
          <p:nvPr/>
        </p:nvSpPr>
        <p:spPr>
          <a:xfrm>
            <a:off x="2351584" y="3356992"/>
            <a:ext cx="576064" cy="288032"/>
          </a:xfrm>
          <a:prstGeom prst="rect">
            <a:avLst/>
          </a:prstGeom>
          <a:solidFill>
            <a:srgbClr val="D5E8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0.05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7684DE11-87D2-4C67-81D9-C61649704EEE}"/>
              </a:ext>
            </a:extLst>
          </p:cNvPr>
          <p:cNvSpPr/>
          <p:nvPr/>
        </p:nvSpPr>
        <p:spPr>
          <a:xfrm>
            <a:off x="2351584" y="1484784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P1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C52AEE0C-43AB-4186-AAE7-D4DAE2F65324}"/>
              </a:ext>
            </a:extLst>
          </p:cNvPr>
          <p:cNvSpPr/>
          <p:nvPr/>
        </p:nvSpPr>
        <p:spPr>
          <a:xfrm>
            <a:off x="5447928" y="1484784"/>
            <a:ext cx="576064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P2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D996F16B-6EAC-463E-A4CA-191312F93F5C}"/>
              </a:ext>
            </a:extLst>
          </p:cNvPr>
          <p:cNvSpPr/>
          <p:nvPr/>
        </p:nvSpPr>
        <p:spPr>
          <a:xfrm>
            <a:off x="3647728" y="2420888"/>
            <a:ext cx="116487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Lce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(P1, P2)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06590E92-53E4-412A-81A3-F563A470777B}"/>
              </a:ext>
            </a:extLst>
          </p:cNvPr>
          <p:cNvSpPr txBox="1"/>
          <p:nvPr/>
        </p:nvSpPr>
        <p:spPr>
          <a:xfrm>
            <a:off x="6312024" y="1988840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-0.25*log(0.25)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69B1E44E-2A2B-4B8D-986B-EB048B381F5C}"/>
              </a:ext>
            </a:extLst>
          </p:cNvPr>
          <p:cNvSpPr txBox="1"/>
          <p:nvPr/>
        </p:nvSpPr>
        <p:spPr>
          <a:xfrm>
            <a:off x="6312024" y="2420888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-0.5*log(0.5)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409FCB53-3987-4A67-89C2-45DB5E171DC1}"/>
              </a:ext>
            </a:extLst>
          </p:cNvPr>
          <p:cNvSpPr txBox="1"/>
          <p:nvPr/>
        </p:nvSpPr>
        <p:spPr>
          <a:xfrm>
            <a:off x="6312024" y="2924944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-0.2*log(0.2)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4" name="文字方塊 123">
            <a:extLst>
              <a:ext uri="{FF2B5EF4-FFF2-40B4-BE49-F238E27FC236}">
                <a16:creationId xmlns:a16="http://schemas.microsoft.com/office/drawing/2014/main" id="{C17AD2DE-F0E1-4635-8F62-E917840AD8C7}"/>
              </a:ext>
            </a:extLst>
          </p:cNvPr>
          <p:cNvSpPr txBox="1"/>
          <p:nvPr/>
        </p:nvSpPr>
        <p:spPr>
          <a:xfrm>
            <a:off x="6312024" y="3356992"/>
            <a:ext cx="14401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-0.05*log(0.05) 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8782D6E-F05D-4860-9BFA-7FA4BE02B9AA}"/>
              </a:ext>
            </a:extLst>
          </p:cNvPr>
          <p:cNvGrpSpPr/>
          <p:nvPr/>
        </p:nvGrpSpPr>
        <p:grpSpPr>
          <a:xfrm>
            <a:off x="0" y="3212976"/>
            <a:ext cx="2017605" cy="479376"/>
            <a:chOff x="-98069" y="3267332"/>
            <a:chExt cx="2017605" cy="479376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E90A634-19A3-403D-A644-DBD43C35EF56}"/>
                </a:ext>
              </a:extLst>
            </p:cNvPr>
            <p:cNvCxnSpPr/>
            <p:nvPr/>
          </p:nvCxnSpPr>
          <p:spPr>
            <a:xfrm>
              <a:off x="119336" y="3717032"/>
              <a:ext cx="1800200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465CCDA5-527A-4564-829C-E05DB170A6BA}"/>
                </a:ext>
              </a:extLst>
            </p:cNvPr>
            <p:cNvSpPr/>
            <p:nvPr/>
          </p:nvSpPr>
          <p:spPr>
            <a:xfrm rot="4076454">
              <a:off x="-72867" y="3242130"/>
              <a:ext cx="479376" cy="529780"/>
            </a:xfrm>
            <a:prstGeom prst="arc">
              <a:avLst>
                <a:gd name="adj1" fmla="val 15204184"/>
                <a:gd name="adj2" fmla="val 0"/>
              </a:avLst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C674EBAB-ADFB-4F59-9FDE-67A4944BACFC}"/>
              </a:ext>
            </a:extLst>
          </p:cNvPr>
          <p:cNvGrpSpPr/>
          <p:nvPr/>
        </p:nvGrpSpPr>
        <p:grpSpPr>
          <a:xfrm flipH="1">
            <a:off x="6312024" y="3212976"/>
            <a:ext cx="2017605" cy="479376"/>
            <a:chOff x="-98069" y="3267332"/>
            <a:chExt cx="2017605" cy="479376"/>
          </a:xfrm>
        </p:grpSpPr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8BAD499E-D943-471E-877A-B6DE075717EF}"/>
                </a:ext>
              </a:extLst>
            </p:cNvPr>
            <p:cNvCxnSpPr/>
            <p:nvPr/>
          </p:nvCxnSpPr>
          <p:spPr>
            <a:xfrm>
              <a:off x="119336" y="3717032"/>
              <a:ext cx="1800200" cy="0"/>
            </a:xfrm>
            <a:prstGeom prst="line">
              <a:avLst/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弧形 88">
              <a:extLst>
                <a:ext uri="{FF2B5EF4-FFF2-40B4-BE49-F238E27FC236}">
                  <a16:creationId xmlns:a16="http://schemas.microsoft.com/office/drawing/2014/main" id="{6D978FCC-469C-4294-A00F-FCDA391B2FF7}"/>
                </a:ext>
              </a:extLst>
            </p:cNvPr>
            <p:cNvSpPr/>
            <p:nvPr/>
          </p:nvSpPr>
          <p:spPr>
            <a:xfrm rot="4076454">
              <a:off x="-72867" y="3242130"/>
              <a:ext cx="479376" cy="529780"/>
            </a:xfrm>
            <a:prstGeom prst="arc">
              <a:avLst>
                <a:gd name="adj1" fmla="val 15204184"/>
                <a:gd name="adj2" fmla="val 0"/>
              </a:avLst>
            </a:prstGeom>
            <a:ln w="28575">
              <a:solidFill>
                <a:schemeClr val="accent6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8" name="加號 17">
            <a:extLst>
              <a:ext uri="{FF2B5EF4-FFF2-40B4-BE49-F238E27FC236}">
                <a16:creationId xmlns:a16="http://schemas.microsoft.com/office/drawing/2014/main" id="{CD8466B1-2D64-4279-98F1-E9E32329B733}"/>
              </a:ext>
            </a:extLst>
          </p:cNvPr>
          <p:cNvSpPr/>
          <p:nvPr/>
        </p:nvSpPr>
        <p:spPr>
          <a:xfrm>
            <a:off x="119336" y="3284984"/>
            <a:ext cx="360040" cy="360040"/>
          </a:xfrm>
          <a:prstGeom prst="mathPlus">
            <a:avLst>
              <a:gd name="adj1" fmla="val 4707"/>
            </a:avLst>
          </a:prstGeom>
          <a:solidFill>
            <a:schemeClr val="accent6">
              <a:lumMod val="10000"/>
            </a:schemeClr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加號 89">
            <a:extLst>
              <a:ext uri="{FF2B5EF4-FFF2-40B4-BE49-F238E27FC236}">
                <a16:creationId xmlns:a16="http://schemas.microsoft.com/office/drawing/2014/main" id="{B2C4AC60-3318-4D64-BD07-58154AEAD037}"/>
              </a:ext>
            </a:extLst>
          </p:cNvPr>
          <p:cNvSpPr/>
          <p:nvPr/>
        </p:nvSpPr>
        <p:spPr>
          <a:xfrm>
            <a:off x="7824192" y="3284984"/>
            <a:ext cx="360040" cy="360040"/>
          </a:xfrm>
          <a:prstGeom prst="mathPlus">
            <a:avLst>
              <a:gd name="adj1" fmla="val 4707"/>
            </a:avLst>
          </a:prstGeom>
          <a:solidFill>
            <a:schemeClr val="accent6">
              <a:lumMod val="10000"/>
            </a:schemeClr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5" name="文字方塊 104">
            <a:extLst>
              <a:ext uri="{FF2B5EF4-FFF2-40B4-BE49-F238E27FC236}">
                <a16:creationId xmlns:a16="http://schemas.microsoft.com/office/drawing/2014/main" id="{83694FBC-0EE3-4E08-BEE6-0D281FE864CD}"/>
              </a:ext>
            </a:extLst>
          </p:cNvPr>
          <p:cNvSpPr txBox="1"/>
          <p:nvPr/>
        </p:nvSpPr>
        <p:spPr>
          <a:xfrm>
            <a:off x="407368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0.378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877497D-56C4-4C09-9624-1D28A1D43847}"/>
              </a:ext>
            </a:extLst>
          </p:cNvPr>
          <p:cNvSpPr txBox="1"/>
          <p:nvPr/>
        </p:nvSpPr>
        <p:spPr>
          <a:xfrm>
            <a:off x="6240016" y="3717032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0.430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7BCC06F-DB46-41AC-BE24-A1230FA35CA5}"/>
              </a:ext>
            </a:extLst>
          </p:cNvPr>
          <p:cNvSpPr/>
          <p:nvPr/>
        </p:nvSpPr>
        <p:spPr>
          <a:xfrm>
            <a:off x="7104112" y="4509120"/>
            <a:ext cx="4878288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Cross-entropy is greater than entropy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Cross-entropy on distribution 1 over 2 &gt; Entropy on distribution 1 Cross-entropy on distribution 2 over 1 &gt; Entropy on distribution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If two distribution become closer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• Value of cross-entropy is closer to entropy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17B2196B-F7DC-4815-8CAA-75DCA68830C3}"/>
              </a:ext>
            </a:extLst>
          </p:cNvPr>
          <p:cNvSpPr/>
          <p:nvPr/>
        </p:nvSpPr>
        <p:spPr>
          <a:xfrm>
            <a:off x="191344" y="116631"/>
            <a:ext cx="1728192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820010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資訊獲利（</a:t>
            </a:r>
            <a:r>
              <a:rPr kumimoji="0" lang="en-US" altLang="zh-TW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Information Gain</a:t>
            </a: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以資訊複雜度出發，探討新 特徵能否降低整體複雜度， 進而更容易判斷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4629659-371E-4C98-BA17-78F9D6AB42FD}"/>
              </a:ext>
            </a:extLst>
          </p:cNvPr>
          <p:cNvSpPr txBox="1"/>
          <p:nvPr/>
        </p:nvSpPr>
        <p:spPr>
          <a:xfrm>
            <a:off x="390524" y="1340768"/>
            <a:ext cx="5345436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Information Gain 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值越大代表說純度提升越大，也就是說分類的效果較好，所以說模型會在所有試過的方法中選擇 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Gain 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最大的方法做資料的切割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617FB5E-8D83-47CE-8A87-FD8BB4245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412776"/>
            <a:ext cx="5569949" cy="338437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05B5DFF7-246D-4965-9CC4-F17FD8953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0016" y="5085184"/>
            <a:ext cx="5452885" cy="576064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F61FDCE1-0BDD-4F7D-B3FB-89F3766649B0}"/>
              </a:ext>
            </a:extLst>
          </p:cNvPr>
          <p:cNvGrpSpPr/>
          <p:nvPr/>
        </p:nvGrpSpPr>
        <p:grpSpPr>
          <a:xfrm>
            <a:off x="407368" y="2564904"/>
            <a:ext cx="6129113" cy="3456384"/>
            <a:chOff x="479376" y="3429000"/>
            <a:chExt cx="6129113" cy="345638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2808AE3-3645-4750-9324-58FC58912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376" y="3429000"/>
              <a:ext cx="3240360" cy="874898"/>
            </a:xfrm>
            <a:prstGeom prst="rect">
              <a:avLst/>
            </a:prstGeom>
          </p:spPr>
        </p:pic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B374AEB0-DEC3-4014-A00D-43B3F32EF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1384" y="4293096"/>
              <a:ext cx="5283194" cy="72008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A24F3BD-C84A-443D-B545-3CAA4B226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79376" y="5445224"/>
              <a:ext cx="4004144" cy="1440160"/>
            </a:xfrm>
            <a:prstGeom prst="rect">
              <a:avLst/>
            </a:prstGeom>
          </p:spPr>
        </p:pic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D92996C7-ABF7-4D48-9B7C-F20025576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824" y="3717032"/>
              <a:ext cx="720080" cy="50405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4FE47746-C90B-4A29-91C7-ACDB1B14F8C7}"/>
                </a:ext>
              </a:extLst>
            </p:cNvPr>
            <p:cNvSpPr/>
            <p:nvPr/>
          </p:nvSpPr>
          <p:spPr>
            <a:xfrm>
              <a:off x="4079776" y="4149080"/>
              <a:ext cx="504056" cy="50405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4CFFE88-AFC5-467A-BCA2-3815A718331C}"/>
                </a:ext>
              </a:extLst>
            </p:cNvPr>
            <p:cNvSpPr txBox="1"/>
            <p:nvPr/>
          </p:nvSpPr>
          <p:spPr>
            <a:xfrm>
              <a:off x="4583832" y="3429000"/>
              <a:ext cx="2024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D8D8D8">
                      <a:lumMod val="1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Subset of Red or Blue ball</a:t>
              </a:r>
              <a:endPara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6073B1EF-CB0B-4DFF-959D-DDB94DD8EC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384" y="4077072"/>
            <a:ext cx="5328592" cy="217091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649AB693-0323-4C87-98BE-B2C5BC6F3387}"/>
              </a:ext>
            </a:extLst>
          </p:cNvPr>
          <p:cNvSpPr/>
          <p:nvPr/>
        </p:nvSpPr>
        <p:spPr>
          <a:xfrm>
            <a:off x="407368" y="3501008"/>
            <a:ext cx="5544616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460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吉尼係數（</a:t>
            </a:r>
            <a:r>
              <a:rPr kumimoji="0" lang="en-US" altLang="zh-TW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Gini Index</a:t>
            </a: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判斷預測結果是否有區分清楚，降低不純度，來衡量特徵對於判斷目標的幫助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A9F7B9E-85DA-4993-874E-9F65287784A9}"/>
              </a:ext>
            </a:extLst>
          </p:cNvPr>
          <p:cNvSpPr txBox="1"/>
          <p:nvPr/>
        </p:nvSpPr>
        <p:spPr>
          <a:xfrm>
            <a:off x="390524" y="1340768"/>
            <a:ext cx="5345436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249DCE">
                  <a:lumMod val="75000"/>
                </a:srgbClr>
              </a:solidFill>
              <a:effectLst/>
              <a:uLnTx/>
              <a:uFillTx/>
              <a:latin typeface="Microsoft JhengHei UI" panose="020B0604030504040204" pitchFamily="34" charset="-120"/>
              <a:ea typeface="Microsoft JhengHei UI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Gini impurity :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吉尼係數又可以稱為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吉尼不純度（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Gini impurity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，該係數也是用來評估資料的凌亂程度，該係數值會落於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[0, 0.5]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區間</a:t>
            </a:r>
            <a:b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highlight>
                  <a:srgbClr val="FFFFFF"/>
                </a:highlight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</a:b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4E0B0E4-BCD2-4706-8F68-AD4C07636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312" y="1268760"/>
            <a:ext cx="5439425" cy="345638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4110EA-B645-491F-8292-1B1C45731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4112" y="5013176"/>
            <a:ext cx="3703500" cy="50381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EA4DFA4-CB9A-4115-ACFC-1AEA72EC8A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0606"/>
          <a:stretch/>
        </p:blipFill>
        <p:spPr>
          <a:xfrm>
            <a:off x="767408" y="2636912"/>
            <a:ext cx="4595872" cy="232221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E0964E33-D887-4574-91E0-E3B4971F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384" y="5085184"/>
            <a:ext cx="5256584" cy="287470"/>
          </a:xfrm>
          <a:prstGeom prst="rect">
            <a:avLst/>
          </a:prstGeom>
        </p:spPr>
      </p:pic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F0C71A7-9AFC-46D9-9176-F1039217AAC8}"/>
              </a:ext>
            </a:extLst>
          </p:cNvPr>
          <p:cNvSpPr/>
          <p:nvPr/>
        </p:nvSpPr>
        <p:spPr>
          <a:xfrm>
            <a:off x="407368" y="4941168"/>
            <a:ext cx="5544616" cy="9361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60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Why Decision Tree?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44A3992-DE10-45E4-8C7C-03EC71CEDB20}"/>
              </a:ext>
            </a:extLst>
          </p:cNvPr>
          <p:cNvSpPr/>
          <p:nvPr/>
        </p:nvSpPr>
        <p:spPr>
          <a:xfrm>
            <a:off x="191344" y="116631"/>
            <a:ext cx="2592288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Support Vector Machine (SVM)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91C7FD4-9AF8-53A2-CDC1-A96606F094AE}"/>
              </a:ext>
            </a:extLst>
          </p:cNvPr>
          <p:cNvSpPr txBox="1"/>
          <p:nvPr/>
        </p:nvSpPr>
        <p:spPr>
          <a:xfrm>
            <a:off x="407368" y="2132856"/>
            <a:ext cx="75315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914A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決策樹是一種強大且常用的分類和預測工具。它們能夠形成一套規則，這些規則不僅易於人類理解，還可以應用於知識系統中。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914A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A914A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通過將數據集分解成越來越小的子集而構建，同時在每一步分裂中產生清晰的規則，不僅提供了良好的數據透明度，也使得模型的決策過程可以被人們輕易跟蹤和驗證，極大地增強了其在實際應用中的可用性和可靠性。</a:t>
            </a:r>
            <a:endParaRPr kumimoji="0" lang="en-US" altLang="zh-TW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328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熵＆基尼不純度</a:t>
            </a:r>
            <a:r>
              <a:rPr kumimoji="0" lang="en-US" altLang="zh-TW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</a:t>
            </a: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以不同觀點衡量不確定性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判斷預測結果是否有區分清楚，降低不純度，來衡量特徵對於判斷目標的幫助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F9C186-CDE9-B63C-466B-C1FF1EC3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08" y="1988840"/>
            <a:ext cx="6973273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25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熵＆基尼不純度</a:t>
            </a:r>
            <a:r>
              <a:rPr kumimoji="0" lang="en-US" altLang="zh-TW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-</a:t>
            </a:r>
            <a:r>
              <a:rPr kumimoji="0" lang="zh-TW" altLang="en-US" sz="30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以不同觀點衡量不確定性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判斷預測結果是否有區分清楚，降低不純度，來衡量特徵對於判斷目標的幫助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5641DEBA-9771-4294-8D46-E05EDA78D52F}"/>
              </a:ext>
            </a:extLst>
          </p:cNvPr>
          <p:cNvSpPr/>
          <p:nvPr/>
        </p:nvSpPr>
        <p:spPr>
          <a:xfrm>
            <a:off x="10488488" y="260648"/>
            <a:ext cx="1008112" cy="36004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advance</a:t>
            </a: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F9E931-BA29-4544-BC7A-77C66A0D388C}"/>
              </a:ext>
            </a:extLst>
          </p:cNvPr>
          <p:cNvSpPr/>
          <p:nvPr/>
        </p:nvSpPr>
        <p:spPr>
          <a:xfrm>
            <a:off x="1919536" y="1412776"/>
            <a:ext cx="64807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EC9ADF6-DED7-475E-95E3-5318D707C479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D99D736-A38A-4999-A8F2-374955794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54587" y="2019300"/>
            <a:ext cx="9837957" cy="342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108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Introduction </a:t>
            </a:r>
            <a:r>
              <a:rPr kumimoji="0" lang="zh-TW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參考資料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9F8D39-4B33-7F3A-5A7B-0D990ED89DD6}"/>
              </a:ext>
            </a:extLst>
          </p:cNvPr>
          <p:cNvSpPr txBox="1"/>
          <p:nvPr/>
        </p:nvSpPr>
        <p:spPr>
          <a:xfrm>
            <a:off x="390524" y="1449765"/>
            <a:ext cx="111060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Demystifying Cross-Entropy: A Key Concept for Understanding Classification in Machine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49DC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2"/>
              </a:rPr>
              <a:t>https://medium.com/@nikitamalviya/demystifying-cross-entropy-a-key-concept-for-understanding-classification-in-machine-learning-84efb0842fbd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機器學習筆記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-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(Decision tree)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49DC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  <a:hlinkClick r:id="rId3"/>
              </a:rPr>
              <a:t>https://medium.com/@SCU.Datascientist/python%E5%AD%B8%E7%BF%92%E7%AD%86%E8%A8%98-%E6%B1%BA%E7%AD%96%E6%A8%B9-decision-tree-b9acf11f0f84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249DC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7292A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Maximum Likelihood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49DCE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https://www.youtube.com/watch?v=BfKanl1aSG0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小結</a:t>
            </a:r>
          </a:p>
        </p:txBody>
      </p:sp>
    </p:spTree>
    <p:extLst>
      <p:ext uri="{BB962C8B-B14F-4D97-AF65-F5344CB8AC3E}">
        <p14:creationId xmlns:p14="http://schemas.microsoft.com/office/powerpoint/2010/main" val="196118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情境</a:t>
            </a:r>
            <a:endParaRPr kumimoji="0" lang="en-US" altLang="zh-TW" sz="3200" b="1" i="0" u="none" strike="noStrike" kern="1200" cap="none" spc="150" normalizeH="0" baseline="0" noProof="0" dirty="0">
              <a:ln>
                <a:noFill/>
              </a:ln>
              <a:solidFill>
                <a:srgbClr val="363636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決策途徑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434652-0A6E-447C-A288-8C8E3F1EA892}"/>
              </a:ext>
            </a:extLst>
          </p:cNvPr>
          <p:cNvSpPr txBox="1"/>
          <p:nvPr/>
        </p:nvSpPr>
        <p:spPr>
          <a:xfrm>
            <a:off x="390524" y="1340768"/>
            <a:ext cx="4337324" cy="20774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思考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誰當起始條件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那些條件要納入考慮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何時該下決定，結論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lang="en-US" altLang="zh-TW" dirty="0">
              <a:solidFill>
                <a:srgbClr val="D8D8D8">
                  <a:lumMod val="10000"/>
                </a:srgb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LcPeriod"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Decision Tree Algorithm. Demystifying Decision Tree Classifier… | by  Abdul4code | GoPenAI">
            <a:extLst>
              <a:ext uri="{FF2B5EF4-FFF2-40B4-BE49-F238E27FC236}">
                <a16:creationId xmlns:a16="http://schemas.microsoft.com/office/drawing/2014/main" id="{6F4DC5DE-E963-C34A-4DEF-27359E4D3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046" y="1852380"/>
            <a:ext cx="6746295" cy="372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704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6BB54D0-F19E-4183-A2E1-B9CA951381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764"/>
          <a:stretch/>
        </p:blipFill>
        <p:spPr>
          <a:xfrm>
            <a:off x="5015880" y="1628800"/>
            <a:ext cx="6815377" cy="3888432"/>
          </a:xfrm>
          <a:prstGeom prst="rect">
            <a:avLst/>
          </a:prstGeom>
        </p:spPr>
      </p:pic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9434652-0A6E-447C-A288-8C8E3F1EA892}"/>
              </a:ext>
            </a:extLst>
          </p:cNvPr>
          <p:cNvSpPr txBox="1"/>
          <p:nvPr/>
        </p:nvSpPr>
        <p:spPr>
          <a:xfrm>
            <a:off x="390524" y="1340768"/>
            <a:ext cx="376126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決策樹基本上是由根（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Root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）節點、分枝（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Branch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）節點及葉（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Leaf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）節點所組成。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根節點（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Root node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沒有父節點的節點，通常為最開始的節點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記憶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無雙親，唯一。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AA914A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內部節點（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 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Internal node or Decision node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有子節點的節點，又可稱為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分枝節點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記憶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一個雙親，多個孩子。 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AA914A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葉節點（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Leaf node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沒有子節點的節點，通常為最終結果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記憶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A914A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無孩子，可以多個。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AA914A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5D65AAD6-3953-AF49-5A13-59DFFD4F928D}"/>
              </a:ext>
            </a:extLst>
          </p:cNvPr>
          <p:cNvCxnSpPr/>
          <p:nvPr/>
        </p:nvCxnSpPr>
        <p:spPr>
          <a:xfrm>
            <a:off x="11064552" y="1772816"/>
            <a:ext cx="0" cy="3816424"/>
          </a:xfrm>
          <a:prstGeom prst="straightConnector1">
            <a:avLst/>
          </a:prstGeom>
          <a:ln w="762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5D9F39D-9F69-886D-98FF-DA261603942A}"/>
              </a:ext>
            </a:extLst>
          </p:cNvPr>
          <p:cNvSpPr txBox="1"/>
          <p:nvPr/>
        </p:nvSpPr>
        <p:spPr>
          <a:xfrm>
            <a:off x="10632504" y="558924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Depth = 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67F6C4C-9756-F25B-C7D4-5D90308A0F99}"/>
              </a:ext>
            </a:extLst>
          </p:cNvPr>
          <p:cNvCxnSpPr/>
          <p:nvPr/>
        </p:nvCxnSpPr>
        <p:spPr>
          <a:xfrm>
            <a:off x="5447928" y="2492896"/>
            <a:ext cx="532859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B7592BD-8F0A-FD06-B24C-A023B8697E59}"/>
              </a:ext>
            </a:extLst>
          </p:cNvPr>
          <p:cNvCxnSpPr/>
          <p:nvPr/>
        </p:nvCxnSpPr>
        <p:spPr>
          <a:xfrm>
            <a:off x="5447928" y="3429000"/>
            <a:ext cx="532859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980E75F-B415-0C40-B5E2-AF18B51453D2}"/>
              </a:ext>
            </a:extLst>
          </p:cNvPr>
          <p:cNvCxnSpPr/>
          <p:nvPr/>
        </p:nvCxnSpPr>
        <p:spPr>
          <a:xfrm>
            <a:off x="5447928" y="4437112"/>
            <a:ext cx="5328592" cy="0"/>
          </a:xfrm>
          <a:prstGeom prst="line">
            <a:avLst/>
          </a:prstGeom>
          <a:ln w="28575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A889079-5C73-5A38-3EB4-C8D1288199EA}"/>
              </a:ext>
            </a:extLst>
          </p:cNvPr>
          <p:cNvSpPr txBox="1"/>
          <p:nvPr/>
        </p:nvSpPr>
        <p:spPr>
          <a:xfrm>
            <a:off x="4583832" y="184482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1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2055FE0-E4D8-8209-8237-7342B2F3D088}"/>
              </a:ext>
            </a:extLst>
          </p:cNvPr>
          <p:cNvSpPr txBox="1"/>
          <p:nvPr/>
        </p:nvSpPr>
        <p:spPr>
          <a:xfrm>
            <a:off x="4583832" y="27809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2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BB505D1-4D69-808D-2241-7553B800391A}"/>
              </a:ext>
            </a:extLst>
          </p:cNvPr>
          <p:cNvSpPr txBox="1"/>
          <p:nvPr/>
        </p:nvSpPr>
        <p:spPr>
          <a:xfrm>
            <a:off x="4583832" y="371703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3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0A99A94-4F8F-2AB2-3249-010851888E2E}"/>
              </a:ext>
            </a:extLst>
          </p:cNvPr>
          <p:cNvSpPr txBox="1"/>
          <p:nvPr/>
        </p:nvSpPr>
        <p:spPr>
          <a:xfrm>
            <a:off x="4583832" y="465313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Layer 4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B6AB3B4-B892-40DD-ACB5-711C253834AA}"/>
              </a:ext>
            </a:extLst>
          </p:cNvPr>
          <p:cNvSpPr/>
          <p:nvPr/>
        </p:nvSpPr>
        <p:spPr>
          <a:xfrm>
            <a:off x="426478" y="4624975"/>
            <a:ext cx="6096000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"/>
              <a:defRPr/>
            </a:pPr>
            <a:r>
              <a:rPr lang="zh-TW" altLang="en-US" b="1" dirty="0">
                <a:solidFill>
                  <a:srgbClr val="249DCE">
                    <a:lumMod val="75000"/>
                  </a:srgb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決策樹是</a:t>
            </a:r>
            <a:r>
              <a:rPr lang="en-US" altLang="zh-TW" b="1" dirty="0">
                <a:solidFill>
                  <a:srgbClr val="249DCE">
                    <a:lumMod val="75000"/>
                  </a:srgb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..</a:t>
            </a:r>
          </a:p>
          <a:p>
            <a:pPr marL="228600" lvl="0" indent="-228600">
              <a:buFontTx/>
              <a:buAutoNum type="alphaL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用來處理分類問題的</a:t>
            </a:r>
            <a:r>
              <a:rPr lang="zh-TW" altLang="en-US" sz="1200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樹狀</a:t>
            </a: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結構 </a:t>
            </a:r>
            <a:endParaRPr lang="en-US" altLang="zh-TW" sz="1200" dirty="0">
              <a:solidFill>
                <a:schemeClr val="accent6">
                  <a:lumMod val="10000"/>
                </a:schemeClr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FontTx/>
              <a:buAutoNum type="alphaL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每個內部節點表示一個</a:t>
            </a:r>
            <a:r>
              <a:rPr lang="zh-TW" altLang="en-US" sz="1200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評估欄位 </a:t>
            </a:r>
            <a:endParaRPr lang="en-US" altLang="zh-TW" sz="1200" dirty="0">
              <a:solidFill>
                <a:srgbClr val="0070C0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FontTx/>
              <a:buAutoNum type="alphaL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每個分枝代表一個可能的</a:t>
            </a:r>
            <a:r>
              <a:rPr lang="zh-TW" altLang="en-US" sz="1200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欄位輸出結果 </a:t>
            </a:r>
            <a:endParaRPr lang="en-US" altLang="zh-TW" sz="1200" dirty="0">
              <a:solidFill>
                <a:srgbClr val="0070C0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0" indent="-228600">
              <a:buFontTx/>
              <a:buAutoNum type="alphaLcPeriod"/>
              <a:defRPr/>
            </a:pPr>
            <a:r>
              <a:rPr lang="zh-TW" altLang="en-US" sz="1200" dirty="0">
                <a:solidFill>
                  <a:schemeClr val="accent6">
                    <a:lumMod val="10000"/>
                  </a:schemeClr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每個樹葉節點代表不同分類的</a:t>
            </a:r>
            <a:r>
              <a:rPr lang="zh-TW" altLang="en-US" sz="1200" dirty="0">
                <a:solidFill>
                  <a:srgbClr val="0070C0"/>
                </a:solidFill>
                <a:highlight>
                  <a:srgbClr val="FF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類別標記</a:t>
            </a:r>
            <a:endParaRPr lang="en-US" altLang="zh-TW" sz="1200" dirty="0">
              <a:solidFill>
                <a:srgbClr val="0070C0"/>
              </a:solidFill>
              <a:highlight>
                <a:srgbClr val="FF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3534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字方塊 38">
            <a:extLst>
              <a:ext uri="{FF2B5EF4-FFF2-40B4-BE49-F238E27FC236}">
                <a16:creationId xmlns:a16="http://schemas.microsoft.com/office/drawing/2014/main" id="{5B2114F4-72FA-C1B0-3361-6A0834338F3E}"/>
              </a:ext>
            </a:extLst>
          </p:cNvPr>
          <p:cNvSpPr txBox="1"/>
          <p:nvPr/>
        </p:nvSpPr>
        <p:spPr>
          <a:xfrm>
            <a:off x="390524" y="1340768"/>
            <a:ext cx="534543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概念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屬性選擇標準（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Attribute Selection Measures, ASM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決策樹通過評估不同屬性對目標變量的信息增益（例如，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信息增益、增益比率和基尼不純度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）來選擇最佳屬性。這些標準幫助於分割數據集，使得每次分割後的子集比分割前更加純淨，進而提高模型的預測能力。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樹的生長與剪枝（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Tree Growth &amp; Pruning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決策樹通過遞迴分割方式從根節點開始生長，每個節點代表一個決策問題。為防止過擬合，樹的生長會在達到一定深度或節點數據量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小於閾值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時停止。剪枝過程則移除對最終決策較少影響的節點，簡化模型結構並提升泛化能力。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分類與迴歸樹（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CART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 </a:t>
            </a:r>
            <a:endParaRPr kumimoji="0" lang="en-US" altLang="zh-TW" sz="12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決策樹分為分類樹和迴歸樹兩種，分類樹用於處理離散目標變量，迴歸樹用於處理連續目標變量。分類樹通過計算每個分支的純度來進行數據分割，而迴歸樹則利用最小化均方誤差的方法來找到最佳分割。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"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49DCE">
                    <a:lumMod val="75000"/>
                  </a:srgbClr>
                </a:solidFill>
                <a:effectLst/>
                <a:uLnTx/>
                <a:uFillTx/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rPr>
              <a:t>常用評估指標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準確率（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Accuracy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）：測量模型預測正確的比例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精確率（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Precision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）：正確預測為正例的比例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召回率（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Recall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）：實際為正例中模型預測正確的比例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F1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分數（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F1 Score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）：精確率和召回率的調和平均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AUC-ROC 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曲線（</a:t>
            </a: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Area Under Curve - Receiver Operating Characteristics</a:t>
            </a:r>
            <a:r>
              <a:rPr kumimoji="0" lang="zh-TW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）：用於評估分類模型在所有可能的閾值下的整體表現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D0D0D"/>
              </a:solidFill>
              <a:effectLst/>
              <a:highlight>
                <a:srgbClr val="FFFFFF"/>
              </a:highlight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4B0C143-9DFB-1563-F7B7-7975E2508EB3}"/>
              </a:ext>
            </a:extLst>
          </p:cNvPr>
          <p:cNvCxnSpPr/>
          <p:nvPr/>
        </p:nvCxnSpPr>
        <p:spPr>
          <a:xfrm>
            <a:off x="5951984" y="1916832"/>
            <a:ext cx="0" cy="35283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3D6098E2-957A-4D5E-A431-C59BD447E401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0BB64F9-4F6D-45E8-AF1F-315A8E6EE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056" y="2420888"/>
            <a:ext cx="5256584" cy="2874290"/>
          </a:xfrm>
          <a:prstGeom prst="rect">
            <a:avLst/>
          </a:prstGeom>
        </p:spPr>
      </p:pic>
      <p:sp>
        <p:nvSpPr>
          <p:cNvPr id="25" name="文字方塊 24">
            <a:extLst>
              <a:ext uri="{FF2B5EF4-FFF2-40B4-BE49-F238E27FC236}">
                <a16:creationId xmlns:a16="http://schemas.microsoft.com/office/drawing/2014/main" id="{3D190D4B-7169-4A93-8377-E221F6F7F5DC}"/>
              </a:ext>
            </a:extLst>
          </p:cNvPr>
          <p:cNvSpPr txBox="1"/>
          <p:nvPr/>
        </p:nvSpPr>
        <p:spPr>
          <a:xfrm>
            <a:off x="7248128" y="1484784"/>
            <a:ext cx="3617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lassification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a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nd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R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egression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T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rees, </a:t>
            </a:r>
            <a:r>
              <a:rPr kumimoji="0" lang="en-US" altLang="zh-TW" sz="18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CART</a:t>
            </a:r>
            <a:endParaRPr kumimoji="0" lang="zh-TW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F5B0030-7B75-1F25-0A4B-B7780E2C3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35" y="5477083"/>
            <a:ext cx="642694" cy="64269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CABD419-CA3D-89C2-1DAE-3524EBDD9CD5}"/>
              </a:ext>
            </a:extLst>
          </p:cNvPr>
          <p:cNvSpPr/>
          <p:nvPr/>
        </p:nvSpPr>
        <p:spPr>
          <a:xfrm>
            <a:off x="6384032" y="5373216"/>
            <a:ext cx="5544616" cy="887461"/>
          </a:xfrm>
          <a:prstGeom prst="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F5286D-8918-7761-46C6-DF1F6ACA048F}"/>
              </a:ext>
            </a:extLst>
          </p:cNvPr>
          <p:cNvSpPr txBox="1"/>
          <p:nvPr/>
        </p:nvSpPr>
        <p:spPr>
          <a:xfrm>
            <a:off x="7097630" y="5429680"/>
            <a:ext cx="46870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小叮嚀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增加節點相當於在數據中切一刀</a:t>
            </a:r>
            <a:endParaRPr kumimoji="0" lang="en-US" altLang="zh-TW" sz="1400" b="1" i="1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切越多刀分得越細，越有可能</a:t>
            </a:r>
            <a:r>
              <a:rPr kumimoji="0" lang="en-US" altLang="zh-TW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overfitting</a:t>
            </a:r>
            <a:r>
              <a:rPr kumimoji="0" lang="zh-TW" altLang="en-US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400" b="1" i="1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14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DE4D6BDB-7510-4574-96B2-051151A32FF0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85D7EBC-5F95-40AF-AF25-D6C6198E08B1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A5AAEB4-B3F0-4181-911A-5FF1B9259586}"/>
              </a:ext>
            </a:extLst>
          </p:cNvPr>
          <p:cNvSpPr/>
          <p:nvPr/>
        </p:nvSpPr>
        <p:spPr>
          <a:xfrm>
            <a:off x="7032104" y="2492896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092E149C-E33E-43DE-89C9-3C3A14F9F4F8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06D7C572-F224-42A4-A27E-3650D0E25960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flipH="1">
            <a:off x="7464152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A0792E7-3D4F-481F-9CBB-192C0640AF85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895C6D6-D31F-47CE-B353-0AE8837B9D00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FBE089-B537-4C7C-97E1-7AE59C77209C}"/>
              </a:ext>
            </a:extLst>
          </p:cNvPr>
          <p:cNvSpPr txBox="1"/>
          <p:nvPr/>
        </p:nvSpPr>
        <p:spPr>
          <a:xfrm>
            <a:off x="1127448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872A191A-0EF9-4D90-A154-57FAAB8AC97A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D6CAB0F-F6A0-444A-83D8-B6E60F22ED33}"/>
              </a:ext>
            </a:extLst>
          </p:cNvPr>
          <p:cNvSpPr txBox="1"/>
          <p:nvPr/>
        </p:nvSpPr>
        <p:spPr>
          <a:xfrm>
            <a:off x="6960096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E6BA1E6-40EE-4278-B18C-6202C76CCCAB}"/>
              </a:ext>
            </a:extLst>
          </p:cNvPr>
          <p:cNvSpPr txBox="1"/>
          <p:nvPr/>
        </p:nvSpPr>
        <p:spPr>
          <a:xfrm>
            <a:off x="9048328" y="278092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25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7B0D81DF-14F6-4913-A72A-EDDFAA141613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7630A9C-2F92-47F9-A6A4-30AAB2A971E2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E913027C-06BE-45E4-9CDB-E02BCB3264CE}"/>
              </a:ext>
            </a:extLst>
          </p:cNvPr>
          <p:cNvSpPr/>
          <p:nvPr/>
        </p:nvSpPr>
        <p:spPr>
          <a:xfrm>
            <a:off x="7032104" y="2492896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D1ED8604-9BB2-4F80-AF14-D08E4667CCB6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0E2D88-B429-42A4-8355-05DB0CE231CE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7464152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37DEA2A8-95F2-43E1-B270-1EC8427EC387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7FCEEC3-255B-4F53-8A80-C571BEDE16F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223E328-DE1F-4BA8-8608-3E532978637D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E7399BE5-F638-4114-84C5-5F2F7112CDC8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DE3E70C5-2966-4891-8D58-23736DDB3600}"/>
              </a:ext>
            </a:extLst>
          </p:cNvPr>
          <p:cNvSpPr txBox="1"/>
          <p:nvPr/>
        </p:nvSpPr>
        <p:spPr>
          <a:xfrm>
            <a:off x="8688288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BDAE90E-E3B3-4747-B42B-065336A17961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0DD3EAA3-5088-4FFD-A615-4733DA678559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768CECF8-2005-4D47-825C-AE3FFCD24873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1A48D81-1D45-410B-9356-A96D016D879D}"/>
              </a:ext>
            </a:extLst>
          </p:cNvPr>
          <p:cNvSpPr txBox="1"/>
          <p:nvPr/>
        </p:nvSpPr>
        <p:spPr>
          <a:xfrm>
            <a:off x="1127448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345068C-8981-4C59-B1E9-31CE15BE9BB4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ADF357-C01D-4AD2-902E-C7C570E2B938}"/>
              </a:ext>
            </a:extLst>
          </p:cNvPr>
          <p:cNvSpPr txBox="1"/>
          <p:nvPr/>
        </p:nvSpPr>
        <p:spPr>
          <a:xfrm>
            <a:off x="2639616" y="357301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6A57144-9818-48B8-86E4-266D18AB2379}"/>
              </a:ext>
            </a:extLst>
          </p:cNvPr>
          <p:cNvSpPr txBox="1"/>
          <p:nvPr/>
        </p:nvSpPr>
        <p:spPr>
          <a:xfrm>
            <a:off x="8400256" y="364502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4295746-C06C-49AD-9241-47FFFF1205F2}"/>
              </a:ext>
            </a:extLst>
          </p:cNvPr>
          <p:cNvSpPr txBox="1"/>
          <p:nvPr/>
        </p:nvSpPr>
        <p:spPr>
          <a:xfrm>
            <a:off x="9768408" y="36450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3BCE686F-EA5C-48F4-AD72-CB1B03097BB7}"/>
              </a:ext>
            </a:extLst>
          </p:cNvPr>
          <p:cNvSpPr txBox="1"/>
          <p:nvPr/>
        </p:nvSpPr>
        <p:spPr>
          <a:xfrm>
            <a:off x="6960096" y="2780928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73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Intuition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35360" y="980728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E8594665-D701-4717-B1A6-C44478E2E6D0}"/>
              </a:ext>
            </a:extLst>
          </p:cNvPr>
          <p:cNvSpPr txBox="1"/>
          <p:nvPr/>
        </p:nvSpPr>
        <p:spPr>
          <a:xfrm>
            <a:off x="8400256" y="3645024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768408" y="36450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168008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536160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639616" y="357301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53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89F09391-8E76-3919-5DB2-74B97064AACE}"/>
              </a:ext>
            </a:extLst>
          </p:cNvPr>
          <p:cNvSpPr txBox="1">
            <a:spLocks/>
          </p:cNvSpPr>
          <p:nvPr/>
        </p:nvSpPr>
        <p:spPr bwMode="auto">
          <a:xfrm>
            <a:off x="449004" y="241556"/>
            <a:ext cx="11358143" cy="777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 kern="1200" spc="15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2pPr>
            <a:lvl3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3pPr>
            <a:lvl4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4pPr>
            <a:lvl5pPr algn="ctr" defTabSz="913607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363636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5pPr>
            <a:lvl6pPr marL="2286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6pPr>
            <a:lvl7pPr marL="4572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7pPr>
            <a:lvl8pPr marL="6858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8pPr>
            <a:lvl9pPr marL="914400" algn="l" defTabSz="913607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Lato Light" panose="020F0302020204030204" pitchFamily="34" charset="0"/>
                <a:ea typeface="Lato Light" panose="020F0302020204030204" pitchFamily="34" charset="0"/>
                <a:cs typeface="Lato Light" panose="020F0302020204030204" pitchFamily="34" charset="0"/>
              </a:defRPr>
            </a:lvl9pPr>
          </a:lstStyle>
          <a:p>
            <a:pPr marL="0" marR="0" lvl="0" indent="0" algn="l" defTabSz="913607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15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Decision Tree Classification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8FA765-ED81-0E37-AEBC-3ECF94BCFFB7}"/>
              </a:ext>
            </a:extLst>
          </p:cNvPr>
          <p:cNvSpPr/>
          <p:nvPr/>
        </p:nvSpPr>
        <p:spPr>
          <a:xfrm>
            <a:off x="304800" y="933450"/>
            <a:ext cx="11582400" cy="2952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決策過程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2BE57B16-F8EF-41E6-8116-6FBEFD88851B}"/>
              </a:ext>
            </a:extLst>
          </p:cNvPr>
          <p:cNvSpPr/>
          <p:nvPr/>
        </p:nvSpPr>
        <p:spPr>
          <a:xfrm>
            <a:off x="191344" y="116631"/>
            <a:ext cx="1224136" cy="246885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Decision Tree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90A838A-0EA1-4B1F-A12B-AFAA4DE9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988840"/>
            <a:ext cx="4658375" cy="2972215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DE5EF9-1801-40F5-B5FA-79D37219907D}"/>
              </a:ext>
            </a:extLst>
          </p:cNvPr>
          <p:cNvCxnSpPr/>
          <p:nvPr/>
        </p:nvCxnSpPr>
        <p:spPr>
          <a:xfrm>
            <a:off x="2135560" y="3356992"/>
            <a:ext cx="30963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5E7E4005-DA17-4096-894C-083D778C0871}"/>
              </a:ext>
            </a:extLst>
          </p:cNvPr>
          <p:cNvSpPr txBox="1"/>
          <p:nvPr/>
        </p:nvSpPr>
        <p:spPr>
          <a:xfrm>
            <a:off x="4655840" y="3068960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2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B13FCA4-EC39-4685-89FF-A98612F2DE70}"/>
              </a:ext>
            </a:extLst>
          </p:cNvPr>
          <p:cNvSpPr txBox="1"/>
          <p:nvPr/>
        </p:nvSpPr>
        <p:spPr>
          <a:xfrm>
            <a:off x="551384" y="321297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200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CF16EA62-678F-48EF-A1A4-D319AE20CA73}"/>
              </a:ext>
            </a:extLst>
          </p:cNvPr>
          <p:cNvCxnSpPr>
            <a:cxnSpLocks/>
          </p:cNvCxnSpPr>
          <p:nvPr/>
        </p:nvCxnSpPr>
        <p:spPr>
          <a:xfrm>
            <a:off x="1127448" y="3068960"/>
            <a:ext cx="100811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FC95625-D6E6-407A-AB58-89A86EE59B1C}"/>
              </a:ext>
            </a:extLst>
          </p:cNvPr>
          <p:cNvSpPr txBox="1"/>
          <p:nvPr/>
        </p:nvSpPr>
        <p:spPr>
          <a:xfrm>
            <a:off x="1055440" y="2780928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3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DD926B3-AC51-46EE-ACBE-C15FBECB82EB}"/>
              </a:ext>
            </a:extLst>
          </p:cNvPr>
          <p:cNvSpPr txBox="1"/>
          <p:nvPr/>
        </p:nvSpPr>
        <p:spPr>
          <a:xfrm>
            <a:off x="551384" y="2924944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250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65D451EA-B3DF-4B8B-9D2B-62E28CFE1EB6}"/>
              </a:ext>
            </a:extLst>
          </p:cNvPr>
          <p:cNvSpPr/>
          <p:nvPr/>
        </p:nvSpPr>
        <p:spPr>
          <a:xfrm>
            <a:off x="8040216" y="1628800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D41C8C2-2729-48BC-86D4-6612F40CFBF8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>
            <a:off x="8472264" y="1916832"/>
            <a:ext cx="1008112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CE6AF9F8-3B39-4E85-9915-FBF921F00ABD}"/>
              </a:ext>
            </a:extLst>
          </p:cNvPr>
          <p:cNvSpPr/>
          <p:nvPr/>
        </p:nvSpPr>
        <p:spPr>
          <a:xfrm>
            <a:off x="6816080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250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05395350-AFD3-46D6-ABF9-6A350D29D430}"/>
              </a:ext>
            </a:extLst>
          </p:cNvPr>
          <p:cNvSpPr/>
          <p:nvPr/>
        </p:nvSpPr>
        <p:spPr>
          <a:xfrm>
            <a:off x="9048328" y="2492896"/>
            <a:ext cx="864096" cy="288032"/>
          </a:xfrm>
          <a:prstGeom prst="round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X2 &lt; 200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EAC1ED67-E73B-4CB9-B13F-040D89FDCCF8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7248128" y="1916832"/>
            <a:ext cx="1224136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E77E4E3-6415-412C-9301-DF19E62554C2}"/>
              </a:ext>
            </a:extLst>
          </p:cNvPr>
          <p:cNvSpPr txBox="1"/>
          <p:nvPr/>
        </p:nvSpPr>
        <p:spPr>
          <a:xfrm>
            <a:off x="7464152" y="1988840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E183FFE0-DE27-4754-B681-CE9BD207EE27}"/>
              </a:ext>
            </a:extLst>
          </p:cNvPr>
          <p:cNvSpPr txBox="1"/>
          <p:nvPr/>
        </p:nvSpPr>
        <p:spPr>
          <a:xfrm>
            <a:off x="9048328" y="1988840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B543C40D-D0A7-4875-8305-E8150FB6B124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9480376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B0E3DB1-DE7C-43EE-937C-6862955FC6D0}"/>
              </a:ext>
            </a:extLst>
          </p:cNvPr>
          <p:cNvCxnSpPr>
            <a:cxnSpLocks/>
            <a:endCxn id="52" idx="0"/>
          </p:cNvCxnSpPr>
          <p:nvPr/>
        </p:nvCxnSpPr>
        <p:spPr>
          <a:xfrm flipH="1">
            <a:off x="8904312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8E3578D-80CD-4E62-9ED5-C0A1957DC3A3}"/>
              </a:ext>
            </a:extLst>
          </p:cNvPr>
          <p:cNvSpPr txBox="1"/>
          <p:nvPr/>
        </p:nvSpPr>
        <p:spPr>
          <a:xfrm>
            <a:off x="8472264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D021E2E8-242A-4A3C-AFC8-7F4138877CE3}"/>
              </a:ext>
            </a:extLst>
          </p:cNvPr>
          <p:cNvSpPr txBox="1"/>
          <p:nvPr/>
        </p:nvSpPr>
        <p:spPr>
          <a:xfrm>
            <a:off x="9840416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1B88411-EB36-406D-8751-AAD8636707F1}"/>
              </a:ext>
            </a:extLst>
          </p:cNvPr>
          <p:cNvSpPr/>
          <p:nvPr/>
        </p:nvSpPr>
        <p:spPr>
          <a:xfrm>
            <a:off x="8472264" y="3356992"/>
            <a:ext cx="864096" cy="288032"/>
          </a:xfrm>
          <a:prstGeom prst="roundRect">
            <a:avLst/>
          </a:prstGeom>
          <a:solidFill>
            <a:srgbClr val="5B9BD5"/>
          </a:solidFill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40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D3C060A0-CD94-41B4-A673-E0CEB9A765BF}"/>
              </a:ext>
            </a:extLst>
          </p:cNvPr>
          <p:cNvSpPr/>
          <p:nvPr/>
        </p:nvSpPr>
        <p:spPr>
          <a:xfrm>
            <a:off x="9768408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67515F9-7EA3-43B8-8F47-736809D2D7FF}"/>
              </a:ext>
            </a:extLst>
          </p:cNvPr>
          <p:cNvSpPr txBox="1"/>
          <p:nvPr/>
        </p:nvSpPr>
        <p:spPr>
          <a:xfrm>
            <a:off x="9768408" y="3645024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340D6FEE-5A56-4F67-8FA3-76E515CD57B2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7248128" y="2780928"/>
            <a:ext cx="720080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26B69D19-5635-44FF-A4EA-CF2514324061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6672064" y="2780928"/>
            <a:ext cx="576064" cy="57606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92BFD8A-9A00-4055-B559-C7521E4805FC}"/>
              </a:ext>
            </a:extLst>
          </p:cNvPr>
          <p:cNvSpPr txBox="1"/>
          <p:nvPr/>
        </p:nvSpPr>
        <p:spPr>
          <a:xfrm>
            <a:off x="6456040" y="2852936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54FE0070-A2E6-435B-A9F9-0EAF97557CF3}"/>
              </a:ext>
            </a:extLst>
          </p:cNvPr>
          <p:cNvSpPr txBox="1"/>
          <p:nvPr/>
        </p:nvSpPr>
        <p:spPr>
          <a:xfrm>
            <a:off x="7608168" y="2852936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809E9571-AF39-4B66-9473-4DA54C69E0CA}"/>
              </a:ext>
            </a:extLst>
          </p:cNvPr>
          <p:cNvSpPr/>
          <p:nvPr/>
        </p:nvSpPr>
        <p:spPr>
          <a:xfrm>
            <a:off x="6240016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8E1D30C1-A1EB-4578-8F99-551C3C9D99E7}"/>
              </a:ext>
            </a:extLst>
          </p:cNvPr>
          <p:cNvSpPr/>
          <p:nvPr/>
        </p:nvSpPr>
        <p:spPr>
          <a:xfrm>
            <a:off x="7536160" y="3356992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7C5A76A-252D-4EB9-9404-395FEC910092}"/>
              </a:ext>
            </a:extLst>
          </p:cNvPr>
          <p:cNvSpPr txBox="1"/>
          <p:nvPr/>
        </p:nvSpPr>
        <p:spPr>
          <a:xfrm>
            <a:off x="6168008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E0D1B9BE-A2DB-483A-BD1E-6437A4CAD9B1}"/>
              </a:ext>
            </a:extLst>
          </p:cNvPr>
          <p:cNvSpPr txBox="1"/>
          <p:nvPr/>
        </p:nvSpPr>
        <p:spPr>
          <a:xfrm>
            <a:off x="7536160" y="3645024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77AFC97E-A59A-48EF-B499-671C27F863F1}"/>
              </a:ext>
            </a:extLst>
          </p:cNvPr>
          <p:cNvSpPr txBox="1"/>
          <p:nvPr/>
        </p:nvSpPr>
        <p:spPr>
          <a:xfrm>
            <a:off x="1127448" y="2492896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A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D96DDE7F-E865-4E52-B519-EC1798F969CE}"/>
              </a:ext>
            </a:extLst>
          </p:cNvPr>
          <p:cNvSpPr txBox="1"/>
          <p:nvPr/>
        </p:nvSpPr>
        <p:spPr>
          <a:xfrm>
            <a:off x="2632398" y="2761878"/>
            <a:ext cx="95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B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3C92B733-5D91-4162-B84C-C9844EC1D0A2}"/>
              </a:ext>
            </a:extLst>
          </p:cNvPr>
          <p:cNvSpPr txBox="1"/>
          <p:nvPr/>
        </p:nvSpPr>
        <p:spPr>
          <a:xfrm>
            <a:off x="2207568" y="3573016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4DDEAA5-3203-4F13-8BF8-E062A94C52BD}"/>
              </a:ext>
            </a:extLst>
          </p:cNvPr>
          <p:cNvSpPr txBox="1"/>
          <p:nvPr/>
        </p:nvSpPr>
        <p:spPr>
          <a:xfrm>
            <a:off x="1127448" y="3429000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0D90D64F-68E0-4757-9ED6-05BAAE0CDF77}"/>
              </a:ext>
            </a:extLst>
          </p:cNvPr>
          <p:cNvCxnSpPr>
            <a:cxnSpLocks/>
          </p:cNvCxnSpPr>
          <p:nvPr/>
        </p:nvCxnSpPr>
        <p:spPr>
          <a:xfrm>
            <a:off x="3143672" y="3356992"/>
            <a:ext cx="0" cy="122413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7AA33693-67E6-4F2D-A443-24D0C19A1416}"/>
              </a:ext>
            </a:extLst>
          </p:cNvPr>
          <p:cNvSpPr txBox="1"/>
          <p:nvPr/>
        </p:nvSpPr>
        <p:spPr>
          <a:xfrm>
            <a:off x="2567608" y="4293096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Split 4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64DB3E08-7651-4C94-BA7C-047AE8726939}"/>
              </a:ext>
            </a:extLst>
          </p:cNvPr>
          <p:cNvSpPr txBox="1"/>
          <p:nvPr/>
        </p:nvSpPr>
        <p:spPr>
          <a:xfrm>
            <a:off x="2927648" y="458112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40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47A42579-A6AD-46FC-9EB6-9847EEB18A5C}"/>
              </a:ext>
            </a:extLst>
          </p:cNvPr>
          <p:cNvCxnSpPr>
            <a:cxnSpLocks/>
            <a:stCxn id="52" idx="2"/>
            <a:endCxn id="85" idx="0"/>
          </p:cNvCxnSpPr>
          <p:nvPr/>
        </p:nvCxnSpPr>
        <p:spPr>
          <a:xfrm>
            <a:off x="8904312" y="3645024"/>
            <a:ext cx="720080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C9A9F8C-375A-450C-ACBB-CC286C32F46A}"/>
              </a:ext>
            </a:extLst>
          </p:cNvPr>
          <p:cNvCxnSpPr>
            <a:cxnSpLocks/>
            <a:stCxn id="52" idx="2"/>
            <a:endCxn id="84" idx="0"/>
          </p:cNvCxnSpPr>
          <p:nvPr/>
        </p:nvCxnSpPr>
        <p:spPr>
          <a:xfrm flipH="1">
            <a:off x="8328248" y="3645024"/>
            <a:ext cx="576064" cy="936104"/>
          </a:xfrm>
          <a:prstGeom prst="straightConnector1">
            <a:avLst/>
          </a:prstGeom>
          <a:ln>
            <a:solidFill>
              <a:schemeClr val="accent6">
                <a:lumMod val="10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DBFBE3E-49A6-4F7E-AAE4-3A4B485FD7BB}"/>
              </a:ext>
            </a:extLst>
          </p:cNvPr>
          <p:cNvSpPr txBox="1"/>
          <p:nvPr/>
        </p:nvSpPr>
        <p:spPr>
          <a:xfrm>
            <a:off x="7968208" y="422108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yes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CB5AEEA1-34CA-45C6-B994-D25B74AD9937}"/>
              </a:ext>
            </a:extLst>
          </p:cNvPr>
          <p:cNvSpPr txBox="1"/>
          <p:nvPr/>
        </p:nvSpPr>
        <p:spPr>
          <a:xfrm>
            <a:off x="9480376" y="4221088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37572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no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737572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22C73EB5-7554-49B8-9326-0A2D8F460A2C}"/>
              </a:ext>
            </a:extLst>
          </p:cNvPr>
          <p:cNvSpPr/>
          <p:nvPr/>
        </p:nvSpPr>
        <p:spPr>
          <a:xfrm>
            <a:off x="7896200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1717B847-1EA7-42B0-8344-64F5203BCA56}"/>
              </a:ext>
            </a:extLst>
          </p:cNvPr>
          <p:cNvSpPr/>
          <p:nvPr/>
        </p:nvSpPr>
        <p:spPr>
          <a:xfrm>
            <a:off x="9192344" y="4581128"/>
            <a:ext cx="864096" cy="288032"/>
          </a:xfrm>
          <a:prstGeom prst="roundRect">
            <a:avLst/>
          </a:prstGeom>
          <a:noFill/>
          <a:ln>
            <a:solidFill>
              <a:schemeClr val="accent6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X1 &lt; 20</a:t>
            </a: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B639D08E-2759-46D4-ADA5-D6FA6B3C28FB}"/>
              </a:ext>
            </a:extLst>
          </p:cNvPr>
          <p:cNvSpPr txBox="1"/>
          <p:nvPr/>
        </p:nvSpPr>
        <p:spPr>
          <a:xfrm>
            <a:off x="7824192" y="4869160"/>
            <a:ext cx="100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C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EB7B0FB8-7CB7-4F93-8C67-A4B7D6C6CEDC}"/>
              </a:ext>
            </a:extLst>
          </p:cNvPr>
          <p:cNvSpPr txBox="1"/>
          <p:nvPr/>
        </p:nvSpPr>
        <p:spPr>
          <a:xfrm>
            <a:off x="9192344" y="4869160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79BDA28A-76D8-42E9-B023-0BD4CDC26434}"/>
              </a:ext>
            </a:extLst>
          </p:cNvPr>
          <p:cNvSpPr txBox="1"/>
          <p:nvPr/>
        </p:nvSpPr>
        <p:spPr>
          <a:xfrm>
            <a:off x="3287688" y="3573016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D8D8D8">
                    <a:lumMod val="10000"/>
                  </a:srgbClr>
                </a:solidFill>
                <a:effectLst/>
                <a:uLnTx/>
                <a:uFillTx/>
                <a:latin typeface="Century Gothic" panose="020F0302020204030204"/>
                <a:ea typeface="新細明體" panose="02020500000000000000" pitchFamily="18" charset="-120"/>
                <a:cs typeface="+mn-cs"/>
              </a:rPr>
              <a:t>Class E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D8D8D8">
                  <a:lumMod val="10000"/>
                </a:srgbClr>
              </a:solidFill>
              <a:effectLst/>
              <a:uLnTx/>
              <a:uFillTx/>
              <a:latin typeface="Century Gothic" panose="020F03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1517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keting Pitch - Rocketo">
      <a:dk1>
        <a:srgbClr val="737572"/>
      </a:dk1>
      <a:lt1>
        <a:srgbClr val="FFFFFF"/>
      </a:lt1>
      <a:dk2>
        <a:srgbClr val="445469"/>
      </a:dk2>
      <a:lt2>
        <a:srgbClr val="FFFFFF"/>
      </a:lt2>
      <a:accent1>
        <a:srgbClr val="249DCE"/>
      </a:accent1>
      <a:accent2>
        <a:srgbClr val="38ACC3"/>
      </a:accent2>
      <a:accent3>
        <a:srgbClr val="21B3A9"/>
      </a:accent3>
      <a:accent4>
        <a:srgbClr val="5FBD73"/>
      </a:accent4>
      <a:accent5>
        <a:srgbClr val="566986"/>
      </a:accent5>
      <a:accent6>
        <a:srgbClr val="D8D8D8"/>
      </a:accent6>
      <a:hlink>
        <a:srgbClr val="6DA4EC"/>
      </a:hlink>
      <a:folHlink>
        <a:srgbClr val="CF96EE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2176</Words>
  <Application>Microsoft Office PowerPoint</Application>
  <PresentationFormat>寬螢幕</PresentationFormat>
  <Paragraphs>525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Lato Light</vt:lpstr>
      <vt:lpstr>Microsoft JhengHei UI</vt:lpstr>
      <vt:lpstr>Microsoft YaHei</vt:lpstr>
      <vt:lpstr>微軟正黑體</vt:lpstr>
      <vt:lpstr>Arial</vt:lpstr>
      <vt:lpstr>Calibri</vt:lpstr>
      <vt:lpstr>Calibri Light</vt:lpstr>
      <vt:lpstr>Century Gothic</vt:lpstr>
      <vt:lpstr>Wingdings</vt:lpstr>
      <vt:lpstr>Office Theme</vt:lpstr>
      <vt:lpstr>大師之路 有你有我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大師之路 有你有我</dc:title>
  <dc:creator>翁維陽</dc:creator>
  <cp:lastModifiedBy>翁維陽</cp:lastModifiedBy>
  <cp:revision>8</cp:revision>
  <dcterms:created xsi:type="dcterms:W3CDTF">2024-05-07T03:18:03Z</dcterms:created>
  <dcterms:modified xsi:type="dcterms:W3CDTF">2024-05-08T11:38:32Z</dcterms:modified>
</cp:coreProperties>
</file>