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7DEE7"/>
          </a:solidFill>
        </a:fill>
      </a:tcStyle>
    </a:wholeTbl>
    <a:band2H>
      <a:tcTxStyle b="def" i="def"/>
      <a:tcStyle>
        <a:tcBdr/>
        <a:fill>
          <a:solidFill>
            <a:srgbClr val="ECEFF3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3" name="Shape 5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8" name="Shape 5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 </a:t>
            </a:r>
          </a:p>
          <a:p>
            <a:pPr/>
          </a:p>
          <a:p>
            <a:pPr/>
            <a:r>
              <a:t>mkdir -p bigboss/{bin,home,tmp} bigboss/home/{bigred,bigboss}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3" name="Shape 6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8" name="Shape 6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Linux sort command</a:t>
            </a:r>
          </a:p>
          <a:p>
            <a:pPr>
              <a:defRPr b="1"/>
            </a:pPr>
          </a:p>
          <a:p>
            <a:pPr>
              <a:defRPr b="1"/>
            </a:pPr>
            <a:r>
              <a:t>-</a:t>
            </a:r>
            <a:r>
              <a:rPr b="0"/>
              <a:t>k, --key=POS1[,POS2]     start a key at POS1 (origin 1), end it at POS2 </a:t>
            </a:r>
            <a:r>
              <a:t>(default end of line)</a:t>
            </a:r>
          </a:p>
          <a:p>
            <a:pPr>
              <a:defRPr b="1"/>
            </a:pPr>
          </a:p>
          <a:p>
            <a:pPr/>
            <a:r>
              <a:t>An example input file:</a:t>
            </a:r>
          </a:p>
          <a:p>
            <a:pPr/>
          </a:p>
          <a:p>
            <a:pPr/>
            <a:r>
              <a:t>123 233</a:t>
            </a:r>
          </a:p>
          <a:p>
            <a:pPr/>
            <a:r>
              <a:t>214 176 </a:t>
            </a:r>
          </a:p>
          <a:p>
            <a:pPr/>
            <a:r>
              <a:t>341 325</a:t>
            </a:r>
          </a:p>
          <a:p>
            <a:pPr/>
            <a:r>
              <a:t>sort on the first field:</a:t>
            </a:r>
          </a:p>
          <a:p>
            <a:pPr/>
          </a:p>
          <a:p>
            <a:pPr/>
            <a:r>
              <a:t>sort -t' ' -k1 input</a:t>
            </a:r>
          </a:p>
          <a:p>
            <a:pPr/>
            <a:r>
              <a:t>Gives:</a:t>
            </a:r>
          </a:p>
          <a:p>
            <a:pPr/>
          </a:p>
          <a:p>
            <a:pPr/>
            <a:r>
              <a:t>123 233</a:t>
            </a:r>
          </a:p>
          <a:p>
            <a:pPr/>
            <a:r>
              <a:t>214 176</a:t>
            </a:r>
          </a:p>
          <a:p>
            <a:pPr/>
            <a:r>
              <a:t>341 325</a:t>
            </a:r>
          </a:p>
          <a:p>
            <a:pPr/>
            <a:r>
              <a:t>The second field:</a:t>
            </a:r>
          </a:p>
          <a:p>
            <a:pPr/>
          </a:p>
          <a:p>
            <a:pPr/>
            <a:r>
              <a:t>sort -t' ' -k2 input</a:t>
            </a:r>
          </a:p>
          <a:p>
            <a:pPr/>
            <a:r>
              <a:t>Gives:</a:t>
            </a:r>
          </a:p>
          <a:p>
            <a:pPr/>
          </a:p>
          <a:p>
            <a:pPr/>
            <a:r>
              <a:t>214 176</a:t>
            </a:r>
          </a:p>
          <a:p>
            <a:pPr/>
            <a:r>
              <a:t>123 233</a:t>
            </a:r>
          </a:p>
          <a:p>
            <a:pPr/>
            <a:r>
              <a:t>341 325</a:t>
            </a:r>
          </a:p>
          <a:p>
            <a:pPr/>
            <a:r>
              <a:t>Second and third digits of the first field:</a:t>
            </a:r>
          </a:p>
          <a:p>
            <a:pPr/>
          </a:p>
          <a:p>
            <a:pPr/>
            <a:r>
              <a:t>sort -t' ' -k1.2 input</a:t>
            </a:r>
          </a:p>
          <a:p>
            <a:pPr/>
            <a:r>
              <a:t>Gives:</a:t>
            </a:r>
          </a:p>
          <a:p>
            <a:pPr/>
          </a:p>
          <a:p>
            <a:pPr/>
            <a:r>
              <a:t>214 176</a:t>
            </a:r>
          </a:p>
          <a:p>
            <a:pPr/>
            <a:r>
              <a:t>123 233</a:t>
            </a:r>
          </a:p>
          <a:p>
            <a:pPr/>
            <a:r>
              <a:t>341 325</a:t>
            </a:r>
          </a:p>
          <a:p>
            <a:pPr/>
            <a:r>
              <a:t>Last digit of the second field:</a:t>
            </a:r>
          </a:p>
          <a:p>
            <a:pPr/>
          </a:p>
          <a:p>
            <a:pPr/>
            <a:r>
              <a:t>sort -t' ' -k2.3 input</a:t>
            </a:r>
          </a:p>
          <a:p>
            <a:pPr/>
            <a:r>
              <a:t>Gives:</a:t>
            </a:r>
          </a:p>
          <a:p>
            <a:pPr/>
          </a:p>
          <a:p>
            <a:pPr/>
            <a:r>
              <a:t>123 233</a:t>
            </a:r>
          </a:p>
          <a:p>
            <a:pPr/>
            <a:r>
              <a:t>341 325</a:t>
            </a:r>
          </a:p>
          <a:p>
            <a:pPr/>
            <a:r>
              <a:t>214 176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3" name="Shape 6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join Command in Linux</a:t>
            </a:r>
          </a:p>
          <a:p>
            <a:pPr/>
            <a:r>
              <a:t>https://www.geeksforgeeks.org/join-command-linux/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8" name="Shape 6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./citycount.sh | sort -t ‘:’ -k 2 -n –r(改成多到少)</a:t>
            </a:r>
          </a:p>
          <a:p>
            <a:pPr>
              <a:defRPr b="1"/>
            </a:pPr>
          </a:p>
          <a:p>
            <a:pPr>
              <a:defRPr b="1"/>
            </a:pPr>
            <a:r>
              <a:t>-t  &gt;&gt; 用什麼分割 此處是用 ‘:’</a:t>
            </a:r>
          </a:p>
          <a:p>
            <a:pPr>
              <a:defRPr b="1"/>
            </a:pPr>
            <a:r>
              <a:t>-k &gt;&gt; 用切割出來的第幾段 這裡是用 2</a:t>
            </a:r>
          </a:p>
          <a:p>
            <a:pPr>
              <a:defRPr b="1"/>
            </a:pPr>
            <a:r>
              <a:t>-n &gt;&gt; 以數字大小作排序 預設是升冪 (加上-r &gt;降冪)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第一題</a:t>
            </a:r>
          </a:p>
          <a:p>
            <a:pPr>
              <a:defRPr b="1"/>
            </a:pPr>
            <a:r>
              <a:t>$ nano citycount.sh</a:t>
            </a:r>
          </a:p>
          <a:p>
            <a:pPr/>
            <a:r>
              <a:t>#!/bin/bash</a:t>
            </a:r>
          </a:p>
          <a:p>
            <a:pPr/>
            <a:r>
              <a:t>cn=$(cat dataset/drugstore/drugcity.csv)</a:t>
            </a:r>
          </a:p>
          <a:p>
            <a:pPr/>
          </a:p>
          <a:p>
            <a:pPr/>
            <a:r>
              <a:t>for x in $cn</a:t>
            </a:r>
          </a:p>
          <a:p>
            <a:pPr/>
            <a:r>
              <a:t>do</a:t>
            </a:r>
          </a:p>
          <a:p>
            <a:pPr/>
            <a:r>
              <a:t>  echo -n "$x : "</a:t>
            </a:r>
          </a:p>
          <a:p>
            <a:pPr/>
            <a:r>
              <a:t>  cat dataset/drugstore/drugstore.csv | grep $x | wc -l</a:t>
            </a:r>
          </a:p>
          <a:p>
            <a:pPr/>
            <a:r>
              <a:t>done</a:t>
            </a:r>
          </a:p>
          <a:p>
            <a:pPr/>
          </a:p>
          <a:p>
            <a:pPr>
              <a:defRPr b="1"/>
            </a:pPr>
            <a:r>
              <a:t>$ ./citycount.sh</a:t>
            </a:r>
          </a:p>
          <a:p>
            <a:pPr/>
            <a:r>
              <a:t>南投縣 : 222</a:t>
            </a:r>
          </a:p>
          <a:p>
            <a:pPr/>
            <a:r>
              <a:t>嘉義市 : 116</a:t>
            </a:r>
          </a:p>
          <a:p>
            <a:pPr/>
            <a:r>
              <a:t>嘉義縣 : 170</a:t>
            </a:r>
          </a:p>
          <a:p>
            <a:pPr/>
            <a:r>
              <a:t>基隆市 : 114</a:t>
            </a:r>
          </a:p>
          <a:p>
            <a:pPr/>
            <a:r>
              <a:t>宜蘭縣 : 147</a:t>
            </a:r>
          </a:p>
          <a:p>
            <a:pPr/>
            <a:r>
              <a:t>屏東縣 : 310</a:t>
            </a:r>
          </a:p>
          <a:p>
            <a:pPr/>
            <a:r>
              <a:t>彰化縣 : 441</a:t>
            </a:r>
          </a:p>
          <a:p>
            <a:pPr/>
            <a:r>
              <a:t>新北市 : 1273</a:t>
            </a:r>
          </a:p>
          <a:p>
            <a:pPr/>
            <a:r>
              <a:t>新竹市 : 140</a:t>
            </a:r>
          </a:p>
          <a:p>
            <a:pPr/>
            <a:r>
              <a:t>新竹縣 : 170</a:t>
            </a:r>
          </a:p>
          <a:p>
            <a:pPr/>
            <a:r>
              <a:t>桃園市 : 753</a:t>
            </a:r>
          </a:p>
          <a:p>
            <a:pPr/>
            <a:r>
              <a:t>澎湖縣 : 15</a:t>
            </a:r>
          </a:p>
          <a:p>
            <a:pPr/>
            <a:r>
              <a:t>臺中市 : 1076</a:t>
            </a:r>
          </a:p>
          <a:p>
            <a:pPr/>
            <a:r>
              <a:t>臺北市 : 810</a:t>
            </a:r>
          </a:p>
          <a:p>
            <a:pPr/>
            <a:r>
              <a:t>臺南市 : 697</a:t>
            </a:r>
          </a:p>
          <a:p>
            <a:pPr/>
            <a:r>
              <a:t>臺東縣 : 63</a:t>
            </a:r>
          </a:p>
          <a:p>
            <a:pPr/>
            <a:r>
              <a:t>花蓮縣 : 105</a:t>
            </a:r>
          </a:p>
          <a:p>
            <a:pPr/>
            <a:r>
              <a:t>苗栗縣 : 200</a:t>
            </a:r>
          </a:p>
          <a:p>
            <a:pPr/>
            <a:r>
              <a:t>金門縣 : 11</a:t>
            </a:r>
          </a:p>
          <a:p>
            <a:pPr/>
            <a:r>
              <a:t>雲林縣 : 304</a:t>
            </a:r>
          </a:p>
          <a:p>
            <a:pPr/>
            <a:r>
              <a:t>高雄市 : 982</a:t>
            </a:r>
          </a:p>
          <a:p>
            <a:pPr/>
          </a:p>
          <a:p>
            <a:pPr/>
          </a:p>
          <a:p>
            <a:pPr>
              <a:defRPr b="1"/>
            </a:pPr>
            <a:r>
              <a:t>$ ./citycount.sh | sort -t ':' -k 2 -n -r</a:t>
            </a:r>
          </a:p>
          <a:p>
            <a:pPr/>
            <a:r>
              <a:t>新北市 : 1273</a:t>
            </a:r>
          </a:p>
          <a:p>
            <a:pPr/>
            <a:r>
              <a:t>臺中市 : 1076</a:t>
            </a:r>
          </a:p>
          <a:p>
            <a:pPr/>
            <a:r>
              <a:t>高雄市 : 982</a:t>
            </a:r>
          </a:p>
          <a:p>
            <a:pPr/>
            <a:r>
              <a:t>臺北市 : 810</a:t>
            </a:r>
          </a:p>
          <a:p>
            <a:pPr/>
            <a:r>
              <a:t>桃園市 : 753</a:t>
            </a:r>
          </a:p>
          <a:p>
            <a:pPr/>
            <a:r>
              <a:t>臺南市 : 697</a:t>
            </a:r>
          </a:p>
          <a:p>
            <a:pPr/>
            <a:r>
              <a:t>彰化縣 : 441</a:t>
            </a:r>
          </a:p>
          <a:p>
            <a:pPr/>
            <a:r>
              <a:t>屏東縣 : 310</a:t>
            </a:r>
          </a:p>
          <a:p>
            <a:pPr/>
            <a:r>
              <a:t>雲林縣 : 304</a:t>
            </a:r>
          </a:p>
          <a:p>
            <a:pPr/>
            <a:r>
              <a:t>南投縣 : 222</a:t>
            </a:r>
          </a:p>
          <a:p>
            <a:pPr/>
            <a:r>
              <a:t>苗栗縣 : 200</a:t>
            </a:r>
          </a:p>
          <a:p>
            <a:pPr/>
            <a:r>
              <a:t>新竹縣 : 170</a:t>
            </a:r>
          </a:p>
          <a:p>
            <a:pPr/>
            <a:r>
              <a:t>嘉義縣 : 170</a:t>
            </a:r>
          </a:p>
          <a:p>
            <a:pPr/>
            <a:r>
              <a:t>宜蘭縣 : 147</a:t>
            </a:r>
          </a:p>
          <a:p>
            <a:pPr/>
            <a:r>
              <a:t>新竹市 : 140</a:t>
            </a:r>
          </a:p>
          <a:p>
            <a:pPr/>
            <a:r>
              <a:t>嘉義市 : 116</a:t>
            </a:r>
          </a:p>
          <a:p>
            <a:pPr/>
            <a:r>
              <a:t>基隆市 : 114</a:t>
            </a:r>
          </a:p>
          <a:p>
            <a:pPr/>
            <a:r>
              <a:t>花蓮縣 : 105</a:t>
            </a:r>
          </a:p>
          <a:p>
            <a:pPr/>
            <a:r>
              <a:t>臺東縣 : 63</a:t>
            </a:r>
          </a:p>
          <a:p>
            <a:pPr/>
            <a:r>
              <a:t>澎湖縣 : 15</a:t>
            </a:r>
          </a:p>
          <a:p>
            <a:pPr/>
            <a:r>
              <a:t>金門縣 : 11</a:t>
            </a:r>
          </a:p>
          <a:p>
            <a:pPr/>
          </a:p>
          <a:p>
            <a:pPr>
              <a:defRPr b="1"/>
            </a:pPr>
            <a:r>
              <a:t>第二題</a:t>
            </a:r>
          </a:p>
          <a:p>
            <a:pPr>
              <a:defRPr b="1"/>
            </a:pPr>
            <a:r>
              <a:t>$ elinks -dump 1 https://data.gov.tw/dataset/6134 | grep -A 1 </a:t>
            </a:r>
            <a:r>
              <a:t>資料更新時間</a:t>
            </a:r>
          </a:p>
          <a:p>
            <a:pPr/>
            <a:r>
              <a:t>   詮釋資料更新時間</a:t>
            </a:r>
            <a:r>
              <a:t>: </a:t>
            </a:r>
          </a:p>
          <a:p>
            <a:pPr/>
            <a:r>
              <a:t>   2018/01/18 00:00</a:t>
            </a:r>
          </a:p>
          <a:p>
            <a:pPr/>
          </a:p>
          <a:p>
            <a:pPr>
              <a:defRPr b="1"/>
            </a:pPr>
            <a:r>
              <a:t>$ n=$(echo `elinks -dump 1 https://data.gov.tw/dataset/6134 | grep -A 1 </a:t>
            </a:r>
            <a:r>
              <a:t>資料更新時間 </a:t>
            </a:r>
            <a:r>
              <a:t>`| tr ' ' ',')</a:t>
            </a:r>
          </a:p>
          <a:p>
            <a:pPr>
              <a:defRPr b="1"/>
            </a:pPr>
            <a:r>
              <a:t>$  echo $n</a:t>
            </a:r>
          </a:p>
          <a:p>
            <a:pPr/>
            <a:r>
              <a:t>詮釋資料更新時間</a:t>
            </a:r>
            <a:r>
              <a:t>: ,2018/01/18,00:00</a:t>
            </a:r>
          </a:p>
          <a:p>
            <a:pPr/>
          </a:p>
          <a:p>
            <a:pPr>
              <a:defRPr b="1"/>
            </a:pPr>
            <a:r>
              <a:t>$ n=$(echo `elinks -dump 1 https://data.gov.tw/dataset/6134 | grep -A 1 </a:t>
            </a:r>
            <a:r>
              <a:t>資料更新時間 </a:t>
            </a:r>
            <a:r>
              <a:t>`| tr ' ' ',' | cut -d ',' -f2)</a:t>
            </a:r>
          </a:p>
          <a:p>
            <a:pPr>
              <a:defRPr b="1"/>
            </a:pPr>
            <a:r>
              <a:t>$ echo $n</a:t>
            </a:r>
          </a:p>
          <a:p>
            <a:pPr/>
            <a:r>
              <a:t>2018/01/18</a:t>
            </a:r>
          </a:p>
          <a:p>
            <a:pPr/>
          </a:p>
          <a:p>
            <a:pPr>
              <a:defRPr b="1"/>
            </a:pPr>
            <a:r>
              <a:t>$ n=$(echo `elinks -dump 1 https://data.gov.tw/dataset/6134 | grep -A 1 </a:t>
            </a:r>
            <a:r>
              <a:t>資料更新時間 </a:t>
            </a:r>
            <a:r>
              <a:t>`| tr ' ' ',' | cut -d ',' -f2 | tr '/' '-')</a:t>
            </a:r>
          </a:p>
          <a:p>
            <a:pPr>
              <a:defRPr b="1"/>
            </a:pPr>
            <a:r>
              <a:t>$ echo $n</a:t>
            </a:r>
          </a:p>
          <a:p>
            <a:pPr/>
            <a:r>
              <a:t>2018-01-18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4" name="Shape 6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HowTo: Check and Change File Encoding In Linux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https://www.shellhacks.com/linux-check-change-file-encoding/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4" name="Shape 6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在 Alpine Linux 系統中, 以下命令無法執行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iconv -f utf-16le -t utf8 u${y}.tsv -o /tmp/x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上面命令修改如下 :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iconv -f utf-16le -t utf8 u${y}.tsv &gt; /tmp/x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9" name="Shape 6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下載 getsdata.sh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wget http://www.oc99.org/dt/getsdata.sh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知識點 1 : 轉碼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hdfs dfs -ls /raw/twulist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Found 4 items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26986 2019-10-13 01:57 /raw/twulist/103u.tsv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26882 2019-10-13 01:57 /raw/twulist/104u.tsv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26662 2019-10-13 01:57 /raw/twulist/105u.tsv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21206 2019-10-13 01:57 /raw/twulist/106u.tsv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hdfs dfs -cat /raw/twulist/103u.tsv | head -n 5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T?103x[t^?^'\!hb?       			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						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T1zx	0W@W	??q?	?}@W	Ԛ?|%R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	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W?z?e?l'Yx[	[38]??S^	[116]??S^?eq\@ScWSN?k64_?	(02)29393091	http://www.nccu.edu.t[1]N,?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0002	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W?zn?'Yx[	[18]?e?z^	[300]?e?z^qg@SIQ?_N?k101_?	(03)5715131	http://www.nthu.edu.t[1]N,?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cat: Unable to write to output stream.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hdfs dfs -cat /raw/twulist/103u.tsv | iconv -f utf-16le -t utf8 - -o /tmp/103u.tsv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hdfs dfs -cat /raw/twulist/103u.tsv | wc -l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164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/tmp/103u.tsv | wc -l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164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head -n 5 /tmp/103u.tsv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103學年度大專校院名錄						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						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代碼	學校名稱	縣市名稱	地址	電話	網址	體系別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	國立政治大學	[38]臺北市	[116]臺北市文山區指南路二段64號	(02)29393091	http://www.nccu.edu.t[1]一般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0002	國立清華大學	[18]新竹市	[300]新竹市東區光復路二段101號	(03)5715131	http://www.nthu.edu.t[1]一般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問題 1 : 106 年大學目錄轉碼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知識點 2 : 移除前面欄位說明資料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ls -al /tmp/10*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-rw-rw-r-- 1 bigred bigred 20807 10月 13 23:13 /tmp/103u.tsv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-rw-rw-r-- 1 bigred bigred 20699 10月 13 23:26 /tmp/104u.tsv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-rw-rw-r-- 1 bigred bigred 20609 10月 13 23:27 /tmp/105u.tsv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-rw-rw-r-- 1 bigred bigred 21206 10月 13 23:27 /tmp/106u.tsv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head -n 4 /tmp/103u.tsv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103學年度大專校院名錄						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						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代碼	學校名稱	縣市名稱	地址	電話	網址	體系別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	國立政治大學	[38]臺北市	[116]臺北市文山區指南路二段64號	(02)29393091	http://www.nccu.edu.t[1]一般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tail -n +4 /tmp/103u.tsv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head -n 2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	國立政治大學	[38]臺北市	[116]臺北市文山區指南路二段64號	(02)29393091	http://www.nccu.edu.t[1]一般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0002	國立清華大學	[18]新竹市	[300]新竹市東區光復路二段101號	(03)5715131	http://www.nthu.edu.t[1]一般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head -n 2 /tmp/103u.tsv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	國立政治大學	[38]臺北市	[116]臺北市文山區指南路二段64號	(02)29393091	http://www.nccu.edu.t[1]一般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0002	國立清華大學	[18]新竹市	[300]新竹市東區光復路二段101號	(03)5715131	http://www.nthu.edu.t[1]一般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問題 2 : 移除 106 年大學目錄前面欄位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tail -n +4 /tmp/104u.tsv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head -n 2 /tmp/104u.tsv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	國立政治大學	[38]臺北市	[116]臺北市文山區指南路二段64號	(02)29393091	http://www.nccu.edu.t[1]一般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0002	國立清華大學	[18]新竹市	[300]新竹市東區光復路二段101號	(03)5715131	http://www.nthu.edu.t[1]一般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tail -n +4 /tmp/105u.tsv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head -n 2 /tmp/105u.tsv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	國立政治大學	[38]臺北市	[116]臺北市文山區指南路二段64號	(02)29393091	http://www.nccu.edu.t[1]一般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0002	國立清華大學	[18]新竹市	[300]新竹市東區光復路二段101號	(03)5715131	http://www.nthu.edu.t[1]一般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tail -n +2 /tmp/106u.tsv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/tmp/106u.tsv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head -n 2 /tmp/106u.tsv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0001,國立政治大學,公立,[38]臺北市,[116]臺北市文山區指南路二段64號,(02)29393091,http://www.nccu.edu.tw,[1]一般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0002,國立清華大學,公立,[18]新竹市,[300]新竹市東區光復路二段101號,(03)5715131,http://www.nthu.edu.tw,[1]一般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知識點 3 : 移除後面空行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cat /tmp/103u.tsv | grep -E '^[0-9]{1,4}' | tail -n 2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1291	聖母醫護管理專科學校	[02]宜蘭縣	[266]宜蘭縣三星鄉三星路二段265巷100號	(03)9897396	http://www.smc.edu.tw/	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1292	新生醫護管理專科學校	[03]桃園市	[325]桃園市龍潭區中豐路高平段418號	(03)4117578	http://www.web.hsc.edu.tw/bin/home.php	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/tmp/103u.tsv | grep -E '^[0-9]{1,4}'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/tmp/104u.tsv | grep -E '^[0-9]{1,4}'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/tmp/105u.tsv | grep -E '^[0-9]{1,4}'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/tmp/106u.tsv | grep -E '^[0-9]{1,4}'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/tmp/106u.tsv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知識點 4 : 將 \t 欄位分割字元換成 ','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/tmp/103u.tsv | tr '\t' ','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/tmp/103u.csv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head -n 1 /tmp/103u.csv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0001,國立政治大學,[38]臺北市,[116]臺北市文山區指南路二段64號,(02)29393091,http://www.nccu.edu.tw,[1]一般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/tmp/104u.tsv | tr '\t' ','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/tmp/104u.csv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/tmp/105u.tsv | tr '\t' ',' &gt; /tmp/u.tmp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/tmp/u.tmp /tmp/105u.csv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mv /tmp/106u.tsv /tmp/106u.csv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知識點 5 : 列出 103 ~ 106 年退場學校名單 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join -t ',' -v1 --nocheck-order /tmp/103u.csv /tmp/104u.csv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1059,康寧大學,[21]臺南市,[709]臺南市安南區安中路五段188號,(06)2552500,http://www.ukn.edu.tw/ukn/index.html,[1]一般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1150,慈濟技術學院,[15]花蓮縣,[970]花蓮縣花蓮市建國路二段880號,(03)8572158,http://www.tccn.edu.tw,[2]技職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1164,致理技術學院,[01]新北市,[220]新北市板橋區文化路一段313號,(02)22576167,http://www.chihlee.edu.tw,[2]技職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1194,台北海洋技術學院,[41]臺北市,[111]臺北市士林區延平北路九段212號,(02)28102292,http://www.tcmt.edu.tw,[2]技職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0221,國立臺南護理專科學校,[21]臺南市,[700]臺南市中西區民族路二段78號,(06)2110600,http://www.ntin.edu.tw,[2]技職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0222,國立臺東專科學校,[14]臺東縣,[950]臺東縣臺東市正氣北路889號,(089)226389#6000　,http://www.ntc.edu.tw,[2]技職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1281,康寧醫護暨管理專科學校,[40]臺北市,[114]臺北市內湖區康寧路三段75巷137號,(02)26321181,http://www.knjc.edu.tw,[2]技職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bigred@ds110:~$ join -t ',' -v1 --nocheck-order /tmp/103u.csv /tmp/105u.csv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1059,康寧大學,[21]臺南市,[709]臺南市安南區安中路五段188號,(06)2552500,http://www.ukn.edu.tw/ukn/index.html,[1]一般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1150,慈濟技術學院,[15]花蓮縣,[970]花蓮縣花蓮市建國路二段880號,(03)8572158,http://www.tccn.edu.tw,[2]技職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1164,致理技術學院,[01]新北市,[220]新北市板橋區文化路一段313號,(02)22576167,http://www.chihlee.edu.tw,[2]技職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1194,台北海洋技術學院,[41]臺北市,[111]臺北市士林區延平北路九段212號,(02)28102292,http://www.tcmt.edu.tw,[2]技職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0221,國立臺南護理專科學校,[21]臺南市,[700]臺南市中西區民族路二段78號,(06)2110600,http://www.ntin.edu.tw,[2]技職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0222,國立臺東專科學校,[14]臺東縣,[950]臺東縣臺東市正氣北路889號,(089)226389#6000　,http://www.ntc.edu.tw,[2]技職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1281,康寧醫護暨管理專科學校,[40]臺北市,[114]臺北市內湖區康寧路三段75巷137號,(02)26321181,http://www.knjc.edu.tw,[2]技職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bigred@ds110:~$ join -t ',' -v1 --nocheck-order /tmp/103u.csv /tmp/106u.csv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0026,國立高雄第一科技大學,[12]高雄市,[824]高雄市燕巢區大學路1號 ,(07)6011000,http://www.nkfust.edu.tw,[2]技職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0027,國立高雄應用科技大學,[55]高雄市,[807]高雄市三民區建工路415號,(07)3814526,http://www.kuas.edu.tw,[2]技職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0034,國立高雄海洋科技大學,[54]高雄市,[811]高雄市楠梓區海專路142號,(07)3617141,http://www.nkmu.edu.tw,[2]技職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0038,國立新竹教育大學,[18]新竹市,[300]新竹市東區南大路521號,(03)5213132,http://www.nhcue.edu.tw/,[3]師範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1059,康寧大學,[21]臺南市,[709]臺南市安南區安中路五段188號,(06)2552500,http://www.ukn.edu.tw/ukn/index.html,[1]一般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1150,慈濟技術學院,[15]花蓮縣,[970]花蓮縣花蓮市建國路二段880號,(03)8572158,http://www.tccn.edu.tw,[2]技職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1164,致理技術學院,[01]新北市,[220]新北市板橋區文化路一段313號,(02)22576167,http://www.chihlee.edu.tw,[2]技職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1179,德霖技術學院,[01]新北市,[236]新北市土城區青雲路380巷1號,(02)22733567,http://www.dlit.edu.tw,[2]技職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1184,東方設計學院,[12]高雄市,[829]高雄市湖內區東方路110號,(07)6932011,http://www.tf.edu.tw,[2]技職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1187,崇右技術學院,[17]基隆市,[201]基隆市信義區義七路40號,(02)24237785,http://www.cit.edu.tw/,[2]技職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1194,台北海洋技術學院,[41]臺北市,[111]臺北市士林區延平北路九段212號,(02)28102292,http://www.tcmt.edu.tw,[2]技職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1281,康寧醫護暨管理專科學校,[40]臺北市,[114]臺北市內湖區康寧路三段75巷137號,(02)26321181,http://www.knjc.edu.tw,[2]技職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bigred@ds110:~$ join -t ',' -v1 --nocheck-order /tmp/105u.csv /tmp/106u.csv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0026,國立高雄第一科技大學,[12]高雄市,[824]高雄市燕巢區大學路1號 ,(07)6011000,http://www.nkfust.edu.tw,[2]技職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0027,國立高雄應用科技大學,[55]高雄市,[807]高雄市三民區建工路415號,(07)3814526,http://www.kuas.edu.tw,[2]技職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0034,國立高雄海洋科技大學,[54]高雄市,[811]高雄市楠梓區海專路142號,(07)3617141,http://www.nkmu.edu.tw,[2]技職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0038,"國立清華大學南大校區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1179,德霖技術學院,[01]新北市,[236]新北市土城區青雲路380巷1號,(02)22733567,http://www.dlit.edu.tw,[2]技職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1184,東方設計學院,[12]高雄市,[829]高雄市湖內區東方路110號,(07)6932011,http://www.tf.edu.tw,[2]技職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1187,崇右技術學院,[17]基隆市,[201]基隆市信義區義七路40號,(02)24237785,http://www.cit.edu.tw/,[2]技職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1197,台北海洋技術學院,[01]新北市,[251]新北市淡水區濱海路三段150號,(02)28052088,http://www.tcmt.edu.tw,[2]技職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0221,國立臺南護理專科學校,[21]臺南市,[700]臺南市中西區民族路二段78號,(06)2110600,http://www.ntin.edu.tw,[2]技職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0222,國立臺東專科學校,[14]臺東縣,[950]臺東縣臺東市正氣北路889號,(089)226389#6000　,http://www.ntc.edu.tw,[2]技職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/tmp/103u.csv | grep 崇右技術學院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1187,崇右技術學院,[17]基隆市,[201]基隆市信義區義七路40號,(02)24237785,http://www.cit.edu.tw/,[2]技職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/tmp/104u.csv | grep 崇右技術學院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1187,崇右技術學院,[17]基隆市,[201]基隆市信義區義七路40號,(02)24237785,http://www.cit.edu.tw/,[2]技職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/tmp/105u.csv | grep 崇右技術學院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1187,崇右技術學院,[17]基隆市,[201]基隆市信義區義七路40號,(02)24237785,http://www.cit.edu.tw/,[2]技職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/tmp/106u.csv | grep 崇右技術學院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bigred@ds110:~$ cat /tmp/106u.csv | grep 國立高雄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0014,國立高雄師範大學,公立,[58]高雄市,[802]高雄市苓雅區和平一路116號,(07)7172930,http://www.nknu.edu.tw,[3]師範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0019,國立高雄大學,公立,[54]高雄市,[811]高雄市楠梓區高雄大學路700號,(07)5919000,http://www.nuk.edu.tw,[1]一般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0047,國立高雄餐旅大學,公立,[61]高雄市,[812]高雄市小港區松和路1號,(07)8060505,http://www.nkuht.edu.tw,[2]技職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0053,國立高雄科技大學,公立,[55]高雄市,[807]高雄市三民區建工路415號,(07)3814526,http://www.nkust.edu.t,[2]技職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知識點 6 : 列出 /raw/twulist 目錄中的檔名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hdfs dfs -ls /raw/twulist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Found 4 items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26986 2019-10-13 01:57 /raw/twulist/103u.tsv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26882 2019-10-13 01:57 /raw/twulist/104u.tsv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26662 2019-10-13 01:57 /raw/twulist/105u.tsv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21206 2019-10-13 01:57 /raw/twulist/106u.tsv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hdfs dfs -ls /raw/twulist | tail -n +2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26986 2019-10-13 01:57 /raw/twulist/103u.tsv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26882 2019-10-13 01:57 /raw/twulist/104u.tsv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26662 2019-10-13 01:57 /raw/twulist/105u.tsv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21206 2019-10-13 01:57 /raw/twulist/106u.tsv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hdfs dfs -ls /raw/twulist | tail -n +2 | tr -s \ -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-rw-r-r- 2 bigred bigboss 26986 2019-10-13 01:57 /raw/twulist/103u.tsv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-rw-r-r- 2 bigred bigboss 26882 2019-10-13 01:57 /raw/twulist/104u.tsv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-rw-r-r- 2 bigred bigboss 26662 2019-10-13 01:57 /raw/twulist/105u.tsv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-rw-r-r- 2 bigred bigboss 21206 2019-10-13 01:57 /raw/twulist/106u.tsv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hdfs dfs -ls /raw/twulist | tail -n +2 | tr -s \ - | cut -d' ' -f8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/raw/twulist/103u.tsv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/raw/twulist/104u.tsv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/raw/twulist/105u.tsv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/raw/twulist/106u.tsv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hdfs dfs -ls /raw/twulist | tail -n +2 | tr -s \ - | cut -d' ' -f8 | cut -d'/' -f4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103u.tsv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104u.tsv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105u.tsv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106u.tsv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n=$(hdfs dfs -ls /raw/twulist | tail -n +2 | tr -s \ - | cut -d' ' -f8 | cut -d'/' -f4)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echo $n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103u.tsv 104u.tsv 105u.tsv 106u.tsv</a:t>
            </a:r>
          </a:p>
          <a:p>
            <a:pPr>
              <a:lnSpc>
                <a:spcPct val="80000"/>
              </a:lnSpc>
            </a:pP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6" name="Shape 5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Getting started with shell scripting</a:t>
            </a:r>
          </a:p>
          <a:p>
            <a:pPr/>
            <a:r>
              <a:t>https://opensource.com/article/17/1/getting-started-shell-scripting?sc_cid=701600000011jJaAAI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6" name="Shape 6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figlet 用來製做 文字圖</a:t>
            </a:r>
          </a:p>
          <a:p>
            <a:pPr/>
            <a:r>
              <a:t>$ sudo apt install figlet</a:t>
            </a:r>
          </a:p>
          <a:p>
            <a:pPr/>
          </a:p>
          <a:p>
            <a:pPr/>
            <a:r>
              <a:t>$ figlet H3S</a:t>
            </a:r>
          </a:p>
          <a:p>
            <a:pPr/>
            <a:r>
              <a:t> _   _ _________  </a:t>
            </a:r>
          </a:p>
          <a:p>
            <a:pPr/>
            <a:r>
              <a:t>| | | |___ / ___| </a:t>
            </a:r>
          </a:p>
          <a:p>
            <a:pPr/>
            <a:r>
              <a:t>| |_| | |_ \___ \ </a:t>
            </a:r>
          </a:p>
          <a:p>
            <a:pPr/>
            <a:r>
              <a:t>|  _  |___) |__) |</a:t>
            </a:r>
          </a:p>
          <a:p>
            <a:pPr/>
            <a:r>
              <a:t>|_| |_|____/____/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1" name="Shape 6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字串變大寫或小寫</a:t>
            </a:r>
          </a:p>
          <a:p>
            <a:pPr/>
          </a:p>
          <a:p>
            <a:pPr/>
            <a:r>
              <a:t>$ a="aBc"</a:t>
            </a:r>
          </a:p>
          <a:p>
            <a:pPr/>
            <a:r>
              <a:t>$ echo ${a^^}</a:t>
            </a:r>
          </a:p>
          <a:p>
            <a:pPr/>
            <a:r>
              <a:t>ABC</a:t>
            </a:r>
          </a:p>
          <a:p>
            <a:pPr/>
          </a:p>
          <a:p>
            <a:pPr/>
            <a:r>
              <a:t>$ echo ${a,,}</a:t>
            </a:r>
          </a:p>
          <a:p>
            <a:pPr/>
            <a:r>
              <a:t>abc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9" name="Shape 6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 </a:t>
            </a:r>
          </a:p>
          <a:p>
            <a:pPr>
              <a:defRPr b="1"/>
            </a:pP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 </a:t>
            </a:r>
          </a:p>
          <a:p>
            <a:pPr>
              <a:defRPr b="1"/>
            </a:pPr>
            <a:r>
              <a:t> 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 </a:t>
            </a:r>
          </a:p>
          <a:p>
            <a:pPr>
              <a:defRPr b="1"/>
            </a:pPr>
            <a:r>
              <a:t>$ cn=$(cat /proc/cpuinfo | grep 'model name' | head -n 1 | cut -d ':' -f2)</a:t>
            </a:r>
          </a:p>
          <a:p>
            <a:pPr>
              <a:defRPr b="1"/>
            </a:pPr>
            <a:r>
              <a:t>$ echo $cn</a:t>
            </a:r>
          </a:p>
          <a:p>
            <a:pPr/>
            <a:r>
              <a:t>Intel(R) Xeon(R) CPU E5-2620 v2 @ 2.10GHz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4" name="Shape 6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 </a:t>
            </a:r>
            <a:r>
              <a:t>指令檢查磁碟的使用量與剩餘空間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9" name="Shape 6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$ nano mysys.sh</a:t>
            </a:r>
          </a:p>
          <a:p>
            <a:pPr/>
            <a:r>
              <a:t>#!/bin/bash</a:t>
            </a:r>
          </a:p>
          <a:p>
            <a:pPr/>
            <a:r>
              <a:t>echo "Beihu Linux 17.03"</a:t>
            </a:r>
          </a:p>
          <a:p>
            <a:pPr/>
          </a:p>
          <a:p>
            <a:pPr/>
            <a:r>
              <a:t>m=$(free -mh | grep Mem:)</a:t>
            </a:r>
          </a:p>
          <a:p>
            <a:pPr/>
            <a:r>
              <a:t>echo -n "Memory : "</a:t>
            </a:r>
          </a:p>
          <a:p>
            <a:pPr/>
            <a:r>
              <a:t>echo $m | cut -d' ' -f2</a:t>
            </a:r>
          </a:p>
          <a:p>
            <a:pPr/>
          </a:p>
          <a:p>
            <a:pPr/>
            <a:r>
              <a:t>cn=$(cat /proc/cpuinfo | grep 'model name' | head -n 1 | cut -d ':' -f2)</a:t>
            </a:r>
          </a:p>
          <a:p>
            <a:pPr/>
            <a:r>
              <a:t>echo -n "CPU : "</a:t>
            </a:r>
          </a:p>
          <a:p>
            <a:pPr/>
            <a:r>
              <a:t>echo $cn</a:t>
            </a:r>
          </a:p>
          <a:p>
            <a:pPr/>
          </a:p>
          <a:p>
            <a:pPr/>
            <a:r>
              <a:t>m=$(df -h | grep /dev/sda)</a:t>
            </a:r>
          </a:p>
          <a:p>
            <a:pPr/>
            <a:r>
              <a:t>echo -n "Disk : "</a:t>
            </a:r>
          </a:p>
          <a:p>
            <a:pPr/>
            <a:r>
              <a:t>echo $m | cut -d ' ' -f2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9" name="Shape 6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b="1"/>
            </a:pPr>
            <a:r>
              <a:t>不只追量，更要重品質，政府開放資料品管邁向自動化與標準化</a:t>
            </a:r>
          </a:p>
          <a:p>
            <a:pPr>
              <a:lnSpc>
                <a:spcPct val="80000"/>
              </a:lnSpc>
            </a:pPr>
            <a:r>
              <a:t>http://www.ithome.com.tw/news/113322</a:t>
            </a:r>
          </a:p>
          <a:p>
            <a:pPr>
              <a:lnSpc>
                <a:spcPct val="80000"/>
              </a:lnSpc>
            </a:pPr>
          </a:p>
          <a:p>
            <a:pPr>
              <a:lnSpc>
                <a:spcPct val="80000"/>
              </a:lnSpc>
              <a:defRPr b="1"/>
            </a:pPr>
            <a:r>
              <a:t>HowTo: Check and Change File Encoding In Linux</a:t>
            </a:r>
          </a:p>
          <a:p>
            <a:pPr>
              <a:lnSpc>
                <a:spcPct val="80000"/>
              </a:lnSpc>
            </a:pPr>
            <a:r>
              <a:t>https://www.shellhacks.com/linux-check-change-file-encoding/</a:t>
            </a:r>
          </a:p>
          <a:p>
            <a:pPr>
              <a:lnSpc>
                <a:spcPct val="80000"/>
              </a:lnSpc>
            </a:pPr>
          </a:p>
          <a:p>
            <a:pPr>
              <a:lnSpc>
                <a:spcPct val="80000"/>
              </a:lnSpc>
              <a:defRPr b="1"/>
            </a:pPr>
            <a:r>
              <a:t>【</a:t>
            </a:r>
            <a:r>
              <a:t>公民科技創新者</a:t>
            </a:r>
            <a:r>
              <a:t>】</a:t>
            </a:r>
            <a:r>
              <a:t>印尼公民之眼收集人民賄選事證打擊黑金政治</a:t>
            </a:r>
          </a:p>
          <a:p>
            <a:pPr>
              <a:lnSpc>
                <a:spcPct val="80000"/>
              </a:lnSpc>
            </a:pPr>
            <a:r>
              <a:t>http://www.ithome.com.tw/news/106626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8" name="Shape 6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大標題文字"/>
          <p:cNvSpPr txBox="1"/>
          <p:nvPr>
            <p:ph type="title"/>
          </p:nvPr>
        </p:nvSpPr>
        <p:spPr>
          <a:xfrm>
            <a:off x="1277937" y="1876425"/>
            <a:ext cx="6443664" cy="3113089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5000"/>
            </a:lvl1pPr>
          </a:lstStyle>
          <a:p>
            <a:pPr/>
            <a:r>
              <a:t>大標題文字</a:t>
            </a:r>
          </a:p>
        </p:txBody>
      </p:sp>
      <p:sp>
        <p:nvSpPr>
          <p:cNvPr id="13" name="內文層級一…"/>
          <p:cNvSpPr txBox="1"/>
          <p:nvPr>
            <p:ph type="body" sz="quarter" idx="1"/>
          </p:nvPr>
        </p:nvSpPr>
        <p:spPr>
          <a:xfrm>
            <a:off x="1274762" y="4965700"/>
            <a:ext cx="6451601" cy="6731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5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05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大標題文字"/>
          <p:cNvSpPr txBox="1"/>
          <p:nvPr>
            <p:ph type="title"/>
          </p:nvPr>
        </p:nvSpPr>
        <p:spPr>
          <a:xfrm>
            <a:off x="1277937" y="1876425"/>
            <a:ext cx="6443664" cy="3113089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5000"/>
            </a:lvl1pPr>
          </a:lstStyle>
          <a:p>
            <a:pPr/>
            <a:r>
              <a:t>大標題文字</a:t>
            </a:r>
          </a:p>
        </p:txBody>
      </p:sp>
      <p:sp>
        <p:nvSpPr>
          <p:cNvPr id="114" name="內文層級一…"/>
          <p:cNvSpPr txBox="1"/>
          <p:nvPr>
            <p:ph type="body" sz="quarter" idx="1"/>
          </p:nvPr>
        </p:nvSpPr>
        <p:spPr>
          <a:xfrm>
            <a:off x="1274762" y="4965700"/>
            <a:ext cx="6451601" cy="6731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23" name="內文層級一…"/>
          <p:cNvSpPr txBox="1"/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大標題文字</a:t>
            </a:r>
          </a:p>
        </p:txBody>
      </p:sp>
      <p:sp>
        <p:nvSpPr>
          <p:cNvPr id="132" name="內文層級一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sz="2000"/>
            </a:lvl1pPr>
            <a:lvl2pPr marL="0" indent="457200">
              <a:spcBef>
                <a:spcPts val="900"/>
              </a:spcBef>
              <a:buSzTx/>
              <a:buNone/>
              <a:defRPr sz="2000"/>
            </a:lvl2pPr>
            <a:lvl3pPr indent="914400">
              <a:spcBef>
                <a:spcPts val="900"/>
              </a:spcBef>
              <a:defRPr sz="2000"/>
            </a:lvl3pPr>
            <a:lvl4pPr indent="1371600">
              <a:spcBef>
                <a:spcPts val="900"/>
              </a:spcBef>
              <a:defRPr sz="2000"/>
            </a:lvl4pPr>
            <a:lvl5pPr indent="1828800">
              <a:spcBef>
                <a:spcPts val="900"/>
              </a:spcBef>
              <a:defRPr sz="2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1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1300"/>
              </a:spcBef>
              <a:buBlip>
                <a:blip r:embed="rId2"/>
              </a:buBlip>
              <a:defRPr sz="2800"/>
            </a:lvl1pPr>
            <a:lvl2pPr marL="660929" indent="-203729">
              <a:spcBef>
                <a:spcPts val="1300"/>
              </a:spcBef>
              <a:defRPr sz="2800"/>
            </a:lvl2pPr>
            <a:lvl3pPr>
              <a:spcBef>
                <a:spcPts val="1300"/>
              </a:spcBef>
              <a:defRPr sz="2800"/>
            </a:lvl3pPr>
            <a:lvl4pPr>
              <a:spcBef>
                <a:spcPts val="1300"/>
              </a:spcBef>
              <a:defRPr sz="2800"/>
            </a:lvl4pPr>
            <a:lvl5pPr>
              <a:spcBef>
                <a:spcPts val="13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大標題文字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50" name="內文層級一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indent="914400"/>
            <a:lvl4pPr indent="1371600"/>
            <a:lvl5pPr indent="1828800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1" name="文字版面配置區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</a:pPr>
          </a:p>
        </p:txBody>
      </p:sp>
      <p:sp>
        <p:nvSpPr>
          <p:cNvPr id="1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大標題文字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175" name="內文層級一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1500"/>
              </a:spcBef>
              <a:buBlip>
                <a:blip r:embed="rId2"/>
              </a:buBlip>
              <a:defRPr sz="3200"/>
            </a:lvl1pPr>
            <a:lvl2pPr marL="656771" indent="-199571">
              <a:spcBef>
                <a:spcPts val="1500"/>
              </a:spcBef>
              <a:defRPr sz="3200"/>
            </a:lvl2pPr>
            <a:lvl3pPr>
              <a:spcBef>
                <a:spcPts val="1500"/>
              </a:spcBef>
              <a:defRPr sz="3200"/>
            </a:lvl3pPr>
            <a:lvl4pPr>
              <a:spcBef>
                <a:spcPts val="1500"/>
              </a:spcBef>
              <a:defRPr sz="3200"/>
            </a:lvl4pPr>
            <a:lvl5pPr>
              <a:spcBef>
                <a:spcPts val="1500"/>
              </a:spcBef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6" name="文字版面配置區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600"/>
              </a:spcBef>
              <a:buSzTx/>
              <a:buNone/>
              <a:defRPr sz="1400"/>
            </a:pPr>
          </a:p>
        </p:txBody>
      </p:sp>
      <p:sp>
        <p:nvSpPr>
          <p:cNvPr id="17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大標題文字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185" name="圖片版面配置區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6" name="內文層級一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600"/>
              </a:spcBef>
              <a:buSzTx/>
              <a:buNone/>
              <a:defRPr sz="1400"/>
            </a:lvl1pPr>
            <a:lvl2pPr marL="0" indent="457200">
              <a:spcBef>
                <a:spcPts val="600"/>
              </a:spcBef>
              <a:buSzTx/>
              <a:buNone/>
              <a:defRPr sz="1400"/>
            </a:lvl2pPr>
            <a:lvl3pPr indent="914400">
              <a:spcBef>
                <a:spcPts val="600"/>
              </a:spcBef>
              <a:defRPr sz="1400"/>
            </a:lvl3pPr>
            <a:lvl4pPr indent="1371600">
              <a:spcBef>
                <a:spcPts val="600"/>
              </a:spcBef>
              <a:defRPr sz="1400"/>
            </a:lvl4pPr>
            <a:lvl5pPr indent="1828800">
              <a:spcBef>
                <a:spcPts val="600"/>
              </a:spcBef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95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05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投影片"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14" name="矩形 20"/>
          <p:cNvSpPr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15" name="矩形 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16" name="矩形 24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17" name="矩形 9"/>
          <p:cNvSpPr/>
          <p:nvPr/>
        </p:nvSpPr>
        <p:spPr>
          <a:xfrm>
            <a:off x="146050" y="6391275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18" name="直線接點 10"/>
          <p:cNvSpPr/>
          <p:nvPr/>
        </p:nvSpPr>
        <p:spPr>
          <a:xfrm>
            <a:off x="155575" y="241935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矩形 11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20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21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22" name="內文層級一…"/>
          <p:cNvSpPr txBox="1"/>
          <p:nvPr>
            <p:ph type="body" sz="quarter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SzTx/>
              <a:buNone/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457200" algn="ctr">
              <a:lnSpc>
                <a:spcPct val="100000"/>
              </a:lnSpc>
              <a:spcBef>
                <a:spcPts val="300"/>
              </a:spcBef>
              <a:buSzTx/>
              <a:buNone/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914400" algn="ctr">
              <a:lnSpc>
                <a:spcPct val="100000"/>
              </a:lnSpc>
              <a:spcBef>
                <a:spcPts val="300"/>
              </a:spcBef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371600" algn="ctr">
              <a:lnSpc>
                <a:spcPct val="100000"/>
              </a:lnSpc>
              <a:spcBef>
                <a:spcPts val="300"/>
              </a:spcBef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828800" algn="ctr">
              <a:lnSpc>
                <a:spcPct val="100000"/>
              </a:lnSpc>
              <a:spcBef>
                <a:spcPts val="300"/>
              </a:spcBef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大標題文字"/>
          <p:cNvSpPr txBox="1"/>
          <p:nvPr>
            <p:ph type="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4200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4" name="幻燈片編號"/>
          <p:cNvSpPr txBox="1"/>
          <p:nvPr>
            <p:ph type="sldNum" sz="quarter" idx="2"/>
          </p:nvPr>
        </p:nvSpPr>
        <p:spPr>
          <a:xfrm>
            <a:off x="4427259" y="2259330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及物件"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32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33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34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35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36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37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8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39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40" name="大標題文字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41" name="內文層級一…"/>
          <p:cNvSpPr txBox="1"/>
          <p:nvPr>
            <p:ph type="body" idx="1"/>
          </p:nvPr>
        </p:nvSpPr>
        <p:spPr>
          <a:xfrm>
            <a:off x="301752" y="1527047"/>
            <a:ext cx="8503920" cy="4572001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273050" indent="-2730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b="0" sz="2700">
                <a:latin typeface="Georgia"/>
                <a:ea typeface="Georgia"/>
                <a:cs typeface="Georgia"/>
                <a:sym typeface="Georgia"/>
              </a:defRPr>
            </a:lvl1pPr>
            <a:lvl2pPr marL="609744" indent="-335106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2pPr>
            <a:lvl3pPr marL="902335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b="0" sz="2700">
                <a:latin typeface="Georgia"/>
                <a:ea typeface="Georgia"/>
                <a:cs typeface="Georgia"/>
                <a:sym typeface="Georgia"/>
              </a:defRPr>
            </a:lvl3pPr>
            <a:lvl4pPr marL="1176972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b="0" sz="27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2" name="幻燈片編號"/>
          <p:cNvSpPr txBox="1"/>
          <p:nvPr>
            <p:ph type="sldNum" sz="quarter" idx="2"/>
          </p:nvPr>
        </p:nvSpPr>
        <p:spPr>
          <a:xfrm>
            <a:off x="4446309" y="1087755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矩形 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0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1" name="矩形 23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2" name="矩形 2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3" name="矩形 25"/>
          <p:cNvSpPr/>
          <p:nvPr/>
        </p:nvSpPr>
        <p:spPr>
          <a:xfrm>
            <a:off x="152400" y="2286000"/>
            <a:ext cx="8832850" cy="3048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4" name="矩形 26"/>
          <p:cNvSpPr/>
          <p:nvPr/>
        </p:nvSpPr>
        <p:spPr>
          <a:xfrm>
            <a:off x="155575" y="142875"/>
            <a:ext cx="8832850" cy="213995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5" name="矩形 9"/>
          <p:cNvSpPr/>
          <p:nvPr/>
        </p:nvSpPr>
        <p:spPr>
          <a:xfrm>
            <a:off x="146050" y="6391275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6" name="矩形 10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7" name="直線接點 11"/>
          <p:cNvSpPr/>
          <p:nvPr/>
        </p:nvSpPr>
        <p:spPr>
          <a:xfrm>
            <a:off x="152400" y="2438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59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60" name="內文層級一…"/>
          <p:cNvSpPr txBox="1"/>
          <p:nvPr>
            <p:ph type="body" sz="quarter" idx="1"/>
          </p:nvPr>
        </p:nvSpPr>
        <p:spPr>
          <a:xfrm>
            <a:off x="1368425" y="2743200"/>
            <a:ext cx="6480175" cy="1673225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SzTx/>
              <a:buNone/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274637" algn="ctr">
              <a:lnSpc>
                <a:spcPct val="100000"/>
              </a:lnSpc>
              <a:spcBef>
                <a:spcPts val="300"/>
              </a:spcBef>
              <a:buSzTx/>
              <a:buNone/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593725" algn="ctr">
              <a:lnSpc>
                <a:spcPct val="100000"/>
              </a:lnSpc>
              <a:spcBef>
                <a:spcPts val="300"/>
              </a:spcBef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868362" algn="ctr">
              <a:lnSpc>
                <a:spcPct val="100000"/>
              </a:lnSpc>
              <a:spcBef>
                <a:spcPts val="300"/>
              </a:spcBef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143000" algn="ctr">
              <a:lnSpc>
                <a:spcPct val="100000"/>
              </a:lnSpc>
              <a:spcBef>
                <a:spcPts val="300"/>
              </a:spcBef>
              <a:defRPr cap="all" spc="250" sz="16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1" name="大標題文字"/>
          <p:cNvSpPr txBox="1"/>
          <p:nvPr>
            <p:ph type="title"/>
          </p:nvPr>
        </p:nvSpPr>
        <p:spPr>
          <a:xfrm>
            <a:off x="722312" y="533400"/>
            <a:ext cx="7772401" cy="1524000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4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62" name="幻燈片編號"/>
          <p:cNvSpPr txBox="1"/>
          <p:nvPr>
            <p:ph type="sldNum" sz="quarter" idx="2"/>
          </p:nvPr>
        </p:nvSpPr>
        <p:spPr>
          <a:xfrm>
            <a:off x="4427259" y="2259330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兩項物件"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70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71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72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73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74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75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6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77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78" name="直線接點 19"/>
          <p:cNvSpPr/>
          <p:nvPr/>
        </p:nvSpPr>
        <p:spPr>
          <a:xfrm flipV="1">
            <a:off x="4562474" y="1576388"/>
            <a:ext cx="9527" cy="4818063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大標題文字"/>
          <p:cNvSpPr txBox="1"/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80" name="內文層級一…"/>
          <p:cNvSpPr txBox="1"/>
          <p:nvPr>
            <p:ph type="body" sz="half" idx="1"/>
          </p:nvPr>
        </p:nvSpPr>
        <p:spPr>
          <a:xfrm>
            <a:off x="301752" y="1371600"/>
            <a:ext cx="4038601" cy="4681729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273050" indent="-2730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b="0" sz="2500">
                <a:latin typeface="Georgia"/>
                <a:ea typeface="Georgia"/>
                <a:cs typeface="Georgia"/>
                <a:sym typeface="Georgia"/>
              </a:defRPr>
            </a:lvl1pPr>
            <a:lvl2pPr marL="584922" indent="-310284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500">
                <a:latin typeface="Georgia"/>
                <a:ea typeface="Georgia"/>
                <a:cs typeface="Georgia"/>
                <a:sym typeface="Georgia"/>
              </a:defRPr>
            </a:lvl2pPr>
            <a:lvl3pPr marL="879475" indent="-2857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b="0" sz="2500">
                <a:latin typeface="Georgia"/>
                <a:ea typeface="Georgia"/>
                <a:cs typeface="Georgia"/>
                <a:sym typeface="Georgia"/>
              </a:defRPr>
            </a:lvl3pPr>
            <a:lvl4pPr marL="1154112" indent="-2857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500">
                <a:latin typeface="Georgia"/>
                <a:ea typeface="Georgia"/>
                <a:cs typeface="Georgia"/>
                <a:sym typeface="Georgia"/>
              </a:defRPr>
            </a:lvl4pPr>
            <a:lvl5pPr marL="1460500" indent="-3175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b="0" sz="25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81" name="幻燈片編號"/>
          <p:cNvSpPr txBox="1"/>
          <p:nvPr>
            <p:ph type="sldNum" sz="quarter" idx="2"/>
          </p:nvPr>
        </p:nvSpPr>
        <p:spPr>
          <a:xfrm>
            <a:off x="4427259" y="1100455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較"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直線接點 19"/>
          <p:cNvSpPr/>
          <p:nvPr/>
        </p:nvSpPr>
        <p:spPr>
          <a:xfrm flipV="1">
            <a:off x="4572000" y="2200275"/>
            <a:ext cx="0" cy="4187825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9" name="矩形 20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0" name="矩形 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1" name="矩形 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2" name="矩形 2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3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4" name="矩形 12"/>
          <p:cNvSpPr/>
          <p:nvPr/>
        </p:nvSpPr>
        <p:spPr>
          <a:xfrm>
            <a:off x="146050" y="6391275"/>
            <a:ext cx="8832850" cy="311150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5" name="直線接點 13"/>
          <p:cNvSpPr/>
          <p:nvPr/>
        </p:nvSpPr>
        <p:spPr>
          <a:xfrm>
            <a:off x="152400" y="1279525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矩形 14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7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8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99" name="內文層級一…"/>
          <p:cNvSpPr txBox="1"/>
          <p:nvPr>
            <p:ph type="body" sz="quarter" idx="1"/>
          </p:nvPr>
        </p:nvSpPr>
        <p:spPr>
          <a:xfrm>
            <a:off x="301752" y="1524000"/>
            <a:ext cx="4040188" cy="732975"/>
          </a:xfrm>
          <a:prstGeom prst="rect">
            <a:avLst/>
          </a:prstGeom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tIns="45719" rIns="45719" bIns="45719" anchor="ctr">
            <a:normAutofit fontScale="100000" lnSpcReduction="0"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274637">
              <a:lnSpc>
                <a:spcPct val="100000"/>
              </a:lnSpc>
              <a:spcBef>
                <a:spcPts val="500"/>
              </a:spcBef>
              <a:buSzTx/>
              <a:buNone/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593725">
              <a:lnSpc>
                <a:spcPct val="100000"/>
              </a:lnSpc>
              <a:spcBef>
                <a:spcPts val="500"/>
              </a:spcBef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868362">
              <a:lnSpc>
                <a:spcPct val="100000"/>
              </a:lnSpc>
              <a:spcBef>
                <a:spcPts val="500"/>
              </a:spcBef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143000">
              <a:lnSpc>
                <a:spcPct val="100000"/>
              </a:lnSpc>
              <a:spcBef>
                <a:spcPts val="500"/>
              </a:spcBef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0" name="文字版面配置區 3"/>
          <p:cNvSpPr/>
          <p:nvPr>
            <p:ph type="body" sz="quarter" idx="21"/>
          </p:nvPr>
        </p:nvSpPr>
        <p:spPr>
          <a:xfrm>
            <a:off x="4791330" y="1524000"/>
            <a:ext cx="4041776" cy="731521"/>
          </a:xfrm>
          <a:prstGeom prst="rect">
            <a:avLst/>
          </a:prstGeom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tIns="45719" rIns="45719" bIns="45719" anchor="ctr">
            <a:normAutofit fontScale="100000" lnSpcReduction="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01" name="大標題文字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xfrm>
            <a:off x="4427259" y="1103630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0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1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2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3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4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5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6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7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8" name="大標題文字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19" name="幻燈片編號"/>
          <p:cNvSpPr txBox="1"/>
          <p:nvPr>
            <p:ph type="sldNum" sz="quarter" idx="2"/>
          </p:nvPr>
        </p:nvSpPr>
        <p:spPr>
          <a:xfrm>
            <a:off x="4427259" y="1097280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矩形 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27" name="矩形 20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28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29" name="矩形 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30" name="矩形 5"/>
          <p:cNvSpPr/>
          <p:nvPr/>
        </p:nvSpPr>
        <p:spPr>
          <a:xfrm>
            <a:off x="146050" y="6391275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31" name="矩形 6"/>
          <p:cNvSpPr/>
          <p:nvPr/>
        </p:nvSpPr>
        <p:spPr>
          <a:xfrm>
            <a:off x="152400" y="15875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32" name="幻燈片編號"/>
          <p:cNvSpPr txBox="1"/>
          <p:nvPr>
            <p:ph type="sldNum" sz="quarter" idx="2"/>
          </p:nvPr>
        </p:nvSpPr>
        <p:spPr>
          <a:xfrm>
            <a:off x="4427259" y="6385242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chemeClr val="accent1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大標題文字</a:t>
            </a:r>
          </a:p>
        </p:txBody>
      </p:sp>
      <p:sp>
        <p:nvSpPr>
          <p:cNvPr id="31" name="內文層級一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sz="2000"/>
            </a:lvl1pPr>
            <a:lvl2pPr marL="0" indent="457200">
              <a:spcBef>
                <a:spcPts val="900"/>
              </a:spcBef>
              <a:buSzTx/>
              <a:buNone/>
              <a:defRPr sz="2000"/>
            </a:lvl2pPr>
            <a:lvl3pPr indent="914400">
              <a:spcBef>
                <a:spcPts val="900"/>
              </a:spcBef>
              <a:defRPr sz="2000"/>
            </a:lvl3pPr>
            <a:lvl4pPr indent="1371600">
              <a:spcBef>
                <a:spcPts val="900"/>
              </a:spcBef>
              <a:defRPr sz="2000"/>
            </a:lvl4pPr>
            <a:lvl5pPr indent="1828800">
              <a:spcBef>
                <a:spcPts val="900"/>
              </a:spcBef>
              <a:defRPr sz="2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矩形 4"/>
          <p:cNvSpPr/>
          <p:nvPr/>
        </p:nvSpPr>
        <p:spPr>
          <a:xfrm>
            <a:off x="152400" y="152400"/>
            <a:ext cx="8832850" cy="304800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0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1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2" name="矩形 24"/>
          <p:cNvSpPr/>
          <p:nvPr/>
        </p:nvSpPr>
        <p:spPr>
          <a:xfrm>
            <a:off x="0" y="0"/>
            <a:ext cx="9144000" cy="11906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3" name="矩形 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4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5" name="矩形 10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6" name="直線接點 11"/>
          <p:cNvSpPr/>
          <p:nvPr/>
        </p:nvSpPr>
        <p:spPr>
          <a:xfrm>
            <a:off x="152400" y="533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7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8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49" name="矩形 14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50" name="大標題文字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lnSpc>
                <a:spcPct val="100000"/>
              </a:lnSpc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51" name="內文層級一…"/>
          <p:cNvSpPr txBox="1"/>
          <p:nvPr>
            <p:ph type="body" sz="quarter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274637">
              <a:lnSpc>
                <a:spcPct val="100000"/>
              </a:lnSpc>
              <a:spcBef>
                <a:spcPts val="1000"/>
              </a:spcBef>
              <a:buSzTx/>
              <a:buNone/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593725">
              <a:lnSpc>
                <a:spcPct val="100000"/>
              </a:lnSpc>
              <a:spcBef>
                <a:spcPts val="1000"/>
              </a:spcBef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868362">
              <a:lnSpc>
                <a:spcPct val="100000"/>
              </a:lnSpc>
              <a:spcBef>
                <a:spcPts val="1000"/>
              </a:spcBef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143000">
              <a:lnSpc>
                <a:spcPct val="100000"/>
              </a:lnSpc>
              <a:spcBef>
                <a:spcPts val="1000"/>
              </a:spcBef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2" name="幻燈片編號"/>
          <p:cNvSpPr txBox="1"/>
          <p:nvPr>
            <p:ph type="sldNum" sz="quarter" idx="2"/>
          </p:nvPr>
        </p:nvSpPr>
        <p:spPr>
          <a:xfrm>
            <a:off x="1455459" y="373380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直線接點 4"/>
          <p:cNvSpPr/>
          <p:nvPr/>
        </p:nvSpPr>
        <p:spPr>
          <a:xfrm>
            <a:off x="152400" y="533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1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2" name="矩形 2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3" name="矩形 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4" name="矩形 9"/>
          <p:cNvSpPr/>
          <p:nvPr/>
        </p:nvSpPr>
        <p:spPr>
          <a:xfrm>
            <a:off x="152400" y="152400"/>
            <a:ext cx="8832850" cy="30162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5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6" name="矩形 11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7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8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9" name="矩形 14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70" name="大標題文字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lnSpc>
                <a:spcPct val="100000"/>
              </a:lnSpc>
              <a:defRPr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71" name="圖片版面配置區 2"/>
          <p:cNvSpPr/>
          <p:nvPr>
            <p:ph type="pic" sz="half" idx="21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72" name="內文層級一…"/>
          <p:cNvSpPr txBox="1"/>
          <p:nvPr>
            <p:ph type="body" sz="half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38704" indent="-364066">
              <a:lnSpc>
                <a:spcPct val="100000"/>
              </a:lnSpc>
              <a:spcBef>
                <a:spcPts val="1000"/>
              </a:spcBef>
              <a:buSzPct val="70000"/>
              <a:buChar char="○"/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59485" indent="-365760">
              <a:lnSpc>
                <a:spcPct val="100000"/>
              </a:lnSpc>
              <a:spcBef>
                <a:spcPts val="1000"/>
              </a:spcBef>
              <a:buSzPct val="75000"/>
              <a:buChar char=""/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274762" indent="-406400">
              <a:lnSpc>
                <a:spcPct val="100000"/>
              </a:lnSpc>
              <a:spcBef>
                <a:spcPts val="1000"/>
              </a:spcBef>
              <a:buSzPct val="70000"/>
              <a:buChar char="○"/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549400" indent="-406400">
              <a:lnSpc>
                <a:spcPct val="100000"/>
              </a:lnSpc>
              <a:spcBef>
                <a:spcPts val="1000"/>
              </a:spcBef>
              <a:buSzPct val="100000"/>
              <a:buChar char="•"/>
              <a:defRPr b="0" sz="16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73" name="幻燈片編號"/>
          <p:cNvSpPr txBox="1"/>
          <p:nvPr>
            <p:ph type="sldNum" sz="quarter" idx="2"/>
          </p:nvPr>
        </p:nvSpPr>
        <p:spPr>
          <a:xfrm>
            <a:off x="1455459" y="373380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b="1"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1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2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3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4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5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6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8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9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90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273050" indent="-2730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b="0" sz="2700">
                <a:latin typeface="Georgia"/>
                <a:ea typeface="Georgia"/>
                <a:cs typeface="Georgia"/>
                <a:sym typeface="Georgia"/>
              </a:defRPr>
            </a:lvl1pPr>
            <a:lvl2pPr marL="609744" indent="-335106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2pPr>
            <a:lvl3pPr marL="902335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b="0" sz="2700">
                <a:latin typeface="Georgia"/>
                <a:ea typeface="Georgia"/>
                <a:cs typeface="Georgia"/>
                <a:sym typeface="Georgia"/>
              </a:defRPr>
            </a:lvl3pPr>
            <a:lvl4pPr marL="1176972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b="0" sz="27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99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0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1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2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3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4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5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6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08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274320" indent="-27432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b="0" sz="2700">
                <a:latin typeface="Georgia"/>
                <a:ea typeface="Georgia"/>
                <a:cs typeface="Georgia"/>
                <a:sym typeface="Georgia"/>
              </a:defRPr>
            </a:lvl1pPr>
            <a:lvl2pPr marL="610985" indent="-336665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2pPr>
            <a:lvl3pPr marL="902970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b="0" sz="2700">
                <a:latin typeface="Georgia"/>
                <a:ea typeface="Georgia"/>
                <a:cs typeface="Georgia"/>
                <a:sym typeface="Georgia"/>
              </a:defRPr>
            </a:lvl3pPr>
            <a:lvl4pPr marL="1177289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b="0" sz="27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9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及物件"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7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8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9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0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1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2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3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4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5" name="大標題文字"/>
          <p:cNvSpPr txBox="1"/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26" name="內文層級一…"/>
          <p:cNvSpPr txBox="1"/>
          <p:nvPr>
            <p:ph type="body" idx="1"/>
          </p:nvPr>
        </p:nvSpPr>
        <p:spPr>
          <a:xfrm>
            <a:off x="301752" y="1527047"/>
            <a:ext cx="8503920" cy="4572001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274320" indent="-27432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b="0" sz="2700">
                <a:latin typeface="Georgia"/>
                <a:ea typeface="Georgia"/>
                <a:cs typeface="Georgia"/>
                <a:sym typeface="Georgia"/>
              </a:defRPr>
            </a:lvl1pPr>
            <a:lvl2pPr marL="610985" indent="-336665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2pPr>
            <a:lvl3pPr marL="902970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b="0" sz="2700">
                <a:latin typeface="Georgia"/>
                <a:ea typeface="Georgia"/>
                <a:cs typeface="Georgia"/>
                <a:sym typeface="Georgia"/>
              </a:defRPr>
            </a:lvl3pPr>
            <a:lvl4pPr marL="1177289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b="0" sz="27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27" name="幻燈片編號"/>
          <p:cNvSpPr txBox="1"/>
          <p:nvPr>
            <p:ph type="sldNum" sz="quarter" idx="2"/>
          </p:nvPr>
        </p:nvSpPr>
        <p:spPr>
          <a:xfrm>
            <a:off x="4432202" y="1080664"/>
            <a:ext cx="316172" cy="3327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5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6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7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8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9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40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41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42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43" name="大標題文字"/>
          <p:cNvSpPr txBox="1"/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44" name="幻燈片編號"/>
          <p:cNvSpPr txBox="1"/>
          <p:nvPr>
            <p:ph type="sldNum" sz="quarter" idx="2"/>
          </p:nvPr>
        </p:nvSpPr>
        <p:spPr>
          <a:xfrm>
            <a:off x="4413914" y="1090312"/>
            <a:ext cx="316172" cy="3327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投影片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52" name="圓角矩形 12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3"/>
          </a:blip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53" name="內文層級一…"/>
          <p:cNvSpPr txBox="1"/>
          <p:nvPr>
            <p:ph type="body" sz="quarter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SzTx/>
              <a:buNone/>
              <a:defRPr b="0"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457200" algn="ctr">
              <a:lnSpc>
                <a:spcPct val="100000"/>
              </a:lnSpc>
              <a:spcBef>
                <a:spcPts val="500"/>
              </a:spcBef>
              <a:buSzTx/>
              <a:buNone/>
              <a:defRPr b="0"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indent="914400" algn="ctr">
              <a:lnSpc>
                <a:spcPct val="100000"/>
              </a:lnSpc>
              <a:spcBef>
                <a:spcPts val="500"/>
              </a:spcBef>
              <a:defRPr b="0"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indent="1371600" algn="ctr">
              <a:lnSpc>
                <a:spcPct val="100000"/>
              </a:lnSpc>
              <a:spcBef>
                <a:spcPts val="500"/>
              </a:spcBef>
              <a:defRPr b="0"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indent="1828800" algn="ctr">
              <a:lnSpc>
                <a:spcPct val="100000"/>
              </a:lnSpc>
              <a:spcBef>
                <a:spcPts val="500"/>
              </a:spcBef>
              <a:defRPr b="0"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4" name="矩形 6"/>
          <p:cNvSpPr/>
          <p:nvPr/>
        </p:nvSpPr>
        <p:spPr>
          <a:xfrm>
            <a:off x="62931" y="1449303"/>
            <a:ext cx="9021537" cy="1527350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55" name="矩形 9"/>
          <p:cNvSpPr/>
          <p:nvPr/>
        </p:nvSpPr>
        <p:spPr>
          <a:xfrm>
            <a:off x="62931" y="1396719"/>
            <a:ext cx="9021537" cy="12058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56" name="矩形 10"/>
          <p:cNvSpPr/>
          <p:nvPr/>
        </p:nvSpPr>
        <p:spPr>
          <a:xfrm>
            <a:off x="62931" y="2976648"/>
            <a:ext cx="9021537" cy="110533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57" name="大標題文字"/>
          <p:cNvSpPr txBox="1"/>
          <p:nvPr>
            <p:ph type="title"/>
          </p:nvPr>
        </p:nvSpPr>
        <p:spPr>
          <a:xfrm>
            <a:off x="457200" y="1505929"/>
            <a:ext cx="8229600" cy="1470026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defRPr b="0" sz="4000">
                <a:solidFill>
                  <a:schemeClr val="accent1">
                    <a:lumOff val="44000"/>
                  </a:schemeClr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58" name="幻燈片編號"/>
          <p:cNvSpPr txBox="1"/>
          <p:nvPr>
            <p:ph type="sldNum" sz="quarter" idx="2"/>
          </p:nvPr>
        </p:nvSpPr>
        <p:spPr>
          <a:xfrm>
            <a:off x="146304" y="6339789"/>
            <a:ext cx="457201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/>
          <a:lstStyle>
            <a:lvl1pPr algn="ctr" defTabSz="914400">
              <a:defRPr sz="1400">
                <a:solidFill>
                  <a:schemeClr val="accent1">
                    <a:lumOff val="44000"/>
                  </a:schemeClr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章節標題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66" name="圓角矩形 9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3"/>
          </a:blip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67" name="大標題文字"/>
          <p:cNvSpPr txBox="1"/>
          <p:nvPr>
            <p:ph type="title"/>
          </p:nvPr>
        </p:nvSpPr>
        <p:spPr>
          <a:xfrm>
            <a:off x="722312" y="952500"/>
            <a:ext cx="7772401" cy="1362075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lnSpc>
                <a:spcPct val="100000"/>
              </a:lnSpc>
              <a:defRPr b="0"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68" name="內文層級一…"/>
          <p:cNvSpPr txBox="1"/>
          <p:nvPr>
            <p:ph type="body" sz="quarter" idx="1"/>
          </p:nvPr>
        </p:nvSpPr>
        <p:spPr>
          <a:xfrm>
            <a:off x="722312" y="2547938"/>
            <a:ext cx="7772401" cy="13382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320040">
              <a:lnSpc>
                <a:spcPct val="100000"/>
              </a:lnSpc>
              <a:spcBef>
                <a:spcPts val="500"/>
              </a:spcBef>
              <a:buSzTx/>
              <a:buNone/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indent="594360">
              <a:lnSpc>
                <a:spcPct val="100000"/>
              </a:lnSpc>
              <a:spcBef>
                <a:spcPts val="500"/>
              </a:spcBef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indent="868680">
              <a:lnSpc>
                <a:spcPct val="100000"/>
              </a:lnSpc>
              <a:spcBef>
                <a:spcPts val="500"/>
              </a:spcBef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indent="1143000">
              <a:lnSpc>
                <a:spcPct val="100000"/>
              </a:lnSpc>
              <a:spcBef>
                <a:spcPts val="500"/>
              </a:spcBef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9" name="矩形 6"/>
          <p:cNvSpPr/>
          <p:nvPr/>
        </p:nvSpPr>
        <p:spPr>
          <a:xfrm flipV="1">
            <a:off x="69412" y="2376829"/>
            <a:ext cx="9013515" cy="91441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70" name="矩形 7"/>
          <p:cNvSpPr/>
          <p:nvPr/>
        </p:nvSpPr>
        <p:spPr>
          <a:xfrm>
            <a:off x="69146" y="2341474"/>
            <a:ext cx="9013781" cy="457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71" name="矩形 8"/>
          <p:cNvSpPr/>
          <p:nvPr/>
        </p:nvSpPr>
        <p:spPr>
          <a:xfrm>
            <a:off x="68305" y="2468879"/>
            <a:ext cx="9014623" cy="45721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72" name="幻燈片編號"/>
          <p:cNvSpPr txBox="1"/>
          <p:nvPr>
            <p:ph type="sldNum" sz="quarter" idx="2"/>
          </p:nvPr>
        </p:nvSpPr>
        <p:spPr>
          <a:xfrm>
            <a:off x="146304" y="6338265"/>
            <a:ext cx="457201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/>
          <a:lstStyle>
            <a:lvl1pPr algn="ctr" defTabSz="914400">
              <a:defRPr sz="1400">
                <a:solidFill>
                  <a:schemeClr val="accent1">
                    <a:lumOff val="44000"/>
                  </a:schemeClr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80" name="圓角矩形 7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chemeClr val="accent1">
              <a:lumOff val="44000"/>
            </a:schemeClr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81" name="大標題文字"/>
          <p:cNvSpPr txBox="1"/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lnSpc>
                <a:spcPct val="100000"/>
              </a:lnSpc>
              <a:defRPr b="0"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82" name="內文層級一…"/>
          <p:cNvSpPr txBox="1"/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274320" indent="-27432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b="0" sz="2600">
                <a:latin typeface="Perpetua"/>
                <a:ea typeface="Perpetua"/>
                <a:cs typeface="Perpetua"/>
                <a:sym typeface="Perpetua"/>
              </a:defRPr>
            </a:lvl1pPr>
            <a:lvl2pPr marL="567690" indent="-24765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b="0" sz="2600">
                <a:latin typeface="Perpetua"/>
                <a:ea typeface="Perpetua"/>
                <a:cs typeface="Perpetua"/>
                <a:sym typeface="Perpetua"/>
              </a:defRPr>
            </a:lvl2pPr>
            <a:lvl3pPr marL="891540" indent="-29718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b="0" sz="2600">
                <a:latin typeface="Perpetua"/>
                <a:ea typeface="Perpetua"/>
                <a:cs typeface="Perpetua"/>
                <a:sym typeface="Perpetua"/>
              </a:defRPr>
            </a:lvl3pPr>
            <a:lvl4pPr marL="1165860" indent="-29718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b="0" sz="2600">
                <a:latin typeface="Perpetua"/>
                <a:ea typeface="Perpetua"/>
                <a:cs typeface="Perpetua"/>
                <a:sym typeface="Perpetua"/>
              </a:defRPr>
            </a:lvl4pPr>
            <a:lvl5pPr marL="1440180" indent="-29718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b="0"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83" name="幻燈片編號"/>
          <p:cNvSpPr txBox="1"/>
          <p:nvPr>
            <p:ph type="sldNum" sz="quarter" idx="2"/>
          </p:nvPr>
        </p:nvSpPr>
        <p:spPr>
          <a:xfrm>
            <a:off x="146304" y="6339789"/>
            <a:ext cx="457201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/>
          <a:lstStyle>
            <a:lvl1pPr algn="ctr" defTabSz="914400">
              <a:defRPr sz="1400">
                <a:solidFill>
                  <a:schemeClr val="accent1">
                    <a:lumOff val="44000"/>
                  </a:schemeClr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91" name="圓角矩形 7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chemeClr val="accent1">
              <a:lumOff val="44000"/>
            </a:schemeClr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92" name="大標題文字"/>
          <p:cNvSpPr txBox="1"/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sz="3200">
                <a:solidFill>
                  <a:srgbClr val="CC9900"/>
                </a:solidFill>
                <a:latin typeface="Noto Sans Mono CJK JP Regular"/>
                <a:ea typeface="Noto Sans Mono CJK JP Regular"/>
                <a:cs typeface="Noto Sans Mono CJK JP Regular"/>
                <a:sym typeface="Noto Sans Mono CJK JP Regular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93" name="幻燈片編號"/>
          <p:cNvSpPr txBox="1"/>
          <p:nvPr>
            <p:ph type="sldNum" sz="quarter" idx="2"/>
          </p:nvPr>
        </p:nvSpPr>
        <p:spPr>
          <a:xfrm>
            <a:off x="146304" y="6375399"/>
            <a:ext cx="457201" cy="127001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/>
          <a:lstStyle>
            <a:lvl1pPr indent="88900" algn="ctr" defTabSz="914400">
              <a:defRPr b="1" spc="-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1300"/>
              </a:spcBef>
              <a:buBlip>
                <a:blip r:embed="rId2"/>
              </a:buBlip>
              <a:defRPr sz="2800"/>
            </a:lvl1pPr>
            <a:lvl2pPr marL="660929" indent="-203729">
              <a:spcBef>
                <a:spcPts val="1300"/>
              </a:spcBef>
              <a:defRPr sz="2800"/>
            </a:lvl2pPr>
            <a:lvl3pPr>
              <a:spcBef>
                <a:spcPts val="1300"/>
              </a:spcBef>
              <a:defRPr sz="2800"/>
            </a:lvl3pPr>
            <a:lvl4pPr>
              <a:spcBef>
                <a:spcPts val="1300"/>
              </a:spcBef>
              <a:defRPr sz="2800"/>
            </a:lvl4pPr>
            <a:lvl5pPr>
              <a:spcBef>
                <a:spcPts val="13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1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2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3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4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5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6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7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8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9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510" name="內文層級一…"/>
          <p:cNvSpPr txBox="1"/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274320" indent="-27432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b="0" sz="2700">
                <a:latin typeface="Georgia"/>
                <a:ea typeface="Georgia"/>
                <a:cs typeface="Georgia"/>
                <a:sym typeface="Georgia"/>
              </a:defRPr>
            </a:lvl1pPr>
            <a:lvl2pPr marL="610985" indent="-336665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2pPr>
            <a:lvl3pPr marL="902970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b="0" sz="2700">
                <a:latin typeface="Georgia"/>
                <a:ea typeface="Georgia"/>
                <a:cs typeface="Georgia"/>
                <a:sym typeface="Georgia"/>
              </a:defRPr>
            </a:lvl3pPr>
            <a:lvl4pPr marL="1177289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b="0" sz="27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11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19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0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1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2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3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4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5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6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7" name="幻燈片編號"/>
          <p:cNvSpPr txBox="1"/>
          <p:nvPr>
            <p:ph type="sldNum" sz="quarter" idx="2"/>
          </p:nvPr>
        </p:nvSpPr>
        <p:spPr>
          <a:xfrm>
            <a:off x="4413914" y="1094466"/>
            <a:ext cx="316172" cy="3327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矩形 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35" name="矩形 20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36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37" name="矩形 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38" name="矩形 5"/>
          <p:cNvSpPr/>
          <p:nvPr/>
        </p:nvSpPr>
        <p:spPr>
          <a:xfrm>
            <a:off x="146050" y="6391275"/>
            <a:ext cx="8832850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39" name="矩形 6"/>
          <p:cNvSpPr/>
          <p:nvPr/>
        </p:nvSpPr>
        <p:spPr>
          <a:xfrm>
            <a:off x="152400" y="15875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40" name="幻燈片編號"/>
          <p:cNvSpPr txBox="1"/>
          <p:nvPr>
            <p:ph type="sldNum" sz="quarter" idx="2"/>
          </p:nvPr>
        </p:nvSpPr>
        <p:spPr>
          <a:xfrm>
            <a:off x="4427260" y="6385243"/>
            <a:ext cx="289480" cy="320039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defRPr b="1" sz="1600">
                <a:solidFill>
                  <a:schemeClr val="accent1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548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 defTabSz="914400">
              <a:defRPr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556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 defTabSz="914400">
              <a:defRPr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內文層級一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indent="914400"/>
            <a:lvl4pPr indent="1371600"/>
            <a:lvl5pPr indent="1828800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文字版面配置區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</a:pPr>
          </a:p>
        </p:txBody>
      </p:sp>
      <p:sp>
        <p:nvSpPr>
          <p:cNvPr id="5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75" name="內文層級一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1500"/>
              </a:spcBef>
              <a:buBlip>
                <a:blip r:embed="rId2"/>
              </a:buBlip>
              <a:defRPr sz="3200"/>
            </a:lvl1pPr>
            <a:lvl2pPr marL="656771" indent="-199571">
              <a:spcBef>
                <a:spcPts val="1500"/>
              </a:spcBef>
              <a:defRPr sz="3200"/>
            </a:lvl2pPr>
            <a:lvl3pPr>
              <a:spcBef>
                <a:spcPts val="1500"/>
              </a:spcBef>
              <a:defRPr sz="3200"/>
            </a:lvl3pPr>
            <a:lvl4pPr>
              <a:spcBef>
                <a:spcPts val="1500"/>
              </a:spcBef>
              <a:defRPr sz="3200"/>
            </a:lvl4pPr>
            <a:lvl5pPr>
              <a:spcBef>
                <a:spcPts val="1500"/>
              </a:spcBef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文字版面配置區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600"/>
              </a:spcBef>
              <a:buSzTx/>
              <a:buNone/>
              <a:defRPr sz="1400"/>
            </a:pPr>
          </a:p>
        </p:txBody>
      </p:sp>
      <p:sp>
        <p:nvSpPr>
          <p:cNvPr id="7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大標題文字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85" name="圖片版面配置區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6" name="內文層級一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600"/>
              </a:spcBef>
              <a:buSzTx/>
              <a:buNone/>
              <a:defRPr sz="1400"/>
            </a:lvl1pPr>
            <a:lvl2pPr marL="0" indent="457200">
              <a:spcBef>
                <a:spcPts val="600"/>
              </a:spcBef>
              <a:buSzTx/>
              <a:buNone/>
              <a:defRPr sz="1400"/>
            </a:lvl2pPr>
            <a:lvl3pPr indent="914400">
              <a:spcBef>
                <a:spcPts val="600"/>
              </a:spcBef>
              <a:defRPr sz="1400"/>
            </a:lvl3pPr>
            <a:lvl4pPr indent="1371600">
              <a:spcBef>
                <a:spcPts val="600"/>
              </a:spcBef>
              <a:defRPr sz="1400"/>
            </a:lvl4pPr>
            <a:lvl5pPr indent="1828800">
              <a:spcBef>
                <a:spcPts val="600"/>
              </a:spcBef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3.xml"/><Relationship Id="rId47" Type="http://schemas.openxmlformats.org/officeDocument/2006/relationships/slideLayout" Target="../slideLayouts/slideLayout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/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3"/>
        </a:buBlip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31825" marR="0" indent="-1746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ata.gov.tw/" TargetMode="External"/><Relationship Id="rId4" Type="http://schemas.openxmlformats.org/officeDocument/2006/relationships/hyperlink" Target="http://data.taipei/" TargetMode="External"/><Relationship Id="rId5" Type="http://schemas.openxmlformats.org/officeDocument/2006/relationships/hyperlink" Target="http://data.kaohsiung.gov.tw/Opendata/" TargetMode="External"/><Relationship Id="rId6" Type="http://schemas.openxmlformats.org/officeDocument/2006/relationships/hyperlink" Target="http://opendata.e-land.gov.tw/Default.aspx" TargetMode="External"/><Relationship Id="rId7" Type="http://schemas.openxmlformats.org/officeDocument/2006/relationships/hyperlink" Target="http://data.tainan.gov.tw/" TargetMode="External"/><Relationship Id="rId8" Type="http://schemas.openxmlformats.org/officeDocument/2006/relationships/hyperlink" Target="http://data.ntpc.gov.tw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Basic &amp; Useful Linux Commands"/>
          <p:cNvSpPr txBox="1"/>
          <p:nvPr/>
        </p:nvSpPr>
        <p:spPr>
          <a:xfrm>
            <a:off x="1328016" y="3002279"/>
            <a:ext cx="618876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rPr b="1">
                <a:latin typeface="Verdana"/>
                <a:ea typeface="Verdana"/>
                <a:cs typeface="Verdana"/>
                <a:sym typeface="Verdana"/>
              </a:rPr>
              <a:t>Basic &amp; Useful Linux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標題 1"/>
          <p:cNvSpPr txBox="1"/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603" name="矩形 4"/>
          <p:cNvSpPr txBox="1"/>
          <p:nvPr/>
        </p:nvSpPr>
        <p:spPr>
          <a:xfrm>
            <a:off x="878773" y="2108306"/>
            <a:ext cx="786237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請撰寫程式</a:t>
            </a:r>
            <a:r>
              <a:rPr sz="2000"/>
              <a:t> </a:t>
            </a:r>
            <a:r>
              <a:rPr sz="2000"/>
              <a:t>myart.sh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將以下文字圖列印出來 </a:t>
            </a:r>
            <a:r>
              <a:t>: </a:t>
            </a:r>
          </a:p>
        </p:txBody>
      </p:sp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2401" t="7997" r="12137" b="34134"/>
          <a:stretch>
            <a:fillRect/>
          </a:stretch>
        </p:blipFill>
        <p:spPr>
          <a:xfrm>
            <a:off x="3336964" y="3004455"/>
            <a:ext cx="1923804" cy="2057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標題 1"/>
          <p:cNvSpPr txBox="1"/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操作範例 </a:t>
            </a:r>
            <a:r>
              <a:t>-</a:t>
            </a:r>
            <a:r>
              <a:t> 顯示記憶體大小</a:t>
            </a:r>
          </a:p>
        </p:txBody>
      </p:sp>
      <p:sp>
        <p:nvSpPr>
          <p:cNvPr id="609" name="矩形 6"/>
          <p:cNvSpPr txBox="1"/>
          <p:nvPr/>
        </p:nvSpPr>
        <p:spPr>
          <a:xfrm>
            <a:off x="486888" y="1716421"/>
            <a:ext cx="8349265" cy="381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free  -mh</a:t>
            </a:r>
            <a:endParaRPr b="1"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total       used       free     shared    buffers     cached</a:t>
            </a:r>
          </a:p>
          <a:p>
            <a:pPr>
              <a:defRPr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Mem:          133G        29G       104G        52M       655M       1.9G</a:t>
            </a:r>
          </a:p>
          <a:p>
            <a:pPr>
              <a:defRPr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-/+ buffers/cache:        26G       107G</a:t>
            </a:r>
          </a:p>
          <a:p>
            <a:pPr>
              <a:defRPr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Swap:          59G         0B        59G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free  -mh | grep  Mem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Mem:          133G        29G       104G        52M       655M       1.9G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free  -mh | grep  Mem | fmt  -u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Mem: 133G 29G 104G 52M 655M 1.9G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free  -mh | grep  Mem | fmt  -u | cut  -d ' '  -f2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133G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標題 1"/>
          <p:cNvSpPr txBox="1"/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操作範例 </a:t>
            </a:r>
            <a:r>
              <a:t>-</a:t>
            </a:r>
            <a:r>
              <a:t> 取出</a:t>
            </a:r>
            <a:r>
              <a:rPr b="1" sz="32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3200">
                <a:latin typeface="Verdana"/>
                <a:ea typeface="Verdana"/>
                <a:cs typeface="Verdana"/>
                <a:sym typeface="Verdana"/>
              </a:rPr>
              <a:t>CPU </a:t>
            </a:r>
            <a:r>
              <a:t>型號</a:t>
            </a:r>
          </a:p>
        </p:txBody>
      </p:sp>
      <p:sp>
        <p:nvSpPr>
          <p:cNvPr id="614" name="矩形 6"/>
          <p:cNvSpPr txBox="1"/>
          <p:nvPr/>
        </p:nvSpPr>
        <p:spPr>
          <a:xfrm>
            <a:off x="498763" y="1680796"/>
            <a:ext cx="8337389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/proc/cpuinfo | grep 'model name'</a:t>
            </a: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......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標題 1"/>
          <p:cNvSpPr txBox="1"/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617" name="矩形 4"/>
          <p:cNvSpPr txBox="1"/>
          <p:nvPr/>
        </p:nvSpPr>
        <p:spPr>
          <a:xfrm>
            <a:off x="950026" y="2553654"/>
            <a:ext cx="6875813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/proc/cpuinfo | grep 'model name'</a:t>
            </a: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model name      : Intel(R) Xeon(R) CPU E5-2620 v2 @ 2.10GHz</a:t>
            </a:r>
          </a:p>
          <a:p>
            <a:pPr>
              <a:defRPr b="1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1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如何只取出上面結果的第一行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並且刪除 </a:t>
            </a:r>
            <a:r>
              <a:t>"model name   :"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這幾個字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標題 1"/>
          <p:cNvSpPr txBox="1"/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操作範例 </a:t>
            </a:r>
            <a:r>
              <a:t>-</a:t>
            </a:r>
            <a:r>
              <a:t> 取出硬碟大小</a:t>
            </a:r>
          </a:p>
        </p:txBody>
      </p:sp>
      <p:sp>
        <p:nvSpPr>
          <p:cNvPr id="622" name="矩形 6"/>
          <p:cNvSpPr txBox="1"/>
          <p:nvPr/>
        </p:nvSpPr>
        <p:spPr>
          <a:xfrm>
            <a:off x="486888" y="1799549"/>
            <a:ext cx="8349265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df </a:t>
            </a:r>
            <a:r>
              <a:rPr b="1"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-h | grep /dev/sda</a:t>
            </a: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/dev/sda2       1.9T   78G  1.7T   5% /opt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1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問題 </a:t>
            </a:r>
            <a:r>
              <a:t>: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如何只取出上面結果的 </a:t>
            </a:r>
            <a:r>
              <a:t>"1.9T"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這幾個字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標題 1"/>
          <p:cNvSpPr txBox="1"/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627" name="矩形 4"/>
          <p:cNvSpPr txBox="1"/>
          <p:nvPr/>
        </p:nvSpPr>
        <p:spPr>
          <a:xfrm>
            <a:off x="736269" y="2108306"/>
            <a:ext cx="8099884" cy="23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請撰寫程式 </a:t>
            </a:r>
            <a:r>
              <a:rPr sz="2400"/>
              <a:t>mysys.sh 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顯示本機硬體資訊</a:t>
            </a:r>
          </a:p>
          <a:p>
            <a:pPr>
              <a:defRPr b="1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/>
              <a:t> </a:t>
            </a:r>
            <a:r>
              <a:rPr b="1">
                <a:solidFill>
                  <a:srgbClr val="0070C0"/>
                </a:solidFill>
              </a:rPr>
              <a:t>./mysys.sh</a:t>
            </a: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Beihu Linux 17.03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Memory : 133G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CPU : Intel(R) Xeon(R) CPU E5-2620 v2 @ 2.10GHz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Disk : 1.9T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236" y="2055482"/>
            <a:ext cx="4974728" cy="3280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Open Data </a:t>
            </a: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資料集</a:t>
            </a:r>
          </a:p>
        </p:txBody>
      </p:sp>
      <p:sp>
        <p:nvSpPr>
          <p:cNvPr id="634" name="矩形 1"/>
          <p:cNvSpPr txBox="1"/>
          <p:nvPr/>
        </p:nvSpPr>
        <p:spPr>
          <a:xfrm>
            <a:off x="1003300" y="1326738"/>
            <a:ext cx="7023100" cy="324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標楷體"/>
                <a:ea typeface="標楷體"/>
                <a:cs typeface="標楷體"/>
                <a:sym typeface="標楷體"/>
              </a:rPr>
              <a:t>開放資料 </a:t>
            </a:r>
            <a:r>
              <a:t>(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英語：</a:t>
            </a:r>
            <a:r>
              <a:t>Open data)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指的是一種經過挑選與許可的資料，這些資料不受著作權、專利權，以及其他管理機制所限制，可以開放給社會公眾，任何人都可以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自由出版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使用，不論是要拿來出版或是做其他的運用都不加以限制。</a:t>
            </a:r>
            <a:r>
              <a:t>Open data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運動希望達成的目標與開放原始碼、內容開放、開放獲取等其他「開放」運動類似。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Open Data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開放的資料時常常會因為這些資料本身具有的商業價值，或是經過彙整後可以成為有價值的產品，而引發出不同聲音的意見。資料的讀取，再次使用等，一般都由特定組織所監管，這些組織可能為私人或是公家機關。資料的讀取和再次使用的監管方法可能為，資料讀取的限制，透過版權與授權，專利的申請，或是付費要求等。</a:t>
            </a:r>
            <a:r>
              <a:t>Open Data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的倡議者們認為，這些限制都有違公眾的利益同時這些資料都應該能自由取得，沒有限制也不該索取費用。除此之外，資料的再次使用也不該需要其他的許可，雖然依照再次使用的不同性質（例如延伸性的創作）可以經由授權來控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b="0" sz="3200">
                <a:latin typeface="標楷體"/>
                <a:ea typeface="標楷體"/>
                <a:cs typeface="標楷體"/>
                <a:sym typeface="標楷體"/>
              </a:defRPr>
            </a:pPr>
            <a:r>
              <a:t>台灣 </a:t>
            </a:r>
            <a:r>
              <a:rPr b="1" sz="2800">
                <a:latin typeface="Verdana"/>
                <a:ea typeface="Verdana"/>
                <a:cs typeface="Verdana"/>
                <a:sym typeface="Verdana"/>
              </a:rPr>
              <a:t>Open Data </a:t>
            </a:r>
            <a:r>
              <a:t>資料集平台</a:t>
            </a:r>
          </a:p>
        </p:txBody>
      </p:sp>
      <p:sp>
        <p:nvSpPr>
          <p:cNvPr id="637" name="矩形 1"/>
          <p:cNvSpPr txBox="1"/>
          <p:nvPr/>
        </p:nvSpPr>
        <p:spPr>
          <a:xfrm>
            <a:off x="1003300" y="1215572"/>
            <a:ext cx="7023100" cy="4633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b="1" sz="1100">
                <a:solidFill>
                  <a:srgbClr val="C00000"/>
                </a:solidFill>
              </a:defRPr>
            </a:pPr>
          </a:p>
          <a:p>
            <a:pPr defTabSz="914400"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1. 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政府資料開放平臺</a:t>
            </a:r>
          </a:p>
          <a:p>
            <a:pPr defTabSz="914400"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3" invalidUrl="" action="" tgtFrame="" tooltip="" history="1" highlightClick="0" endSnd="0"/>
              </a:rPr>
              <a:t>http://data.gov.tw/</a:t>
            </a:r>
          </a:p>
          <a:p>
            <a:pPr defTabSz="914400">
              <a:defRPr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br/>
            <a:r>
              <a:rPr sz="1800"/>
              <a:t>2. </a:t>
            </a:r>
            <a:r>
              <a:rPr sz="1800">
                <a:latin typeface="新細明體"/>
                <a:ea typeface="新細明體"/>
                <a:cs typeface="新細明體"/>
                <a:sym typeface="新細明體"/>
              </a:rPr>
              <a:t>臺北市政府資料開放平台</a:t>
            </a:r>
          </a:p>
          <a:p>
            <a:pPr defTabSz="914400"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4" invalidUrl="" action="" tgtFrame="" tooltip="" history="1" highlightClick="0" endSnd="0"/>
              </a:rPr>
              <a:t>http://data.taipei/</a:t>
            </a:r>
          </a:p>
          <a:p>
            <a:pPr defTabSz="914400">
              <a:defRPr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br/>
            <a:r>
              <a:rPr sz="1800"/>
              <a:t>3. </a:t>
            </a:r>
            <a:r>
              <a:rPr sz="1800">
                <a:latin typeface="新細明體"/>
                <a:ea typeface="新細明體"/>
                <a:cs typeface="新細明體"/>
                <a:sym typeface="新細明體"/>
              </a:rPr>
              <a:t>高雄市政府資料開放平台</a:t>
            </a:r>
          </a:p>
          <a:p>
            <a:pPr defTabSz="914400"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5" invalidUrl="" action="" tgtFrame="" tooltip="" history="1" highlightClick="0" endSnd="0"/>
              </a:rPr>
              <a:t>http://data.kaohsiung.gov.tw/Opendata/</a:t>
            </a:r>
          </a:p>
          <a:p>
            <a:pPr defTabSz="914400">
              <a:defRPr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br/>
            <a:r>
              <a:rPr sz="1800"/>
              <a:t>4. </a:t>
            </a:r>
            <a:r>
              <a:rPr sz="1800">
                <a:latin typeface="新細明體"/>
                <a:ea typeface="新細明體"/>
                <a:cs typeface="新細明體"/>
                <a:sym typeface="新細明體"/>
              </a:rPr>
              <a:t>宜蘭縣政府開放資料平台</a:t>
            </a:r>
          </a:p>
          <a:p>
            <a:pPr defTabSz="914400"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6" invalidUrl="" action="" tgtFrame="" tooltip="" history="1" highlightClick="0" endSnd="0"/>
              </a:rPr>
              <a:t>http://opendata.e-land.gov.tw/Default.aspx</a:t>
            </a:r>
          </a:p>
          <a:p>
            <a:pPr defTabSz="914400">
              <a:defRPr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br/>
            <a:r>
              <a:rPr sz="1800"/>
              <a:t>5. </a:t>
            </a:r>
            <a:r>
              <a:rPr sz="1800">
                <a:latin typeface="新細明體"/>
                <a:ea typeface="新細明體"/>
                <a:cs typeface="新細明體"/>
                <a:sym typeface="新細明體"/>
              </a:rPr>
              <a:t>臺南市政府資料開放平台</a:t>
            </a:r>
          </a:p>
          <a:p>
            <a:pPr defTabSz="914400"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7" invalidUrl="" action="" tgtFrame="" tooltip="" history="1" highlightClick="0" endSnd="0"/>
              </a:rPr>
              <a:t>http://data.tainan.gov.tw/</a:t>
            </a:r>
          </a:p>
          <a:p>
            <a:pPr defTabSz="914400">
              <a:defRPr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br/>
            <a:r>
              <a:rPr sz="1800"/>
              <a:t>6. </a:t>
            </a:r>
            <a:r>
              <a:rPr sz="1800">
                <a:latin typeface="新細明體"/>
                <a:ea typeface="新細明體"/>
                <a:cs typeface="新細明體"/>
                <a:sym typeface="新細明體"/>
              </a:rPr>
              <a:t>新北市政府資料開放平台</a:t>
            </a:r>
          </a:p>
          <a:p>
            <a:pPr defTabSz="914400"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8" invalidUrl="" action="" tgtFrame="" tooltip="" history="1" highlightClick="0" endSnd="0"/>
              </a:rPr>
              <a:t>http://data.ntpc.gov.tw/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42" name="矩形 1"/>
          <p:cNvSpPr txBox="1"/>
          <p:nvPr/>
        </p:nvSpPr>
        <p:spPr>
          <a:xfrm>
            <a:off x="904432" y="2711893"/>
            <a:ext cx="7044521" cy="151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政府資料開放平臺</a:t>
            </a:r>
          </a:p>
          <a:p>
            <a:pPr algn="ctr">
              <a:defRPr sz="3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 algn="ctr">
              <a:defRPr sz="3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網址 : </a:t>
            </a:r>
            <a:r>
              <a:rPr>
                <a:latin typeface="Arial"/>
                <a:ea typeface="Arial"/>
                <a:cs typeface="Arial"/>
                <a:sym typeface="Arial"/>
              </a:rPr>
              <a:t>http://data.gov.tw/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28"/>
          <p:cNvSpPr txBox="1"/>
          <p:nvPr>
            <p:ph type="title"/>
          </p:nvPr>
        </p:nvSpPr>
        <p:spPr>
          <a:xfrm>
            <a:off x="830262" y="95003"/>
            <a:ext cx="7399337" cy="84137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b="1" sz="2800"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終端機提示字串</a:t>
            </a:r>
          </a:p>
        </p:txBody>
      </p:sp>
      <p:sp>
        <p:nvSpPr>
          <p:cNvPr id="568" name="矩形 1"/>
          <p:cNvSpPr txBox="1"/>
          <p:nvPr/>
        </p:nvSpPr>
        <p:spPr>
          <a:xfrm>
            <a:off x="1558006" y="3252288"/>
            <a:ext cx="59438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bigred@adm100:~$</a:t>
            </a:r>
          </a:p>
        </p:txBody>
      </p:sp>
      <p:sp>
        <p:nvSpPr>
          <p:cNvPr id="569" name="矩形 6"/>
          <p:cNvSpPr txBox="1"/>
          <p:nvPr/>
        </p:nvSpPr>
        <p:spPr>
          <a:xfrm>
            <a:off x="1153020" y="2109788"/>
            <a:ext cx="292258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使用者帳號</a:t>
            </a:r>
          </a:p>
        </p:txBody>
      </p:sp>
      <p:sp>
        <p:nvSpPr>
          <p:cNvPr id="570" name="矩形 8"/>
          <p:cNvSpPr txBox="1"/>
          <p:nvPr/>
        </p:nvSpPr>
        <p:spPr>
          <a:xfrm>
            <a:off x="3562989" y="4534489"/>
            <a:ext cx="217170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主機名稱</a:t>
            </a:r>
          </a:p>
        </p:txBody>
      </p:sp>
      <p:sp>
        <p:nvSpPr>
          <p:cNvPr id="571" name="矩形 9"/>
          <p:cNvSpPr txBox="1"/>
          <p:nvPr/>
        </p:nvSpPr>
        <p:spPr>
          <a:xfrm>
            <a:off x="5482678" y="2109788"/>
            <a:ext cx="210185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所在目錄</a:t>
            </a:r>
          </a:p>
        </p:txBody>
      </p:sp>
      <p:sp>
        <p:nvSpPr>
          <p:cNvPr id="572" name="直線單箭頭接點 3"/>
          <p:cNvSpPr/>
          <p:nvPr/>
        </p:nvSpPr>
        <p:spPr>
          <a:xfrm>
            <a:off x="2615108" y="2861468"/>
            <a:ext cx="1" cy="471425"/>
          </a:xfrm>
          <a:prstGeom prst="line">
            <a:avLst/>
          </a:prstGeom>
          <a:ln w="25400">
            <a:solidFill>
              <a:srgbClr val="333333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73" name="直線單箭頭接點 12"/>
          <p:cNvSpPr/>
          <p:nvPr/>
        </p:nvSpPr>
        <p:spPr>
          <a:xfrm>
            <a:off x="6413467" y="2861468"/>
            <a:ext cx="1" cy="471425"/>
          </a:xfrm>
          <a:prstGeom prst="line">
            <a:avLst/>
          </a:prstGeom>
          <a:ln w="25400">
            <a:solidFill>
              <a:srgbClr val="333333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74" name="直線單箭頭接點 14"/>
          <p:cNvSpPr/>
          <p:nvPr/>
        </p:nvSpPr>
        <p:spPr>
          <a:xfrm flipV="1">
            <a:off x="4648839" y="3902074"/>
            <a:ext cx="1" cy="551173"/>
          </a:xfrm>
          <a:prstGeom prst="line">
            <a:avLst/>
          </a:prstGeom>
          <a:ln w="25400">
            <a:solidFill>
              <a:srgbClr val="333333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藥局基本資料集網站</a:t>
            </a:r>
          </a:p>
        </p:txBody>
      </p:sp>
      <p:sp>
        <p:nvSpPr>
          <p:cNvPr id="645" name="矩形 1"/>
          <p:cNvSpPr txBox="1"/>
          <p:nvPr/>
        </p:nvSpPr>
        <p:spPr>
          <a:xfrm>
            <a:off x="935799" y="1391509"/>
            <a:ext cx="718826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藥局基本資料集網址</a:t>
            </a:r>
          </a:p>
          <a:p>
            <a:pPr>
              <a:defRPr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https://data.gov.tw/dataset/6134</a:t>
            </a:r>
          </a:p>
        </p:txBody>
      </p:sp>
      <p:pic>
        <p:nvPicPr>
          <p:cNvPr id="646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17" y="2299918"/>
            <a:ext cx="9006566" cy="27915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取得藥局基本資料集</a:t>
            </a:r>
          </a:p>
        </p:txBody>
      </p:sp>
      <p:sp>
        <p:nvSpPr>
          <p:cNvPr id="651" name="矩形 1"/>
          <p:cNvSpPr txBox="1"/>
          <p:nvPr/>
        </p:nvSpPr>
        <p:spPr>
          <a:xfrm>
            <a:off x="935799" y="1275080"/>
            <a:ext cx="7188263" cy="430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wget 'https://quality.data.gov.tw/dq_download_csv.php?nid=6134&amp;md5_url=03c3b7e3b7f5433d15b92b8f7af15b49' -O drugstore.csv</a:t>
            </a:r>
            <a:endParaRPr b="1" sz="1400">
              <a:solidFill>
                <a:srgbClr val="0070C0"/>
              </a:solidFill>
            </a:endParaRPr>
          </a:p>
          <a:p>
            <a:pPr defTabSz="914400">
              <a:defRPr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E1E1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b="1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head -n 3 drugstore.csv</a:t>
            </a:r>
            <a:endParaRPr b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E1E1E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1600">
                <a:solidFill>
                  <a:srgbClr val="C00000"/>
                </a:solidFill>
              </a:rPr>
              <a:t>機構狀態,機構名稱,地址縣市別,地址鄉鎮市區,地址街道巷弄號,負責人姓名,負責人性別,電話,是否為健保特約藥局</a:t>
            </a:r>
            <a:endParaRPr sz="1600">
              <a:solidFill>
                <a:srgbClr val="C000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E1E1E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1600">
                <a:solidFill>
                  <a:srgbClr val="C00000"/>
                </a:solidFill>
              </a:rPr>
              <a:t>"開業","仁人健保藥局","宜蘭縣","蘇澳鎮","蘇港路365號","游家華","男","","Y"</a:t>
            </a:r>
            <a:endParaRPr sz="1600">
              <a:solidFill>
                <a:srgbClr val="C000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E1E1E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1600">
                <a:solidFill>
                  <a:srgbClr val="C00000"/>
                </a:solidFill>
              </a:rPr>
              <a:t>"開業","新豐藥局","宜蘭縣","蘇澳鎮","江夏路二六號","苗尊敏","女","9962869","Y"</a:t>
            </a:r>
            <a:endParaRPr sz="1600">
              <a:solidFill>
                <a:srgbClr val="C000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1E1E1E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sz="1600">
              <a:solidFill>
                <a:srgbClr val="C000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1E1E1E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E1E1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t> </a:t>
            </a:r>
            <a:r>
              <a:rPr b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cat drugstore.csv | grep '</a:t>
            </a:r>
            <a:r>
              <a:rPr>
                <a:solidFill>
                  <a:srgbClr val="0070C0"/>
                </a:solidFill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rPr b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 defTabSz="914400">
              <a:defRPr sz="15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.......</a:t>
            </a:r>
          </a:p>
          <a:p>
            <a:pPr defTabSz="914400">
              <a:defRPr sz="15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"開業","忠孝藥局","臺北市","南港區","成福路16號","黃雅惠","女","(02)2786-2829","Y"</a:t>
            </a:r>
          </a:p>
          <a:p>
            <a:pPr defTabSz="914400">
              <a:defRPr sz="15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"開業","躍獅京華藥局","臺北市","松山區","南京東路五段71號","賴煌濱","男","(02)2766-6508","Y"</a:t>
            </a:r>
          </a:p>
          <a:p>
            <a:pPr defTabSz="914400">
              <a:defRPr sz="15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"開業","農安盛康藥局","臺北市","中山區","農安街267號","葉惠茹","女","(02)25038205","Y"</a:t>
            </a:r>
          </a:p>
          <a:p>
            <a:pPr defTabSz="914400">
              <a:defRPr sz="15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.......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藥局基本資料集整理</a:t>
            </a:r>
          </a:p>
        </p:txBody>
      </p:sp>
      <p:sp>
        <p:nvSpPr>
          <p:cNvPr id="656" name="矩形 1"/>
          <p:cNvSpPr txBox="1"/>
          <p:nvPr/>
        </p:nvSpPr>
        <p:spPr>
          <a:xfrm>
            <a:off x="887170" y="1186179"/>
            <a:ext cx="7285522" cy="453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台北市有多少家藥局 ?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drugstore.csv | grep '</a:t>
            </a:r>
            <a:r>
              <a:rPr>
                <a:solidFill>
                  <a:srgbClr val="0070C0"/>
                </a:solidFill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rPr b="1">
                <a:solidFill>
                  <a:srgbClr val="0070C0"/>
                </a:solidFill>
              </a:rPr>
              <a:t>' | wc -l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815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多少縣市有藥局 ?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drugstore.csv | cut -d',' -f3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latin typeface="Arial Narrow"/>
                <a:ea typeface="Arial Narrow"/>
                <a:cs typeface="Arial Narrow"/>
                <a:sym typeface="Arial Narrow"/>
              </a:rPr>
              <a:t>"</a:t>
            </a:r>
            <a:r>
              <a:t>澎湖縣"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"澎湖縣"</a:t>
            </a:r>
          </a:p>
          <a:p>
            <a:pPr defTabSz="914400">
              <a:defRPr sz="1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t> </a:t>
            </a:r>
            <a:r>
              <a:rPr b="1">
                <a:solidFill>
                  <a:srgbClr val="0070C0"/>
                </a:solidFill>
              </a:rPr>
              <a:t>tail -n +2 drugstore.csv | tr -d \" &gt; drugstore.tmp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drugstore.tmp | cut -d',' -f3 | sort | uniq</a:t>
            </a:r>
            <a:r>
              <a:rPr b="1"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&gt;</a:t>
            </a:r>
            <a:r>
              <a:rPr b="1"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drugcity.tmp</a:t>
            </a:r>
            <a:endParaRPr sz="1000"/>
          </a:p>
          <a:p>
            <a:pPr defTabSz="914400">
              <a:defRPr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head -n 2 drugcity.tmp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南投縣</a:t>
            </a:r>
          </a:p>
          <a:p>
            <a:pPr defTabSz="914400">
              <a:defRPr sz="1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嘉義市</a:t>
            </a:r>
          </a:p>
          <a:p>
            <a:pPr defTabSz="914400">
              <a:defRPr sz="1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[注意]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t>上面命令的結果還是有重複資料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t>因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uniq </a:t>
            </a:r>
            <a:r>
              <a:t>命令是把連續相同資料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t>變為一筆資料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t>不連續的相同資料則各別處理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藥局基本資料集分析</a:t>
            </a:r>
          </a:p>
        </p:txBody>
      </p:sp>
      <p:sp>
        <p:nvSpPr>
          <p:cNvPr id="661" name="矩形 1"/>
          <p:cNvSpPr txBox="1"/>
          <p:nvPr/>
        </p:nvSpPr>
        <p:spPr>
          <a:xfrm>
            <a:off x="929861" y="1236979"/>
            <a:ext cx="7200139" cy="43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取得完整縣市名冊</a:t>
            </a:r>
          </a:p>
          <a:p>
            <a:pPr defTabSz="9144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/>
              <a:t>$ </a:t>
            </a:r>
            <a:r>
              <a:rPr b="1" sz="1600">
                <a:solidFill>
                  <a:srgbClr val="0070C0"/>
                </a:solidFill>
              </a:rPr>
              <a:t>cat /opt/dataset/tw.103.zipcode.csv | cut -d',' -f1 | sort | uniq  &gt; zipcode</a:t>
            </a:r>
            <a:endParaRPr b="1" sz="1600">
              <a:solidFill>
                <a:srgbClr val="0070C0"/>
              </a:solidFill>
            </a:endParaRPr>
          </a:p>
          <a:p>
            <a:pPr defTabSz="9144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sz="1600">
              <a:solidFill>
                <a:srgbClr val="0070C0"/>
              </a:solidFill>
            </a:endParaRPr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b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顯示沒有藥局的縣市</a:t>
            </a:r>
            <a:endParaRPr sz="1400"/>
          </a:p>
          <a:p>
            <a:pPr defTabSz="9144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/>
              <a:t>$ </a:t>
            </a:r>
            <a:r>
              <a:rPr b="1" sz="1600">
                <a:solidFill>
                  <a:srgbClr val="0070C0"/>
                </a:solidFill>
              </a:rPr>
              <a:t> join -v 2 drugcity.tmp  zipcode</a:t>
            </a:r>
            <a:endParaRPr b="1" sz="1600">
              <a:solidFill>
                <a:srgbClr val="0070C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E1E1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>
                <a:solidFill>
                  <a:srgbClr val="C00000"/>
                </a:solidFill>
              </a:rPr>
              <a:t>南海諸島</a:t>
            </a:r>
            <a:endParaRPr sz="1400">
              <a:solidFill>
                <a:srgbClr val="C000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E1E1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>
                <a:solidFill>
                  <a:srgbClr val="C00000"/>
                </a:solidFill>
              </a:rPr>
              <a:t>連江縣</a:t>
            </a:r>
            <a:endParaRPr sz="1400">
              <a:solidFill>
                <a:srgbClr val="C000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E1E1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>
                <a:solidFill>
                  <a:srgbClr val="C00000"/>
                </a:solidFill>
              </a:rPr>
              <a:t>釣魚臺</a:t>
            </a:r>
            <a:endParaRPr sz="1400">
              <a:solidFill>
                <a:srgbClr val="C0000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40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400"/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存儲藥局基本資料集</a:t>
            </a:r>
            <a:endParaRPr sz="140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mkdir  -p  opendata/</a:t>
            </a:r>
            <a:r>
              <a:rPr b="1">
                <a:solidFill>
                  <a:srgbClr val="0070C0"/>
                </a:solidFill>
              </a:rPr>
              <a:t>d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mv drugstore.tmp  opendata/d/drugstore.csv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mv drugcity.tmp  opendata/d/drugcity.csv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666" name="矩形 4"/>
          <p:cNvSpPr txBox="1"/>
          <p:nvPr/>
        </p:nvSpPr>
        <p:spPr>
          <a:xfrm>
            <a:off x="403761" y="1937244"/>
            <a:ext cx="8432263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600"/>
              <a:t>1.</a:t>
            </a:r>
            <a:r>
              <a:t>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請修改以下</a:t>
            </a:r>
            <a:r>
              <a:t> citycount</a:t>
            </a:r>
            <a:r>
              <a:t>.sh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程式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,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顯示各縣市藥局總數</a:t>
            </a:r>
            <a:endParaRPr sz="2800"/>
          </a:p>
          <a:p>
            <a:pPr>
              <a:defRPr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city</a:t>
            </a:r>
            <a:r>
              <a:rPr b="1">
                <a:solidFill>
                  <a:srgbClr val="0070C0"/>
                </a:solidFill>
              </a:rPr>
              <a:t>count</a:t>
            </a:r>
            <a:r>
              <a:rPr b="1">
                <a:solidFill>
                  <a:srgbClr val="0070C0"/>
                </a:solidFill>
              </a:rPr>
              <a:t>.sh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cn=$(cat opendata/d/drugcity.csv)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for x in $cn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echo $x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600"/>
              <a:t>2.</a:t>
            </a:r>
            <a:r>
              <a:t>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如何得知藥局基本資料集有更新</a:t>
            </a:r>
            <a:r>
              <a:t> </a:t>
            </a:r>
            <a:r>
              <a:t>?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b="0" sz="24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全臺灣大專校院科系別概況(含學生數,畢業生數,教師數)</a:t>
            </a:r>
          </a:p>
        </p:txBody>
      </p:sp>
      <p:sp>
        <p:nvSpPr>
          <p:cNvPr id="671" name="矩形 1"/>
          <p:cNvSpPr txBox="1"/>
          <p:nvPr/>
        </p:nvSpPr>
        <p:spPr>
          <a:xfrm>
            <a:off x="935799" y="1391509"/>
            <a:ext cx="718826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大專校院各校科系別概況</a:t>
            </a: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b="1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https://data.gov.tw/dataset/9621</a:t>
            </a:r>
          </a:p>
        </p:txBody>
      </p:sp>
      <p:pic>
        <p:nvPicPr>
          <p:cNvPr id="672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75" y="2502983"/>
            <a:ext cx="9026050" cy="27642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103 年全臺灣大專校院科系別資料集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rPr sz="2600">
                <a:latin typeface="Verdana"/>
                <a:ea typeface="Verdana"/>
                <a:cs typeface="Verdana"/>
                <a:sym typeface="Verdana"/>
              </a:rPr>
              <a:t>103 </a:t>
            </a:r>
            <a:r>
              <a:rPr sz="3000"/>
              <a:t>年全臺灣大專校院科系別資料集</a:t>
            </a:r>
          </a:p>
        </p:txBody>
      </p:sp>
      <p:sp>
        <p:nvSpPr>
          <p:cNvPr id="677" name="$ wget 'http://stats.moe.gov.tw/files/detail/103/103_sdata.csv' -O 103_sdata.csv…"/>
          <p:cNvSpPr txBox="1"/>
          <p:nvPr/>
        </p:nvSpPr>
        <p:spPr>
          <a:xfrm>
            <a:off x="880268" y="1160779"/>
            <a:ext cx="7299326" cy="340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wget 'http://stats.moe.gov.tw/files/detail/103/103_sdata.csv' -O 103_sdata.csv</a:t>
            </a:r>
            <a:endParaRPr b="1">
              <a:solidFill>
                <a:srgbClr val="0070C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2021-02-23 19:43:47 (3.01 MB/s) - '103_sdata.csv' saved [1034679/1034679]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3 103_sdata.csv 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學校代碼,學校名稱,科系代碼,科系名稱,日間∕進修別,等級別,學生數,教師數,上學年度畢業生數,縣市名稱,體系別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0001,國立政治大學,140101,教育學系,D 日,D 博士,93,0,16,30 臺北市,1 一般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0001,國立政治大學,140101,教育學系,D 日,M 碩士,34,0,10,30 臺北市,1 一般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03 年大專校院數學系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103 </a:t>
            </a:r>
            <a:r>
              <a:rPr sz="3000"/>
              <a:t>年大專校院數學系</a:t>
            </a:r>
          </a:p>
        </p:txBody>
      </p:sp>
      <p:sp>
        <p:nvSpPr>
          <p:cNvPr id="682" name="$ cat 103_sdata.csv | grep 數學系…"/>
          <p:cNvSpPr txBox="1"/>
          <p:nvPr/>
        </p:nvSpPr>
        <p:spPr>
          <a:xfrm>
            <a:off x="863600" y="1148080"/>
            <a:ext cx="7332663" cy="466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 sz="1600">
                <a:solidFill>
                  <a:srgbClr val="0070C0"/>
                </a:solidFill>
              </a:rPr>
              <a:t>cat 103_sdata.csv | grep 數學系</a:t>
            </a:r>
            <a:endParaRPr b="1" sz="1600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</a:t>
            </a:r>
            <a:endParaRPr b="1" sz="1600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1022,大同大學,460102,應用數學系,D 日,B 學士,4,0,30,30 臺北市,1 一般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3002,臺北市立大學,460101,數學系,D 日,M 碩士,28,0,5,30 臺北市,1 一般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3002,臺北市立大學,460101,數學系,D 日,B 學士,177,11,33,30 臺北市,1 一般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3002,臺北市立大學,460101,數學系,N 職,M 碩士,48,0,20,30 臺北市,1 一般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 sz="1600">
                <a:solidFill>
                  <a:srgbClr val="0070C0"/>
                </a:solidFill>
              </a:rPr>
              <a:t> cat 103_sdata.csv | grep 數學系 | cut -d ',' -f2 | uniq</a:t>
            </a:r>
            <a:endParaRPr b="1" sz="1600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義守大學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真理大學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大同大學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臺北市立大學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 sz="1600">
                <a:solidFill>
                  <a:srgbClr val="0070C0"/>
                </a:solidFill>
              </a:rPr>
              <a:t>cat 103_sdata.csv | grep 數學系 | cut -d ',' -f2 | uniq | wc -l</a:t>
            </a:r>
            <a:endParaRPr b="1" sz="1600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103 ~ 109 年全臺灣大專校院科系資料集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/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rPr sz="2600">
                <a:latin typeface="Verdana"/>
                <a:ea typeface="Verdana"/>
                <a:cs typeface="Verdana"/>
                <a:sym typeface="Verdana"/>
              </a:rPr>
              <a:t>103 ~ 109 </a:t>
            </a:r>
            <a:r>
              <a:t>年全臺灣大專校院科系資料集</a:t>
            </a:r>
          </a:p>
        </p:txBody>
      </p:sp>
      <p:sp>
        <p:nvSpPr>
          <p:cNvPr id="687" name="$ nano  getsdata.sh…"/>
          <p:cNvSpPr txBox="1"/>
          <p:nvPr/>
        </p:nvSpPr>
        <p:spPr>
          <a:xfrm>
            <a:off x="905668" y="1261807"/>
            <a:ext cx="7332664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 getsdata.sh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for y in 103 104 105 106 107 108 109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[ -f s$y.csv ] &amp;&amp; rm s$y.csv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wget "http://stats.moe.gov.tw/files/detail/$y/${y}_sdata.csv" -O s$y.csv &amp;&gt;/dev/null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[ "$?" != "0" ] &amp;&amp; echo "download s${y}.csv failure" &amp;&amp; continue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echo "s$y.csv ok"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 ! -d opendata/s ] &amp;&amp; mkdir -p opendata/s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mv s*.csv opendata/s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chmod +x getsdata.sh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./getsdata.sh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目錄及檔案管理 </a:t>
            </a:r>
          </a:p>
        </p:txBody>
      </p:sp>
      <p:sp>
        <p:nvSpPr>
          <p:cNvPr id="577" name="矩形 1"/>
          <p:cNvSpPr txBox="1"/>
          <p:nvPr/>
        </p:nvSpPr>
        <p:spPr>
          <a:xfrm>
            <a:off x="578040" y="1740766"/>
            <a:ext cx="7588058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在 </a:t>
            </a:r>
            <a:r>
              <a:rPr b="1" sz="1600">
                <a:latin typeface="Verdana"/>
                <a:ea typeface="Verdana"/>
                <a:cs typeface="Verdana"/>
                <a:sym typeface="Verdana"/>
              </a:rPr>
              <a:t>Windows</a:t>
            </a:r>
            <a:r>
              <a:t> 系統的 </a:t>
            </a:r>
            <a:r>
              <a:rPr b="1" sz="1600">
                <a:latin typeface="Verdana"/>
                <a:ea typeface="Verdana"/>
                <a:cs typeface="Verdana"/>
                <a:sym typeface="Verdana"/>
              </a:rPr>
              <a:t>CMD</a:t>
            </a:r>
            <a:r>
              <a:t> 視窗, 執行以下命令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bigred@&lt;alp.dta1 IP&gt;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t> </a:t>
            </a:r>
            <a:r>
              <a:rPr b="1">
                <a:solidFill>
                  <a:srgbClr val="0070C0"/>
                </a:solidFill>
              </a:rPr>
              <a:t>pwd</a:t>
            </a:r>
            <a:endParaRPr b="1">
              <a:solidFill>
                <a:srgbClr val="0070C0"/>
              </a:solidFill>
            </a:endParaRP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/home/bigred</a:t>
            </a:r>
            <a:endParaRPr sz="160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ls -al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total 40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drwxr-sr-x 8 bigred bigred 4096 Oct 24 22:04 .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drwxr-xr-x 4 root   root   4096 Jul 10 13:49 ..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-rw------- 1 bigred bigred  484 Nov 27 21:20 .bash_history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drwxr-sr-x 2 bigred bigred 4096 Oct 24 21:56 .beeline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drwxr-sr-x 2 bigred bigred 4096 Sep  5  2020 .cache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-rw-r--r-- 1 bigred bigred  131 Oct 24 21:56 .hiverc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drwx--S--- 2 bigred bigred 4096 Sep 20 10:27 .ssh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drwxr-sr-x 2 bigred bigred 4096 Jul 10 10:48 bin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drwxr-sr-x 6 bigred bigred 4096 Jul 31 12:46 dt</a:t>
            </a:r>
          </a:p>
          <a:p>
            <a:pPr>
              <a:defRPr sz="15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drwxr-sr-x 5 bigred bigred 4096 Oct 24 21:56 metastore_db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家目錄及目錄管理 </a:t>
            </a:r>
          </a:p>
        </p:txBody>
      </p:sp>
      <p:sp>
        <p:nvSpPr>
          <p:cNvPr id="580" name="矩形 1"/>
          <p:cNvSpPr txBox="1"/>
          <p:nvPr/>
        </p:nvSpPr>
        <p:spPr>
          <a:xfrm>
            <a:off x="546265" y="1491383"/>
            <a:ext cx="7619836" cy="485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你的家目錄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echo ~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/home/ds130</a:t>
            </a:r>
            <a:endParaRPr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你在家目錄嗎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 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pwd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/home/ds130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離家出走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cd  /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mkdir house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mkdir: cannot create directory ‘house’: Permission denied</a:t>
            </a:r>
          </a:p>
          <a:p>
            <a:pPr>
              <a:defRPr b="1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回家</a:t>
            </a:r>
            <a:endParaRPr b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cd </a:t>
            </a:r>
            <a:r>
              <a:rPr b="1">
                <a:solidFill>
                  <a:srgbClr val="0070C0"/>
                </a:solidFill>
              </a:rPr>
              <a:t>~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建立地下室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mkdir basement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家目錄及目錄管理 </a:t>
            </a:r>
          </a:p>
        </p:txBody>
      </p:sp>
      <p:sp>
        <p:nvSpPr>
          <p:cNvPr id="583" name="矩形 1"/>
          <p:cNvSpPr txBox="1"/>
          <p:nvPr/>
        </p:nvSpPr>
        <p:spPr>
          <a:xfrm>
            <a:off x="546265" y="1491383"/>
            <a:ext cx="7619836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進入地下室</a:t>
            </a:r>
            <a:endParaRPr b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cd basement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產生檔案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touch xfile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回到一樓</a:t>
            </a:r>
          </a:p>
          <a:p>
            <a:pPr>
              <a:defRPr b="1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solidFill>
                  <a:srgbClr val="C00000"/>
                </a:solidFill>
              </a:rPr>
              <a:t>$</a:t>
            </a:r>
            <a:r>
              <a:t> cd ..</a:t>
            </a:r>
          </a:p>
          <a:p>
            <a:pPr>
              <a:defRPr b="1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打掉地下室</a:t>
            </a:r>
          </a:p>
          <a:p>
            <a:pPr>
              <a:defRPr b="1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solidFill>
                  <a:srgbClr val="C00000"/>
                </a:solidFill>
              </a:rPr>
              <a:t>$</a:t>
            </a:r>
            <a:r>
              <a:t> rm -r basement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標題 1"/>
          <p:cNvSpPr txBox="1"/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586" name="矩形 4"/>
          <p:cNvSpPr txBox="1"/>
          <p:nvPr/>
        </p:nvSpPr>
        <p:spPr>
          <a:xfrm>
            <a:off x="693155" y="1656657"/>
            <a:ext cx="8020896" cy="4407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請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在家目錄中,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建立以下目錄結構</a:t>
            </a: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1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bigboss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├── bin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├── home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│   ├── ds101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│   └── ds102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└── tmp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2.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請進入</a:t>
            </a:r>
            <a:r>
              <a:t> ds102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目錄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3.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在</a:t>
            </a:r>
            <a:r>
              <a:t> ds102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目錄, 刪除</a:t>
            </a:r>
            <a:r>
              <a:t> ds101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目錄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4.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回到家目錄, 刪除</a:t>
            </a:r>
            <a:r>
              <a:t> bigboss </a:t>
            </a:r>
            <a:r>
              <a:rPr sz="2800">
                <a:latin typeface="標楷體"/>
                <a:ea typeface="標楷體"/>
                <a:cs typeface="標楷體"/>
                <a:sym typeface="標楷體"/>
              </a:rPr>
              <a:t>目錄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b="1"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命令</a:t>
            </a:r>
          </a:p>
        </p:txBody>
      </p:sp>
      <p:sp>
        <p:nvSpPr>
          <p:cNvPr id="591" name="矩形 1"/>
          <p:cNvSpPr txBox="1"/>
          <p:nvPr/>
        </p:nvSpPr>
        <p:spPr>
          <a:xfrm>
            <a:off x="712519" y="1675349"/>
            <a:ext cx="7453580" cy="413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echo -n No new line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echo "A line with an escaped\nreturn but no -e option"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 line with an escaped\nreturn but no -e option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echo -e "A line with an escaped\nreturn"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 line with an escaped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return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 defTabSz="914400">
              <a:defRPr b="1">
                <a:latin typeface="+mn-lt"/>
                <a:ea typeface="+mn-ea"/>
                <a:cs typeface="+mn-cs"/>
                <a:sym typeface="Calibri"/>
              </a:defRPr>
            </a:pPr>
            <a:r>
              <a: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字串變大寫或小寫</a:t>
            </a:r>
            <a:endParaRPr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b="1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a="aBc"</a:t>
            </a:r>
            <a:endParaRPr b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b="1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echo ${a^^}</a:t>
            </a:r>
            <a:endParaRPr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ABC</a:t>
            </a:r>
            <a:endParaRPr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 sz="1200">
                <a:latin typeface="+mn-lt"/>
                <a:ea typeface="+mn-ea"/>
                <a:cs typeface="+mn-cs"/>
                <a:sym typeface="Calibri"/>
              </a:defRPr>
            </a:pPr>
            <a:endParaRPr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b="1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echo ${a,,}</a:t>
            </a:r>
            <a:endParaRPr b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abc</a:t>
            </a:r>
            <a:endParaRPr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標題 1"/>
          <p:cNvSpPr txBox="1"/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程式範例</a:t>
            </a:r>
            <a:r>
              <a:rPr b="1" sz="2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2800">
                <a:latin typeface="Verdana"/>
                <a:ea typeface="Verdana"/>
                <a:cs typeface="Verdana"/>
                <a:sym typeface="Verdana"/>
              </a:rPr>
              <a:t>- myecho.sh</a:t>
            </a:r>
          </a:p>
        </p:txBody>
      </p:sp>
      <p:sp>
        <p:nvSpPr>
          <p:cNvPr id="594" name="矩形 6"/>
          <p:cNvSpPr txBox="1"/>
          <p:nvPr/>
        </p:nvSpPr>
        <p:spPr>
          <a:xfrm>
            <a:off x="492826" y="1538292"/>
            <a:ext cx="7852889" cy="420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撰寫程式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echo '</a:t>
            </a:r>
            <a:r>
              <a:rPr b="1"/>
              <a:t>#!/bin/sh</a:t>
            </a:r>
            <a:endParaRPr b="1"/>
          </a:p>
          <a:p>
            <a:pPr>
              <a:defRPr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"let me go"</a:t>
            </a:r>
            <a:r>
              <a:rPr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'</a:t>
            </a:r>
            <a:r>
              <a:rPr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&gt; myecho.sh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myecho.sh</a:t>
            </a: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#!/bin/sh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"let me go"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1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執行程式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chmod +x myecho.sh</a:t>
            </a: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./myecho.sh</a:t>
            </a:r>
            <a:endParaRPr b="1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let me go</a:t>
            </a:r>
          </a:p>
          <a:p>
            <a:pPr>
              <a:defRPr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Rectangle 28"/>
          <p:cNvSpPr txBox="1"/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b="1"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nano </a:t>
            </a: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文字編輯命令</a:t>
            </a:r>
          </a:p>
        </p:txBody>
      </p:sp>
      <p:sp>
        <p:nvSpPr>
          <p:cNvPr id="599" name="矩形 1"/>
          <p:cNvSpPr txBox="1"/>
          <p:nvPr/>
        </p:nvSpPr>
        <p:spPr>
          <a:xfrm>
            <a:off x="617517" y="1609724"/>
            <a:ext cx="769521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myecho</a:t>
            </a:r>
          </a:p>
        </p:txBody>
      </p:sp>
      <p:pic>
        <p:nvPicPr>
          <p:cNvPr id="6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29" y="2142340"/>
            <a:ext cx="7734301" cy="3905251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6E6E6E"/>
      </a:accent3>
      <a:accent4>
        <a:srgbClr val="707070"/>
      </a:accent4>
      <a:accent5>
        <a:srgbClr val="4D4D4D"/>
      </a:accent5>
      <a:accent6>
        <a:srgbClr val="7F9BBC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6E6E6E"/>
      </a:accent3>
      <a:accent4>
        <a:srgbClr val="707070"/>
      </a:accent4>
      <a:accent5>
        <a:srgbClr val="4D4D4D"/>
      </a:accent5>
      <a:accent6>
        <a:srgbClr val="7F9BBC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