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b="1"/>
            </a:pPr>
            <a:r>
              <a:t>HDFS Settings for Better Hadoop Performance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https://community.hortonworks.com/articles/103176/hdfs-settings-for-better-hadoop-performance.html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sz="800" b="1"/>
            </a:pPr>
            <a:r>
              <a:t>How to View FSImage and Edit Logs Files in Hadoop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https://acadgild.com/blog/view-fsimage-edit-logs-files-hadoop/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5" name="Shape 2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defRPr sz="1000" b="1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以下是 </a:t>
            </a:r>
            <a:r>
              <a:t>Data Node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本機識別資訊</a:t>
            </a:r>
            <a:r>
              <a:t>,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除了識別資訊外</a:t>
            </a:r>
            <a:r>
              <a:t>,  clusterID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用來確認是在 </a:t>
            </a:r>
            <a:r>
              <a:t>cute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聯邦中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 b="1">
                <a:latin typeface="Verdana"/>
                <a:ea typeface="Verdana"/>
                <a:cs typeface="Verdana"/>
                <a:sym typeface="Verdana"/>
              </a:defRPr>
            </a:pPr>
            <a:r>
              <a:t>$ ssh dtw1 cat dn/current/VERSION         (Data Node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設定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#Sat Mar 12 15:49:46 CST 2016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storageID=DS-9af81e53-9119-4cb6-a5ff-82b86a102407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clusterID=</a:t>
            </a:r>
            <a:r>
              <a:rPr b="1"/>
              <a:t>cute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cTime=0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datanodeUuid=09a2c836-fd5b-46b2-bb1a-5f603a51977f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storageType=DATA_NODE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layoutVersion=-56</a:t>
            </a:r>
          </a:p>
          <a:p>
            <a:pPr>
              <a:lnSpc>
                <a:spcPct val="80000"/>
              </a:lnSpc>
              <a:defRPr sz="1000" b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defRPr sz="1000" b="1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這是  </a:t>
            </a:r>
            <a:r>
              <a:t>Data Pool 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的設定</a:t>
            </a:r>
            <a:r>
              <a:t>,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主要功能是確認幫那部 </a:t>
            </a:r>
            <a:r>
              <a:t>Name Node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存儲資料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 b="1">
                <a:latin typeface="Verdana"/>
                <a:ea typeface="Verdana"/>
                <a:cs typeface="Verdana"/>
                <a:sym typeface="Verdana"/>
              </a:defRPr>
            </a:pPr>
            <a:r>
              <a:t>$ ssh dtw1 'cat dn/current/BP-91913023-172.17.6.10-1520333287341/current/VERSION'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#Tue Mar 06 19:28:39 CST 2018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namespaceID=1232081007     </a:t>
            </a:r>
            <a:r>
              <a:rPr b="1"/>
              <a:t>(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這是 </a:t>
            </a:r>
            <a:r>
              <a:rPr b="1"/>
              <a:t>Name Node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的 </a:t>
            </a:r>
            <a:r>
              <a:rPr b="1"/>
              <a:t>ID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cTime=1520333287341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blockpoolID=BP-91913023-172.17.6.10-1520333287341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layoutVersion=-57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0" name="Shape 2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t>如沒有啟動 secondary name node, 由以下資訊可知 edits 檔案會一直增加, 但是 fsimage_00000000000000 不會改變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$ ssh dtm1 ls -alh nn/current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total 1.1M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drwxr-sr-x 2 bigred bigred 4.0K May  2 00:50 .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drwxr-sr-x 3 bigred bigred 4.0K May  2 00:34 ..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-rw-r--r-- 1 bigred bigred  180 May  2 00:32 VERSION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..........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-rw-r--r-- 1 bigred bigred   42 May  2 00:48 edits_0000000000000000042-0000000000000000043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-rw-r--r-- 1 bigred bigred   42 May  2 00:49 edits_0000000000000000044-0000000000000000045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-rw-r--r-- 1 bigred bigred   42 May  2 00:50 edits_0000000000000000046-0000000000000000047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-rw-r--r-- 1 bigred bigred 1.0M May  2 00:50 edits_inprogress_0000000000000000048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-rw-r--r-- 1 bigred bigred  322 May  2 00:32 </a:t>
            </a:r>
            <a:r>
              <a:rPr b="1"/>
              <a:t>fsimage_0000000000000000000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-rw-r--r-- 1 bigred bigred   62 May  2 00:32 fsimage_0000000000000000000.md5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-rw-r--r-- 1 bigred bigred    3 May  2 00:50 seen_txid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sz="1400" b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sz="1400" b="1">
                <a:latin typeface="Verdana"/>
                <a:ea typeface="Verdana"/>
                <a:cs typeface="Verdana"/>
                <a:sym typeface="Verdana"/>
              </a:defRPr>
            </a:pPr>
            <a:r>
              <a:t>設定 Secondary Name Node 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$ stophdfs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$ nano vmalpdt/hdp210/conf/hadoop-2.10.1/hdfs-site.xml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......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&lt;property&gt;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&lt;name&gt;dfs.namenode.checkpoint.dir&lt;/name&gt;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&lt;value&gt;file:/home/bigred/sn&lt;/value&gt;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&lt;/property&gt;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&lt;property&gt;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&lt;name&gt;dfs.namenode.checkpoint.edits.dir&lt;/name&gt;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&lt;value&gt;file:/home/bigred/sn&lt;/value&gt;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&lt;/property&gt;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&lt;property&gt;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&lt;name&gt;dfs.namenode.checkpoint.period&lt;/name&gt;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&lt;value&gt;360&lt;/value&gt;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&lt;/property&gt;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.......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$ dtconf 210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啟動 Secondary Name Node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$ starthdfs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檢視 NameNode 目錄內容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$ ssh dtm1 ls -alh nn/current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........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-rw-r--r-- 1 bigred bigred   42 May  2 01:22 edits_0000000000000000085-0000000000000000086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-rw-r--r-- 1 bigred bigred 1.0M May  2 01:22 edits_inprogress_0000000000000000087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-rw-r--r-- 1 bigred bigred  943 May  2 01:14 fsimage_0000000000000000082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-rw-r--r-- 1 bigred bigred   62 May  2 01:14 fsimage_0000000000000000082.md5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-rw-r--r-- 1 bigred bigred  943 May  2 01:22 </a:t>
            </a:r>
            <a:r>
              <a:rPr b="1"/>
              <a:t>fsimage_0000000000000000086  (Secondary NameNode </a:t>
            </a:r>
            <a:r>
              <a:t>產生)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-rw-r--r-- 1 bigred bigred   62 May  2 01:22 fsimage_0000000000000000086.md5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-rw-r--r-- 1 bigred bigred    3 May  2 01:22 seen_txid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Secondary Name Node 的資料目錄會有 NameNode 資料檔 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bigred@dta1:~$ ssh dtm1 ls -alh sn/current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total 36K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drwxr-sr-x 2 bigred bigred 4.0K May  2 01:22 .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drwxr-sr-x 3 bigred bigred 4.0K May  2 01:16 ..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-rw-r--r-- 1 bigred bigred  180 May  2 01:22 VERSION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-rw-r--r-- 1 bigred bigred   42 May  2 01:16 edits_0000000000000000083-0000000000000000084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-rw-r--r-- 1 bigred bigred   42 May  2 01:22 edits_0000000000000000085-0000000000000000086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-rw-r--r-- 1 bigred bigred  943 May  2 01:16 fsimage_0000000000000000084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-rw-r--r-- 1 bigred bigred   62 May  2 01:16 fsimage_0000000000000000084.md5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-rw-r--r-- 1 bigred bigred  943 May  2 01:22 </a:t>
            </a:r>
            <a:r>
              <a:rPr b="1"/>
              <a:t>fsimage_0000000000000000086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-rw-r--r-- 1 bigred bigred   62 May  2 01:22 fsimage_0000000000000000086.md5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$ ssh dtm1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$ tree -h nn/current</a:t>
            </a:r>
          </a:p>
          <a:p>
            <a:pPr>
              <a:spcBef>
                <a:spcPts val="100"/>
              </a:spcBef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.......</a:t>
            </a:r>
          </a:p>
          <a:p>
            <a:pPr>
              <a:spcBef>
                <a:spcPts val="100"/>
              </a:spcBef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├── [  42]  edits_0000000000000000422-0000000000000000423</a:t>
            </a:r>
          </a:p>
          <a:p>
            <a:pPr>
              <a:spcBef>
                <a:spcPts val="100"/>
              </a:spcBef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├── [1.0M]  edits_0000000000000000424-0000000000000000424</a:t>
            </a:r>
          </a:p>
          <a:p>
            <a:pPr>
              <a:spcBef>
                <a:spcPts val="100"/>
              </a:spcBef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├── [1.0M]  edits_inprogress_0000000000000000425</a:t>
            </a:r>
          </a:p>
          <a:p>
            <a:pPr>
              <a:spcBef>
                <a:spcPts val="100"/>
              </a:spcBef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├── [ 796]  fsimage_0000000000000000197</a:t>
            </a:r>
          </a:p>
          <a:p>
            <a:pPr>
              <a:spcBef>
                <a:spcPts val="100"/>
              </a:spcBef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├── [  62]  fsimage_0000000000000000197.md5</a:t>
            </a:r>
          </a:p>
          <a:p>
            <a:pPr>
              <a:spcBef>
                <a:spcPts val="100"/>
              </a:spcBef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├── [ 796]  fsimage_0000000000000000424</a:t>
            </a:r>
          </a:p>
          <a:p>
            <a:pPr>
              <a:spcBef>
                <a:spcPts val="100"/>
              </a:spcBef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├── [  62]  fsimage_0000000000000000424.md5</a:t>
            </a:r>
          </a:p>
          <a:p>
            <a:pPr>
              <a:spcBef>
                <a:spcPts val="100"/>
              </a:spcBef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├── [   4]  seen_txid</a:t>
            </a:r>
          </a:p>
          <a:p>
            <a:pPr>
              <a:spcBef>
                <a:spcPts val="100"/>
              </a:spcBef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└── [ 179]  VERSION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$ hdfs dfs -mkdir /xyz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HDFS Offline Edits Viewer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$ hdfs oev -i /home/bigred/nn/current/</a:t>
            </a:r>
            <a:r>
              <a:rPr b="1"/>
              <a:t>edits_inprogress_0000000000000000425</a:t>
            </a:r>
            <a:r>
              <a:t> -o edits.xml -p XML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$ cat edits.xml 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&lt;?xml version="1.0" encoding="UTF-8"?&gt;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&lt;EDITS&gt;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&lt;EDITS_VERSION&gt;-63&lt;/EDITS_VERSION&gt;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........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........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&lt;RECORD&gt;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  &lt;OPCODE&gt;OP_MKDIR&lt;/OPCODE&gt;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  &lt;DATA&gt;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    &lt;TXID&gt;426&lt;/TXID&gt;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    &lt;LENGTH&gt;0&lt;/LENGTH&gt;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    &lt;INODEID&gt;16393&lt;/INODEID&gt;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    &lt;PATH&gt;</a:t>
            </a:r>
            <a:r>
              <a:rPr b="1"/>
              <a:t>/xyz</a:t>
            </a:r>
            <a:r>
              <a:t>&lt;/PATH&gt;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    &lt;TIMESTAMP&gt;1522462369370&lt;/TIMESTAMP&gt;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    &lt;PERMISSION_STATUS&gt;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      &lt;USERNAME&gt;bigred&lt;/USERNAME&gt;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      &lt;GROUPNAME&gt;bigboss&lt;/GROUPNAME&gt;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      &lt;MODE&gt;493&lt;/MODE&gt;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    &lt;/PERMISSION_STATUS&gt;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  &lt;/DATA&gt;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&lt;/RECORD&gt;</a:t>
            </a:r>
          </a:p>
          <a:p>
            <a:pPr>
              <a:spcBef>
                <a:spcPts val="1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&lt;/EDITS&gt;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第一題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/>
              <a:t>ssh dtw1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/>
              <a:t>echo 'xyz' &gt; dn/current/BP-235466974-172.17.6.10-1501566098861/current/finalized/subdir0/subdir0/blk_1073742016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/>
              <a:t>exit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 b="1"/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/>
              <a:t>hdfs dfs -cat /passwd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/>
              <a:t>hdfs dfs -cat /passwd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17/08/07 13:50:43 WARN hdfs.DFSClient: Exception while reading from BP-235466974-172.17.6.10-1501566098861:blk_1073742016_1192 of /passwd from DatanodeInfoWithStorage[172.17.8.10:50010,DS-12f0454d-f38e-4ba6-aa2a-8480332828a5,DISK]</a:t>
            </a:r>
          </a:p>
          <a:p>
            <a:pPr>
              <a:spcBef>
                <a:spcPts val="300"/>
              </a:spcBef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r>
              <a:t>java.io.IOException: Premature EOF reading from org.apache.hadoop.net.SocketInputStream@3ecd267f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[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重要</a:t>
            </a:r>
            <a:r>
              <a:t>]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上述命令</a:t>
            </a:r>
            <a:r>
              <a:t>,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執行時會拋出 </a:t>
            </a:r>
            <a:r>
              <a:t>java.io.IOException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例外物件</a:t>
            </a:r>
            <a:r>
              <a:t>,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此時 </a:t>
            </a:r>
            <a:r>
              <a:t>HDFS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會刪除被竄改的 </a:t>
            </a:r>
            <a:r>
              <a:t>Block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 檔</a:t>
            </a:r>
            <a:r>
              <a:t>,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然後複製一份到其他主機</a:t>
            </a:r>
            <a:r>
              <a:t>.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會自動修復必須要有多的 </a:t>
            </a:r>
            <a:r>
              <a:t>Datanode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主機</a:t>
            </a:r>
          </a:p>
          <a:p>
            <a:pPr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endParaRPr>
              <a:latin typeface="新細明體"/>
              <a:ea typeface="新細明體"/>
              <a:cs typeface="新細明體"/>
              <a:sym typeface="新細明體"/>
            </a:endParaRPr>
          </a:p>
          <a:p>
            <a:pPr>
              <a:spcBef>
                <a:spcPts val="300"/>
              </a:spcBef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第二題</a:t>
            </a:r>
          </a:p>
          <a:p>
            <a:pPr>
              <a:spcBef>
                <a:spcPts val="300"/>
              </a:spcBef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移除 </a:t>
            </a:r>
            <a:r>
              <a:t>/passwd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檔案所有 </a:t>
            </a:r>
            <a:r>
              <a:t>Block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$ ssh dtw1 rm dn/current/BP-235466974-172.17.6.10-1501566098861/current/finalized/subdir0/subdir0/blk_1073742016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$ ssh dtw2 rm dn/current/BP-235466974-172.17.6.10-1501566098861/current/finalized/subdir0/subdir0/blk_1073742016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$ hdfs dfs -cat /passwd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17/08/07 14:19:54 WARN impl.BlockReaderFactory: I/O error constructing remote block reader.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java.io.IOException: Got error, status=ERROR, status message opReadBlock BP-235466974-172.17.6.10-1501566098861:blk_1073742016_1192 received exception java.io.FileNotFoundException: BlockId 1073742016 is not valid., for OP_READ_BLOCK, self=/172.17.0.1:50142, remote=/172.17.8.11:50010, for file /passwd, for pool BP-235466974-172.17.6.10-1501566098861 block 1073742016_1192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/>
              <a:t>hdfs fsck /passwd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/passwd: CORRUPT blockpool BP-235466974-172.17.6.10-1501566098861 block blk_1073742016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.............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********************************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UNDER MIN REPL'D BLOCKS:	1 (100.0 %)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dfs.namenode.replication.min:	1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CORRUPT FILES:	1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MISSING BLOCKS:	1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MISSING SIZE:		2495 B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CORRUPT BLOCKS: 	1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********************************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 ................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Corrupt blocks:		1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Missing replicas:		0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Number of data-nodes:		2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 Number of racks:		1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FSCK ended at Mon Aug 07 14:21:07 CST 2017 in 11 milliseconds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The filesystem under path '/passwd' is CORRUPT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[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重要</a:t>
            </a:r>
            <a:r>
              <a:t>]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上述命令</a:t>
            </a:r>
            <a:r>
              <a:t>,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執行時會拋出 </a:t>
            </a:r>
            <a:r>
              <a:t>java.io.FileNotFoundException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例外物件</a:t>
            </a:r>
            <a:r>
              <a:t>,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此時  </a:t>
            </a:r>
            <a:r>
              <a:t>HDFS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是無法修復此損毀的檔案</a:t>
            </a:r>
            <a:r>
              <a:t>,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因所有 </a:t>
            </a:r>
            <a:r>
              <a:t>Block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遺失</a:t>
            </a:r>
            <a:r>
              <a:t>,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處理方式只能執行 </a:t>
            </a:r>
            <a:r>
              <a:t>"hdfs dfs -rm"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將其刪除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>
              <a:latin typeface="新細明體"/>
              <a:ea typeface="新細明體"/>
              <a:cs typeface="新細明體"/>
              <a:sym typeface="新細明體"/>
            </a:endParaRPr>
          </a:p>
          <a:p>
            <a:pPr>
              <a:spcBef>
                <a:spcPts val="300"/>
              </a:spcBef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第三題 </a:t>
            </a:r>
            <a:r>
              <a:t>: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計算 </a:t>
            </a:r>
            <a:r>
              <a:t>Datanode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死亡時間的公式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By default, the datanode has to be unavailable (not sending a heartbeat to the namenode) for 10.5 minutes before the blocks on the unavailable datanode are replicated. The time to mark a datanode as dead is: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(dfs.namenode.heartbeat.recheck-interval * 2) + (10 * 1000 * heartbeatInterval)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If  the default values are applied to the above formula: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(300000 * 2) + (10 * 1000 * 3) = 630000 Milliseconds = </a:t>
            </a:r>
            <a:r>
              <a:rPr b="1"/>
              <a:t>10.5 Minutes</a:t>
            </a:r>
            <a:r>
              <a:t>. </a:t>
            </a:r>
            <a:r>
              <a:rPr b="1"/>
              <a:t>(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這是內定值</a:t>
            </a:r>
            <a:r>
              <a:rPr b="1"/>
              <a:t>)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If there is a need to take up the time before replication starts this can be done by changing dfs.namenode.heartbeat.recheck-interval to a higher value by adding the configuration and value into AMBARI / HDFS / Configurations / Custom hdfs-site </a:t>
            </a:r>
          </a:p>
          <a:p>
            <a:pPr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300"/>
              </a:spcBef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 b="0"/>
              <a:t> </a:t>
            </a:r>
            <a:r>
              <a:t>docker stop ubuntu_wka02_1</a:t>
            </a:r>
          </a:p>
          <a:p>
            <a:pPr>
              <a:spcBef>
                <a:spcPts val="300"/>
              </a:spcBef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r>
              <a:t>$ ssh localhost -p 22100</a:t>
            </a:r>
          </a:p>
          <a:p>
            <a:pPr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/>
              <a:t>hdfs fsck  /passwd  -files  -blocks  -locations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Connecting to namenode via http://nna:50070/fsck?ugi=bigred&amp;files=1&amp;blocks=1&amp;locations=1&amp;path=%2Fpasswd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FSCK started by bigred (auth:SIMPLE) from /172.17.0.1 for path /passwd at Wed Mar 28 10:40:21 CST 2018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/passwd 2489 bytes, 1 block(s):  OK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0. BP-1848824758-172.17.6.10-1522203345749:blk_1073741825_1001 len=2489 Live_repl=2 [DatanodeInfoWithStorage[</a:t>
            </a:r>
            <a:r>
              <a:rPr b="1"/>
              <a:t>172.17.8.10</a:t>
            </a:r>
            <a:r>
              <a:t>:50010,DS-4db72ccc-3356-4845-9a08-70d78b665aa3,DISK], DatanodeInfoWithStorage[</a:t>
            </a:r>
            <a:r>
              <a:rPr b="1"/>
              <a:t>172.17.8.12</a:t>
            </a:r>
            <a:r>
              <a:t>:50010,DS-1d8e896c-63ec-4d9e-b768-4ea9c9f5d994,DISK]]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由以上資訊可知資料存在 </a:t>
            </a:r>
            <a:r>
              <a:t>172.17.8.10(wka01)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及 </a:t>
            </a:r>
            <a:r>
              <a:t>172.17.8.12(wka03)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這二部 </a:t>
            </a:r>
            <a:r>
              <a:t>DataNode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/>
              <a:t>docker stop wka03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 b="1"/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執行完停止 </a:t>
            </a:r>
            <a:r>
              <a:t>wka03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主機命令後</a:t>
            </a:r>
            <a:r>
              <a:t>,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請等待 </a:t>
            </a:r>
            <a:r>
              <a:t>10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分鐘左右</a:t>
            </a:r>
            <a:r>
              <a:t>, wka03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才會進入 </a:t>
            </a:r>
            <a:r>
              <a:t>Dead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狀態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>
              <a:latin typeface="新細明體"/>
              <a:ea typeface="新細明體"/>
              <a:cs typeface="新細明體"/>
              <a:sym typeface="新細明體"/>
            </a:endParaRP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/>
              <a:t>hdfs dfs -cat /passwd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18/03/28 12:15:26 WARN impl.BlockReaderFactory: I/O error constructing remote block reader.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java.net.NoRouteToHostException: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找不到通往該主機的路由路徑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	at sun.nio.ch.SocketChannelImpl.checkConnect(Native Method)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	at sun.nio.ch.SocketChannelImpl.finishConnect(SocketChannelImpl.java:717)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	at org.apache.hadoop.net.SocketIOWithTimeout.connect(SocketIOWithTimeout.java:206)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........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.........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sshd:x:122:65534::/var/run/sshd:/usr/sbin/nologin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landscape:x:123:129::/var/lib/landscape:/bin/false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lxc-dnsmasq:x:124:130:LXC dnsmasq,,,:/var/lib/lxc:/bin/false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uml-net:x:125:132::/home/uml-net:/bin/false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在 </a:t>
            </a:r>
            <a:r>
              <a:t>wka03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狀態還沒變為 </a:t>
            </a:r>
            <a:r>
              <a:t>Dead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之前</a:t>
            </a:r>
            <a:r>
              <a:t>,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只要讀取 </a:t>
            </a:r>
            <a:r>
              <a:t>/passwd,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可能先出現 </a:t>
            </a:r>
            <a:r>
              <a:t>Java Exception,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然後還是會顯示 </a:t>
            </a:r>
            <a:r>
              <a:t>/passwd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檔案內容</a:t>
            </a:r>
            <a:r>
              <a:t>,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如上面資訊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>
              <a:latin typeface="新細明體"/>
              <a:ea typeface="新細明體"/>
              <a:cs typeface="新細明體"/>
              <a:sym typeface="新細明體"/>
            </a:endParaRP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十分鐘後</a:t>
            </a:r>
            <a:r>
              <a:t>,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執行以下程式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/>
              <a:t>hdfs dfsadmin -report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..............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300"/>
              </a:spcBef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r>
              <a:t>Dead datanodes (1):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Name: 172.17.8.12:50010 (wka03)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Hostname: wka03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Decommission Status : Normal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Configured Capacity: 101327663104 (94.37 GB)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DFS Used: 27092 (26.46 KB)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Non DFS Used: 12795737644 (11.92 GB)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DFS Remaining: 83361161216 (77.64 GB)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DFS Used%: 0.00%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DFS Remaining%: 82.27%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Configured Cache Capacity: 0 (0 B)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Cache Used: 0 (0 B)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Cache Remaining: 0 (0 B)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Cache Used%: 100.00%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Cache Remaining%: 0.00%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Xceivers: 1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Last contact: Wed Mar 28 10:29:53 CST 2018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Last Block Report: Wed Mar 28 10:25:46 CST 2018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300"/>
              </a:spcBef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由上面資訊 可知 </a:t>
            </a:r>
            <a:r>
              <a:t>wka03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的狀態是  </a:t>
            </a:r>
            <a:r>
              <a:t>Dead,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一旦這工作機狀態為 </a:t>
            </a:r>
            <a:r>
              <a:t>Dead ,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它的資料會自動被搬移到其它 </a:t>
            </a:r>
            <a:r>
              <a:t>DataNode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主機</a:t>
            </a:r>
            <a:r>
              <a:t>, </a:t>
            </a:r>
          </a:p>
          <a:p>
            <a:pPr>
              <a:spcBef>
                <a:spcPts val="300"/>
              </a:spcBef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請看以下命令的資訊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 b="0">
              <a:latin typeface="新細明體"/>
              <a:ea typeface="新細明體"/>
              <a:cs typeface="新細明體"/>
              <a:sym typeface="新細明體"/>
            </a:endParaRP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/>
              <a:t>hdfs fsck  /passwd  -files  -blocks  -locations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Connecting to namenode via http://nna:50070/fsck?ugi=bigred&amp;files=1&amp;blocks=1&amp;locations=1&amp;path=%2Fpasswd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FSCK started by bigred (auth:SIMPLE) from /172.17.0.1 for path /passwd at Wed Mar 28 10:47:53 CST 2018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/passwd 2489 bytes, 1 block(s):  OK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0. BP-1848824758-172.17.6.10-1522203345749:blk_1073741825_1001 len=2489 Live_repl=2 [DatanodeInfoWithStorage[</a:t>
            </a:r>
            <a:r>
              <a:rPr b="1"/>
              <a:t>172.17.8.10</a:t>
            </a:r>
            <a:r>
              <a:t>:50010,DS-4db72ccc-3356-4845-9a08-70d78b665aa3,DISK], DatanodeInfoWithStorage[</a:t>
            </a:r>
            <a:r>
              <a:rPr b="1"/>
              <a:t>172.17.8.11</a:t>
            </a:r>
            <a:r>
              <a:t>:50010,DS-67859f18-e736-4daa-b2ae-4a6480d8debb,DISK]]</a:t>
            </a:r>
          </a:p>
          <a:p>
            <a:pPr>
              <a:defRPr sz="11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300"/>
              </a:spcBef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由以上資訊可知資料自動改存在 </a:t>
            </a:r>
            <a:r>
              <a:t>172.17.8.10(wka01)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及 </a:t>
            </a:r>
            <a:r>
              <a:t>172.17.8.11(wka02)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這二部 </a:t>
            </a:r>
            <a:r>
              <a:t>DataNode</a:t>
            </a:r>
          </a:p>
          <a:p>
            <a:pPr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300"/>
              </a:spcBef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重啟 </a:t>
            </a:r>
            <a:r>
              <a:t>wka03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工作主機</a:t>
            </a:r>
            <a:r>
              <a:t>,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並啟動 </a:t>
            </a:r>
            <a:r>
              <a:t>Datanode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這 </a:t>
            </a:r>
            <a:r>
              <a:t>Java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程式</a:t>
            </a:r>
          </a:p>
          <a:p>
            <a:pPr>
              <a:spcBef>
                <a:spcPts val="300"/>
              </a:spcBef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r>
              <a:t>$ docker start wka03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wka03</a:t>
            </a:r>
          </a:p>
          <a:p>
            <a:pPr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300"/>
              </a:spcBef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r>
              <a:t>$ starthdfs </a:t>
            </a:r>
          </a:p>
          <a:p>
            <a:pPr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300"/>
              </a:spcBef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重啟 </a:t>
            </a:r>
            <a:r>
              <a:t>wka03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沒多久</a:t>
            </a:r>
            <a:r>
              <a:t>,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狀態立即從 </a:t>
            </a:r>
            <a:r>
              <a:t>Dead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變為 </a:t>
            </a:r>
            <a:r>
              <a:t>Live,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如下命令可得知</a:t>
            </a:r>
          </a:p>
          <a:p>
            <a:pPr>
              <a:spcBef>
                <a:spcPts val="300"/>
              </a:spcBef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r>
              <a:t>$ hdfs dfsadmin -report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..........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..........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Name: 172.17.8.12:50010 (wka03)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Hostname: wka03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Decommission Status : Normal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Configured Capacity: 101327663104 (94.37 GB)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DFS Used: 45056 (44 KB)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Non DFS Used: 12796682240 (11.92 GB)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DFS Remaining: 83360198656 (77.64 GB)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DFS Used%: 0.00%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DFS Remaining%: 82.27%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Configured Cache Capacity: 0 (0 B)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Cache Used: 0 (0 B)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Cache Remaining: 0 (0 B)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Cache Used%: 100.00%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Cache Remaining%: 0.00%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Xceivers: 1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Last contact: Wed Mar 28 12:38:20 CST 2018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Last Block Report: Wed Mar 28 12:37:59 CST 2018</a:t>
            </a:r>
          </a:p>
          <a:p>
            <a:pPr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spcBef>
                <a:spcPts val="300"/>
              </a:spcBef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r>
              <a:t>wka03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狀態變為 </a:t>
            </a:r>
            <a:r>
              <a:t>Live,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這時另外二部工作主機的資料區塊</a:t>
            </a:r>
            <a:r>
              <a:t>,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會隨機挑一部主機將其資料區塊刪除</a:t>
            </a:r>
            <a:r>
              <a:t>,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如下命令可得知 </a:t>
            </a:r>
          </a:p>
          <a:p>
            <a:pPr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endParaRPr b="0">
              <a:latin typeface="新細明體"/>
              <a:ea typeface="新細明體"/>
              <a:cs typeface="新細明體"/>
              <a:sym typeface="新細明體"/>
            </a:endParaRP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/>
              <a:t>hdfs fsck  /passwd  -files  -blocks  -locations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Connecting to namenode via http://nna:50070/fsck?ugi=bigred&amp;files=1&amp;blocks=1&amp;locations=1&amp;path=%2Fpasswd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FSCK started by bigred (auth:SIMPLE) from /172.17.0.1 for path /passwd at Wed Mar 28 10:40:21 CST 2018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/passwd 2489 bytes, 1 block(s):  OK</a:t>
            </a:r>
          </a:p>
          <a:p>
            <a:pPr>
              <a:spcBef>
                <a:spcPts val="30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pPr>
            <a:r>
              <a:t>0. BP-1848824758-172.17.6.10-1522203345749:blk_1073741825_1001 len=2489 Live_repl=2 [DatanodeInfoWithStorage[</a:t>
            </a:r>
            <a:r>
              <a:rPr b="1"/>
              <a:t>172.17.8.10</a:t>
            </a:r>
            <a:r>
              <a:t>:50010,DS-4db72ccc-3356-4845-9a08-70d78b665aa3,DISK], DatanodeInfoWithStorage[</a:t>
            </a:r>
            <a:r>
              <a:rPr b="1"/>
              <a:t>172.17.8.12</a:t>
            </a:r>
            <a:r>
              <a:t>:50010,DS-1d8e896c-63ec-4d9e-b768-4ea9c9f5d994,DISK]]</a:t>
            </a:r>
          </a:p>
          <a:p>
            <a:pPr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100" b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4" name="Shape 2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$ cat /opt/hadoop-3.3.3/etc/hadoop/core-site.xml</a:t>
            </a:r>
          </a:p>
          <a:p>
            <a:r>
              <a:t>&lt;?xml version="1.0" encoding="UTF-8"?&gt;</a:t>
            </a:r>
          </a:p>
          <a:p>
            <a:r>
              <a:t>&lt;configuration&gt;</a:t>
            </a:r>
          </a:p>
          <a:p>
            <a:r>
              <a:t> &lt;property&gt;</a:t>
            </a:r>
          </a:p>
          <a:p>
            <a:r>
              <a:t>    &lt;name&gt;fs.defaultFS&lt;/name&gt;</a:t>
            </a:r>
          </a:p>
          <a:p>
            <a:r>
              <a:t>    &lt;value&gt;hdfs://nna:8020&lt;/value&gt;</a:t>
            </a:r>
          </a:p>
          <a:p>
            <a:r>
              <a:t> &lt;/property&gt;</a:t>
            </a:r>
          </a:p>
          <a:p>
            <a:r>
              <a:t> &lt;property&gt;</a:t>
            </a:r>
          </a:p>
          <a:p>
            <a:r>
              <a:t>    &lt;name&gt;fs.default.name&lt;/name&gt;</a:t>
            </a:r>
          </a:p>
          <a:p>
            <a:r>
              <a:t>    &lt;value&gt;hdfs://nna:8020&lt;/value&gt;</a:t>
            </a:r>
          </a:p>
          <a:p>
            <a:r>
              <a:t> &lt;/property&gt;</a:t>
            </a:r>
          </a:p>
          <a:p>
            <a:r>
              <a:t> &lt;property&gt;</a:t>
            </a:r>
          </a:p>
          <a:p>
            <a:r>
              <a:t>    &lt;name&gt;io.compression.codecs&lt;/name&gt;</a:t>
            </a:r>
          </a:p>
          <a:p>
            <a:r>
              <a:t>    &lt;value&gt;org.apache.hadoop.io.compress.BZip2Codec,org.apache.hadoop.io.compress.GzipCodec&lt;/value&gt;</a:t>
            </a:r>
          </a:p>
          <a:p>
            <a:r>
              <a:t> &lt;/property&gt;</a:t>
            </a:r>
          </a:p>
          <a:p>
            <a:endParaRPr/>
          </a:p>
          <a:p>
            <a:r>
              <a:t> &lt;property&gt;</a:t>
            </a:r>
          </a:p>
          <a:p>
            <a:r>
              <a:t>    &lt;name&gt;hadoop.user.group.static.mapping.overrides&lt;/name&gt;</a:t>
            </a:r>
          </a:p>
          <a:p>
            <a:r>
              <a:t>    &lt;value&gt;ds101=alpha;ds102=yarnadmin,beta;ds103=alpha&lt;/value&gt;</a:t>
            </a:r>
          </a:p>
          <a:p>
            <a:r>
              <a:t> &lt;/property&gt;</a:t>
            </a:r>
          </a:p>
          <a:p>
            <a:endParaRPr/>
          </a:p>
          <a:p>
            <a:endParaRPr/>
          </a:p>
          <a:p>
            <a:r>
              <a:t> &lt;!--</a:t>
            </a:r>
          </a:p>
          <a:p>
            <a:r>
              <a:t> &lt;property&gt;</a:t>
            </a:r>
          </a:p>
          <a:p>
            <a:r>
              <a:t>    &lt;name&gt;hadoop.security.authorization&lt;/name&gt;</a:t>
            </a:r>
          </a:p>
          <a:p>
            <a:r>
              <a:t>    &lt;value&gt;true&lt;/value&gt;</a:t>
            </a:r>
          </a:p>
          <a:p>
            <a:r>
              <a:t> &lt;/property&gt;</a:t>
            </a:r>
          </a:p>
          <a:p>
            <a:r>
              <a:t> --&gt;</a:t>
            </a:r>
          </a:p>
          <a:p>
            <a:endParaRPr/>
          </a:p>
          <a:p>
            <a:r>
              <a:t> &lt;!--</a:t>
            </a:r>
          </a:p>
          <a:p>
            <a:r>
              <a:t> &lt;property&gt;</a:t>
            </a:r>
          </a:p>
          <a:p>
            <a:r>
              <a:t>    &lt;name&gt;hadoop.proxyuser.bigred.groups&lt;/name&gt;</a:t>
            </a:r>
          </a:p>
          <a:p>
            <a:r>
              <a:t>    &lt;value&gt;*&lt;/value&gt;</a:t>
            </a:r>
          </a:p>
          <a:p>
            <a:r>
              <a:t> &lt;/property&gt;</a:t>
            </a:r>
          </a:p>
          <a:p>
            <a:endParaRPr/>
          </a:p>
          <a:p>
            <a:r>
              <a:t> &lt;property&gt;</a:t>
            </a:r>
          </a:p>
          <a:p>
            <a:r>
              <a:t>    &lt;name&gt;hadoop.proxyuser.bigred.hosts&lt;/name&gt;</a:t>
            </a:r>
          </a:p>
          <a:p>
            <a:r>
              <a:t>    &lt;value&gt;*&lt;/value&gt;</a:t>
            </a:r>
          </a:p>
          <a:p>
            <a:r>
              <a:t> &lt;/property&gt;</a:t>
            </a:r>
          </a:p>
          <a:p>
            <a:r>
              <a:t> --&gt;</a:t>
            </a:r>
          </a:p>
          <a:p>
            <a:r>
              <a:t>&lt;/configuration&gt;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9" name="Shape 2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$ cat /opt/hadoop-3.3.3/etc/hadoop/hdfs-site.xml </a:t>
            </a:r>
          </a:p>
          <a:p>
            <a:r>
              <a:t>&lt;?xml version="1.0" encoding="UTF-8"?&gt;</a:t>
            </a:r>
          </a:p>
          <a:p>
            <a:r>
              <a:t>&lt;?xml-stylesheet type="text/xsl" href="configuration.xsl"?&gt;</a:t>
            </a:r>
          </a:p>
          <a:p>
            <a:r>
              <a:t>&lt;configuration&gt;</a:t>
            </a:r>
          </a:p>
          <a:p>
            <a:r>
              <a:t>  &lt;property&gt;</a:t>
            </a:r>
          </a:p>
          <a:p>
            <a:r>
              <a:t>    &lt;name&gt;dfs.replication&lt;/name&gt;</a:t>
            </a:r>
          </a:p>
          <a:p>
            <a:r>
              <a:t>    &lt;value&gt;2&lt;/value&gt;</a:t>
            </a:r>
          </a:p>
          <a:p>
            <a:r>
              <a:t>  &lt;/property&gt;</a:t>
            </a:r>
          </a:p>
          <a:p>
            <a:r>
              <a:t>  &lt;property&gt;</a:t>
            </a:r>
          </a:p>
          <a:p>
            <a:r>
              <a:t>    &lt;name&gt;dfs.namenode.name.dir&lt;/name&gt;</a:t>
            </a:r>
          </a:p>
          <a:p>
            <a:r>
              <a:t>    &lt;value&gt;file:/home/bigred/nn&lt;/value&gt;</a:t>
            </a:r>
          </a:p>
          <a:p>
            <a:r>
              <a:t>  &lt;/property&gt;</a:t>
            </a:r>
          </a:p>
          <a:p>
            <a:r>
              <a:t>  &lt;property&gt;</a:t>
            </a:r>
          </a:p>
          <a:p>
            <a:r>
              <a:t>    &lt;name&gt;dfs.datanode.data.dir&lt;/name&gt;</a:t>
            </a:r>
          </a:p>
          <a:p>
            <a:r>
              <a:t>    &lt;value&gt;file:/home/bigred/dn&lt;/value&gt;</a:t>
            </a:r>
          </a:p>
          <a:p>
            <a:r>
              <a:t>  &lt;/property&gt;</a:t>
            </a:r>
          </a:p>
          <a:p>
            <a:r>
              <a:t>  &lt;property&gt;</a:t>
            </a:r>
          </a:p>
          <a:p>
            <a:r>
              <a:t>    &lt;name&gt;dfs.permissions.superusergroup&lt;/name&gt;</a:t>
            </a:r>
          </a:p>
          <a:p>
            <a:r>
              <a:t>    &lt;value&gt;bigboss&lt;/value&gt;</a:t>
            </a:r>
          </a:p>
          <a:p>
            <a:r>
              <a:t>  &lt;/property&gt;</a:t>
            </a:r>
          </a:p>
          <a:p>
            <a:endParaRPr/>
          </a:p>
          <a:p>
            <a:r>
              <a:t>  &lt;!--</a:t>
            </a:r>
          </a:p>
          <a:p>
            <a:r>
              <a:t>  &lt;property&gt;</a:t>
            </a:r>
          </a:p>
          <a:p>
            <a:r>
              <a:t>    &lt;name&gt;dfs.namenode.acls.enabled&lt;/name&gt;</a:t>
            </a:r>
          </a:p>
          <a:p>
            <a:r>
              <a:t>    &lt;value&gt;true&lt;/value&gt;</a:t>
            </a:r>
          </a:p>
          <a:p>
            <a:r>
              <a:t>  &lt;/property&gt;</a:t>
            </a:r>
          </a:p>
          <a:p>
            <a:r>
              <a:t>  --&gt;</a:t>
            </a:r>
          </a:p>
          <a:p>
            <a:endParaRPr/>
          </a:p>
          <a:p>
            <a:r>
              <a:t>  &lt;!--</a:t>
            </a:r>
          </a:p>
          <a:p>
            <a:r>
              <a:t>  &lt;property&gt;</a:t>
            </a:r>
          </a:p>
          <a:p>
            <a:r>
              <a:t>    &lt;name&gt;dfs.namenode.http-address&lt;/name&gt;</a:t>
            </a:r>
          </a:p>
          <a:p>
            <a:r>
              <a:t>    &lt;value&gt;nna:50070&lt;/value&gt;</a:t>
            </a:r>
          </a:p>
          <a:p>
            <a:r>
              <a:t>  &lt;/property&gt;</a:t>
            </a:r>
          </a:p>
          <a:p>
            <a:r>
              <a:t>  --&gt;</a:t>
            </a:r>
          </a:p>
          <a:p>
            <a:endParaRPr/>
          </a:p>
          <a:p>
            <a:r>
              <a:t>  &lt;!--</a:t>
            </a:r>
          </a:p>
          <a:p>
            <a:r>
              <a:t>  &lt;property&gt;</a:t>
            </a:r>
          </a:p>
          <a:p>
            <a:r>
              <a:t>    &lt;name&gt;dfs.namenode.heartbeat.recheck-interval&lt;/name&gt;</a:t>
            </a:r>
          </a:p>
          <a:p>
            <a:r>
              <a:t>    &lt;value&gt;100000&lt;/value&gt;</a:t>
            </a:r>
          </a:p>
          <a:p>
            <a:r>
              <a:t>  &lt;/property&gt;</a:t>
            </a:r>
          </a:p>
          <a:p>
            <a:r>
              <a:t>  --&gt;</a:t>
            </a:r>
          </a:p>
          <a:p>
            <a:endParaRPr/>
          </a:p>
          <a:p>
            <a:r>
              <a:t>  &lt;!--</a:t>
            </a:r>
          </a:p>
          <a:p>
            <a:r>
              <a:t>  &lt;property&gt;</a:t>
            </a:r>
          </a:p>
          <a:p>
            <a:r>
              <a:t>      &lt;name&gt;net.topology.script.file.name&lt;/name&gt;</a:t>
            </a:r>
          </a:p>
          <a:p>
            <a:r>
              <a:t>      &lt;value&gt;/opt/bin/rack-awareness.sh&lt;/value&gt;</a:t>
            </a:r>
          </a:p>
          <a:p>
            <a:r>
              <a:t>  &lt;/property&gt;</a:t>
            </a:r>
          </a:p>
          <a:p>
            <a:r>
              <a:t>  --&gt;</a:t>
            </a:r>
          </a:p>
          <a:p>
            <a:endParaRPr/>
          </a:p>
          <a:p>
            <a:r>
              <a:t>  &lt;!--</a:t>
            </a:r>
          </a:p>
          <a:p>
            <a:r>
              <a:t>  &lt;property&gt;</a:t>
            </a:r>
          </a:p>
          <a:p>
            <a:r>
              <a:t>    &lt;name&gt;dfs.hosts&lt;/name&gt;</a:t>
            </a:r>
          </a:p>
          <a:p>
            <a:r>
              <a:t>    &lt;value&gt;/opt/hadoop-3.1.2/etc/hadoop/hdfs.allow&lt;/value&gt;</a:t>
            </a:r>
          </a:p>
          <a:p>
            <a:r>
              <a:t>  &lt;/property&gt;</a:t>
            </a:r>
          </a:p>
          <a:p>
            <a:r>
              <a:t>  &lt;property&gt;</a:t>
            </a:r>
          </a:p>
          <a:p>
            <a:r>
              <a:t>    &lt;name&gt;dfs.hosts.exclude&lt;/name&gt;</a:t>
            </a:r>
          </a:p>
          <a:p>
            <a:r>
              <a:t>    &lt;value&gt;/opt/hadoop-3.1.2/etc/hadoop/hdfs.decommission&lt;/value&gt;</a:t>
            </a:r>
          </a:p>
          <a:p>
            <a:r>
              <a:t>  &lt;/property&gt;</a:t>
            </a:r>
          </a:p>
          <a:p>
            <a:r>
              <a:t>  --&gt;</a:t>
            </a:r>
          </a:p>
          <a:p>
            <a:endParaRPr/>
          </a:p>
          <a:p>
            <a:r>
              <a:t>&lt;/configuration&gt;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100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01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118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9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128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9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138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39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148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9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pic>
        <p:nvPicPr>
          <p:cNvPr id="15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94712" y="6254750"/>
            <a:ext cx="401638" cy="401638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60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365125" y="6464649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169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70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80" name="內文層級一…"/>
          <p:cNvSpPr txBox="1">
            <a:spLocks noGrp="1"/>
          </p:cNvSpPr>
          <p:nvPr>
            <p:ph type="body" idx="1"/>
          </p:nvPr>
        </p:nvSpPr>
        <p:spPr>
          <a:xfrm>
            <a:off x="1049337" y="1460500"/>
            <a:ext cx="7027863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38" name="內文層級一…"/>
          <p:cNvSpPr txBox="1">
            <a:spLocks noGrp="1"/>
          </p:cNvSpPr>
          <p:nvPr>
            <p:ph type="body" idx="1"/>
          </p:nvPr>
        </p:nvSpPr>
        <p:spPr>
          <a:xfrm>
            <a:off x="1049337" y="1460500"/>
            <a:ext cx="7027863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47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8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34400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8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67" name="圓形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68" name="圓形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69" name="圓形"/>
          <p:cNvSpPr/>
          <p:nvPr/>
        </p:nvSpPr>
        <p:spPr>
          <a:xfrm>
            <a:off x="4297362" y="3924300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70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71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80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81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90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1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_Deck_Finished" descr="PPT_Deck_Finished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大標題文字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大標題文字</a:t>
            </a:r>
          </a:p>
        </p:txBody>
      </p:sp>
      <p:sp>
        <p:nvSpPr>
          <p:cNvPr id="4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21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4572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9144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13716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18288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70000"/>
        <a:buFontTx/>
        <a:buBlip>
          <a:blip r:embed="rId21"/>
        </a:buBlip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690033" marR="0" indent="-232833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8540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108902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13112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17684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22256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26828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31400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看見 HDFS 底層運作"/>
          <p:cNvSpPr txBox="1"/>
          <p:nvPr/>
        </p:nvSpPr>
        <p:spPr>
          <a:xfrm>
            <a:off x="1844194" y="2916237"/>
            <a:ext cx="525241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看見 </a:t>
            </a:r>
            <a:r>
              <a:rPr sz="4000">
                <a:latin typeface="Verdana"/>
                <a:ea typeface="Verdana"/>
                <a:cs typeface="Verdana"/>
                <a:sym typeface="Verdana"/>
              </a:rPr>
              <a:t>HDFS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t>底層運作</a:t>
            </a:r>
          </a:p>
        </p:txBody>
      </p:sp>
      <p:sp>
        <p:nvSpPr>
          <p:cNvPr id="191" name="按兩下來編輯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92" name="Understanding Hadoop Clusters and the Network…"/>
          <p:cNvSpPr txBox="1"/>
          <p:nvPr/>
        </p:nvSpPr>
        <p:spPr>
          <a:xfrm>
            <a:off x="1232635" y="4471851"/>
            <a:ext cx="6678730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Understanding Hadoop Clusters and the Network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http://bradhedlund.com/2011/09/10/understanding-hadoop-clusters-and-the-network/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HDFS 容錯處理 - 遺失資料區塊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HDFS </a:t>
            </a:r>
            <a:r>
              <a:rPr sz="3200" b="0" dirty="0" err="1">
                <a:latin typeface="標楷體"/>
                <a:ea typeface="標楷體"/>
                <a:cs typeface="標楷體"/>
                <a:sym typeface="標楷體"/>
              </a:rPr>
              <a:t>容錯處理</a:t>
            </a:r>
            <a:r>
              <a:rPr sz="3200" b="0" dirty="0">
                <a:latin typeface="標楷體"/>
                <a:ea typeface="標楷體"/>
                <a:cs typeface="標楷體"/>
                <a:sym typeface="標楷體"/>
              </a:rPr>
              <a:t> - </a:t>
            </a:r>
            <a:r>
              <a:rPr sz="3200" b="0" dirty="0" err="1">
                <a:latin typeface="標楷體"/>
                <a:ea typeface="標楷體"/>
                <a:cs typeface="標楷體"/>
                <a:sym typeface="標楷體"/>
              </a:rPr>
              <a:t>遺失資料區塊</a:t>
            </a:r>
            <a:endParaRPr sz="3200" b="0" dirty="0">
              <a:latin typeface="標楷體"/>
              <a:ea typeface="標楷體"/>
              <a:cs typeface="標楷體"/>
              <a:sym typeface="標楷體"/>
            </a:endParaRPr>
          </a:p>
        </p:txBody>
      </p:sp>
      <p:sp>
        <p:nvSpPr>
          <p:cNvPr id="231" name="$ hdfs dfs -put /etc/passwd  /tmp/…"/>
          <p:cNvSpPr txBox="1"/>
          <p:nvPr/>
        </p:nvSpPr>
        <p:spPr>
          <a:xfrm>
            <a:off x="928687" y="1206500"/>
            <a:ext cx="7300913" cy="3847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hdfs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 err="1">
                <a:solidFill>
                  <a:srgbClr val="0070C0"/>
                </a:solidFill>
              </a:rPr>
              <a:t>dfs</a:t>
            </a:r>
            <a:r>
              <a:rPr b="1" dirty="0">
                <a:solidFill>
                  <a:srgbClr val="0070C0"/>
                </a:solidFill>
              </a:rPr>
              <a:t> -put /</a:t>
            </a:r>
            <a:r>
              <a:rPr b="1" dirty="0" err="1">
                <a:solidFill>
                  <a:srgbClr val="0070C0"/>
                </a:solidFill>
              </a:rPr>
              <a:t>etc</a:t>
            </a:r>
            <a:r>
              <a:rPr b="1" dirty="0">
                <a:solidFill>
                  <a:srgbClr val="0070C0"/>
                </a:solidFill>
              </a:rPr>
              <a:t>/</a:t>
            </a:r>
            <a:r>
              <a:rPr b="1" dirty="0" err="1">
                <a:solidFill>
                  <a:srgbClr val="0070C0"/>
                </a:solidFill>
              </a:rPr>
              <a:t>passwd</a:t>
            </a:r>
            <a:r>
              <a:rPr b="1" dirty="0">
                <a:solidFill>
                  <a:srgbClr val="0070C0"/>
                </a:solidFill>
              </a:rPr>
              <a:t>  /</a:t>
            </a:r>
            <a:r>
              <a:rPr b="1" dirty="0" err="1">
                <a:solidFill>
                  <a:srgbClr val="0070C0"/>
                </a:solidFill>
              </a:rPr>
              <a:t>tmp</a:t>
            </a:r>
            <a:r>
              <a:rPr b="1" dirty="0">
                <a:solidFill>
                  <a:srgbClr val="0070C0"/>
                </a:solidFill>
              </a:rPr>
              <a:t>/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dirty="0">
                <a:solidFill>
                  <a:srgbClr val="0070C0"/>
                </a:solidFill>
              </a:rPr>
              <a:t>/user/</a:t>
            </a:r>
            <a:r>
              <a:rPr lang="en-US" dirty="0" err="1">
                <a:solidFill>
                  <a:srgbClr val="0070C0"/>
                </a:solidFill>
              </a:rPr>
              <a:t>bigred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mydataset</a:t>
            </a:r>
            <a:r>
              <a:rPr lang="en-US" dirty="0">
                <a:solidFill>
                  <a:srgbClr val="0070C0"/>
                </a:solidFill>
              </a:rPr>
              <a:t>/sales/sales.bz2</a:t>
            </a:r>
            <a:endParaRPr b="1" dirty="0"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hdfs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 err="1">
                <a:solidFill>
                  <a:srgbClr val="0070C0"/>
                </a:solidFill>
              </a:rPr>
              <a:t>fsck</a:t>
            </a:r>
            <a:r>
              <a:rPr b="1" dirty="0">
                <a:solidFill>
                  <a:srgbClr val="0070C0"/>
                </a:solidFill>
              </a:rPr>
              <a:t>  /</a:t>
            </a:r>
            <a:r>
              <a:rPr b="1" dirty="0" err="1">
                <a:solidFill>
                  <a:srgbClr val="0070C0"/>
                </a:solidFill>
              </a:rPr>
              <a:t>tmp</a:t>
            </a:r>
            <a:r>
              <a:rPr b="1" dirty="0">
                <a:solidFill>
                  <a:srgbClr val="0070C0"/>
                </a:solidFill>
              </a:rPr>
              <a:t>/</a:t>
            </a:r>
            <a:r>
              <a:rPr b="1" dirty="0" err="1">
                <a:solidFill>
                  <a:srgbClr val="0070C0"/>
                </a:solidFill>
              </a:rPr>
              <a:t>passwd</a:t>
            </a:r>
            <a:r>
              <a:rPr b="1" dirty="0">
                <a:solidFill>
                  <a:srgbClr val="0070C0"/>
                </a:solidFill>
              </a:rPr>
              <a:t>  -files  -blocks  -locations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Connecting to </a:t>
            </a:r>
            <a:r>
              <a:rPr dirty="0" err="1"/>
              <a:t>namenode</a:t>
            </a:r>
            <a:r>
              <a:rPr dirty="0"/>
              <a:t> via http://dtm1:50070/fsck?ugi=bigred&amp;files=1&amp;blocks=1&amp;locations=1&amp;path=%2Ftmp%2Fpasswd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FSCK started by </a:t>
            </a:r>
            <a:r>
              <a:rPr dirty="0" err="1"/>
              <a:t>bigred</a:t>
            </a:r>
            <a:r>
              <a:rPr dirty="0"/>
              <a:t> (</a:t>
            </a:r>
            <a:r>
              <a:rPr dirty="0" err="1"/>
              <a:t>auth:SIMPLE</a:t>
            </a:r>
            <a:r>
              <a:rPr dirty="0"/>
              <a:t>) from /192.168.61.3 for path /</a:t>
            </a:r>
            <a:r>
              <a:rPr dirty="0" err="1"/>
              <a:t>tmp</a:t>
            </a:r>
            <a:r>
              <a:rPr dirty="0"/>
              <a:t>/</a:t>
            </a:r>
            <a:r>
              <a:rPr dirty="0" err="1"/>
              <a:t>passwd</a:t>
            </a:r>
            <a:r>
              <a:rPr dirty="0"/>
              <a:t> at Wed Feb 23 22:15:08 CST 2022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/</a:t>
            </a:r>
            <a:r>
              <a:rPr dirty="0" err="1"/>
              <a:t>tmp</a:t>
            </a:r>
            <a:r>
              <a:rPr dirty="0"/>
              <a:t>/</a:t>
            </a:r>
            <a:r>
              <a:rPr dirty="0" err="1"/>
              <a:t>passwd</a:t>
            </a:r>
            <a:r>
              <a:rPr dirty="0"/>
              <a:t> 1426 bytes, 1 block(s):  OK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0. BP-1785240759-192.168.61.4-1645624914539:blk_1073741825_1001 </a:t>
            </a:r>
            <a:r>
              <a:rPr dirty="0" err="1"/>
              <a:t>len</a:t>
            </a:r>
            <a:r>
              <a:rPr dirty="0"/>
              <a:t>=1426 </a:t>
            </a:r>
            <a:r>
              <a:rPr dirty="0" err="1"/>
              <a:t>Live_repl</a:t>
            </a:r>
            <a:r>
              <a:rPr dirty="0"/>
              <a:t>=3 [</a:t>
            </a:r>
            <a:r>
              <a:rPr dirty="0" err="1"/>
              <a:t>DatanodeInfoWithStorage</a:t>
            </a:r>
            <a:r>
              <a:rPr dirty="0"/>
              <a:t>[</a:t>
            </a:r>
            <a:r>
              <a:rPr b="1" dirty="0"/>
              <a:t>192.168.61.6</a:t>
            </a:r>
            <a:r>
              <a:rPr dirty="0"/>
              <a:t>:50010,DS-35973b20-ba46-4454-b08a-8ac1c8683355,DISK], </a:t>
            </a:r>
            <a:r>
              <a:rPr dirty="0" err="1"/>
              <a:t>DatanodeInfoWithStorage</a:t>
            </a:r>
            <a:r>
              <a:rPr dirty="0"/>
              <a:t>[</a:t>
            </a:r>
            <a:r>
              <a:rPr b="1" dirty="0"/>
              <a:t>192.168.61.7</a:t>
            </a:r>
            <a:r>
              <a:rPr dirty="0"/>
              <a:t>:50010,DS-68c68d63-d2e7-4d70-a29c-eb7a57bbfc92,DISK], </a:t>
            </a:r>
            <a:r>
              <a:rPr dirty="0" err="1"/>
              <a:t>DatanodeInfoWithStorage</a:t>
            </a:r>
            <a:r>
              <a:rPr dirty="0"/>
              <a:t>[</a:t>
            </a:r>
            <a:r>
              <a:rPr b="1" dirty="0"/>
              <a:t>192.168.61.8</a:t>
            </a:r>
            <a:r>
              <a:rPr dirty="0"/>
              <a:t>:50010,DS-358a81a7-2f35-47a7-910f-c323313bb98a,DISK]]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..........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4810669"/>
            <a:ext cx="8325948" cy="19550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212"/>
            <a:ext cx="9163050" cy="1990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8215" y="3272909"/>
            <a:ext cx="462498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hdfs</a:t>
            </a:r>
            <a:r>
              <a:rPr lang="en-US" altLang="zh-TW" dirty="0"/>
              <a:t> </a:t>
            </a:r>
            <a:r>
              <a:rPr lang="en-US" altLang="zh-TW" dirty="0" err="1"/>
              <a:t>fsck</a:t>
            </a:r>
            <a:r>
              <a:rPr lang="en-US" altLang="zh-TW" dirty="0"/>
              <a:t> /</a:t>
            </a:r>
            <a:r>
              <a:rPr lang="en-US" altLang="zh-TW" dirty="0" err="1"/>
              <a:t>tmp</a:t>
            </a:r>
            <a:r>
              <a:rPr lang="en-US" altLang="zh-TW" dirty="0"/>
              <a:t>/</a:t>
            </a:r>
            <a:r>
              <a:rPr lang="en-US" altLang="zh-TW" dirty="0" err="1"/>
              <a:t>passwd</a:t>
            </a:r>
            <a:r>
              <a:rPr lang="en-US" altLang="zh-TW" dirty="0"/>
              <a:t> -files -blocks </a:t>
            </a:r>
            <a:r>
              <a:rPr lang="en-US" altLang="zh-TW" dirty="0" smtClean="0"/>
              <a:t>–locations</a:t>
            </a:r>
          </a:p>
          <a:p>
            <a:endParaRPr lang="en-US" altLang="zh-TW" dirty="0"/>
          </a:p>
          <a:p>
            <a:r>
              <a:rPr lang="en-US" altLang="zh-TW" dirty="0"/>
              <a:t>/</a:t>
            </a:r>
            <a:r>
              <a:rPr lang="en-US" altLang="zh-TW" dirty="0" smtClean="0"/>
              <a:t>user/</a:t>
            </a:r>
            <a:r>
              <a:rPr lang="en-US" altLang="zh-TW" dirty="0" err="1" smtClean="0"/>
              <a:t>bigred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mydataset</a:t>
            </a:r>
            <a:r>
              <a:rPr lang="en-US" altLang="zh-TW" dirty="0" smtClean="0"/>
              <a:t>/sales/sales.bz2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hdfs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fsck</a:t>
            </a: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/>
              <a:t>/user/</a:t>
            </a:r>
            <a:r>
              <a:rPr lang="en-US" altLang="zh-TW" dirty="0" err="1"/>
              <a:t>bigred</a:t>
            </a:r>
            <a:r>
              <a:rPr lang="en-US" altLang="zh-TW" dirty="0"/>
              <a:t>/</a:t>
            </a:r>
            <a:r>
              <a:rPr lang="en-US" altLang="zh-TW" dirty="0" err="1"/>
              <a:t>mydataset</a:t>
            </a:r>
            <a:r>
              <a:rPr lang="en-US" altLang="zh-TW" dirty="0"/>
              <a:t>/sales/sales.bz2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-</a:t>
            </a:r>
            <a:r>
              <a:rPr lang="en-US" altLang="zh-TW" dirty="0">
                <a:solidFill>
                  <a:srgbClr val="0070C0"/>
                </a:solidFill>
              </a:rPr>
              <a:t>files  -blocks  -locations</a:t>
            </a:r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8215" y="2909411"/>
            <a:ext cx="29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hdfs dfs -put /etc/passwd /tmp</a:t>
            </a:r>
          </a:p>
        </p:txBody>
      </p:sp>
    </p:spTree>
    <p:extLst>
      <p:ext uri="{BB962C8B-B14F-4D97-AF65-F5344CB8AC3E}">
        <p14:creationId xmlns:p14="http://schemas.microsoft.com/office/powerpoint/2010/main" val="20454456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HDFS 容錯處理 - 遺失資料區塊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HDFS </a:t>
            </a:r>
            <a:r>
              <a:rPr sz="3200" b="0">
                <a:latin typeface="標楷體"/>
                <a:ea typeface="標楷體"/>
                <a:cs typeface="標楷體"/>
                <a:sym typeface="標楷體"/>
              </a:rPr>
              <a:t>容錯處理 - 遺失資料區塊</a:t>
            </a:r>
          </a:p>
        </p:txBody>
      </p:sp>
      <p:sp>
        <p:nvSpPr>
          <p:cNvPr id="234" name="$ ssh 192.168.61.6 tree dn/current/…"/>
          <p:cNvSpPr txBox="1"/>
          <p:nvPr/>
        </p:nvSpPr>
        <p:spPr>
          <a:xfrm>
            <a:off x="928687" y="1206500"/>
            <a:ext cx="7300913" cy="3749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ssh</a:t>
            </a:r>
            <a:r>
              <a:rPr b="1" dirty="0">
                <a:solidFill>
                  <a:srgbClr val="0070C0"/>
                </a:solidFill>
              </a:rPr>
              <a:t> 192.168.61.6 tree </a:t>
            </a:r>
            <a:r>
              <a:rPr b="1" dirty="0" err="1">
                <a:solidFill>
                  <a:srgbClr val="0070C0"/>
                </a:solidFill>
              </a:rPr>
              <a:t>dn</a:t>
            </a:r>
            <a:r>
              <a:rPr b="1" dirty="0">
                <a:solidFill>
                  <a:srgbClr val="0070C0"/>
                </a:solidFill>
              </a:rPr>
              <a:t>/current/</a:t>
            </a:r>
            <a:endParaRPr b="1" dirty="0">
              <a:solidFill>
                <a:srgbClr val="942192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 err="1"/>
              <a:t>dn</a:t>
            </a:r>
            <a:r>
              <a:rPr dirty="0"/>
              <a:t>/current/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├── BP-1785240759-192.168.61.4-1645624914539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│   ├── current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│   │   ├── VERSION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│   │   ├── finalized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│   │   │   └── subdir0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│   │   │       └── subdir0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│   │   │           ├── blk_1073741825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│   │   │           └── blk_1073741825_1001.meta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│   │   ├── </a:t>
            </a:r>
            <a:r>
              <a:rPr dirty="0" err="1"/>
              <a:t>rbw</a:t>
            </a:r>
            <a:endParaRPr dirty="0"/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│   │   └── VERSION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│   ├── </a:t>
            </a:r>
            <a:r>
              <a:rPr dirty="0" err="1"/>
              <a:t>scanner.cursor</a:t>
            </a:r>
            <a:endParaRPr dirty="0"/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│   └── </a:t>
            </a:r>
            <a:r>
              <a:rPr dirty="0" err="1"/>
              <a:t>tmp</a:t>
            </a:r>
            <a:endParaRPr dirty="0"/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└── VERSION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HDFS 容錯處理 - 遺失資料區塊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HDFS </a:t>
            </a:r>
            <a:r>
              <a:rPr sz="3200" b="0">
                <a:latin typeface="標楷體"/>
                <a:ea typeface="標楷體"/>
                <a:cs typeface="標楷體"/>
                <a:sym typeface="標楷體"/>
              </a:rPr>
              <a:t>容錯處理 - 遺失資料區塊</a:t>
            </a:r>
          </a:p>
        </p:txBody>
      </p:sp>
      <p:sp>
        <p:nvSpPr>
          <p:cNvPr id="237" name="$ ssh 192.168.61.7 tree dn/current/…"/>
          <p:cNvSpPr txBox="1"/>
          <p:nvPr/>
        </p:nvSpPr>
        <p:spPr>
          <a:xfrm>
            <a:off x="928687" y="1206500"/>
            <a:ext cx="7300913" cy="3761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 b="1">
                <a:solidFill>
                  <a:srgbClr val="942192"/>
                </a:solidFill>
              </a:rPr>
              <a:t> </a:t>
            </a:r>
            <a:r>
              <a:rPr b="1">
                <a:solidFill>
                  <a:srgbClr val="0070C0"/>
                </a:solidFill>
              </a:rPr>
              <a:t>ssh 192.168.61.7 tree dn/current/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dn/current/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├── BP-1785240759-192.168.61.4-1645624914539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│   ├── current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│   │   ├── VERSION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│   │   ├── finalized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│   │   │   └── subdir0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│   │   │       └── subdir0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│   │   │           ├── blk_1073741825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│   │   │           └── blk_1073741825_1001.meta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│   │   ├── rbw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│   │   └── VERSION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│   ├── scanner.cursor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│   └── tmp</a:t>
            </a:r>
          </a:p>
          <a:p>
            <a:pPr>
              <a:defRPr sz="1600" b="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└── VERSION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HDFS 容錯處理 - 遺失資料區塊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HDFS </a:t>
            </a:r>
            <a:r>
              <a:rPr sz="3200" b="0">
                <a:latin typeface="標楷體"/>
                <a:ea typeface="標楷體"/>
                <a:cs typeface="標楷體"/>
                <a:sym typeface="標楷體"/>
              </a:rPr>
              <a:t>容錯處理 - 遺失資料區塊</a:t>
            </a:r>
          </a:p>
        </p:txBody>
      </p:sp>
      <p:sp>
        <p:nvSpPr>
          <p:cNvPr id="240" name="$ ssh 192.168.61.7 rm dn/current/BP-1785240759-192.168.61.4-1645624914539/current/finalized/subdir0/subdir0/blk_1073741825*…"/>
          <p:cNvSpPr txBox="1"/>
          <p:nvPr/>
        </p:nvSpPr>
        <p:spPr>
          <a:xfrm>
            <a:off x="928687" y="1206500"/>
            <a:ext cx="7300913" cy="4612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192.168.61.7 rm </a:t>
            </a:r>
            <a:r>
              <a:rPr b="1">
                <a:solidFill>
                  <a:srgbClr val="942192"/>
                </a:solidFill>
              </a:rPr>
              <a:t>dn/current/BP-1785240759-192.168.61.4-1645624914539/current/finalized/subdir0/subdir0/blk_1073741825*</a:t>
            </a:r>
            <a:endParaRPr b="1"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-cat /tmp/passwd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2019-02-13 16:10:23,729 WARN impl.BlockReaderFactory: I/O error constructing remote block reader.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java.io.IOException: Got error, status=ERROR, status message opReadBlock BP-1882152176-172.30.0.10-1550051962077:blk_1073741838_1014 received exception java.io.FileNotFoundException: BlockId 1073741838 is not valid., for OP_READ_BLOCK, self=/172.30.0.20:56118, remote=/172.30.0.15:9866, for file /tmp/passwd, for pool BP-1882152176-172.30.0.10-1550051962077 block 1073741838_1014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	at org.apache.hadoop.hdfs.protocol.datatransfer.DataTransferProtoUtil.checkBlockOpStatus(DataTransferProtoUtil.java:134)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</a:t>
            </a:r>
            <a:endParaRPr sz="1600"/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1600"/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[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重要</a:t>
            </a:r>
            <a:r>
              <a:t>]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上述命令</a:t>
            </a:r>
            <a:r>
              <a:t>,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執行時會拋出 </a:t>
            </a:r>
            <a:r>
              <a:t>java.io.FileNotFoundException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例外物件</a:t>
            </a:r>
            <a:r>
              <a:t>,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同時也會觸動 </a:t>
            </a:r>
            <a:r>
              <a:t>HDFS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修復遺失的 </a:t>
            </a:r>
            <a:r>
              <a:t>Block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1. /passwd 的某個 Block 被竄改, HDFS 是否會自動修復 ?…"/>
          <p:cNvSpPr txBox="1"/>
          <p:nvPr/>
        </p:nvSpPr>
        <p:spPr>
          <a:xfrm>
            <a:off x="808037" y="2550100"/>
            <a:ext cx="7527926" cy="205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1. /passwd </a:t>
            </a:r>
            <a:r>
              <a:rPr sz="2800" b="0">
                <a:latin typeface="標楷體"/>
                <a:ea typeface="標楷體"/>
                <a:cs typeface="標楷體"/>
                <a:sym typeface="標楷體"/>
              </a:rPr>
              <a:t>的某個</a:t>
            </a:r>
            <a:r>
              <a:t> Block</a:t>
            </a:r>
            <a:r>
              <a:rPr sz="2800"/>
              <a:t> </a:t>
            </a:r>
            <a:r>
              <a:rPr sz="2800" b="0">
                <a:latin typeface="標楷體"/>
                <a:ea typeface="標楷體"/>
                <a:cs typeface="標楷體"/>
                <a:sym typeface="標楷體"/>
              </a:rPr>
              <a:t>被竄改</a:t>
            </a:r>
            <a:r>
              <a:t>, HDFS </a:t>
            </a:r>
            <a:r>
              <a:rPr sz="2800" b="0">
                <a:latin typeface="標楷體"/>
                <a:ea typeface="標楷體"/>
                <a:cs typeface="標楷體"/>
                <a:sym typeface="標楷體"/>
              </a:rPr>
              <a:t>是否會自動修復 </a:t>
            </a:r>
            <a:r>
              <a:rPr sz="2800"/>
              <a:t>?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2800"/>
          </a:p>
          <a:p>
            <a:pPr>
              <a:defRPr sz="2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2.</a:t>
            </a:r>
            <a:r>
              <a:rPr sz="2800"/>
              <a:t> </a:t>
            </a:r>
            <a:r>
              <a:rPr sz="2800" b="0">
                <a:latin typeface="標楷體"/>
                <a:ea typeface="標楷體"/>
                <a:cs typeface="標楷體"/>
                <a:sym typeface="標楷體"/>
              </a:rPr>
              <a:t>如將</a:t>
            </a:r>
            <a:r>
              <a:t> /passwd </a:t>
            </a:r>
            <a:r>
              <a:rPr sz="2800" b="0">
                <a:latin typeface="標楷體"/>
                <a:ea typeface="標楷體"/>
                <a:cs typeface="標楷體"/>
                <a:sym typeface="標楷體"/>
              </a:rPr>
              <a:t>的所有</a:t>
            </a:r>
            <a:r>
              <a:t> Block </a:t>
            </a:r>
            <a:r>
              <a:rPr sz="2800" b="0">
                <a:latin typeface="標楷體"/>
                <a:ea typeface="標楷體"/>
                <a:cs typeface="標楷體"/>
                <a:sym typeface="標楷體"/>
              </a:rPr>
              <a:t>被刪除</a:t>
            </a:r>
            <a:r>
              <a:t>, HDFS </a:t>
            </a:r>
            <a:r>
              <a:rPr sz="2800" b="0">
                <a:latin typeface="標楷體"/>
                <a:ea typeface="標楷體"/>
                <a:cs typeface="標楷體"/>
                <a:sym typeface="標楷體"/>
              </a:rPr>
              <a:t>是否會自動修復 </a:t>
            </a:r>
            <a:r>
              <a:rPr sz="2800"/>
              <a:t>?</a:t>
            </a:r>
          </a:p>
        </p:txBody>
      </p:sp>
      <p:sp>
        <p:nvSpPr>
          <p:cNvPr id="243" name="練習"/>
          <p:cNvSpPr txBox="1"/>
          <p:nvPr/>
        </p:nvSpPr>
        <p:spPr>
          <a:xfrm>
            <a:off x="4940300" y="747712"/>
            <a:ext cx="1609725" cy="793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800"/>
              </a:lnSpc>
              <a:defRPr sz="5400"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練習</a:t>
            </a:r>
          </a:p>
        </p:txBody>
      </p:sp>
      <p:pic>
        <p:nvPicPr>
          <p:cNvPr id="244" name="image.jpeg" descr="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4437" y="214312"/>
            <a:ext cx="2203451" cy="1871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重新設定 HDFS Replication"/>
          <p:cNvSpPr txBox="1">
            <a:spLocks noGrp="1"/>
          </p:cNvSpPr>
          <p:nvPr>
            <p:ph type="title" idx="4294967295"/>
          </p:nvPr>
        </p:nvSpPr>
        <p:spPr>
          <a:xfrm>
            <a:off x="823912" y="0"/>
            <a:ext cx="740568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重新設定</a:t>
            </a:r>
            <a:r>
              <a:rPr sz="2800" b="0">
                <a:latin typeface="標楷體"/>
                <a:ea typeface="標楷體"/>
                <a:cs typeface="標楷體"/>
                <a:sym typeface="標楷體"/>
              </a:rPr>
              <a:t> </a:t>
            </a:r>
            <a:r>
              <a:rPr sz="2800"/>
              <a:t>HDFS Replication</a:t>
            </a:r>
          </a:p>
        </p:txBody>
      </p:sp>
      <p:sp>
        <p:nvSpPr>
          <p:cNvPr id="249" name="在 dta1 主機, 執行以下命令 :…"/>
          <p:cNvSpPr txBox="1"/>
          <p:nvPr/>
        </p:nvSpPr>
        <p:spPr>
          <a:xfrm>
            <a:off x="823912" y="1233487"/>
            <a:ext cx="7405688" cy="321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在 </a:t>
            </a:r>
            <a:r>
              <a:rPr b="1" dirty="0"/>
              <a:t>dta1</a:t>
            </a:r>
            <a:r>
              <a:rPr dirty="0"/>
              <a:t> </a:t>
            </a:r>
            <a:r>
              <a:rPr dirty="0" err="1"/>
              <a:t>主機</a:t>
            </a:r>
            <a:r>
              <a:rPr dirty="0"/>
              <a:t>, </a:t>
            </a:r>
            <a:r>
              <a:rPr dirty="0" err="1"/>
              <a:t>執行以下命令</a:t>
            </a:r>
            <a:r>
              <a:rPr dirty="0"/>
              <a:t> :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sudo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 err="1">
                <a:solidFill>
                  <a:srgbClr val="0070C0"/>
                </a:solidFill>
              </a:rPr>
              <a:t>nano</a:t>
            </a:r>
            <a:r>
              <a:rPr b="1" dirty="0">
                <a:solidFill>
                  <a:srgbClr val="0070C0"/>
                </a:solidFill>
              </a:rPr>
              <a:t> $HADOOP_HOME/</a:t>
            </a:r>
            <a:r>
              <a:rPr b="1" dirty="0" err="1">
                <a:solidFill>
                  <a:srgbClr val="0070C0"/>
                </a:solidFill>
              </a:rPr>
              <a:t>etc</a:t>
            </a:r>
            <a:r>
              <a:rPr b="1" dirty="0">
                <a:solidFill>
                  <a:srgbClr val="0070C0"/>
                </a:solidFill>
              </a:rPr>
              <a:t>/</a:t>
            </a:r>
            <a:r>
              <a:rPr b="1" dirty="0" err="1">
                <a:solidFill>
                  <a:srgbClr val="0070C0"/>
                </a:solidFill>
              </a:rPr>
              <a:t>hadoop</a:t>
            </a:r>
            <a:r>
              <a:rPr b="1" dirty="0">
                <a:solidFill>
                  <a:srgbClr val="0070C0"/>
                </a:solidFill>
              </a:rPr>
              <a:t>/hdfs-site.xml </a:t>
            </a:r>
            <a:endParaRPr dirty="0">
              <a:solidFill>
                <a:srgbClr val="0070C0"/>
              </a:solidFill>
            </a:endParaRP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&lt;?xml version="1.0" encoding="UTF-8"?&gt;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.........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&lt;configuration&gt;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&lt;property&gt;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  &lt;name&gt;</a:t>
            </a:r>
            <a:r>
              <a:rPr b="1" dirty="0" err="1"/>
              <a:t>dfs.replication</a:t>
            </a:r>
            <a:r>
              <a:rPr dirty="0"/>
              <a:t>&lt;/name&gt;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  &lt;value&gt;</a:t>
            </a:r>
            <a:r>
              <a:rPr b="1" dirty="0"/>
              <a:t>3</a:t>
            </a:r>
            <a:r>
              <a:rPr dirty="0"/>
              <a:t>&lt;/value&gt;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&lt;/property&gt;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...........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&lt;/configuration&gt;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dirty="0"/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[註] 在 client 端 (dta1) </a:t>
            </a:r>
            <a:r>
              <a:rPr dirty="0" err="1"/>
              <a:t>修改</a:t>
            </a:r>
            <a:r>
              <a:rPr dirty="0"/>
              <a:t> </a:t>
            </a:r>
            <a:r>
              <a:rPr dirty="0" err="1"/>
              <a:t>dfs.replication</a:t>
            </a:r>
            <a:r>
              <a:rPr dirty="0"/>
              <a:t> </a:t>
            </a:r>
            <a:r>
              <a:rPr dirty="0" err="1"/>
              <a:t>數值後</a:t>
            </a:r>
            <a:r>
              <a:rPr dirty="0"/>
              <a:t>, </a:t>
            </a:r>
            <a:r>
              <a:rPr dirty="0" err="1"/>
              <a:t>不需重新啟動</a:t>
            </a:r>
            <a:r>
              <a:rPr dirty="0"/>
              <a:t> HDFS </a:t>
            </a:r>
            <a:r>
              <a:rPr dirty="0" err="1"/>
              <a:t>分散檔案系統</a:t>
            </a:r>
            <a:r>
              <a:rPr dirty="0"/>
              <a:t>, </a:t>
            </a:r>
            <a:r>
              <a:rPr dirty="0" err="1"/>
              <a:t>設定值直接生效</a:t>
            </a: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關閉 HDFS 分散檔案系統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 b="0">
                <a:latin typeface="標楷體"/>
                <a:ea typeface="標楷體"/>
                <a:cs typeface="標楷體"/>
                <a:sym typeface="標楷體"/>
              </a:defRPr>
            </a:pPr>
            <a:r>
              <a:t>關閉 </a:t>
            </a:r>
            <a:r>
              <a:rPr sz="2800" b="1">
                <a:latin typeface="Verdana"/>
                <a:ea typeface="Verdana"/>
                <a:cs typeface="Verdana"/>
                <a:sym typeface="Verdana"/>
              </a:rPr>
              <a:t>HDFS</a:t>
            </a:r>
            <a:r>
              <a:rPr b="1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t>分散檔案系統</a:t>
            </a:r>
          </a:p>
        </p:txBody>
      </p:sp>
      <p:sp>
        <p:nvSpPr>
          <p:cNvPr id="252" name="$ stophdfs…"/>
          <p:cNvSpPr txBox="1"/>
          <p:nvPr/>
        </p:nvSpPr>
        <p:spPr>
          <a:xfrm>
            <a:off x="928687" y="1206500"/>
            <a:ext cx="7300913" cy="2059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stophdfs</a:t>
            </a:r>
            <a:r>
              <a:rPr>
                <a:solidFill>
                  <a:srgbClr val="0070C0"/>
                </a:solidFill>
              </a:rPr>
              <a:t> 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wka01: Data Node stoped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wka02: Data Node stoped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wka03: Data Node stoped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nna: Secondary Name Node stoped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nna: Name Node stoped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HDFS 設定檔"/>
          <p:cNvSpPr txBox="1"/>
          <p:nvPr/>
        </p:nvSpPr>
        <p:spPr>
          <a:xfrm>
            <a:off x="2435046" y="2003425"/>
            <a:ext cx="4070708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8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 </a:t>
            </a:r>
            <a:r>
              <a:rPr sz="5400">
                <a:latin typeface="標楷體"/>
                <a:ea typeface="標楷體"/>
                <a:cs typeface="標楷體"/>
                <a:sym typeface="標楷體"/>
              </a:rPr>
              <a:t>設定檔</a:t>
            </a:r>
          </a:p>
        </p:txBody>
      </p:sp>
      <p:sp>
        <p:nvSpPr>
          <p:cNvPr id="255" name="按兩下來編輯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pic>
        <p:nvPicPr>
          <p:cNvPr id="25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9443" t="28538" r="5102" b="24908"/>
          <a:stretch>
            <a:fillRect/>
          </a:stretch>
        </p:blipFill>
        <p:spPr>
          <a:xfrm>
            <a:off x="2973387" y="3533775"/>
            <a:ext cx="2767013" cy="1508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Hadoop 系統設定目錄"/>
          <p:cNvSpPr txBox="1">
            <a:spLocks noGrp="1"/>
          </p:cNvSpPr>
          <p:nvPr>
            <p:ph type="title" idx="4294967295"/>
          </p:nvPr>
        </p:nvSpPr>
        <p:spPr>
          <a:xfrm>
            <a:off x="808037" y="0"/>
            <a:ext cx="751998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Hadoop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系統</a:t>
            </a:r>
            <a:r>
              <a:rPr sz="3200" b="0">
                <a:latin typeface="標楷體"/>
                <a:ea typeface="標楷體"/>
                <a:cs typeface="標楷體"/>
                <a:sym typeface="標楷體"/>
              </a:rPr>
              <a:t>設定目錄</a:t>
            </a:r>
          </a:p>
        </p:txBody>
      </p:sp>
      <p:sp>
        <p:nvSpPr>
          <p:cNvPr id="259" name="$ tree $HADOOP_HOME/etc/hadoop…"/>
          <p:cNvSpPr txBox="1"/>
          <p:nvPr/>
        </p:nvSpPr>
        <p:spPr>
          <a:xfrm>
            <a:off x="901700" y="1198562"/>
            <a:ext cx="7221538" cy="364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</a:t>
            </a:r>
            <a:r>
              <a:rPr b="1">
                <a:solidFill>
                  <a:srgbClr val="0070C0"/>
                </a:solidFill>
              </a:rPr>
              <a:t>tree $HADOOP_HOME/etc/hadoop</a:t>
            </a:r>
            <a:endParaRPr b="1">
              <a:solidFill>
                <a:srgbClr val="00B050"/>
              </a:solidFill>
            </a:endParaRPr>
          </a:p>
          <a:p>
            <a:pPr>
              <a:defRPr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/opt/hadoop-3.3.3/etc/hadoop</a:t>
            </a:r>
          </a:p>
          <a:p>
            <a:pPr>
              <a:defRPr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::  </a:t>
            </a:r>
          </a:p>
          <a:p>
            <a:pPr>
              <a:defRPr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├── core-site.xml</a:t>
            </a:r>
          </a:p>
          <a:p>
            <a:pPr>
              <a:defRPr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├── hadoop-env.sh</a:t>
            </a:r>
          </a:p>
          <a:p>
            <a:pPr>
              <a:defRPr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├── hdfs.allow       </a:t>
            </a:r>
            <a:r>
              <a:rPr>
                <a:solidFill>
                  <a:srgbClr val="00B050"/>
                </a:solidFill>
              </a:rPr>
              <a:t>(</a:t>
            </a:r>
            <a:r>
              <a:rPr>
                <a:solidFill>
                  <a:srgbClr val="00B050"/>
                </a:solidFill>
                <a:latin typeface="標楷體"/>
                <a:ea typeface="標楷體"/>
                <a:cs typeface="標楷體"/>
                <a:sym typeface="標楷體"/>
              </a:rPr>
              <a:t>內定只允許 </a:t>
            </a:r>
            <a:r>
              <a:rPr>
                <a:solidFill>
                  <a:srgbClr val="00B050"/>
                </a:solidFill>
              </a:rPr>
              <a:t>5 </a:t>
            </a:r>
            <a:r>
              <a:rPr>
                <a:solidFill>
                  <a:srgbClr val="00B050"/>
                </a:solidFill>
                <a:latin typeface="標楷體"/>
                <a:ea typeface="標楷體"/>
                <a:cs typeface="標楷體"/>
                <a:sym typeface="標楷體"/>
              </a:rPr>
              <a:t>部工作主機</a:t>
            </a:r>
            <a:r>
              <a:rPr>
                <a:solidFill>
                  <a:srgbClr val="00B050"/>
                </a:solidFill>
              </a:rPr>
              <a:t>) </a:t>
            </a:r>
            <a:r>
              <a:t>  </a:t>
            </a:r>
          </a:p>
          <a:p>
            <a:pPr>
              <a:defRPr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├── hdfs-site.xml</a:t>
            </a:r>
          </a:p>
          <a:p>
            <a:pPr>
              <a:defRPr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::</a:t>
            </a:r>
          </a:p>
          <a:p>
            <a:pPr>
              <a:defRPr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├── mapred-site.xml</a:t>
            </a:r>
          </a:p>
          <a:p>
            <a:pPr>
              <a:defRPr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::</a:t>
            </a:r>
          </a:p>
          <a:p>
            <a:pPr>
              <a:defRPr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├── yarn-env.sh</a:t>
            </a:r>
          </a:p>
          <a:p>
            <a:pPr>
              <a:defRPr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└── yarn-site.xml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HDFS 分散檔案系統 - 寫入檔案"/>
          <p:cNvSpPr txBox="1"/>
          <p:nvPr/>
        </p:nvSpPr>
        <p:spPr>
          <a:xfrm>
            <a:off x="873125" y="231775"/>
            <a:ext cx="7713663" cy="51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3200"/>
              </a:lnSpc>
              <a:defRPr sz="3200" b="0">
                <a:latin typeface="Verdana"/>
                <a:ea typeface="Verdana"/>
                <a:cs typeface="Verdana"/>
                <a:sym typeface="Verdana"/>
              </a:defRPr>
            </a:pPr>
            <a:r>
              <a:t>HDFS </a:t>
            </a:r>
            <a:r>
              <a:rPr sz="3600">
                <a:latin typeface="標楷體"/>
                <a:ea typeface="標楷體"/>
                <a:cs typeface="標楷體"/>
                <a:sym typeface="標楷體"/>
              </a:rPr>
              <a:t>分散檔案系統 </a:t>
            </a:r>
            <a:r>
              <a:rPr sz="3600"/>
              <a:t>- </a:t>
            </a:r>
            <a:r>
              <a:rPr sz="3600">
                <a:latin typeface="標楷體"/>
                <a:ea typeface="標楷體"/>
                <a:cs typeface="標楷體"/>
                <a:sym typeface="標楷體"/>
              </a:rPr>
              <a:t>寫入檔案 </a:t>
            </a:r>
          </a:p>
        </p:txBody>
      </p:sp>
      <p:pic>
        <p:nvPicPr>
          <p:cNvPr id="197" name="http://tobala.net/x/Cloud2010/img/hadoop/HDFS-Pipleline-Write-s.png" descr="http://tobala.net/x/Cloud2010/img/hadoop/HDFS-Pipleline-Write-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125" y="1298575"/>
            <a:ext cx="7273925" cy="4935538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線條"/>
          <p:cNvSpPr/>
          <p:nvPr/>
        </p:nvSpPr>
        <p:spPr>
          <a:xfrm>
            <a:off x="4769618" y="2122110"/>
            <a:ext cx="976222" cy="249134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9" name="線條"/>
          <p:cNvSpPr/>
          <p:nvPr/>
        </p:nvSpPr>
        <p:spPr>
          <a:xfrm flipH="1" flipV="1">
            <a:off x="4693520" y="2279720"/>
            <a:ext cx="1092497" cy="264637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" name="文字方塊 1"/>
          <p:cNvSpPr txBox="1"/>
          <p:nvPr/>
        </p:nvSpPr>
        <p:spPr>
          <a:xfrm>
            <a:off x="3226776" y="1725475"/>
            <a:ext cx="163762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Hadoop common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40776" y="1435329"/>
            <a:ext cx="222913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 smtClean="0"/>
              <a:t>wget</a:t>
            </a:r>
            <a:r>
              <a:rPr lang="en-US" altLang="zh-TW" dirty="0" smtClean="0"/>
              <a:t> http://x.y.z/File.txt 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40776" y="2544357"/>
            <a:ext cx="196463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rPr>
              <a:t>Hdfs</a:t>
            </a:r>
            <a:r>
              <a:rPr kumimoji="0" lang="en-US" altLang="zh-TW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kumimoji="0" lang="en-US" altLang="zh-TW" sz="18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rPr>
              <a:t>dfs</a:t>
            </a:r>
            <a:r>
              <a:rPr kumimoji="0" lang="en-US" altLang="zh-TW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rPr>
              <a:t> –put File.txt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ore-site.xml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core-site.xml</a:t>
            </a:r>
          </a:p>
        </p:txBody>
      </p:sp>
      <p:sp>
        <p:nvSpPr>
          <p:cNvPr id="262" name="$ sudo nano $HADOOP_HOME/etc/hadoop/core-site.xml…"/>
          <p:cNvSpPr txBox="1"/>
          <p:nvPr/>
        </p:nvSpPr>
        <p:spPr>
          <a:xfrm>
            <a:off x="823912" y="1233487"/>
            <a:ext cx="7253288" cy="465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sudo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 err="1">
                <a:solidFill>
                  <a:srgbClr val="0070C0"/>
                </a:solidFill>
              </a:rPr>
              <a:t>nano</a:t>
            </a:r>
            <a:r>
              <a:rPr b="1" dirty="0">
                <a:solidFill>
                  <a:srgbClr val="0070C0"/>
                </a:solidFill>
              </a:rPr>
              <a:t> $HADOOP_HOME/</a:t>
            </a:r>
            <a:r>
              <a:rPr b="1" dirty="0" err="1">
                <a:solidFill>
                  <a:srgbClr val="0070C0"/>
                </a:solidFill>
              </a:rPr>
              <a:t>etc</a:t>
            </a:r>
            <a:r>
              <a:rPr b="1" dirty="0">
                <a:solidFill>
                  <a:srgbClr val="0070C0"/>
                </a:solidFill>
              </a:rPr>
              <a:t>/</a:t>
            </a:r>
            <a:r>
              <a:rPr b="1" dirty="0" err="1">
                <a:solidFill>
                  <a:srgbClr val="0070C0"/>
                </a:solidFill>
              </a:rPr>
              <a:t>hadoop</a:t>
            </a:r>
            <a:r>
              <a:rPr b="1" dirty="0">
                <a:solidFill>
                  <a:srgbClr val="0070C0"/>
                </a:solidFill>
              </a:rPr>
              <a:t>/core-site.xml </a:t>
            </a:r>
            <a:endParaRPr dirty="0">
              <a:solidFill>
                <a:srgbClr val="0070C0"/>
              </a:solidFill>
            </a:endParaRP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&lt;?xml version="1.0" encoding="UTF-8"?&gt;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........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&lt;configuration&gt;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&lt;property&gt;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  &lt;name&gt;</a:t>
            </a:r>
            <a:r>
              <a:rPr dirty="0" err="1"/>
              <a:t>fs.defaultFS</a:t>
            </a:r>
            <a:r>
              <a:rPr dirty="0"/>
              <a:t>&lt;/name&gt;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  &lt;value&gt;</a:t>
            </a:r>
            <a:r>
              <a:rPr b="1" dirty="0"/>
              <a:t>hdfs://dtm1:8020</a:t>
            </a:r>
            <a:r>
              <a:rPr dirty="0"/>
              <a:t>&lt;/value&gt;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&lt;/property&gt;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&lt;property&gt;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  &lt;name&gt;fs.default.name&lt;/name&gt;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  &lt;value&gt;</a:t>
            </a:r>
            <a:r>
              <a:rPr b="1" dirty="0"/>
              <a:t>hdfs://dtm1:8020</a:t>
            </a:r>
            <a:r>
              <a:rPr dirty="0"/>
              <a:t>&lt;/value&gt;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&lt;/property&gt;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&lt;property&gt;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  &lt;name&gt;</a:t>
            </a:r>
            <a:r>
              <a:rPr dirty="0" err="1"/>
              <a:t>io.compression.codecs</a:t>
            </a:r>
            <a:r>
              <a:rPr dirty="0"/>
              <a:t>&lt;/name&gt;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&lt;value&gt;org.apache.hadoop.io.compress.BZip2Codec,org.apache.hadoop.io.compress.GzipCodec,org.apache.hadoop.io.compress.SnappyCodec&lt;/value&gt;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&lt;/property&gt;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&lt;property&gt;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  &lt;name&gt;</a:t>
            </a:r>
            <a:r>
              <a:rPr dirty="0" err="1"/>
              <a:t>hadoop.user.group.static.mapping.overrides</a:t>
            </a:r>
            <a:r>
              <a:rPr dirty="0"/>
              <a:t>&lt;/name&gt;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  &lt;value&gt;</a:t>
            </a:r>
            <a:r>
              <a:rPr dirty="0" err="1"/>
              <a:t>rbean</a:t>
            </a:r>
            <a:r>
              <a:rPr dirty="0"/>
              <a:t>=</a:t>
            </a:r>
            <a:r>
              <a:rPr dirty="0" err="1"/>
              <a:t>soup;gbean</a:t>
            </a:r>
            <a:r>
              <a:rPr dirty="0"/>
              <a:t>=</a:t>
            </a:r>
            <a:r>
              <a:rPr dirty="0" err="1"/>
              <a:t>soup,rice;ybean</a:t>
            </a:r>
            <a:r>
              <a:rPr dirty="0"/>
              <a:t>=rice&lt;/value&gt;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&lt;/property&gt;</a:t>
            </a:r>
            <a:endParaRPr sz="1400" dirty="0"/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&lt;/configuration&gt;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hdfs-site.xml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hdfs-site.xml</a:t>
            </a:r>
          </a:p>
        </p:txBody>
      </p:sp>
      <p:sp>
        <p:nvSpPr>
          <p:cNvPr id="267" name="$ sudo nano $HADOOP_HOME/etc/hadoop/hdfs-site.xml…"/>
          <p:cNvSpPr txBox="1"/>
          <p:nvPr/>
        </p:nvSpPr>
        <p:spPr>
          <a:xfrm>
            <a:off x="823912" y="1233487"/>
            <a:ext cx="7405688" cy="465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sudo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 err="1">
                <a:solidFill>
                  <a:srgbClr val="0070C0"/>
                </a:solidFill>
              </a:rPr>
              <a:t>nano</a:t>
            </a:r>
            <a:r>
              <a:rPr b="1" dirty="0">
                <a:solidFill>
                  <a:srgbClr val="0070C0"/>
                </a:solidFill>
              </a:rPr>
              <a:t> $HADOOP_HOME/</a:t>
            </a:r>
            <a:r>
              <a:rPr b="1" dirty="0" err="1">
                <a:solidFill>
                  <a:srgbClr val="0070C0"/>
                </a:solidFill>
              </a:rPr>
              <a:t>etc</a:t>
            </a:r>
            <a:r>
              <a:rPr b="1" dirty="0">
                <a:solidFill>
                  <a:srgbClr val="0070C0"/>
                </a:solidFill>
              </a:rPr>
              <a:t>/</a:t>
            </a:r>
            <a:r>
              <a:rPr b="1" dirty="0" err="1">
                <a:solidFill>
                  <a:srgbClr val="0070C0"/>
                </a:solidFill>
              </a:rPr>
              <a:t>hadoop</a:t>
            </a:r>
            <a:r>
              <a:rPr b="1" dirty="0">
                <a:solidFill>
                  <a:srgbClr val="0070C0"/>
                </a:solidFill>
              </a:rPr>
              <a:t>/hdfs-site.xml </a:t>
            </a:r>
            <a:endParaRPr dirty="0">
              <a:solidFill>
                <a:srgbClr val="0070C0"/>
              </a:solidFill>
            </a:endParaRP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&lt;?xml version="1.0" encoding="UTF-8"?&gt;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.........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&lt;configuration&gt;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&lt;property&gt;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  &lt;name&gt;</a:t>
            </a:r>
            <a:r>
              <a:rPr b="1" dirty="0" err="1"/>
              <a:t>dfs.replication</a:t>
            </a:r>
            <a:r>
              <a:rPr dirty="0"/>
              <a:t>&lt;/name&gt;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  &lt;value&gt;</a:t>
            </a:r>
            <a:r>
              <a:rPr b="1" dirty="0"/>
              <a:t>3</a:t>
            </a:r>
            <a:r>
              <a:rPr dirty="0"/>
              <a:t>&lt;/value&gt;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&lt;/property&gt;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&lt;property&gt;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  &lt;name&gt;</a:t>
            </a:r>
            <a:r>
              <a:rPr dirty="0" err="1"/>
              <a:t>dfs.namenode.name.dir</a:t>
            </a:r>
            <a:r>
              <a:rPr dirty="0"/>
              <a:t>&lt;/name&gt;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  &lt;value&gt;</a:t>
            </a:r>
            <a:r>
              <a:rPr b="1" dirty="0"/>
              <a:t>file:/home/bigred/nn</a:t>
            </a:r>
            <a:r>
              <a:rPr dirty="0"/>
              <a:t>&lt;/value&gt;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&lt;/property&gt;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&lt;property&gt;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  &lt;name&gt;</a:t>
            </a:r>
            <a:r>
              <a:rPr dirty="0" err="1"/>
              <a:t>dfs.datanode.data.dir</a:t>
            </a:r>
            <a:r>
              <a:rPr dirty="0"/>
              <a:t>&lt;/name&gt;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  &lt;value&gt;</a:t>
            </a:r>
            <a:r>
              <a:rPr b="1" dirty="0"/>
              <a:t>file:/home/bigred/dn</a:t>
            </a:r>
            <a:r>
              <a:rPr dirty="0"/>
              <a:t>&lt;/value&gt;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&lt;/property&gt;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&lt;property&gt;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  &lt;name&gt;</a:t>
            </a:r>
            <a:r>
              <a:rPr dirty="0" err="1"/>
              <a:t>dfs.permissions.superusergroup</a:t>
            </a:r>
            <a:r>
              <a:rPr dirty="0"/>
              <a:t>&lt;/name&gt;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  &lt;value&gt;</a:t>
            </a:r>
            <a:r>
              <a:rPr b="1" dirty="0" err="1">
                <a:solidFill>
                  <a:srgbClr val="00B050"/>
                </a:solidFill>
              </a:rPr>
              <a:t>bigboss</a:t>
            </a:r>
            <a:r>
              <a:rPr dirty="0"/>
              <a:t>&lt;/value&gt;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&lt;/property&gt;</a:t>
            </a:r>
          </a:p>
          <a:p>
            <a:pPr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   ...........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&lt;/configuration&gt;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hadoop-env.sh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hadoop-env.sh</a:t>
            </a:r>
          </a:p>
        </p:txBody>
      </p:sp>
      <p:sp>
        <p:nvSpPr>
          <p:cNvPr id="272" name="$ sudo nano $HADOOP_HOME/etc/hadoop/hadoop-env.sh…"/>
          <p:cNvSpPr txBox="1"/>
          <p:nvPr/>
        </p:nvSpPr>
        <p:spPr>
          <a:xfrm>
            <a:off x="914400" y="1233487"/>
            <a:ext cx="7231063" cy="277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sudo nano $HADOOP_HOME/etc/hadoop/hadoop-env.sh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export JAVA_HOME=/opt/openjdk-8u332-linux-x64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export HADOOP_HEAPSIZE=256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........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export HADOOP_LOG_DIR=/tmp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800">
                <a:latin typeface="標楷體"/>
                <a:ea typeface="標楷體"/>
                <a:cs typeface="標楷體"/>
                <a:sym typeface="標楷體"/>
              </a:rPr>
              <a:t>[註] </a:t>
            </a:r>
            <a:r>
              <a:rPr sz="1500"/>
              <a:t>Java 7 was end-of-lifed in April 2015, meaning Oracle would no longer publicly support it with security fixes.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825" y="1484312"/>
            <a:ext cx="7248525" cy="4198938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HDFS 分散檔案系統 - 讀取檔案"/>
          <p:cNvSpPr txBox="1"/>
          <p:nvPr/>
        </p:nvSpPr>
        <p:spPr>
          <a:xfrm>
            <a:off x="755650" y="106362"/>
            <a:ext cx="7566025" cy="603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3200" b="0">
                <a:latin typeface="Verdana"/>
                <a:ea typeface="Verdana"/>
                <a:cs typeface="Verdana"/>
                <a:sym typeface="Verdana"/>
              </a:defRPr>
            </a:pPr>
            <a:r>
              <a:t>HDFS </a:t>
            </a:r>
            <a:r>
              <a:rPr sz="3600">
                <a:latin typeface="標楷體"/>
                <a:ea typeface="標楷體"/>
                <a:cs typeface="標楷體"/>
                <a:sym typeface="標楷體"/>
              </a:rPr>
              <a:t>分散檔案系統 - 讀取檔案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288322" y="2437652"/>
            <a:ext cx="23445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 smtClean="0"/>
              <a:t>h</a:t>
            </a:r>
            <a:r>
              <a:rPr kumimoji="0" lang="en-US" altLang="zh-TW" sz="18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rPr>
              <a:t>dfs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kumimoji="0" lang="en-US" altLang="zh-TW" sz="18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rPr>
              <a:t>dfs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rPr>
              <a:t> –get Results.txt 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594230" y="1846358"/>
            <a:ext cx="23365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Round robin:185/518/529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06153" y="4023167"/>
            <a:ext cx="90024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第四</a:t>
            </a:r>
            <a:r>
              <a:rPr lang="zh-TW" altLang="en-US" dirty="0" smtClean="0"/>
              <a:t>個</a:t>
            </a:r>
            <a:r>
              <a:rPr lang="en-US" altLang="zh-TW" dirty="0" smtClean="0"/>
              <a:t>?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rPr>
              <a:t>斷電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rPr>
              <a:t>?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HDFS 系統資訊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HDFS</a:t>
            </a:r>
            <a:r>
              <a:rPr sz="3200" b="0">
                <a:latin typeface="標楷體"/>
                <a:ea typeface="標楷體"/>
                <a:cs typeface="標楷體"/>
                <a:sym typeface="標楷體"/>
              </a:rPr>
              <a:t> 系統資訊</a:t>
            </a:r>
          </a:p>
        </p:txBody>
      </p:sp>
      <p:sp>
        <p:nvSpPr>
          <p:cNvPr id="205" name="$ hdfs dfsadmin -report…"/>
          <p:cNvSpPr txBox="1"/>
          <p:nvPr/>
        </p:nvSpPr>
        <p:spPr>
          <a:xfrm>
            <a:off x="928687" y="1206500"/>
            <a:ext cx="7300913" cy="486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hdfs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 err="1">
                <a:solidFill>
                  <a:srgbClr val="0070C0"/>
                </a:solidFill>
              </a:rPr>
              <a:t>dfsadmin</a:t>
            </a:r>
            <a:r>
              <a:rPr b="1" dirty="0">
                <a:solidFill>
                  <a:srgbClr val="0070C0"/>
                </a:solidFill>
              </a:rPr>
              <a:t> -report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Configured Capacity: 1582106935296 (</a:t>
            </a:r>
            <a:r>
              <a:rPr b="1" dirty="0"/>
              <a:t>1.44 TB</a:t>
            </a:r>
            <a:r>
              <a:rPr dirty="0"/>
              <a:t>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Present Capacity: 1465391128576 (</a:t>
            </a:r>
            <a:r>
              <a:rPr b="1" dirty="0"/>
              <a:t>1.33 TB</a:t>
            </a:r>
            <a:r>
              <a:rPr dirty="0"/>
              <a:t>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DFS Remaining: 1465384878080 (</a:t>
            </a:r>
            <a:r>
              <a:rPr b="1" dirty="0"/>
              <a:t>1.33 TB</a:t>
            </a:r>
            <a:r>
              <a:rPr dirty="0"/>
              <a:t>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DFS Used: 6250496 (5.96 MB)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DFS Used%: 0.00%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Replicated Blocks: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	Under replicated blocks: 0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	Blocks with corrupt replicas: 0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	Missing blocks: 0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	Missing blocks (with replication factor 1): 0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	Pending deletion blocks: 0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Erasure Coded Block Groups: 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	Low redundancy block groups: 0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	Block groups with corrupt internal blocks: 0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	Missing block groups: 0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	Pending deletion blocks: 0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dirty="0"/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-------------------------------------------------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1" dirty="0"/>
              <a:t>Live </a:t>
            </a:r>
            <a:r>
              <a:rPr b="1" dirty="0" err="1"/>
              <a:t>datanodes</a:t>
            </a:r>
            <a:r>
              <a:rPr b="1" dirty="0"/>
              <a:t> (3)</a:t>
            </a:r>
            <a:r>
              <a:rPr dirty="0"/>
              <a:t>: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............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............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Name Node 目錄內容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  <a:r>
              <a:rPr sz="2800"/>
              <a:t>Name Node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目錄內容</a:t>
            </a:r>
          </a:p>
        </p:txBody>
      </p:sp>
      <p:sp>
        <p:nvSpPr>
          <p:cNvPr id="210" name="$ ssh dtm1  tree  nn…"/>
          <p:cNvSpPr txBox="1"/>
          <p:nvPr/>
        </p:nvSpPr>
        <p:spPr>
          <a:xfrm>
            <a:off x="928687" y="1206500"/>
            <a:ext cx="7300913" cy="4589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ssh</a:t>
            </a:r>
            <a:r>
              <a:rPr b="1" dirty="0">
                <a:solidFill>
                  <a:srgbClr val="0070C0"/>
                </a:solidFill>
              </a:rPr>
              <a:t> dtm1  tree  </a:t>
            </a:r>
            <a:r>
              <a:rPr b="1" dirty="0" err="1">
                <a:solidFill>
                  <a:srgbClr val="0070C0"/>
                </a:solidFill>
              </a:rPr>
              <a:t>nn</a:t>
            </a:r>
            <a:endParaRPr b="1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nn</a:t>
            </a:r>
            <a:endParaRPr dirty="0"/>
          </a:p>
          <a:p>
            <a:pPr>
              <a:lnSpc>
                <a:spcPct val="8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├── current</a:t>
            </a:r>
          </a:p>
          <a:p>
            <a:pPr>
              <a:lnSpc>
                <a:spcPct val="8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├── VERSION</a:t>
            </a:r>
          </a:p>
          <a:p>
            <a:pPr>
              <a:lnSpc>
                <a:spcPct val="8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├── edits_0000000000000000001-0000000000000000009</a:t>
            </a:r>
          </a:p>
          <a:p>
            <a:pPr>
              <a:lnSpc>
                <a:spcPct val="8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├── edits_0000000000000000010-0000000000000000011</a:t>
            </a:r>
          </a:p>
          <a:p>
            <a:pPr>
              <a:lnSpc>
                <a:spcPct val="8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├── edits_inprogress_0000000000000000012</a:t>
            </a:r>
          </a:p>
          <a:p>
            <a:pPr>
              <a:lnSpc>
                <a:spcPct val="8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├── fsimage_0000000000000000000</a:t>
            </a:r>
          </a:p>
          <a:p>
            <a:pPr>
              <a:lnSpc>
                <a:spcPct val="8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├── fsimage_0000000000000000000.md5</a:t>
            </a:r>
          </a:p>
          <a:p>
            <a:pPr>
              <a:lnSpc>
                <a:spcPct val="8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└── </a:t>
            </a:r>
            <a:r>
              <a:rPr dirty="0" err="1"/>
              <a:t>seen_txid</a:t>
            </a:r>
            <a:endParaRPr dirty="0"/>
          </a:p>
          <a:p>
            <a:pPr>
              <a:lnSpc>
                <a:spcPct val="8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└── </a:t>
            </a:r>
            <a:r>
              <a:rPr dirty="0" err="1"/>
              <a:t>in_use.lock</a:t>
            </a:r>
            <a:endParaRPr dirty="0"/>
          </a:p>
          <a:p>
            <a:pPr>
              <a:lnSpc>
                <a:spcPct val="8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>
              <a:lnSpc>
                <a:spcPct val="8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1 directory, 10 files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dirty="0"/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ssh</a:t>
            </a:r>
            <a:r>
              <a:rPr b="1" dirty="0">
                <a:solidFill>
                  <a:srgbClr val="0070C0"/>
                </a:solidFill>
              </a:rPr>
              <a:t> dtm1  cat  </a:t>
            </a:r>
            <a:r>
              <a:rPr b="1" dirty="0" err="1">
                <a:solidFill>
                  <a:srgbClr val="0070C0"/>
                </a:solidFill>
              </a:rPr>
              <a:t>nn</a:t>
            </a:r>
            <a:r>
              <a:rPr b="1" dirty="0">
                <a:solidFill>
                  <a:srgbClr val="0070C0"/>
                </a:solidFill>
              </a:rPr>
              <a:t>/current/VERSION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#Thu Nov 08 02:31:28 GMT 2018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err="1"/>
              <a:t>namespaceID</a:t>
            </a:r>
            <a:r>
              <a:rPr dirty="0"/>
              <a:t>=1539483458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err="1"/>
              <a:t>clusterID</a:t>
            </a:r>
            <a:r>
              <a:rPr dirty="0"/>
              <a:t>=</a:t>
            </a:r>
            <a:r>
              <a:rPr b="1" dirty="0"/>
              <a:t>cute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err="1"/>
              <a:t>cTime</a:t>
            </a:r>
            <a:r>
              <a:rPr dirty="0"/>
              <a:t>=1541644288235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err="1"/>
              <a:t>storageType</a:t>
            </a:r>
            <a:r>
              <a:rPr dirty="0"/>
              <a:t>=NAME_NODE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err="1"/>
              <a:t>blockpoolID</a:t>
            </a:r>
            <a:r>
              <a:rPr dirty="0"/>
              <a:t>=</a:t>
            </a:r>
            <a:r>
              <a:rPr b="1" dirty="0"/>
              <a:t>BP-564818905-172.30.0.10-1541644288235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err="1"/>
              <a:t>layoutVersion</a:t>
            </a:r>
            <a:r>
              <a:rPr dirty="0"/>
              <a:t>=-64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ata Node 目錄內容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  <a:r>
              <a:rPr sz="2800"/>
              <a:t>Data Node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目錄內容</a:t>
            </a:r>
          </a:p>
        </p:txBody>
      </p:sp>
      <p:sp>
        <p:nvSpPr>
          <p:cNvPr id="213" name="$ ssh dtw1 tree dn…"/>
          <p:cNvSpPr txBox="1"/>
          <p:nvPr/>
        </p:nvSpPr>
        <p:spPr>
          <a:xfrm>
            <a:off x="928687" y="1206500"/>
            <a:ext cx="7162801" cy="4240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ssh</a:t>
            </a:r>
            <a:r>
              <a:rPr b="1" dirty="0">
                <a:solidFill>
                  <a:srgbClr val="0070C0"/>
                </a:solidFill>
              </a:rPr>
              <a:t> dtw1 tree </a:t>
            </a:r>
            <a:r>
              <a:rPr b="1" dirty="0" err="1">
                <a:solidFill>
                  <a:srgbClr val="0070C0"/>
                </a:solidFill>
              </a:rPr>
              <a:t>dn</a:t>
            </a:r>
            <a:endParaRPr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dn</a:t>
            </a:r>
            <a:endParaRPr dirty="0"/>
          </a:p>
          <a:p>
            <a:pPr>
              <a:lnSpc>
                <a:spcPct val="9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├── current</a:t>
            </a:r>
          </a:p>
          <a:p>
            <a:pPr>
              <a:lnSpc>
                <a:spcPct val="9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├── </a:t>
            </a:r>
            <a:r>
              <a:rPr b="1" dirty="0"/>
              <a:t>BP-1785240759-192.168.61.4-1645624914539</a:t>
            </a:r>
          </a:p>
          <a:p>
            <a:pPr>
              <a:lnSpc>
                <a:spcPct val="9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│   ├── current</a:t>
            </a:r>
          </a:p>
          <a:p>
            <a:pPr>
              <a:lnSpc>
                <a:spcPct val="9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│   │   ├── </a:t>
            </a:r>
            <a:r>
              <a:rPr dirty="0" err="1"/>
              <a:t>dfsUsed</a:t>
            </a:r>
            <a:endParaRPr dirty="0"/>
          </a:p>
          <a:p>
            <a:pPr>
              <a:lnSpc>
                <a:spcPct val="9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│   │   ├── finalized</a:t>
            </a:r>
          </a:p>
          <a:p>
            <a:pPr>
              <a:lnSpc>
                <a:spcPct val="9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│   │   │   └── subdir0</a:t>
            </a:r>
          </a:p>
          <a:p>
            <a:pPr>
              <a:lnSpc>
                <a:spcPct val="9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│   │   │       └── subdir0</a:t>
            </a:r>
          </a:p>
          <a:p>
            <a:pPr>
              <a:lnSpc>
                <a:spcPct val="9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│   │   │           ├── blk_1073741829</a:t>
            </a:r>
          </a:p>
          <a:p>
            <a:pPr>
              <a:lnSpc>
                <a:spcPct val="9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│   │   │           ├── blk_1073741829_1009.meta</a:t>
            </a:r>
          </a:p>
          <a:p>
            <a:pPr>
              <a:lnSpc>
                <a:spcPct val="9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│   │   │           ├── blk_1073741830</a:t>
            </a:r>
          </a:p>
          <a:p>
            <a:pPr>
              <a:lnSpc>
                <a:spcPct val="9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│   │   │           ├── blk_1073741830_1010.meta</a:t>
            </a:r>
          </a:p>
          <a:p>
            <a:pPr>
              <a:lnSpc>
                <a:spcPct val="9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│   │   │           ├── blk_1073741831</a:t>
            </a:r>
          </a:p>
          <a:p>
            <a:pPr>
              <a:lnSpc>
                <a:spcPct val="9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│   │   │           └── blk_1073741831_1011.meta</a:t>
            </a:r>
          </a:p>
          <a:p>
            <a:pPr>
              <a:lnSpc>
                <a:spcPct val="9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│   │   ├── </a:t>
            </a:r>
            <a:r>
              <a:rPr dirty="0" err="1"/>
              <a:t>rbw</a:t>
            </a:r>
            <a:endParaRPr dirty="0"/>
          </a:p>
          <a:p>
            <a:pPr>
              <a:lnSpc>
                <a:spcPct val="9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│   │   └── </a:t>
            </a:r>
            <a:r>
              <a:rPr b="1" dirty="0"/>
              <a:t>VERSION</a:t>
            </a:r>
          </a:p>
          <a:p>
            <a:pPr>
              <a:lnSpc>
                <a:spcPct val="9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│   ├── </a:t>
            </a:r>
            <a:r>
              <a:rPr dirty="0" err="1"/>
              <a:t>scanner.cursor</a:t>
            </a:r>
            <a:endParaRPr dirty="0"/>
          </a:p>
          <a:p>
            <a:pPr>
              <a:lnSpc>
                <a:spcPct val="9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│   └── </a:t>
            </a:r>
            <a:r>
              <a:rPr dirty="0" err="1"/>
              <a:t>tmp</a:t>
            </a:r>
            <a:endParaRPr dirty="0"/>
          </a:p>
          <a:p>
            <a:pPr>
              <a:lnSpc>
                <a:spcPct val="9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│   └── </a:t>
            </a:r>
            <a:r>
              <a:rPr b="1" dirty="0"/>
              <a:t>VERSION</a:t>
            </a:r>
          </a:p>
          <a:p>
            <a:pPr>
              <a:lnSpc>
                <a:spcPct val="90000"/>
              </a:lnSpc>
              <a:defRPr sz="1400" b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└── </a:t>
            </a:r>
            <a:r>
              <a:rPr dirty="0" err="1"/>
              <a:t>in_use.lock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檢視 NameNode MetaData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 b="0">
                <a:latin typeface="標楷體"/>
                <a:ea typeface="標楷體"/>
                <a:cs typeface="標楷體"/>
                <a:sym typeface="標楷體"/>
              </a:defRPr>
            </a:pPr>
            <a:r>
              <a:t>檢視</a:t>
            </a:r>
            <a:r>
              <a:rPr sz="2800"/>
              <a:t> </a:t>
            </a:r>
            <a:r>
              <a:rPr sz="2800" b="1">
                <a:latin typeface="Verdana"/>
                <a:ea typeface="Verdana"/>
                <a:cs typeface="Verdana"/>
                <a:sym typeface="Verdana"/>
              </a:rPr>
              <a:t>NameNode MetaData</a:t>
            </a:r>
          </a:p>
        </p:txBody>
      </p:sp>
      <p:sp>
        <p:nvSpPr>
          <p:cNvPr id="218" name="立即更新 fsimage…"/>
          <p:cNvSpPr txBox="1"/>
          <p:nvPr/>
        </p:nvSpPr>
        <p:spPr>
          <a:xfrm>
            <a:off x="928687" y="1206500"/>
            <a:ext cx="7300913" cy="482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err="1">
                <a:latin typeface="標楷體"/>
                <a:ea typeface="標楷體"/>
                <a:cs typeface="標楷體"/>
                <a:sym typeface="標楷體"/>
              </a:rPr>
              <a:t>立即更新</a:t>
            </a:r>
            <a:r>
              <a:rPr dirty="0"/>
              <a:t> </a:t>
            </a:r>
            <a:r>
              <a:rPr sz="1600" dirty="0" err="1"/>
              <a:t>fsimage</a:t>
            </a:r>
            <a:endParaRPr sz="1600" dirty="0"/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hdfs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 err="1">
                <a:solidFill>
                  <a:srgbClr val="0070C0"/>
                </a:solidFill>
              </a:rPr>
              <a:t>dfsadmin</a:t>
            </a:r>
            <a:r>
              <a:rPr b="1" dirty="0">
                <a:solidFill>
                  <a:srgbClr val="0070C0"/>
                </a:solidFill>
              </a:rPr>
              <a:t> -</a:t>
            </a:r>
            <a:r>
              <a:rPr b="1" dirty="0" err="1">
                <a:solidFill>
                  <a:srgbClr val="0070C0"/>
                </a:solidFill>
              </a:rPr>
              <a:t>safemode</a:t>
            </a:r>
            <a:r>
              <a:rPr b="1" dirty="0">
                <a:solidFill>
                  <a:srgbClr val="0070C0"/>
                </a:solidFill>
              </a:rPr>
              <a:t> enter  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Safe mode is ON</a:t>
            </a:r>
          </a:p>
          <a:p>
            <a:pPr>
              <a:defRPr sz="10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dirty="0"/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hdfs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 err="1">
                <a:solidFill>
                  <a:srgbClr val="0070C0"/>
                </a:solidFill>
              </a:rPr>
              <a:t>dfsadmin</a:t>
            </a:r>
            <a:r>
              <a:rPr b="1" dirty="0">
                <a:solidFill>
                  <a:srgbClr val="0070C0"/>
                </a:solidFill>
              </a:rPr>
              <a:t> -</a:t>
            </a:r>
            <a:r>
              <a:rPr b="1" dirty="0" err="1">
                <a:solidFill>
                  <a:srgbClr val="0070C0"/>
                </a:solidFill>
              </a:rPr>
              <a:t>saveNamespace</a:t>
            </a:r>
            <a:r>
              <a:rPr b="1" dirty="0">
                <a:solidFill>
                  <a:srgbClr val="0070C0"/>
                </a:solidFill>
              </a:rPr>
              <a:t> 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Save namespace successful</a:t>
            </a:r>
          </a:p>
          <a:p>
            <a:pPr>
              <a:defRPr sz="10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dirty="0"/>
          </a:p>
          <a:p>
            <a:pPr>
              <a:defRPr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[</a:t>
            </a:r>
            <a:r>
              <a:rPr dirty="0">
                <a:latin typeface="標楷體"/>
                <a:ea typeface="標楷體"/>
                <a:cs typeface="標楷體"/>
                <a:sym typeface="標楷體"/>
              </a:rPr>
              <a:t>註</a:t>
            </a:r>
            <a:r>
              <a:rPr dirty="0"/>
              <a:t>]</a:t>
            </a:r>
            <a:r>
              <a:rPr dirty="0">
                <a:latin typeface="標楷體"/>
                <a:ea typeface="標楷體"/>
                <a:cs typeface="標楷體"/>
                <a:sym typeface="標楷體"/>
              </a:rPr>
              <a:t> </a:t>
            </a:r>
            <a:r>
              <a:rPr dirty="0" err="1">
                <a:latin typeface="標楷體"/>
                <a:ea typeface="標楷體"/>
                <a:cs typeface="標楷體"/>
                <a:sym typeface="標楷體"/>
              </a:rPr>
              <a:t>會立即將記憶體中的資料寫入一個新的</a:t>
            </a:r>
            <a:r>
              <a:rPr dirty="0">
                <a:latin typeface="標楷體"/>
                <a:ea typeface="標楷體"/>
                <a:cs typeface="標楷體"/>
                <a:sym typeface="標楷體"/>
              </a:rPr>
              <a:t> </a:t>
            </a:r>
            <a:r>
              <a:rPr sz="1600" dirty="0" err="1"/>
              <a:t>fsimage</a:t>
            </a:r>
            <a:r>
              <a:rPr dirty="0"/>
              <a:t> </a:t>
            </a:r>
            <a:r>
              <a:rPr dirty="0" err="1">
                <a:latin typeface="標楷體"/>
                <a:ea typeface="標楷體"/>
                <a:cs typeface="標楷體"/>
                <a:sym typeface="標楷體"/>
              </a:rPr>
              <a:t>檔中</a:t>
            </a:r>
            <a:endParaRPr dirty="0">
              <a:latin typeface="標楷體"/>
              <a:ea typeface="標楷體"/>
              <a:cs typeface="標楷體"/>
              <a:sym typeface="標楷體"/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dirty="0">
              <a:latin typeface="標楷體"/>
              <a:ea typeface="標楷體"/>
              <a:cs typeface="標楷體"/>
              <a:sym typeface="標楷體"/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ssh</a:t>
            </a:r>
            <a:r>
              <a:rPr b="1" dirty="0">
                <a:solidFill>
                  <a:srgbClr val="0070C0"/>
                </a:solidFill>
              </a:rPr>
              <a:t> dtm1  tree  -</a:t>
            </a:r>
            <a:r>
              <a:rPr b="1" dirty="0" err="1">
                <a:solidFill>
                  <a:srgbClr val="0070C0"/>
                </a:solidFill>
              </a:rPr>
              <a:t>sh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 err="1">
                <a:solidFill>
                  <a:srgbClr val="0070C0"/>
                </a:solidFill>
              </a:rPr>
              <a:t>nn</a:t>
            </a:r>
            <a:endParaRPr b="1" dirty="0">
              <a:solidFill>
                <a:srgbClr val="0070C0"/>
              </a:solidFill>
            </a:endParaRP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..........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│   ├── edits_inprogress_0000000000000000012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│   ├── </a:t>
            </a:r>
            <a:r>
              <a:rPr b="1" dirty="0"/>
              <a:t>fsimage_0000000000000000000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│   ├── fsimage_0000000000000000000.md5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│   ├── </a:t>
            </a:r>
            <a:r>
              <a:rPr b="1" dirty="0"/>
              <a:t>fsimage_0000000000000000011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│   ├── fsimage_0000000000000000011.md5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..........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dirty="0"/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hdfs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 err="1">
                <a:solidFill>
                  <a:srgbClr val="0070C0"/>
                </a:solidFill>
              </a:rPr>
              <a:t>dfsadmin</a:t>
            </a:r>
            <a:r>
              <a:rPr b="1" dirty="0">
                <a:solidFill>
                  <a:srgbClr val="0070C0"/>
                </a:solidFill>
              </a:rPr>
              <a:t> -</a:t>
            </a:r>
            <a:r>
              <a:rPr b="1" dirty="0" err="1">
                <a:solidFill>
                  <a:srgbClr val="0070C0"/>
                </a:solidFill>
              </a:rPr>
              <a:t>safemode</a:t>
            </a:r>
            <a:r>
              <a:rPr b="1" dirty="0">
                <a:solidFill>
                  <a:srgbClr val="0070C0"/>
                </a:solidFill>
              </a:rPr>
              <a:t> leave</a:t>
            </a:r>
            <a:r>
              <a:rPr dirty="0">
                <a:solidFill>
                  <a:srgbClr val="0070C0"/>
                </a:solidFill>
              </a:rPr>
              <a:t> 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Safe mode is OFF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檢視 NameNode MetaData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 b="0">
                <a:latin typeface="標楷體"/>
                <a:ea typeface="標楷體"/>
                <a:cs typeface="標楷體"/>
                <a:sym typeface="標楷體"/>
              </a:defRPr>
            </a:pPr>
            <a:r>
              <a:t>檢視</a:t>
            </a:r>
            <a:r>
              <a:rPr sz="2800"/>
              <a:t> </a:t>
            </a:r>
            <a:r>
              <a:rPr sz="2800" b="1">
                <a:latin typeface="Verdana"/>
                <a:ea typeface="Verdana"/>
                <a:cs typeface="Verdana"/>
                <a:sym typeface="Verdana"/>
              </a:rPr>
              <a:t>NameNode MetaData</a:t>
            </a:r>
          </a:p>
        </p:txBody>
      </p:sp>
      <p:sp>
        <p:nvSpPr>
          <p:cNvPr id="223" name="取出 fsimage 檔, 並將之轉換成 csv 格式檔…"/>
          <p:cNvSpPr txBox="1"/>
          <p:nvPr/>
        </p:nvSpPr>
        <p:spPr>
          <a:xfrm>
            <a:off x="928687" y="1206500"/>
            <a:ext cx="7300913" cy="301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 err="1">
                <a:latin typeface="標楷體"/>
                <a:ea typeface="標楷體"/>
                <a:cs typeface="標楷體"/>
                <a:sym typeface="標楷體"/>
              </a:rPr>
              <a:t>取出</a:t>
            </a:r>
            <a:r>
              <a:rPr dirty="0">
                <a:latin typeface="標楷體"/>
                <a:ea typeface="標楷體"/>
                <a:cs typeface="標楷體"/>
                <a:sym typeface="標楷體"/>
              </a:rPr>
              <a:t> </a:t>
            </a:r>
            <a:r>
              <a:rPr sz="1600" dirty="0" err="1"/>
              <a:t>fsimage</a:t>
            </a:r>
            <a:r>
              <a:rPr sz="1600" dirty="0"/>
              <a:t> </a:t>
            </a:r>
            <a:r>
              <a:rPr dirty="0">
                <a:latin typeface="標楷體"/>
                <a:ea typeface="標楷體"/>
                <a:cs typeface="標楷體"/>
                <a:sym typeface="標楷體"/>
              </a:rPr>
              <a:t>檔</a:t>
            </a:r>
            <a:r>
              <a:rPr dirty="0"/>
              <a:t>, </a:t>
            </a:r>
            <a:r>
              <a:rPr dirty="0" err="1">
                <a:latin typeface="標楷體"/>
                <a:ea typeface="標楷體"/>
                <a:cs typeface="標楷體"/>
                <a:sym typeface="標楷體"/>
              </a:rPr>
              <a:t>並將之轉換成</a:t>
            </a:r>
            <a:r>
              <a:rPr dirty="0">
                <a:latin typeface="標楷體"/>
                <a:ea typeface="標楷體"/>
                <a:cs typeface="標楷體"/>
                <a:sym typeface="標楷體"/>
              </a:rPr>
              <a:t> </a:t>
            </a:r>
            <a:r>
              <a:rPr sz="1600" dirty="0"/>
              <a:t>csv</a:t>
            </a:r>
            <a:r>
              <a:rPr dirty="0"/>
              <a:t> </a:t>
            </a:r>
            <a:r>
              <a:rPr dirty="0" err="1">
                <a:latin typeface="標楷體"/>
                <a:ea typeface="標楷體"/>
                <a:cs typeface="標楷體"/>
                <a:sym typeface="標楷體"/>
              </a:rPr>
              <a:t>格式檔</a:t>
            </a:r>
            <a:endParaRPr dirty="0">
              <a:latin typeface="標楷體"/>
              <a:ea typeface="標楷體"/>
              <a:cs typeface="標楷體"/>
              <a:sym typeface="標楷體"/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hdfs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 err="1">
                <a:solidFill>
                  <a:srgbClr val="0070C0"/>
                </a:solidFill>
              </a:rPr>
              <a:t>dfsadmin</a:t>
            </a:r>
            <a:r>
              <a:rPr b="1" dirty="0">
                <a:solidFill>
                  <a:srgbClr val="0070C0"/>
                </a:solidFill>
              </a:rPr>
              <a:t> -</a:t>
            </a:r>
            <a:r>
              <a:rPr b="1" dirty="0" err="1">
                <a:solidFill>
                  <a:srgbClr val="0070C0"/>
                </a:solidFill>
              </a:rPr>
              <a:t>fetchImage</a:t>
            </a:r>
            <a:r>
              <a:rPr b="1" dirty="0">
                <a:solidFill>
                  <a:srgbClr val="0070C0"/>
                </a:solidFill>
              </a:rPr>
              <a:t>  /</a:t>
            </a:r>
            <a:r>
              <a:rPr b="1" dirty="0" err="1">
                <a:solidFill>
                  <a:srgbClr val="0070C0"/>
                </a:solidFill>
              </a:rPr>
              <a:t>tmp</a:t>
            </a:r>
            <a:r>
              <a:rPr b="1" dirty="0">
                <a:solidFill>
                  <a:srgbClr val="0070C0"/>
                </a:solidFill>
              </a:rPr>
              <a:t>/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 dirty="0"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b="1" dirty="0" err="1">
                <a:solidFill>
                  <a:srgbClr val="0070C0"/>
                </a:solidFill>
              </a:rPr>
              <a:t>dir</a:t>
            </a:r>
            <a:r>
              <a:rPr b="1" dirty="0">
                <a:solidFill>
                  <a:srgbClr val="0070C0"/>
                </a:solidFill>
              </a:rPr>
              <a:t> /</a:t>
            </a:r>
            <a:r>
              <a:rPr b="1" dirty="0" err="1">
                <a:solidFill>
                  <a:srgbClr val="0070C0"/>
                </a:solidFill>
              </a:rPr>
              <a:t>tmp</a:t>
            </a:r>
            <a:r>
              <a:rPr b="1" dirty="0">
                <a:solidFill>
                  <a:srgbClr val="0070C0"/>
                </a:solidFill>
              </a:rPr>
              <a:t>/</a:t>
            </a:r>
            <a:r>
              <a:rPr b="1" dirty="0" err="1">
                <a:solidFill>
                  <a:srgbClr val="0070C0"/>
                </a:solidFill>
              </a:rPr>
              <a:t>fsimage</a:t>
            </a:r>
            <a:r>
              <a:rPr b="1" dirty="0">
                <a:solidFill>
                  <a:srgbClr val="0070C0"/>
                </a:solidFill>
              </a:rPr>
              <a:t>*</a:t>
            </a:r>
            <a:endParaRPr dirty="0"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-</a:t>
            </a:r>
            <a:r>
              <a:rPr dirty="0" err="1"/>
              <a:t>rw</a:t>
            </a:r>
            <a:r>
              <a:rPr dirty="0"/>
              <a:t>-</a:t>
            </a:r>
            <a:r>
              <a:rPr dirty="0" err="1"/>
              <a:t>rw</a:t>
            </a:r>
            <a:r>
              <a:rPr dirty="0"/>
              <a:t>-r-- 1 </a:t>
            </a:r>
            <a:r>
              <a:rPr dirty="0" err="1"/>
              <a:t>bigred</a:t>
            </a:r>
            <a:r>
              <a:rPr dirty="0"/>
              <a:t> </a:t>
            </a:r>
            <a:r>
              <a:rPr dirty="0" err="1"/>
              <a:t>bigred</a:t>
            </a:r>
            <a:r>
              <a:rPr dirty="0"/>
              <a:t> 320  7</a:t>
            </a:r>
            <a:r>
              <a:rPr dirty="0">
                <a:latin typeface="新細明體"/>
                <a:ea typeface="新細明體"/>
                <a:cs typeface="新細明體"/>
                <a:sym typeface="新細明體"/>
              </a:rPr>
              <a:t>月 </a:t>
            </a:r>
            <a:r>
              <a:rPr dirty="0"/>
              <a:t>15 20:21 /</a:t>
            </a:r>
            <a:r>
              <a:rPr dirty="0" err="1"/>
              <a:t>tmp</a:t>
            </a:r>
            <a:r>
              <a:rPr dirty="0"/>
              <a:t>/</a:t>
            </a:r>
            <a:r>
              <a:rPr b="1" dirty="0">
                <a:solidFill>
                  <a:srgbClr val="942192"/>
                </a:solidFill>
              </a:rPr>
              <a:t>fsimage_0000000000000000020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 dirty="0">
              <a:solidFill>
                <a:srgbClr val="942192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HDFS Offline Image Viewer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hdfs</a:t>
            </a:r>
            <a:r>
              <a:rPr b="1" dirty="0">
                <a:solidFill>
                  <a:srgbClr val="0070C0"/>
                </a:solidFill>
              </a:rPr>
              <a:t> </a:t>
            </a:r>
            <a:r>
              <a:rPr b="1" dirty="0" err="1">
                <a:solidFill>
                  <a:srgbClr val="0070C0"/>
                </a:solidFill>
              </a:rPr>
              <a:t>oiv</a:t>
            </a:r>
            <a:r>
              <a:rPr b="1" dirty="0">
                <a:solidFill>
                  <a:srgbClr val="0070C0"/>
                </a:solidFill>
              </a:rPr>
              <a:t> -</a:t>
            </a:r>
            <a:r>
              <a:rPr b="1" dirty="0" err="1">
                <a:solidFill>
                  <a:srgbClr val="0070C0"/>
                </a:solidFill>
              </a:rPr>
              <a:t>i</a:t>
            </a:r>
            <a:r>
              <a:rPr b="1" dirty="0">
                <a:solidFill>
                  <a:srgbClr val="0070C0"/>
                </a:solidFill>
              </a:rPr>
              <a:t> /</a:t>
            </a:r>
            <a:r>
              <a:rPr b="1" dirty="0" err="1">
                <a:solidFill>
                  <a:srgbClr val="0070C0"/>
                </a:solidFill>
              </a:rPr>
              <a:t>tmp</a:t>
            </a:r>
            <a:r>
              <a:rPr b="1" dirty="0">
                <a:solidFill>
                  <a:srgbClr val="0070C0"/>
                </a:solidFill>
              </a:rPr>
              <a:t>/</a:t>
            </a:r>
            <a:r>
              <a:rPr b="1" dirty="0">
                <a:solidFill>
                  <a:srgbClr val="942192"/>
                </a:solidFill>
              </a:rPr>
              <a:t>fsimage_0000000000000000020</a:t>
            </a:r>
            <a:r>
              <a:rPr b="1" dirty="0">
                <a:solidFill>
                  <a:srgbClr val="0070C0"/>
                </a:solidFill>
              </a:rPr>
              <a:t> -o /</a:t>
            </a:r>
            <a:r>
              <a:rPr b="1" dirty="0" err="1">
                <a:solidFill>
                  <a:srgbClr val="0070C0"/>
                </a:solidFill>
              </a:rPr>
              <a:t>tmp</a:t>
            </a:r>
            <a:r>
              <a:rPr b="1" dirty="0">
                <a:solidFill>
                  <a:srgbClr val="0070C0"/>
                </a:solidFill>
              </a:rPr>
              <a:t>/fsimage.csv -p Delimited -delimiter ","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檢視 NameNode MetaData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 b="0">
                <a:latin typeface="標楷體"/>
                <a:ea typeface="標楷體"/>
                <a:cs typeface="標楷體"/>
                <a:sym typeface="標楷體"/>
              </a:defRPr>
            </a:pPr>
            <a:r>
              <a:t>檢視</a:t>
            </a:r>
            <a:r>
              <a:rPr sz="2800"/>
              <a:t> </a:t>
            </a:r>
            <a:r>
              <a:rPr sz="2800" b="1">
                <a:latin typeface="Verdana"/>
                <a:ea typeface="Verdana"/>
                <a:cs typeface="Verdana"/>
                <a:sym typeface="Verdana"/>
              </a:rPr>
              <a:t>NameNode MetaData</a:t>
            </a:r>
          </a:p>
        </p:txBody>
      </p:sp>
      <p:sp>
        <p:nvSpPr>
          <p:cNvPr id="226" name="$ cat /tmp/fsimage.csv…"/>
          <p:cNvSpPr txBox="1"/>
          <p:nvPr/>
        </p:nvSpPr>
        <p:spPr>
          <a:xfrm>
            <a:off x="921543" y="1206500"/>
            <a:ext cx="7300914" cy="4511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/tmp/fsimage.csv </a:t>
            </a:r>
            <a:endParaRPr b="1"/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Path,Replication,ModificationTime,AccessTime,PreferredBlockSize,BlocksCount,FileSize,NSQUOTA,DSQUOTA,Permission,UserName,GroupName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1"/>
              <a:t>/</a:t>
            </a:r>
            <a:r>
              <a:t>,0,2022-02-23 22:02,1970-01-01 08:00,0,0,0,9223372036854775807,-1,drwxr-xr-x,bigred,bigboss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1"/>
              <a:t>/tmp</a:t>
            </a:r>
            <a:r>
              <a:t>,0,2022-02-23 22:02,1970-01-01 08:00,0,0,0,-1,-1,drwxrwx---,bigred,bigboss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1"/>
              <a:t>/tmp/hadoop-yarn</a:t>
            </a:r>
            <a:r>
              <a:t>,0,2022-02-23 22:02,1970-01-01 08:00,0,0,0,-1,-1,drwxrwx---,bigred,bigboss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1"/>
              <a:t>/tmp/hadoop-yarn/staging</a:t>
            </a:r>
            <a:r>
              <a:t>,0,2022-02-23 22:02,1970-01-01 08:00,0,0,0,-1,-1,drwxrwx---,bigred,bigboss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1"/>
              <a:t>/tmp/hadoop-yarn/staging/history</a:t>
            </a:r>
            <a:r>
              <a:t>,0,2022-02-23 22:02,1970-01-01 08:00,0,0,0,-1,-1,drwxrwx---,bigred,bigboss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1"/>
              <a:t>/tmp/hadoop-yarn/staging/history/done</a:t>
            </a:r>
            <a:r>
              <a:t>,0,2022-02-23 22:02,1970-01-01 08:00,0,0,0,-1,-1,drwxrwx---,bigred,bigboss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1"/>
              <a:t>/tmp/hadoop-yarn/staging/history/done_intermediate</a:t>
            </a:r>
            <a:r>
              <a:t>,0,2022-02-23 22:02,1970-01-01 08:00,0,0,0,-1,-1,drwxrwxrwt,bigred,bigboss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1"/>
              <a:t>[註]</a:t>
            </a:r>
            <a:r>
              <a:t> NameNode MetaData 只存放 目錄與檔案 資訊, 沒有 Transaction 資訊, Transaction 資訊分存在 edits_xxxxx 這類檔中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44000"/>
          </a:schemeClr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44000"/>
          </a:schemeClr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3801</Words>
  <Application>Microsoft Office PowerPoint</Application>
  <PresentationFormat>如螢幕大小 (4:3)</PresentationFormat>
  <Paragraphs>656</Paragraphs>
  <Slides>22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3" baseType="lpstr">
      <vt:lpstr>Andale Mono</vt:lpstr>
      <vt:lpstr>Monaco</vt:lpstr>
      <vt:lpstr>新細明體</vt:lpstr>
      <vt:lpstr>標楷體</vt:lpstr>
      <vt:lpstr>Arial</vt:lpstr>
      <vt:lpstr>Arial Narrow</vt:lpstr>
      <vt:lpstr>Century Gothic</vt:lpstr>
      <vt:lpstr>Consolas</vt:lpstr>
      <vt:lpstr>Palatino Linotype</vt:lpstr>
      <vt:lpstr>Verdana</vt:lpstr>
      <vt:lpstr>2576A_V2</vt:lpstr>
      <vt:lpstr>PowerPoint 簡報</vt:lpstr>
      <vt:lpstr>PowerPoint 簡報</vt:lpstr>
      <vt:lpstr>PowerPoint 簡報</vt:lpstr>
      <vt:lpstr>HDFS 系統資訊</vt:lpstr>
      <vt:lpstr>Name Node 目錄內容</vt:lpstr>
      <vt:lpstr>Data Node 目錄內容</vt:lpstr>
      <vt:lpstr>檢視 NameNode MetaData</vt:lpstr>
      <vt:lpstr>檢視 NameNode MetaData</vt:lpstr>
      <vt:lpstr>檢視 NameNode MetaData</vt:lpstr>
      <vt:lpstr>HDFS 容錯處理 - 遺失資料區塊</vt:lpstr>
      <vt:lpstr>PowerPoint 簡報</vt:lpstr>
      <vt:lpstr>HDFS 容錯處理 - 遺失資料區塊</vt:lpstr>
      <vt:lpstr>HDFS 容錯處理 - 遺失資料區塊</vt:lpstr>
      <vt:lpstr>HDFS 容錯處理 - 遺失資料區塊</vt:lpstr>
      <vt:lpstr>PowerPoint 簡報</vt:lpstr>
      <vt:lpstr>重新設定 HDFS Replication</vt:lpstr>
      <vt:lpstr>關閉 HDFS 分散檔案系統</vt:lpstr>
      <vt:lpstr>PowerPoint 簡報</vt:lpstr>
      <vt:lpstr>Hadoop 系統設定目錄</vt:lpstr>
      <vt:lpstr>core-site.xml</vt:lpstr>
      <vt:lpstr>hdfs-site.xml</vt:lpstr>
      <vt:lpstr>hadoop-env.sh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student</cp:lastModifiedBy>
  <cp:revision>13</cp:revision>
  <dcterms:modified xsi:type="dcterms:W3CDTF">2022-11-04T13:08:24Z</dcterms:modified>
</cp:coreProperties>
</file>