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1">
              <a:lumOff val="44000"/>
            </a:schemeClr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1">
              <a:lumOff val="44000"/>
            </a:schemeClr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1">
              <a:lumOff val="44000"/>
            </a:schemeClr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1. 中央研究院 Mapreduce 論文</a:t>
            </a:r>
          </a:p>
          <a:p>
            <a:pPr/>
            <a:r>
              <a:t>https://www.iis.sinica.edu.tw/papers/cmwang/17234-F.pdf</a:t>
            </a:r>
          </a:p>
          <a:p>
            <a:pPr/>
          </a:p>
          <a:p>
            <a:pPr>
              <a:defRPr b="1" sz="1400"/>
            </a:pPr>
            <a:r>
              <a:t>MapReduce 有提供執行容錯功能, 說明如下 :</a:t>
            </a:r>
          </a:p>
          <a:p>
            <a:pPr>
              <a:spcBef>
                <a:spcPts val="0"/>
              </a:spcBef>
            </a:pPr>
            <a:r>
              <a:t>What you are referring to is classified as failure of task which could be either a map task or reducer task</a:t>
            </a:r>
          </a:p>
          <a:p>
            <a:pPr>
              <a:spcBef>
                <a:spcPts val="0"/>
              </a:spcBef>
            </a:pPr>
          </a:p>
          <a:p>
            <a:pPr>
              <a:spcBef>
                <a:spcPts val="0"/>
              </a:spcBef>
            </a:pPr>
            <a:r>
              <a:t>In case of a particular task failure, Hadoop initiates another computational resource in order to perform failed map or reduce tasks.</a:t>
            </a:r>
          </a:p>
          <a:p>
            <a:pPr>
              <a:spcBef>
                <a:spcPts val="0"/>
              </a:spcBef>
            </a:pPr>
          </a:p>
          <a:p>
            <a:pPr>
              <a:spcBef>
                <a:spcPts val="0"/>
              </a:spcBef>
            </a:pPr>
            <a:r>
              <a:t>When it comes to failure of shuffle and sort process, it is basically a failure in the particular node where reducer task has failed and it would be set to run afresh in another resource (btw, reducer phase begin with shuffle and sort process).</a:t>
            </a:r>
          </a:p>
          <a:p>
            <a:pPr>
              <a:spcBef>
                <a:spcPts val="0"/>
              </a:spcBef>
            </a:pPr>
          </a:p>
          <a:p>
            <a:pPr>
              <a:spcBef>
                <a:spcPts val="0"/>
              </a:spcBef>
            </a:pPr>
            <a:r>
              <a:t>Of course it would not allocate the tasks infinitely if they keep failing. There are two properties below which can determine how many failures or attempts of a task could be acceptable.</a:t>
            </a:r>
          </a:p>
          <a:p>
            <a:pPr>
              <a:spcBef>
                <a:spcPts val="0"/>
              </a:spcBef>
            </a:pPr>
          </a:p>
          <a:p>
            <a:pPr>
              <a:spcBef>
                <a:spcPts val="0"/>
              </a:spcBef>
            </a:pPr>
            <a:r>
              <a:t>mapred.map.max.attempts for Map tasks and a property mapred.reduce.max.attempts for reduce tasks.</a:t>
            </a:r>
          </a:p>
          <a:p>
            <a:pPr>
              <a:spcBef>
                <a:spcPts val="0"/>
              </a:spcBef>
            </a:pPr>
          </a:p>
          <a:p>
            <a:pPr>
              <a:spcBef>
                <a:spcPts val="0"/>
              </a:spcBef>
            </a:pPr>
            <a:r>
              <a:t>By default, if any task fails four times (or whatever you configure in those properties), the whole job would be considered as failed. - Hadoop Definitive Guide</a:t>
            </a:r>
          </a:p>
          <a:p>
            <a:pPr>
              <a:spcBef>
                <a:spcPts val="0"/>
              </a:spcBef>
            </a:pPr>
          </a:p>
          <a:p>
            <a:pPr>
              <a:spcBef>
                <a:spcPts val="0"/>
              </a:spcBef>
            </a:pPr>
            <a:r>
              <a:t>In short shuffle and sort being a part of reducer, it would only initiate attempt to rerun reducer task. Map tasks would not be re-run as they are considered as completed.</a:t>
            </a:r>
          </a:p>
          <a:p>
            <a:pPr>
              <a:spcBef>
                <a:spcPts val="0"/>
              </a:spcBef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b="1"/>
            </a:pPr>
            <a:r>
              <a:t>Jim Gray</a:t>
            </a:r>
          </a:p>
          <a:p>
            <a:pPr>
              <a:lnSpc>
                <a:spcPct val="80000"/>
              </a:lnSpc>
            </a:pPr>
            <a:r>
              <a:t>資料排序基準競賽一開始是由Jim Gray創辦，也是主要活動的贊助者，Jim Gray曾是微軟研究院的科學家，長年專研於資料庫和電腦運算處理，以降低科學研究所需耗費的儲存和運算成本。然而，Jim Gray在2007年於海上失蹤後，則由其同事與歷屆活動競賽的獲獎者，共同籌組委員會來延續舉辦活動。</a:t>
            </a:r>
          </a:p>
          <a:p>
            <a:pPr>
              <a:lnSpc>
                <a:spcPct val="80000"/>
              </a:lnSpc>
            </a:pPr>
          </a:p>
          <a:p>
            <a:pPr/>
            <a:r>
              <a:t>產生 12 筆記錄的測試檔</a:t>
            </a:r>
          </a:p>
          <a:p>
            <a:pPr/>
            <a:r>
              <a:t>$ yarn  jar /opt/hadoop-2.10.1/share/hadoop/mapreduce/hadoop-mapreduce-examples-2.10.1.jar teragen -Dmapred.map.tasks=1 12  /tmp/12row</a:t>
            </a:r>
          </a:p>
          <a:p>
            <a:pPr/>
          </a:p>
          <a:p>
            <a:pPr/>
            <a:r>
              <a:t>$ hdfs dfs -get /tmp/12row/part-m-00000  teragen-12row</a:t>
            </a:r>
          </a:p>
          <a:p>
            <a:pPr/>
          </a:p>
          <a:p>
            <a:pPr/>
            <a:r>
              <a:t>Teragen 檔案格式說明</a:t>
            </a:r>
          </a:p>
          <a:p>
            <a:pPr/>
            <a:r>
              <a:t>* (10 bytes key) (constant 2 bytes) (32 bytes rowid) </a:t>
            </a:r>
          </a:p>
          <a:p>
            <a:pPr/>
            <a:r>
              <a:t>* (constant 4 bytes) (48 bytes filler) (constant 4 bytes)</a:t>
            </a:r>
          </a:p>
          <a:p>
            <a:pPr/>
            <a:r>
              <a:t>* The rowid is the right justified row id as a hex number.</a:t>
            </a:r>
          </a:p>
          <a:p>
            <a:pPr/>
          </a:p>
          <a:p>
            <a:pPr/>
            <a:r>
              <a:t>$ od -Ax -a -v -w10 teragen-12row </a:t>
            </a:r>
          </a:p>
          <a:p>
            <a:pPr/>
            <a:r>
              <a:t>000000   J   i   m   G   r   a   y   R   I   P</a:t>
            </a:r>
          </a:p>
          <a:p>
            <a:pPr/>
            <a:r>
              <a:t>00000a nul dc1   0   0   0   0   0   0   0   0</a:t>
            </a:r>
          </a:p>
          <a:p>
            <a:pPr/>
            <a:r>
              <a:t>000014   0   0   0   0   0   0   0   0   0   0</a:t>
            </a:r>
          </a:p>
          <a:p>
            <a:pPr/>
            <a:r>
              <a:t>00001e   0   0   0   0   0   0   0   0   0   0</a:t>
            </a:r>
          </a:p>
          <a:p>
            <a:pPr/>
            <a:r>
              <a:t>000028   0   0   0   0  bs  em   *   ;   2   2</a:t>
            </a:r>
          </a:p>
          <a:p>
            <a:pPr/>
            <a:r>
              <a:t>000032   2   2   0   0   0   0   2   2   2   2</a:t>
            </a:r>
          </a:p>
          <a:p>
            <a:pPr/>
            <a:r>
              <a:t>00003c   0   0   0   0   2   2   2   2   0   0</a:t>
            </a:r>
          </a:p>
          <a:p>
            <a:pPr/>
            <a:r>
              <a:t>000046   0   0   2   2   2   2   0   0   0   0</a:t>
            </a:r>
          </a:p>
          <a:p>
            <a:pPr/>
            <a:r>
              <a:t>000050   2   2   2   2   0   0   0   0   0   0</a:t>
            </a:r>
          </a:p>
          <a:p>
            <a:pPr/>
            <a:r>
              <a:t>00005a   0   0   1   1   1   1   L   ]   n del</a:t>
            </a:r>
          </a:p>
          <a:p>
            <a:pPr/>
            <a:r>
              <a:t>000064 nak   `   d stx   b   3   m   ~ eot   G</a:t>
            </a:r>
          </a:p>
          <a:p>
            <a:pPr/>
            <a:r>
              <a:t>00006e nul dc1   0   0   0   0   0   0   0   0</a:t>
            </a:r>
          </a:p>
          <a:p>
            <a:pPr/>
            <a:r>
              <a:t>000078   0   0   0   0   0   0   0   0   0   0</a:t>
            </a:r>
          </a:p>
          <a:p>
            <a:pPr/>
            <a:r>
              <a:t>........</a:t>
            </a:r>
          </a:p>
          <a:p>
            <a:pPr/>
          </a:p>
          <a:p>
            <a:pPr>
              <a:lnSpc>
                <a:spcPct val="80000"/>
              </a:lnSpc>
            </a:pPr>
            <a:r>
              <a:t>$ od -Ax -a -v -w10 teragen-12row</a:t>
            </a:r>
          </a:p>
          <a:p>
            <a:pPr>
              <a:lnSpc>
                <a:spcPct val="80000"/>
              </a:lnSpc>
            </a:pPr>
            <a:r>
              <a:t>參數說明</a:t>
            </a:r>
          </a:p>
          <a:p>
            <a:pPr>
              <a:lnSpc>
                <a:spcPct val="80000"/>
              </a:lnSpc>
            </a:pPr>
            <a:r>
              <a:t>-Ax  代表 offset 使用 16 進位顯示</a:t>
            </a:r>
          </a:p>
          <a:p>
            <a:pPr>
              <a:lnSpc>
                <a:spcPct val="80000"/>
              </a:lnSpc>
            </a:pPr>
            <a:r>
              <a:t>-a 使用 文字 格式顯示</a:t>
            </a:r>
          </a:p>
          <a:p>
            <a:pPr>
              <a:lnSpc>
                <a:spcPct val="80000"/>
              </a:lnSpc>
            </a:pPr>
            <a:r>
              <a:t>-v 取消使用 * 代表相同列</a:t>
            </a:r>
          </a:p>
          <a:p>
            <a:pPr>
              <a:lnSpc>
                <a:spcPct val="80000"/>
              </a:lnSpc>
            </a:pPr>
            <a:r>
              <a:t>-w 10 一列顯示 10 byte</a:t>
            </a:r>
          </a:p>
          <a:p>
            <a:pPr>
              <a:lnSpc>
                <a:spcPct val="80000"/>
              </a:lnSpc>
            </a:pPr>
          </a:p>
          <a:p>
            <a:pPr>
              <a:lnSpc>
                <a:spcPct val="80000"/>
              </a:lnSpc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1. Input Splits in Hadoop’s MapReduce </a:t>
            </a:r>
          </a:p>
          <a:p>
            <a:pPr/>
            <a:r>
              <a:t>https://www.dummies.com/programming/big-data/hadoop/input-splits-in-hadoops-mapreduce/</a:t>
            </a:r>
          </a:p>
          <a:p>
            <a:pPr>
              <a:defRPr b="1"/>
            </a:pPr>
            <a:r>
              <a:t>2. MapReduce中的FileInputFormat切片机制</a:t>
            </a:r>
          </a:p>
          <a:p>
            <a:pPr/>
            <a:r>
              <a:t>https://www.yangshuaibin.com/hadoop/73.html</a:t>
            </a:r>
          </a:p>
          <a:p>
            <a:pPr>
              <a:defRPr b="1"/>
            </a:pPr>
          </a:p>
          <a:p>
            <a:pPr/>
            <a:r>
              <a:t>檢驗 terasort 排序結果</a:t>
            </a:r>
          </a:p>
          <a:p>
            <a:pPr/>
            <a:r>
              <a:t>$ hdfs dfs -rm -r /tmp/terasort-report/ &amp;&gt;/dev/null; yarn  jar  /opt/hadoop-2.10.1/share/hadoop/mapreduce/hadoop-mapreduce-examples-2.10.1.jar teravalidate -Dmapred.reduce.tasks=1 /tmp/sortest/  /tmp/terasort-report</a:t>
            </a:r>
          </a:p>
          <a:p>
            <a:pPr/>
          </a:p>
          <a:p>
            <a:pPr/>
            <a:r>
              <a:t>如有錯誤, 以下命令會顯示錯誤訊息</a:t>
            </a:r>
          </a:p>
          <a:p>
            <a:pPr/>
            <a:r>
              <a:t>$ pig -e 'cat /tmp/terasort-report' 2&gt;/dev/null</a:t>
            </a:r>
          </a:p>
          <a:p>
            <a:pPr/>
            <a:r>
              <a:t>checksum	199883294e4553</a:t>
            </a:r>
          </a:p>
          <a:p>
            <a:pPr>
              <a:defRPr b="1"/>
            </a:pPr>
          </a:p>
          <a:p>
            <a:pPr>
              <a:defRPr b="1"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Verdana"/>
                <a:ea typeface="Verdana"/>
                <a:cs typeface="Verdana"/>
                <a:sym typeface="Verdana"/>
              </a:defRPr>
            </a:pPr>
            <a:r>
              <a:t>$ nano dt/bin/startjps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#!/bin/bash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for n in dtw1 dtw2 dtw3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do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ssh $n 'sudo mkdir -p /opt/bin'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scp ~/dt/bin/jpslog.sh $n:~/ &amp;&gt;/dev/null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ssh $n 'sudo mv ~/jpslog.sh /opt/bin/'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ssh $n 'nohup jpslog.sh &amp;&gt;/dev/null &amp;'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done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1">
                <a:latin typeface="Verdana"/>
                <a:ea typeface="Verdana"/>
                <a:cs typeface="Verdana"/>
                <a:sym typeface="Verdana"/>
              </a:defRPr>
            </a:pPr>
            <a:r>
              <a:t>$ nano dt/bin/stopjps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#!/bin/bash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for n in dtw1 dtw2 dtw3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do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ssh $n 'touch /tmp/jlog.stop'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ssh $n "cat /tmp/jps-$n.log"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echo ""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done</a:t>
            </a:r>
          </a:p>
          <a:p>
            <a:pPr/>
          </a:p>
          <a:p>
            <a:pPr>
              <a:defRPr b="1">
                <a:latin typeface="Verdana"/>
                <a:ea typeface="Verdana"/>
                <a:cs typeface="Verdana"/>
                <a:sym typeface="Verdana"/>
              </a:defRPr>
            </a:pPr>
            <a:r>
              <a:t>$ cat dt/bin/jpslog.sh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#!/bin/bash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[ -f /tmp/jlog.stop ] &amp;&amp; sudo rm /tmp/jlog.stop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echo "[`hostname`]" &gt; /tmp/jps-`hostname`.log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jid=""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while true; do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[ -f /tmp/jlog.stop ] &amp;&amp; break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jps -v | grep -v Jps &gt; /tmp/jps.txt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jcid=$(cat /tmp/jps.txt | grep -v -E "DataNode|--|NodeManager|</a:t>
            </a:r>
            <a:r>
              <a:rPr b="1"/>
              <a:t>HRegionServer</a:t>
            </a:r>
            <a:r>
              <a:t>" | cut -d ' ' -f1 | tr -d '\n')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[ "$jcid" == "" ] &amp;&amp; continue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if [ "$jid" != "$jcid" ]; then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   jid="$jcid"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   d=$(date +%H:%M:%S)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   j=""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   for x in $(cat /tmp/jps.txt | cut -d ' ' -f1 | uniq)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   do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     a=$(cat /tmp/jps.txt | grep -e "^$x")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     echo $a | cut -d ' ' -f1,2 &gt;/tmp/out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     n=$(cat /tmp/out | grep -v -E "DataNode|--|NodeManager|</a:t>
            </a:r>
            <a:r>
              <a:rPr b="1"/>
              <a:t>HRegionServer</a:t>
            </a:r>
            <a:r>
              <a:t>")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     if [ "$n" != "" ]; then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        b=${a##*-Xmx}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        j="$j$n ${b%% *}\n"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     fi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   done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   [ "$j" != "" ] &amp;&amp; echo -e "$d\n$j" &gt;&gt; /tmp/jps-`hostname`.log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  fi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done</a:t>
            </a:r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103" name="幻燈片編號"/>
          <p:cNvSpPr txBox="1"/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111" name="大標題文字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 fontScale="100000" lnSpcReduction="0"/>
          </a:bodyPr>
          <a:lstStyle>
            <a:lvl1pPr algn="ctr">
              <a:lnSpc>
                <a:spcPts val="5800"/>
              </a:lnSpc>
              <a:defRPr b="0" sz="540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12" name="內文層級一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3" name="幻燈片編號"/>
          <p:cNvSpPr txBox="1"/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121" name="大標題文字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 fontScale="100000" lnSpcReduction="0"/>
          </a:bodyPr>
          <a:lstStyle>
            <a:lvl1pPr algn="ctr">
              <a:lnSpc>
                <a:spcPts val="5800"/>
              </a:lnSpc>
              <a:defRPr b="0" sz="540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2" name="內文層級一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3" name="幻燈片編號"/>
          <p:cNvSpPr txBox="1"/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131" name="大標題文字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 fontScale="100000" lnSpcReduction="0"/>
          </a:bodyPr>
          <a:lstStyle>
            <a:lvl1pPr algn="ctr">
              <a:lnSpc>
                <a:spcPts val="5800"/>
              </a:lnSpc>
              <a:defRPr b="0" sz="540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32" name="內文層級一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3" name="幻燈片編號"/>
          <p:cNvSpPr txBox="1"/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141" name="大標題文字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 fontScale="100000" lnSpcReduction="0"/>
          </a:bodyPr>
          <a:lstStyle>
            <a:lvl1pPr algn="ctr">
              <a:lnSpc>
                <a:spcPts val="5800"/>
              </a:lnSpc>
              <a:defRPr b="0" sz="540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42" name="內文層級一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3" name="幻燈片編號"/>
          <p:cNvSpPr txBox="1"/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pic>
        <p:nvPicPr>
          <p:cNvPr id="151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94712" y="6254750"/>
            <a:ext cx="401638" cy="401638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大標題文字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 fontScale="100000" lnSpcReduction="0"/>
          </a:bodyPr>
          <a:lstStyle>
            <a:lvl1pPr algn="ctr">
              <a:lnSpc>
                <a:spcPts val="5800"/>
              </a:lnSpc>
              <a:defRPr b="0" sz="540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53" name="內文層級一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4" name="幻燈片編號"/>
          <p:cNvSpPr txBox="1"/>
          <p:nvPr>
            <p:ph type="sldNum" sz="quarter" idx="2"/>
          </p:nvPr>
        </p:nvSpPr>
        <p:spPr>
          <a:xfrm>
            <a:off x="365125" y="6464649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162" name="大標題文字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 fontScale="100000" lnSpcReduction="0"/>
          </a:bodyPr>
          <a:lstStyle>
            <a:lvl1pPr algn="ctr">
              <a:lnSpc>
                <a:spcPts val="5800"/>
              </a:lnSpc>
              <a:defRPr b="0" sz="540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63" name="內文層級一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20" name="大標題文字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 fontScale="100000" lnSpcReduction="0"/>
          </a:bodyPr>
          <a:lstStyle>
            <a:lvl1pPr algn="ctr">
              <a:lnSpc>
                <a:spcPts val="5800"/>
              </a:lnSpc>
              <a:defRPr b="0" sz="540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大標題文字"/>
          <p:cNvSpPr txBox="1"/>
          <p:nvPr>
            <p:ph type="title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1" name="內文層級一…"/>
          <p:cNvSpPr txBox="1"/>
          <p:nvPr>
            <p:ph type="body" idx="1"/>
          </p:nvPr>
        </p:nvSpPr>
        <p:spPr>
          <a:xfrm>
            <a:off x="1049337" y="1460500"/>
            <a:ext cx="7027863" cy="46815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Blip>
                <a:blip r:embed="rId3"/>
              </a:buBlip>
            </a:lvl1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40" name="大標題文字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 fontScale="100000" lnSpcReduction="0"/>
          </a:bodyPr>
          <a:lstStyle>
            <a:lvl1pPr algn="ctr">
              <a:lnSpc>
                <a:spcPts val="5800"/>
              </a:lnSpc>
              <a:defRPr b="0" sz="540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41" name="內文層級一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2" name="幻燈片編號"/>
          <p:cNvSpPr txBox="1"/>
          <p:nvPr>
            <p:ph type="sldNum" sz="quarter" idx="2"/>
          </p:nvPr>
        </p:nvSpPr>
        <p:spPr>
          <a:xfrm>
            <a:off x="8534400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50" name="大標題文字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 fontScale="100000" lnSpcReduction="0"/>
          </a:bodyPr>
          <a:lstStyle>
            <a:lvl1pPr algn="ctr">
              <a:lnSpc>
                <a:spcPts val="5800"/>
              </a:lnSpc>
              <a:defRPr b="0" sz="540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51" name="內文層級一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2" name="幻燈片編號"/>
          <p:cNvSpPr txBox="1"/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60" name="圓形"/>
          <p:cNvSpPr/>
          <p:nvPr/>
        </p:nvSpPr>
        <p:spPr>
          <a:xfrm>
            <a:off x="4495800" y="3924300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61" name="圓形"/>
          <p:cNvSpPr/>
          <p:nvPr/>
        </p:nvSpPr>
        <p:spPr>
          <a:xfrm>
            <a:off x="4695825" y="3924300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62" name="圓形"/>
          <p:cNvSpPr/>
          <p:nvPr/>
        </p:nvSpPr>
        <p:spPr>
          <a:xfrm>
            <a:off x="4297362" y="3924300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63" name="大標題文字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 fontScale="100000" lnSpcReduction="0"/>
          </a:bodyPr>
          <a:lstStyle>
            <a:lvl1pPr algn="ctr">
              <a:lnSpc>
                <a:spcPts val="5800"/>
              </a:lnSpc>
              <a:defRPr b="0" sz="540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64" name="內文層級一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5" name="幻燈片編號"/>
          <p:cNvSpPr txBox="1"/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73" name="大標題文字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 fontScale="100000" lnSpcReduction="0"/>
          </a:bodyPr>
          <a:lstStyle>
            <a:lvl1pPr algn="ctr">
              <a:lnSpc>
                <a:spcPts val="5800"/>
              </a:lnSpc>
              <a:defRPr b="0" sz="540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74" name="內文層級一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5" name="幻燈片編號"/>
          <p:cNvSpPr txBox="1"/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83" name="大標題文字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 fontScale="100000" lnSpcReduction="0"/>
          </a:bodyPr>
          <a:lstStyle>
            <a:lvl1pPr algn="ctr">
              <a:lnSpc>
                <a:spcPts val="5800"/>
              </a:lnSpc>
              <a:defRPr b="0" sz="540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84" name="內文層級一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5" name="幻燈片編號"/>
          <p:cNvSpPr txBox="1"/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93" name="大標題文字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 fontScale="100000" lnSpcReduction="0"/>
          </a:bodyPr>
          <a:lstStyle>
            <a:lvl1pPr algn="ctr">
              <a:lnSpc>
                <a:spcPts val="5800"/>
              </a:lnSpc>
              <a:defRPr b="0" sz="540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94" name="內文層級一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5" name="幻燈片編號"/>
          <p:cNvSpPr txBox="1"/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大標題文字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大標題文字</a:t>
            </a:r>
          </a:p>
        </p:txBody>
      </p:sp>
      <p:sp>
        <p:nvSpPr>
          <p:cNvPr id="4" name="內文層級一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Blip>
                <a:blip r:embed="rId3"/>
              </a:buBlip>
            </a:lvl1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幻燈片編號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5pPr>
      <a:lvl6pPr marL="0" marR="0" indent="4572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6pPr>
      <a:lvl7pPr marL="0" marR="0" indent="9144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7pPr>
      <a:lvl8pPr marL="0" marR="0" indent="13716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8pPr>
      <a:lvl9pPr marL="0" marR="0" indent="18288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Pct val="70000"/>
        <a:buFontTx/>
        <a:buBlip>
          <a:blip r:embed="rId3"/>
        </a:buBlip>
        <a:tabLst/>
        <a:defRPr b="1" baseline="0" cap="none" i="0" spc="0" strike="noStrike" sz="2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1pPr>
      <a:lvl2pPr marL="690033" marR="0" indent="-232833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2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2pPr>
      <a:lvl3pPr marL="0" marR="0" indent="8540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3pPr>
      <a:lvl4pPr marL="0" marR="0" indent="108902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4pPr>
      <a:lvl5pPr marL="0" marR="0" indent="13112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5pPr>
      <a:lvl6pPr marL="0" marR="0" indent="17684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6pPr>
      <a:lvl7pPr marL="0" marR="0" indent="22256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7pPr>
      <a:lvl8pPr marL="0" marR="0" indent="26828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8pPr>
      <a:lvl9pPr marL="0" marR="0" indent="31400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按兩下來編輯"/>
          <p:cNvSpPr txBox="1"/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74" name="研究 MapReduce 運算資源"/>
          <p:cNvSpPr txBox="1"/>
          <p:nvPr/>
        </p:nvSpPr>
        <p:spPr>
          <a:xfrm>
            <a:off x="1297916" y="3078479"/>
            <a:ext cx="6244991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0" sz="40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研究 </a:t>
            </a:r>
            <a:r>
              <a:rPr sz="3800">
                <a:latin typeface="Verdana"/>
                <a:ea typeface="Verdana"/>
                <a:cs typeface="Verdana"/>
                <a:sym typeface="Verdana"/>
              </a:rPr>
              <a:t>MapReduce</a:t>
            </a:r>
            <a:r>
              <a:t> 運算資源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產生 MapReduce 測試資料檔"/>
          <p:cNvSpPr txBox="1"/>
          <p:nvPr>
            <p:ph type="title" idx="4294967295"/>
          </p:nvPr>
        </p:nvSpPr>
        <p:spPr>
          <a:xfrm>
            <a:off x="830262" y="0"/>
            <a:ext cx="63579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z="3200"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latin typeface="標楷體"/>
                <a:ea typeface="標楷體"/>
                <a:cs typeface="標楷體"/>
                <a:sym typeface="標楷體"/>
              </a:rPr>
              <a:t>產生 </a:t>
            </a:r>
            <a:r>
              <a:rPr sz="3000"/>
              <a:t>MapReduce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 測試資料檔</a:t>
            </a:r>
          </a:p>
        </p:txBody>
      </p:sp>
      <p:sp>
        <p:nvSpPr>
          <p:cNvPr id="179" name="$ hdfs dfs -rm -r 320m &amp;&gt;/dev/null; yarn  jar $HADOOP_HOME/share/hadoop/mapreduce/hadoop-mapreduce-examples-${HADOOP_HOME##*-}.jar teragen -Dmapreduce.job.maps=1 3355400  320m…"/>
          <p:cNvSpPr txBox="1"/>
          <p:nvPr/>
        </p:nvSpPr>
        <p:spPr>
          <a:xfrm>
            <a:off x="868362" y="1187198"/>
            <a:ext cx="7286112" cy="322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1600">
                <a:latin typeface="標楷體"/>
                <a:ea typeface="標楷體"/>
                <a:cs typeface="標楷體"/>
                <a:sym typeface="標楷體"/>
              </a:defRPr>
            </a:pPr>
            <a:r>
              <a: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$ </a:t>
            </a:r>
            <a:r>
              <a:rPr b="1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hdfs dfs -rm -r 320m &amp;&gt;/dev/null; yarn  jar $HADOOP_HOME/share/hadoop/mapreduce/hadoop-mapreduce-examples-${HADOOP_HOME##*-}.jar teragen -Dmapreduce.job.maps=1 </a:t>
            </a:r>
            <a:r>
              <a:rPr b="1">
                <a:solidFill>
                  <a:srgbClr val="942192"/>
                </a:solidFill>
                <a:latin typeface="Verdana"/>
                <a:ea typeface="Verdana"/>
                <a:cs typeface="Verdana"/>
                <a:sym typeface="Verdana"/>
              </a:rPr>
              <a:t>3355400</a:t>
            </a:r>
            <a:r>
              <a:rPr b="1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>
                <a:solidFill>
                  <a:srgbClr val="942192"/>
                </a:solidFill>
                <a:latin typeface="Verdana"/>
                <a:ea typeface="Verdana"/>
                <a:cs typeface="Verdana"/>
                <a:sym typeface="Verdana"/>
              </a:rPr>
              <a:t>320m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reduce-examples-2.10.1.jar teragen -Dmapreduce.job.maps=1 3355400  320m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2021-06-13 13:40:25,723 INFO client.RMProxy: Connecting to ResourceManager at m32/120.96.143.32:8032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2021-06-13 13:40:26,078 INFO terasort.TeraGen: Generating 3355400 using 1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2021-06-13 13:40:26,230 INFO mapreduce.JobSubmitter: </a:t>
            </a:r>
            <a:r>
              <a:rPr b="1"/>
              <a:t>number of splits:1</a:t>
            </a:r>
            <a:endParaRPr b="1"/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.........</a:t>
            </a:r>
          </a:p>
        </p:txBody>
      </p:sp>
      <p:sp>
        <p:nvSpPr>
          <p:cNvPr id="180" name="單位是 100 byte 的一筆資料"/>
          <p:cNvSpPr txBox="1"/>
          <p:nvPr/>
        </p:nvSpPr>
        <p:spPr>
          <a:xfrm>
            <a:off x="934064" y="4572761"/>
            <a:ext cx="309033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b="0">
                <a:latin typeface="標楷體"/>
                <a:ea typeface="標楷體"/>
                <a:cs typeface="標楷體"/>
                <a:sym typeface="標楷體"/>
              </a:defRPr>
            </a:pPr>
            <a:r>
              <a:t>單位是 </a:t>
            </a:r>
            <a:r>
              <a:rPr b="1" sz="1600">
                <a:latin typeface="Verdana"/>
                <a:ea typeface="Verdana"/>
                <a:cs typeface="Verdana"/>
                <a:sym typeface="Verdana"/>
              </a:rPr>
              <a:t>100 byte</a:t>
            </a:r>
            <a:r>
              <a:t> 的一筆資料</a:t>
            </a:r>
          </a:p>
        </p:txBody>
      </p:sp>
      <p:sp>
        <p:nvSpPr>
          <p:cNvPr id="181" name="線條"/>
          <p:cNvSpPr/>
          <p:nvPr/>
        </p:nvSpPr>
        <p:spPr>
          <a:xfrm flipV="1">
            <a:off x="1650925" y="2207501"/>
            <a:ext cx="1" cy="2442998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執行 terasort 排序功能"/>
          <p:cNvSpPr txBox="1"/>
          <p:nvPr>
            <p:ph type="title" idx="4294967295"/>
          </p:nvPr>
        </p:nvSpPr>
        <p:spPr>
          <a:xfrm>
            <a:off x="830262" y="0"/>
            <a:ext cx="63579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z="3200"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latin typeface="標楷體"/>
                <a:ea typeface="標楷體"/>
                <a:cs typeface="標楷體"/>
                <a:sym typeface="標楷體"/>
              </a:rPr>
              <a:t>執行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 </a:t>
            </a:r>
            <a:r>
              <a:rPr sz="3000"/>
              <a:t>terasort</a:t>
            </a:r>
            <a:r>
              <a:rPr sz="2800"/>
              <a:t>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排序功能</a:t>
            </a:r>
          </a:p>
        </p:txBody>
      </p:sp>
      <p:sp>
        <p:nvSpPr>
          <p:cNvPr id="186" name="$ hdfs dfs -ls -h *m…"/>
          <p:cNvSpPr txBox="1"/>
          <p:nvPr/>
        </p:nvSpPr>
        <p:spPr>
          <a:xfrm>
            <a:off x="915987" y="1187310"/>
            <a:ext cx="7312026" cy="451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hdfs dfs -ls -h *m</a:t>
            </a: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Found 2 items</a:t>
            </a: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-rw-r--r--   3 pu3107 pu3107          0 2021-06-13 13:40 320m/_SUCCESS</a:t>
            </a: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-rw-r--r--   3 pu3107 pu3107    </a:t>
            </a:r>
            <a:r>
              <a:rPr b="1"/>
              <a:t>320.0 M</a:t>
            </a:r>
            <a:r>
              <a:t> 2021-06-13 13:40 </a:t>
            </a:r>
            <a:r>
              <a:rPr b="1"/>
              <a:t>320m/part-m-00000</a:t>
            </a:r>
            <a:endParaRPr b="1"/>
          </a:p>
          <a:p>
            <a:pPr>
              <a:defRPr b="0" sz="13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3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hdfs dfs -rm -r sortest/ &amp;&gt;/dev/null; time yarn  jar  $HADOOP_HOME/share/hadoop/mapreduce/hadoop-mapreduce-examples-${HADOOP_HOME##*-}.jar terasort -Dmapred.reduce.tasks=1  320m  sortest/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2021-06-13 13:44:46,089 INFO terasort.TeraSort: starting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2021-06-13 13:44:46,553 INFO input.FileInputFormat: Total input files to process : 1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Spent 56ms computing base-splits.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Spent 1ms computing TeraScheduler splits.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Computing input splits took 57ms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Sampling 3 splits of 3</a:t>
            </a:r>
          </a:p>
          <a:p>
            <a:pPr>
              <a:defRPr b="0" sz="13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...........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建立 MapReduce 測試資料檔"/>
          <p:cNvSpPr txBox="1"/>
          <p:nvPr>
            <p:ph type="title" idx="4294967295"/>
          </p:nvPr>
        </p:nvSpPr>
        <p:spPr>
          <a:xfrm>
            <a:off x="830262" y="0"/>
            <a:ext cx="63579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z="3200"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latin typeface="標楷體"/>
                <a:ea typeface="標楷體"/>
                <a:cs typeface="標楷體"/>
                <a:sym typeface="標楷體"/>
              </a:rPr>
              <a:t>建立 </a:t>
            </a:r>
            <a:r>
              <a:rPr sz="3000"/>
              <a:t>MapReduce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 測試資料檔</a:t>
            </a:r>
          </a:p>
        </p:txBody>
      </p:sp>
      <p:sp>
        <p:nvSpPr>
          <p:cNvPr id="191" name="$ hdfs dfs -rm -r 160m &amp;&gt;/dev/null; yarn  jar $HADOOP_HOME/share/hadoop/mapreduce/hadoop-mapreduce-examples-${HADOOP_HOME##*-}.jar teragen -Dmapreduce.job.maps=1 1677700  160m…"/>
          <p:cNvSpPr txBox="1"/>
          <p:nvPr/>
        </p:nvSpPr>
        <p:spPr>
          <a:xfrm>
            <a:off x="868362" y="1187198"/>
            <a:ext cx="7407276" cy="3836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</a:t>
            </a:r>
            <a:r>
              <a:rPr sz="1800"/>
              <a:t> </a:t>
            </a:r>
            <a:r>
              <a:rPr b="1">
                <a:solidFill>
                  <a:srgbClr val="0070C0"/>
                </a:solidFill>
              </a:rPr>
              <a:t>hdfs dfs -rm -r 160m &amp;&gt;/dev/null; yarn  jar $HADOOP_HOME/share/hadoop/mapreduce/hadoop-mapreduce-examples-${HADOOP_HOME##*-}.jar teragen </a:t>
            </a:r>
            <a:r>
              <a:rPr b="1">
                <a:solidFill>
                  <a:srgbClr val="942192"/>
                </a:solidFill>
              </a:rPr>
              <a:t>-Dmapreduce.job.maps=1</a:t>
            </a:r>
            <a:r>
              <a:rPr b="1">
                <a:solidFill>
                  <a:srgbClr val="0070C0"/>
                </a:solidFill>
              </a:rPr>
              <a:t> 1677700  160m</a:t>
            </a:r>
            <a:endParaRPr b="1">
              <a:solidFill>
                <a:srgbClr val="0070C0"/>
              </a:solidFill>
            </a:endParaRPr>
          </a:p>
          <a:p>
            <a:pPr>
              <a:defRPr b="0" sz="13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2020-07-07 00:02:19,016 INFO client.RMProxy: Connecting to ResourceManager at rma/172.30.0.11:8032</a:t>
            </a:r>
          </a:p>
          <a:p>
            <a:pPr>
              <a:defRPr b="0" sz="13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2020-07-07 00:02:19,417 INFO terasort.TeraGen: Generating 167770 using 2</a:t>
            </a:r>
          </a:p>
          <a:p>
            <a:pPr>
              <a:defRPr b="0" sz="13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2020-07-07 00:02:19,499 INFO mapreduce.JobSubmitter: </a:t>
            </a:r>
            <a:r>
              <a:rPr b="1"/>
              <a:t>number of splits:1</a:t>
            </a:r>
            <a:endParaRPr b="1"/>
          </a:p>
          <a:p>
            <a:pPr>
              <a:defRPr b="0" sz="13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........</a:t>
            </a:r>
          </a:p>
          <a:p>
            <a:pPr>
              <a:defRPr b="0" sz="13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3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/>
              <a:t>$ </a:t>
            </a:r>
            <a:r>
              <a:rPr b="1" sz="1600">
                <a:solidFill>
                  <a:srgbClr val="0070C0"/>
                </a:solidFill>
              </a:rPr>
              <a:t>hdfs dfs -ls -h 160m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Found 2 items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-rw-r--r--   2 bigred bigboss          0 2020-07-11 09:17 /tmp/160m/_SUCCESS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-rw-r--r--   2 bigred bigboss    </a:t>
            </a:r>
            <a:r>
              <a:rPr b="1"/>
              <a:t>160.0 M</a:t>
            </a:r>
            <a:r>
              <a:t> 2020-07-11 09:17 /tmp/160m/part-m-00000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執行 terasort 排序功能"/>
          <p:cNvSpPr txBox="1"/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b="0" sz="3200">
                <a:latin typeface="標楷體"/>
                <a:ea typeface="標楷體"/>
                <a:cs typeface="標楷體"/>
                <a:sym typeface="標楷體"/>
              </a:defRPr>
            </a:pPr>
            <a:r>
              <a:t>執行 </a:t>
            </a:r>
            <a:r>
              <a:rPr b="1" sz="3000">
                <a:latin typeface="Verdana"/>
                <a:ea typeface="Verdana"/>
                <a:cs typeface="Verdana"/>
                <a:sym typeface="Verdana"/>
              </a:rPr>
              <a:t>terasort</a:t>
            </a:r>
            <a:r>
              <a:rPr sz="2800"/>
              <a:t> </a:t>
            </a:r>
            <a:r>
              <a:t>排序功能</a:t>
            </a:r>
          </a:p>
        </p:txBody>
      </p:sp>
      <p:sp>
        <p:nvSpPr>
          <p:cNvPr id="194" name="$ hdfs dfs -rm -r sortest/ &amp;&gt;/dev/null; yarn  jar  $HADOOP_HOME/share/hadoop/mapreduce/hadoop-mapreduce-examples-${HADOOP_HOME##*-}.jar terasort -Dmapred.reduce.tasks=1 160m  sortest…"/>
          <p:cNvSpPr txBox="1"/>
          <p:nvPr/>
        </p:nvSpPr>
        <p:spPr>
          <a:xfrm>
            <a:off x="865981" y="1229672"/>
            <a:ext cx="7327901" cy="268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hdfs dfs -rm -r sortest/ &amp;&gt;/dev/null; yarn  jar  $HADOOP_HOME/share/hadoop/mapreduce/hadoop-mapreduce-examples-${HADOOP_HOME##*-}.jar terasort </a:t>
            </a:r>
            <a:r>
              <a:rPr b="1">
                <a:solidFill>
                  <a:srgbClr val="942192"/>
                </a:solidFill>
              </a:rPr>
              <a:t>-Dmapred.reduce.tasks=1 </a:t>
            </a:r>
            <a:r>
              <a:rPr b="1">
                <a:solidFill>
                  <a:srgbClr val="0070C0"/>
                </a:solidFill>
              </a:rPr>
              <a:t>160m  sortest</a:t>
            </a: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Spent 168ms computing base-splits.</a:t>
            </a: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Spent 3ms computing TeraScheduler splits.</a:t>
            </a: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Computing input splits took 173ms</a:t>
            </a:r>
          </a:p>
          <a:p>
            <a:pPr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Sampling 2 splits of 2</a:t>
            </a: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..........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>
                <a:latin typeface="標楷體"/>
                <a:ea typeface="標楷體"/>
                <a:cs typeface="標楷體"/>
                <a:sym typeface="標楷體"/>
              </a:rPr>
              <a:t>[註] 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由以上資訊可知</a:t>
            </a:r>
            <a:r>
              <a:t>, 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應該會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執行 </a:t>
            </a:r>
            <a:r>
              <a:t>2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 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個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 </a:t>
            </a:r>
            <a:r>
              <a:t>Map</a:t>
            </a:r>
            <a:r>
              <a:rPr sz="1500"/>
              <a:t> </a:t>
            </a:r>
            <a:r>
              <a:rPr b="1" sz="1500"/>
              <a:t>(</a:t>
            </a:r>
            <a:r>
              <a:rPr b="1" sz="1500"/>
              <a:t>number of splits:2)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調整測試資料檔的 Block Size"/>
          <p:cNvSpPr txBox="1"/>
          <p:nvPr>
            <p:ph type="title" idx="4294967295"/>
          </p:nvPr>
        </p:nvSpPr>
        <p:spPr>
          <a:xfrm>
            <a:off x="830262" y="0"/>
            <a:ext cx="63579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z="3200"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latin typeface="標楷體"/>
                <a:ea typeface="標楷體"/>
                <a:cs typeface="標楷體"/>
                <a:sym typeface="標楷體"/>
              </a:rPr>
              <a:t>調整測試資料檔的 </a:t>
            </a:r>
            <a:r>
              <a:rPr sz="3000"/>
              <a:t>Block Size</a:t>
            </a:r>
          </a:p>
        </p:txBody>
      </p:sp>
      <p:sp>
        <p:nvSpPr>
          <p:cNvPr id="199" name="產生 HDFS Blocksize 為 256m 的資料檔…"/>
          <p:cNvSpPr txBox="1"/>
          <p:nvPr/>
        </p:nvSpPr>
        <p:spPr>
          <a:xfrm>
            <a:off x="868362" y="1187198"/>
            <a:ext cx="7407276" cy="519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產生 HDFS Blocksize 為 256m 的資料檔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</a:t>
            </a:r>
            <a:r>
              <a:rPr sz="1800"/>
              <a:t> </a:t>
            </a:r>
            <a:r>
              <a:rPr b="1">
                <a:solidFill>
                  <a:srgbClr val="0070C0"/>
                </a:solidFill>
              </a:rPr>
              <a:t>hdfs dfs -rm -r 640m &amp;&gt;/dev/null; yarn  jar $HADOOP_HOME/share/hadoop/mapreduce/hadoop-mapreduce-examples-${HADOOP_HOME##*-}.jar teragen -Dmapreduce.job.maps=</a:t>
            </a:r>
            <a:r>
              <a:rPr b="1">
                <a:solidFill>
                  <a:srgbClr val="942192"/>
                </a:solidFill>
              </a:rPr>
              <a:t>2</a:t>
            </a:r>
            <a:r>
              <a:rPr b="1">
                <a:solidFill>
                  <a:srgbClr val="0070C0"/>
                </a:solidFill>
              </a:rPr>
              <a:t> </a:t>
            </a:r>
            <a:r>
              <a:rPr b="1">
                <a:solidFill>
                  <a:srgbClr val="942192"/>
                </a:solidFill>
              </a:rPr>
              <a:t>-Ddfs.blocksize=268435456</a:t>
            </a:r>
            <a:r>
              <a:rPr b="1">
                <a:solidFill>
                  <a:srgbClr val="0070C0"/>
                </a:solidFill>
              </a:rPr>
              <a:t> 6710800  640m</a:t>
            </a:r>
            <a:endParaRPr b="1">
              <a:solidFill>
                <a:srgbClr val="0070C0"/>
              </a:solidFill>
            </a:endParaRPr>
          </a:p>
          <a:p>
            <a:pPr>
              <a:defRPr b="0" sz="13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.......</a:t>
            </a:r>
          </a:p>
          <a:p>
            <a:pPr>
              <a:defRPr b="0" sz="13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2020-07-07 00:02:19,417 INFO terasort.TeraGen: Generating 167770 using 2</a:t>
            </a:r>
          </a:p>
          <a:p>
            <a:pPr>
              <a:defRPr b="0" sz="13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2020-07-07 00:02:19,499 INFO mapreduce.JobSubmitter: </a:t>
            </a:r>
            <a:r>
              <a:rPr b="1"/>
              <a:t>number of splits:2</a:t>
            </a:r>
            <a:endParaRPr b="1"/>
          </a:p>
          <a:p>
            <a:pPr>
              <a:defRPr b="0" sz="13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........</a:t>
            </a:r>
          </a:p>
          <a:p>
            <a:pPr>
              <a:defRPr b="0" sz="1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hdfs dfs -ls 640m/</a:t>
            </a:r>
            <a:endParaRPr b="1">
              <a:solidFill>
                <a:srgbClr val="0070C0"/>
              </a:solidFill>
            </a:endParaRP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Found 3 items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-rw-r--r--   3 bigred bigboss          0 2022-03-08 20:55 640m/_SUCCESS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-rw-r--r--   3 bigred bigboss  335540000 2022-03-08 20:55 640m/part-m-00000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-rw-r--r--   3 bigred bigboss  335540000 2022-03-08 20:55 640m/part-m-00001</a:t>
            </a:r>
          </a:p>
          <a:p>
            <a:pPr>
              <a:defRPr b="0" sz="1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[註] 因產生二個檔案, 每一個檔案有二個 block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hdfs fsck 640m/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.........</a:t>
            </a:r>
          </a:p>
          <a:p>
            <a:pPr>
              <a:defRPr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Total blocks (validated):      4 (avg. block size 167770000 B)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.............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排序調整 Block Size 後的測試資料檔"/>
          <p:cNvSpPr txBox="1"/>
          <p:nvPr>
            <p:ph type="title" idx="4294967295"/>
          </p:nvPr>
        </p:nvSpPr>
        <p:spPr>
          <a:xfrm>
            <a:off x="830262" y="0"/>
            <a:ext cx="7407276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z="3200"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latin typeface="標楷體"/>
                <a:ea typeface="標楷體"/>
                <a:cs typeface="標楷體"/>
                <a:sym typeface="標楷體"/>
              </a:rPr>
              <a:t>排序調整 </a:t>
            </a:r>
            <a:r>
              <a:rPr sz="3000"/>
              <a:t>Block Size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後的測試資料檔</a:t>
            </a:r>
          </a:p>
        </p:txBody>
      </p:sp>
      <p:sp>
        <p:nvSpPr>
          <p:cNvPr id="202" name="$ hdfs dfs -rm -r sortest/; yarn  jar  $HADOOP_HOME/share/hadoop/mapreduce/hadoop-mapreduce-examples-${HADOOP_HOME##*-}.jar terasort -Dmapred.reduce.tasks=2  640m  sortest…"/>
          <p:cNvSpPr txBox="1"/>
          <p:nvPr/>
        </p:nvSpPr>
        <p:spPr>
          <a:xfrm>
            <a:off x="868362" y="1187198"/>
            <a:ext cx="7407276" cy="424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hdfs dfs -rm -r sortest/; yarn  jar  $HADOOP_HOME/share/hadoop/mapreduce/hadoop-mapreduce-examples-${HADOOP_HOME##*-}.jar terasort </a:t>
            </a:r>
            <a:r>
              <a:rPr b="1">
                <a:solidFill>
                  <a:srgbClr val="942192"/>
                </a:solidFill>
              </a:rPr>
              <a:t>-Dmapred.reduce.tasks=2</a:t>
            </a:r>
            <a:r>
              <a:rPr b="1">
                <a:solidFill>
                  <a:srgbClr val="0070C0"/>
                </a:solidFill>
              </a:rPr>
              <a:t>  640m  sortest</a:t>
            </a:r>
            <a:endParaRPr b="1">
              <a:solidFill>
                <a:srgbClr val="0070C0"/>
              </a:solidFill>
            </a:endParaRP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Deleted sortest</a:t>
            </a: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2021-08-28 00:50:45,199 INFO terasort.TeraSort: starting</a:t>
            </a: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2021-08-28 00:50:46,258 INFO input.FileInputFormat: Total input files to process : 1</a:t>
            </a: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Spent 134ms computing base-splits.</a:t>
            </a: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Spent 3ms computing TeraScheduler splits.</a:t>
            </a: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Computing input splits took 138ms</a:t>
            </a:r>
          </a:p>
          <a:p>
            <a:pPr>
              <a:defRPr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mapreduce.JobSubmitter: number of splits:4</a:t>
            </a: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......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hdfs dfs -ls -h sortest/</a:t>
            </a:r>
            <a:endParaRPr b="1">
              <a:solidFill>
                <a:srgbClr val="0070C0"/>
              </a:solidFill>
            </a:endParaRP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..........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-rw-r--r--   1 bigred bigboss    320.3 M 2022-03-08 21:02 sortest/</a:t>
            </a:r>
            <a:r>
              <a:rPr b="1"/>
              <a:t>part-r-00000</a:t>
            </a:r>
            <a:endParaRPr b="1"/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-rw-r--r--   1 bigred bigboss    319.7 M 2022-03-08 21:03 sortest/</a:t>
            </a:r>
            <a:r>
              <a:rPr b="1"/>
              <a:t>part-r-00001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576A_V2">
  <a:themeElements>
    <a:clrScheme name="2576A_V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8DACD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576A_V2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2576A_V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44000"/>
          </a:schemeClr>
        </a:solidFill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576A_V2">
  <a:themeElements>
    <a:clrScheme name="2576A_V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8DACD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576A_V2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2576A_V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44000"/>
          </a:schemeClr>
        </a:solidFill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