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61" r:id="rId4"/>
    <p:sldId id="258" r:id="rId5"/>
    <p:sldId id="259" r:id="rId6"/>
    <p:sldId id="260" r:id="rId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lvl1pPr>
    <a:lvl2pPr marL="0" marR="0" indent="45720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lvl2pPr>
    <a:lvl3pPr marL="0" marR="0" indent="91440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lvl3pPr>
    <a:lvl4pPr marL="0" marR="0" indent="137160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lvl4pPr>
    <a:lvl5pPr marL="0" marR="0" indent="182880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lvl5pPr>
    <a:lvl6pPr marL="0" marR="0" indent="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lvl6pPr>
    <a:lvl7pPr marL="0" marR="0" indent="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lvl7pPr>
    <a:lvl8pPr marL="0" marR="0" indent="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lvl8pPr>
    <a:lvl9pPr marL="0" marR="0" indent="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wholeTbl>
    <a:band2H>
      <a:tcTxStyle/>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508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508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1">
              <a:lumOff val="44000"/>
            </a:schemeClr>
          </a:solidFill>
        </a:fill>
      </a:tcStyle>
    </a:firstRow>
  </a:tblStyle>
  <a:tblStyle styleId="{C7B018BB-80A7-4F77-B60F-C8B233D01FF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508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508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3"/>
          </a:solidFill>
        </a:fill>
      </a:tcStyle>
    </a:firstRow>
  </a:tblStyle>
  <a:tblStyle styleId="{EEE7283C-3CF3-47DC-8721-378D4A62B228}"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508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508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Narrow"/>
          <a:ea typeface="Arial Narrow"/>
          <a:cs typeface="Arial Narrow"/>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1">
              <a:lumOff val="44000"/>
            </a:schemeClr>
          </a:solidFill>
        </a:fill>
      </a:tcStyle>
    </a:band2H>
    <a:firstCol>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
          <a:latin typeface="Arial Narrow"/>
          <a:ea typeface="Arial Narrow"/>
          <a:cs typeface="Arial Narrow"/>
        </a:font>
        <a:srgbClr val="000000"/>
      </a:tcTxStyle>
      <a:tcStyle>
        <a:tcBdr>
          <a:left>
            <a:ln w="12700" cap="flat">
              <a:noFill/>
              <a:miter lim="400000"/>
            </a:ln>
          </a:left>
          <a:right>
            <a:ln w="12700" cap="flat">
              <a:noFill/>
              <a:miter lim="400000"/>
            </a:ln>
          </a:right>
          <a:top>
            <a:ln w="635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lastRow>
    <a:firstRow>
      <a:tcTxStyle b="on" i="off">
        <a:font>
          <a:latin typeface="Arial Narrow"/>
          <a:ea typeface="Arial Narrow"/>
          <a:cs typeface="Arial Narrow"/>
        </a:font>
        <a:schemeClr val="accent1">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 styleId="{33BA23B1-9221-436E-865A-0063620EA4FD}" styleName="">
    <a:tblBg/>
    <a:wholeTbl>
      <a:tcTxStyle b="off" i="off">
        <a:font>
          <a:latin typeface="Arial Narrow"/>
          <a:ea typeface="Arial Narrow"/>
          <a:cs typeface="Arial Narrow"/>
        </a:font>
        <a:srgbClr val="000000"/>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Col>
    <a:la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50800" cap="flat">
              <a:solidFill>
                <a:schemeClr val="accent1">
                  <a:lumOff val="44000"/>
                </a:schemeClr>
              </a:solidFill>
              <a:prstDash val="solid"/>
              <a:round/>
            </a:ln>
          </a:top>
          <a:bottom>
            <a:ln w="127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lastRow>
    <a:firstRow>
      <a:tcTxStyle b="on" i="off">
        <a:font>
          <a:latin typeface="Arial Narrow"/>
          <a:ea typeface="Arial Narrow"/>
          <a:cs typeface="Arial Narrow"/>
        </a:font>
        <a:schemeClr val="accent1">
          <a:lumOff val="44000"/>
        </a:schemeClr>
      </a:tcTxStyle>
      <a:tcStyle>
        <a:tcBdr>
          <a:left>
            <a:ln w="12700" cap="flat">
              <a:solidFill>
                <a:schemeClr val="accent1">
                  <a:lumOff val="44000"/>
                </a:schemeClr>
              </a:solidFill>
              <a:prstDash val="solid"/>
              <a:round/>
            </a:ln>
          </a:left>
          <a:right>
            <a:ln w="12700" cap="flat">
              <a:solidFill>
                <a:schemeClr val="accent1">
                  <a:lumOff val="44000"/>
                </a:schemeClr>
              </a:solidFill>
              <a:prstDash val="solid"/>
              <a:round/>
            </a:ln>
          </a:right>
          <a:top>
            <a:ln w="12700" cap="flat">
              <a:solidFill>
                <a:schemeClr val="accent1">
                  <a:lumOff val="44000"/>
                </a:schemeClr>
              </a:solidFill>
              <a:prstDash val="solid"/>
              <a:round/>
            </a:ln>
          </a:top>
          <a:bottom>
            <a:ln w="50800" cap="flat">
              <a:solidFill>
                <a:schemeClr val="accent1">
                  <a:lumOff val="44000"/>
                </a:schemeClr>
              </a:solidFill>
              <a:prstDash val="solid"/>
              <a:round/>
            </a:ln>
          </a:bottom>
          <a:insideH>
            <a:ln w="12700" cap="flat">
              <a:solidFill>
                <a:schemeClr val="accent1">
                  <a:lumOff val="44000"/>
                </a:schemeClr>
              </a:solidFill>
              <a:prstDash val="solid"/>
              <a:round/>
            </a:ln>
          </a:insideH>
          <a:insideV>
            <a:ln w="12700" cap="flat">
              <a:solidFill>
                <a:schemeClr val="accent1">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1">
              <a:lumOff val="44000"/>
            </a:schemeClr>
          </a:solidFill>
        </a:fill>
      </a:tcStyle>
    </a:band2H>
    <a:firstCol>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635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Narrow"/>
          <a:ea typeface="Arial Narrow"/>
          <a:cs typeface="Arial Narrow"/>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36" autoAdjust="0"/>
  </p:normalViewPr>
  <p:slideViewPr>
    <p:cSldViewPr snapToGrid="0">
      <p:cViewPr varScale="1">
        <p:scale>
          <a:sx n="68" d="100"/>
          <a:sy n="68" d="100"/>
        </p:scale>
        <p:origin x="20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Shape 28"/>
          <p:cNvSpPr>
            <a:spLocks noGrp="1" noRot="1" noChangeAspect="1"/>
          </p:cNvSpPr>
          <p:nvPr>
            <p:ph type="sldImg"/>
          </p:nvPr>
        </p:nvSpPr>
        <p:spPr>
          <a:xfrm>
            <a:off x="1143000" y="685800"/>
            <a:ext cx="4572000" cy="3429000"/>
          </a:xfrm>
          <a:prstGeom prst="rect">
            <a:avLst/>
          </a:prstGeom>
        </p:spPr>
        <p:txBody>
          <a:bodyPr/>
          <a:lstStyle/>
          <a:p>
            <a:endParaRPr/>
          </a:p>
        </p:txBody>
      </p:sp>
      <p:sp>
        <p:nvSpPr>
          <p:cNvPr id="29" name="Shape 2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300480" latinLnBrk="0">
      <a:spcBef>
        <a:spcPts val="600"/>
      </a:spcBef>
      <a:defRPr sz="1600">
        <a:latin typeface="+mn-lt"/>
        <a:ea typeface="+mn-ea"/>
        <a:cs typeface="+mn-cs"/>
        <a:sym typeface="Arial"/>
      </a:defRPr>
    </a:lvl1pPr>
    <a:lvl2pPr indent="228600" defTabSz="1300480" latinLnBrk="0">
      <a:spcBef>
        <a:spcPts val="600"/>
      </a:spcBef>
      <a:defRPr sz="1600">
        <a:latin typeface="+mn-lt"/>
        <a:ea typeface="+mn-ea"/>
        <a:cs typeface="+mn-cs"/>
        <a:sym typeface="Arial"/>
      </a:defRPr>
    </a:lvl2pPr>
    <a:lvl3pPr indent="457200" defTabSz="1300480" latinLnBrk="0">
      <a:spcBef>
        <a:spcPts val="600"/>
      </a:spcBef>
      <a:defRPr sz="1600">
        <a:latin typeface="+mn-lt"/>
        <a:ea typeface="+mn-ea"/>
        <a:cs typeface="+mn-cs"/>
        <a:sym typeface="Arial"/>
      </a:defRPr>
    </a:lvl3pPr>
    <a:lvl4pPr indent="685800" defTabSz="1300480" latinLnBrk="0">
      <a:spcBef>
        <a:spcPts val="600"/>
      </a:spcBef>
      <a:defRPr sz="1600">
        <a:latin typeface="+mn-lt"/>
        <a:ea typeface="+mn-ea"/>
        <a:cs typeface="+mn-cs"/>
        <a:sym typeface="Arial"/>
      </a:defRPr>
    </a:lvl4pPr>
    <a:lvl5pPr indent="914400" defTabSz="1300480" latinLnBrk="0">
      <a:spcBef>
        <a:spcPts val="600"/>
      </a:spcBef>
      <a:defRPr sz="1600">
        <a:latin typeface="+mn-lt"/>
        <a:ea typeface="+mn-ea"/>
        <a:cs typeface="+mn-cs"/>
        <a:sym typeface="Arial"/>
      </a:defRPr>
    </a:lvl5pPr>
    <a:lvl6pPr indent="1143000" defTabSz="1300480" latinLnBrk="0">
      <a:spcBef>
        <a:spcPts val="600"/>
      </a:spcBef>
      <a:defRPr sz="1600">
        <a:latin typeface="+mn-lt"/>
        <a:ea typeface="+mn-ea"/>
        <a:cs typeface="+mn-cs"/>
        <a:sym typeface="Arial"/>
      </a:defRPr>
    </a:lvl6pPr>
    <a:lvl7pPr indent="1371600" defTabSz="1300480" latinLnBrk="0">
      <a:spcBef>
        <a:spcPts val="600"/>
      </a:spcBef>
      <a:defRPr sz="1600">
        <a:latin typeface="+mn-lt"/>
        <a:ea typeface="+mn-ea"/>
        <a:cs typeface="+mn-cs"/>
        <a:sym typeface="Arial"/>
      </a:defRPr>
    </a:lvl7pPr>
    <a:lvl8pPr indent="1600200" defTabSz="1300480" latinLnBrk="0">
      <a:spcBef>
        <a:spcPts val="600"/>
      </a:spcBef>
      <a:defRPr sz="1600">
        <a:latin typeface="+mn-lt"/>
        <a:ea typeface="+mn-ea"/>
        <a:cs typeface="+mn-cs"/>
        <a:sym typeface="Arial"/>
      </a:defRPr>
    </a:lvl8pPr>
    <a:lvl9pPr indent="1828800" defTabSz="1300480" latinLnBrk="0">
      <a:spcBef>
        <a:spcPts val="600"/>
      </a:spcBef>
      <a:defRPr sz="16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prstGeom prst="rect">
            <a:avLst/>
          </a:prstGeom>
        </p:spPr>
        <p:txBody>
          <a:bodyPr/>
          <a:lstStyle/>
          <a:p>
            <a:endParaRPr/>
          </a:p>
        </p:txBody>
      </p:sp>
      <p:sp>
        <p:nvSpPr>
          <p:cNvPr id="35" name="Shape 35"/>
          <p:cNvSpPr>
            <a:spLocks noGrp="1"/>
          </p:cNvSpPr>
          <p:nvPr>
            <p:ph type="body" sz="quarter" idx="1"/>
          </p:nvPr>
        </p:nvSpPr>
        <p:spPr>
          <a:prstGeom prst="rect">
            <a:avLst/>
          </a:prstGeom>
        </p:spPr>
        <p:txBody>
          <a:bodyPr/>
          <a:lstStyle/>
          <a:p>
            <a:pPr defTabSz="914400">
              <a:lnSpc>
                <a:spcPct val="80000"/>
              </a:lnSpc>
              <a:spcBef>
                <a:spcPts val="200"/>
              </a:spcBef>
              <a:defRPr sz="1200" b="1"/>
            </a:pPr>
            <a:r>
              <a:t>Data Compression in Hadoop</a:t>
            </a:r>
          </a:p>
          <a:p>
            <a:pPr defTabSz="914400">
              <a:lnSpc>
                <a:spcPct val="80000"/>
              </a:lnSpc>
              <a:spcBef>
                <a:spcPts val="200"/>
              </a:spcBef>
              <a:defRPr sz="1200"/>
            </a:pPr>
            <a:r>
              <a:t>http://comphadoop.weebly.com/</a:t>
            </a:r>
          </a:p>
          <a:p>
            <a:pPr defTabSz="914400">
              <a:lnSpc>
                <a:spcPct val="80000"/>
              </a:lnSpc>
              <a:defRPr sz="1200"/>
            </a:pPr>
            <a:endParaRPr/>
          </a:p>
          <a:p>
            <a:pPr defTabSz="914400">
              <a:lnSpc>
                <a:spcPct val="80000"/>
              </a:lnSpc>
              <a:spcBef>
                <a:spcPts val="200"/>
              </a:spcBef>
              <a:defRPr sz="1200" b="1"/>
            </a:pPr>
            <a:r>
              <a:t>gzip: </a:t>
            </a:r>
          </a:p>
          <a:p>
            <a:pPr defTabSz="914400">
              <a:lnSpc>
                <a:spcPct val="80000"/>
              </a:lnSpc>
              <a:spcBef>
                <a:spcPts val="200"/>
              </a:spcBef>
              <a:defRPr sz="1200"/>
            </a:pPr>
            <a:r>
              <a:t>gzip is naturally supported by Hadoop. gzip is based on the DEFLATE algorithm, which is a combination of LZ77 and Huffman Coding.</a:t>
            </a:r>
          </a:p>
          <a:p>
            <a:pPr defTabSz="914400">
              <a:lnSpc>
                <a:spcPct val="80000"/>
              </a:lnSpc>
              <a:defRPr sz="1200"/>
            </a:pPr>
            <a:endParaRPr/>
          </a:p>
          <a:p>
            <a:pPr defTabSz="914400">
              <a:lnSpc>
                <a:spcPct val="80000"/>
              </a:lnSpc>
              <a:spcBef>
                <a:spcPts val="200"/>
              </a:spcBef>
              <a:defRPr sz="1200" b="1"/>
            </a:pPr>
            <a:r>
              <a:t>bzip2: </a:t>
            </a:r>
          </a:p>
          <a:p>
            <a:pPr defTabSz="914400">
              <a:lnSpc>
                <a:spcPct val="80000"/>
              </a:lnSpc>
              <a:spcBef>
                <a:spcPts val="200"/>
              </a:spcBef>
              <a:defRPr sz="1200"/>
            </a:pPr>
            <a:r>
              <a:t>bzip2 is a freely available, patent free (see below), high-quality data compressor. It typically compresses files to within 10% to 15% of the best available techniques (the PPM family of statistical compressors), whilst being around twice as fast at compression and six times faster at decompression.</a:t>
            </a:r>
          </a:p>
          <a:p>
            <a:pPr defTabSz="914400">
              <a:lnSpc>
                <a:spcPct val="80000"/>
              </a:lnSpc>
              <a:defRPr sz="1200"/>
            </a:pPr>
            <a:endParaRPr/>
          </a:p>
          <a:p>
            <a:pPr defTabSz="914400">
              <a:lnSpc>
                <a:spcPct val="80000"/>
              </a:lnSpc>
              <a:spcBef>
                <a:spcPts val="200"/>
              </a:spcBef>
              <a:defRPr sz="1200" b="1"/>
            </a:pPr>
            <a:r>
              <a:t>LZO: </a:t>
            </a:r>
          </a:p>
          <a:p>
            <a:pPr defTabSz="914400">
              <a:lnSpc>
                <a:spcPct val="80000"/>
              </a:lnSpc>
              <a:spcBef>
                <a:spcPts val="200"/>
              </a:spcBef>
              <a:defRPr sz="1200"/>
            </a:pPr>
            <a:r>
              <a:t>The LZO compression format is composed of many smaller (~256K) blocks of compressed data, allowing jobs to be split along block boundaries.  Moreover, it was designed with speed in mind: it decompresses about twice as fast as gzip, meaning it’s fast enough to keep up with hard drive read speeds.  It doesn’t compress quite as well as gzip — expect files that are on the order of 50% larger than their gzipped version.  But that is still 20-50% of the size of the files without any compression at all, which means that IO-bound jobs complete the map phase about four times faster.</a:t>
            </a:r>
          </a:p>
          <a:p>
            <a:pPr defTabSz="914400">
              <a:lnSpc>
                <a:spcPct val="80000"/>
              </a:lnSpc>
              <a:defRPr sz="1200"/>
            </a:pPr>
            <a:endParaRPr/>
          </a:p>
          <a:p>
            <a:pPr defTabSz="914400">
              <a:lnSpc>
                <a:spcPct val="80000"/>
              </a:lnSpc>
              <a:spcBef>
                <a:spcPts val="200"/>
              </a:spcBef>
              <a:defRPr sz="1200" b="1"/>
            </a:pPr>
            <a:r>
              <a:t>Snappy: </a:t>
            </a:r>
          </a:p>
          <a:p>
            <a:pPr defTabSz="914400">
              <a:lnSpc>
                <a:spcPct val="80000"/>
              </a:lnSpc>
              <a:spcBef>
                <a:spcPts val="200"/>
              </a:spcBef>
              <a:defRPr sz="1200"/>
            </a:pPr>
            <a:r>
              <a:t>Snappy is a compression/decompression library. It does not aim for maximum compression, or compatibility with any other compression library; instead, it aims for very high speeds and reasonable compression. For instance, compared to the fastest mode of zlib, Snappy is an order of magnitude faster for most inputs, but the resulting compressed files are anywhere from 20% to 100% bigger. On a single core of a Core i7 processor in 64-bit mode, Snappy compresses at about 250 MB/sec or more and decompresses at about 500 MB/sec or more. Snappy is widely used inside Google, in everything from BigTable and MapReduce to our internal RPC systems.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prstGeom prst="rect">
            <a:avLst/>
          </a:prstGeom>
        </p:spPr>
        <p:txBody>
          <a:bodyPr/>
          <a:lstStyle/>
          <a:p>
            <a:endParaRPr/>
          </a:p>
        </p:txBody>
      </p:sp>
      <p:sp>
        <p:nvSpPr>
          <p:cNvPr id="41" name="Shape 41"/>
          <p:cNvSpPr>
            <a:spLocks noGrp="1"/>
          </p:cNvSpPr>
          <p:nvPr>
            <p:ph type="body" sz="quarter" idx="1"/>
          </p:nvPr>
        </p:nvSpPr>
        <p:spPr>
          <a:prstGeom prst="rect">
            <a:avLst/>
          </a:prstGeom>
        </p:spPr>
        <p:txBody>
          <a:bodyPr/>
          <a:lstStyle/>
          <a:p>
            <a:pPr defTabSz="914400">
              <a:lnSpc>
                <a:spcPct val="80000"/>
              </a:lnSpc>
              <a:spcBef>
                <a:spcPts val="200"/>
              </a:spcBef>
              <a:defRPr sz="1200" b="1"/>
            </a:pPr>
            <a:r>
              <a:t>1. Invalid result caused by bzip2 input format in MapReduce framework (這篇文章所講的問題, Hadoop 2.7 以後的版本已解決)</a:t>
            </a:r>
          </a:p>
          <a:p>
            <a:pPr defTabSz="914400">
              <a:lnSpc>
                <a:spcPct val="80000"/>
              </a:lnSpc>
              <a:spcBef>
                <a:spcPts val="200"/>
              </a:spcBef>
              <a:defRPr sz="1200"/>
            </a:pPr>
            <a:r>
              <a:t>https://www.lewuathe.com/invalid-result-caused-by-bzip2-input-format-in-mapreduce-framework.html</a:t>
            </a:r>
          </a:p>
          <a:p>
            <a:pPr defTabSz="914400">
              <a:lnSpc>
                <a:spcPct val="80000"/>
              </a:lnSpc>
              <a:defRPr sz="1200" b="1"/>
            </a:pPr>
            <a:endParaRPr/>
          </a:p>
          <a:p>
            <a:pPr defTabSz="914400">
              <a:lnSpc>
                <a:spcPct val="80000"/>
              </a:lnSpc>
              <a:spcBef>
                <a:spcPts val="200"/>
              </a:spcBef>
              <a:defRPr sz="1200" b="1"/>
            </a:pPr>
            <a:r>
              <a:t>2. How do you set bzip2 block size when using tar?</a:t>
            </a:r>
          </a:p>
          <a:p>
            <a:pPr defTabSz="914400">
              <a:lnSpc>
                <a:spcPct val="80000"/>
              </a:lnSpc>
              <a:spcBef>
                <a:spcPts val="200"/>
              </a:spcBef>
              <a:defRPr sz="1200"/>
            </a:pPr>
            <a:r>
              <a:t>https://serverfault.com/questions/2600/how-do-you-set-bzip2-block-size-when-using-tar</a:t>
            </a:r>
          </a:p>
          <a:p>
            <a:pPr defTabSz="914400">
              <a:lnSpc>
                <a:spcPct val="80000"/>
              </a:lnSpc>
              <a:spcBef>
                <a:spcPts val="200"/>
              </a:spcBef>
              <a:defRPr sz="1200"/>
            </a:pPr>
            <a:endParaRPr/>
          </a:p>
          <a:p>
            <a:pPr defTabSz="914400">
              <a:lnSpc>
                <a:spcPct val="80000"/>
              </a:lnSpc>
              <a:spcBef>
                <a:spcPts val="200"/>
              </a:spcBef>
              <a:defRPr sz="1200"/>
            </a:pPr>
            <a:endParaRPr/>
          </a:p>
          <a:p>
            <a:pPr defTabSz="914400">
              <a:lnSpc>
                <a:spcPct val="80000"/>
              </a:lnSpc>
              <a:spcBef>
                <a:spcPts val="200"/>
              </a:spcBef>
              <a:defRPr sz="1200" b="1"/>
            </a:pPr>
            <a:endParaRPr/>
          </a:p>
          <a:p>
            <a:pPr defTabSz="914400">
              <a:lnSpc>
                <a:spcPct val="80000"/>
              </a:lnSpc>
              <a:spcBef>
                <a:spcPts val="200"/>
              </a:spcBef>
              <a:defRPr sz="1200" b="1"/>
            </a:pPr>
            <a:r>
              <a:t>Issues about compression and input split</a:t>
            </a:r>
          </a:p>
          <a:p>
            <a:pPr defTabSz="914400">
              <a:lnSpc>
                <a:spcPct val="80000"/>
              </a:lnSpc>
              <a:spcBef>
                <a:spcPts val="200"/>
              </a:spcBef>
              <a:defRPr sz="1200"/>
            </a:pPr>
            <a:r>
              <a:t>When considering how to compress data that will be processed by MapReduce, it is important to understand whether the compression format supports splitting. Consider an uncompressed file stored in HDFS whose size is 1 GB. With an HDFS block size of 64 MB, the file will be stored as 16 blocks, and a MapReduce job using this file as input will create 16 input splits, each processed independently as input to a separate map task. </a:t>
            </a:r>
          </a:p>
          <a:p>
            <a:pPr defTabSz="914400">
              <a:lnSpc>
                <a:spcPct val="80000"/>
              </a:lnSpc>
              <a:defRPr sz="1200"/>
            </a:pPr>
            <a:endParaRPr/>
          </a:p>
          <a:p>
            <a:pPr defTabSz="914400">
              <a:lnSpc>
                <a:spcPct val="80000"/>
              </a:lnSpc>
              <a:spcBef>
                <a:spcPts val="200"/>
              </a:spcBef>
              <a:defRPr sz="1200"/>
            </a:pPr>
            <a:r>
              <a:t>Imagine now the file is a gzip-compressed file whose compressed size is 1 GB. As before, HDFS will store the file as 16 blocks. However, creating a split for each block won’t work since it is impossible to start reading at an arbitrary point in the gzip stream and therefore impossible for a map task to read its split independently of the </a:t>
            </a:r>
          </a:p>
          <a:p>
            <a:pPr defTabSz="914400">
              <a:lnSpc>
                <a:spcPct val="80000"/>
              </a:lnSpc>
              <a:spcBef>
                <a:spcPts val="200"/>
              </a:spcBef>
              <a:defRPr sz="1200"/>
            </a:pPr>
            <a:r>
              <a:t>others. The gzip format uses DEFLATE to store the compressed data, and DEFLATE stores data as a series of compressed blocks. The problem is that the start of each block is not distinguished in any way that would allow a reader positioned at an arbitrary point in the stream to advance to the beginning of the next block, thereby synchronizing itself with the stream. For this reason, gzip does not support splitting.</a:t>
            </a:r>
          </a:p>
          <a:p>
            <a:pPr defTabSz="914400">
              <a:lnSpc>
                <a:spcPct val="80000"/>
              </a:lnSpc>
              <a:defRPr sz="1200"/>
            </a:pPr>
            <a:endParaRPr/>
          </a:p>
          <a:p>
            <a:pPr defTabSz="914400">
              <a:lnSpc>
                <a:spcPct val="80000"/>
              </a:lnSpc>
              <a:spcBef>
                <a:spcPts val="200"/>
              </a:spcBef>
              <a:defRPr sz="1200"/>
            </a:pPr>
            <a:r>
              <a:t>In this case, MapReduce will do the right thing and not try to split the gzipped file, since it knows that the input is gzip-compressed (by looking at the filename extension) and that gzip does not support splitting. This will work, but at the expense of locality: a single map will process the 16 HDFS blocks, most of which will not be local to the map. Also, with fewer maps, the job is less granular, and so may take longer to run.</a:t>
            </a:r>
          </a:p>
          <a:p>
            <a:pPr defTabSz="914400">
              <a:lnSpc>
                <a:spcPct val="80000"/>
              </a:lnSpc>
              <a:defRPr sz="1200"/>
            </a:pPr>
            <a:endParaRPr/>
          </a:p>
          <a:p>
            <a:pPr defTabSz="914400">
              <a:lnSpc>
                <a:spcPct val="80000"/>
              </a:lnSpc>
              <a:spcBef>
                <a:spcPts val="200"/>
              </a:spcBef>
              <a:defRPr sz="1200"/>
            </a:pPr>
            <a:r>
              <a:t>If the file in our hypothetical example were an LZO file, we would have the same problem since the underlying compression format does not provide a way for a reader to synchronize itself with the stream. However, it is possible to preprocess LZO files using an indexer tool that comes with the Hadoop LZO libraries. The tool builds an index of split points, effectively making them splittable when the appropriate MapReduce input format is used.</a:t>
            </a:r>
          </a:p>
          <a:p>
            <a:pPr defTabSz="914400">
              <a:lnSpc>
                <a:spcPct val="80000"/>
              </a:lnSpc>
              <a:defRPr sz="1200"/>
            </a:pPr>
            <a:endParaRPr/>
          </a:p>
          <a:p>
            <a:pPr defTabSz="914400">
              <a:lnSpc>
                <a:spcPct val="80000"/>
              </a:lnSpc>
              <a:spcBef>
                <a:spcPts val="200"/>
              </a:spcBef>
              <a:defRPr sz="1200"/>
            </a:pPr>
            <a:r>
              <a:t>A bzip2 file, on the other hand, does provide a synchronization marker between blocks (a 48-bit approximation of pi), so it does support splitting.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prstGeom prst="rect">
            <a:avLst/>
          </a:prstGeom>
        </p:spPr>
        <p:txBody>
          <a:bodyPr/>
          <a:lstStyle/>
          <a:p>
            <a:endParaRPr/>
          </a:p>
        </p:txBody>
      </p:sp>
      <p:sp>
        <p:nvSpPr>
          <p:cNvPr id="47" name="Shape 47"/>
          <p:cNvSpPr>
            <a:spLocks noGrp="1"/>
          </p:cNvSpPr>
          <p:nvPr>
            <p:ph type="body" sz="quarter" idx="1"/>
          </p:nvPr>
        </p:nvSpPr>
        <p:spPr>
          <a:prstGeom prst="rect">
            <a:avLst/>
          </a:prstGeom>
        </p:spPr>
        <p:txBody>
          <a:bodyPr/>
          <a:lstStyle/>
          <a:p>
            <a:pPr defTabSz="914400">
              <a:lnSpc>
                <a:spcPct val="80000"/>
              </a:lnSpc>
              <a:spcBef>
                <a:spcPts val="200"/>
              </a:spcBef>
              <a:defRPr sz="1200" b="1"/>
            </a:pPr>
            <a:r>
              <a:rPr dirty="0"/>
              <a:t>1. Downloads 18 - Sample CSV Files / Data Sets for Testing (till 1.5 Million Records) - Sales</a:t>
            </a:r>
          </a:p>
          <a:p>
            <a:pPr defTabSz="914400">
              <a:lnSpc>
                <a:spcPct val="80000"/>
              </a:lnSpc>
              <a:spcBef>
                <a:spcPts val="200"/>
              </a:spcBef>
              <a:defRPr sz="1200"/>
            </a:pPr>
            <a:r>
              <a:rPr dirty="0"/>
              <a:t>http://eforexcel.com/wp/downloads-18-sample-csv-files-data-sets-for-testing-sales/</a:t>
            </a:r>
          </a:p>
          <a:p>
            <a:pPr defTabSz="914400">
              <a:lnSpc>
                <a:spcPct val="80000"/>
              </a:lnSpc>
              <a:spcBef>
                <a:spcPts val="200"/>
              </a:spcBef>
              <a:defRPr sz="1200" b="1"/>
            </a:pPr>
            <a:r>
              <a:rPr dirty="0"/>
              <a:t>2. what's the difference between “</a:t>
            </a:r>
            <a:r>
              <a:rPr dirty="0" err="1"/>
              <a:t>hadoop</a:t>
            </a:r>
            <a:r>
              <a:rPr dirty="0"/>
              <a:t> fs” shell commands and “</a:t>
            </a:r>
            <a:r>
              <a:rPr dirty="0" err="1"/>
              <a:t>hdfs</a:t>
            </a:r>
            <a:r>
              <a:rPr dirty="0"/>
              <a:t> </a:t>
            </a:r>
            <a:r>
              <a:rPr dirty="0" err="1"/>
              <a:t>dfs</a:t>
            </a:r>
            <a:r>
              <a:rPr dirty="0"/>
              <a:t>” shell commands? (</a:t>
            </a:r>
            <a:r>
              <a:rPr dirty="0" err="1"/>
              <a:t>一定要看</a:t>
            </a:r>
            <a:r>
              <a:rPr dirty="0"/>
              <a:t>)</a:t>
            </a:r>
          </a:p>
          <a:p>
            <a:pPr defTabSz="914400">
              <a:lnSpc>
                <a:spcPct val="80000"/>
              </a:lnSpc>
              <a:spcBef>
                <a:spcPts val="200"/>
              </a:spcBef>
              <a:defRPr sz="1200"/>
            </a:pPr>
            <a:r>
              <a:rPr dirty="0"/>
              <a:t>https://stackoverflow.com/questions/18142960/whats-the-difference-between-hadoop-fs-shell-commands-and-hdfs-dfs-shell-co</a:t>
            </a:r>
          </a:p>
          <a:p>
            <a:pPr defTabSz="914400">
              <a:lnSpc>
                <a:spcPct val="80000"/>
              </a:lnSpc>
              <a:spcBef>
                <a:spcPts val="200"/>
              </a:spcBef>
              <a:defRPr sz="1200" b="1"/>
            </a:pPr>
            <a:endParaRPr dirty="0"/>
          </a:p>
          <a:p>
            <a:pPr defTabSz="914400">
              <a:lnSpc>
                <a:spcPct val="80000"/>
              </a:lnSpc>
              <a:spcBef>
                <a:spcPts val="200"/>
              </a:spcBef>
              <a:defRPr sz="1200" b="1"/>
            </a:pPr>
            <a:endParaRPr dirty="0"/>
          </a:p>
          <a:p>
            <a:pPr defTabSz="914400">
              <a:lnSpc>
                <a:spcPct val="80000"/>
              </a:lnSpc>
              <a:spcBef>
                <a:spcPts val="200"/>
              </a:spcBef>
              <a:defRPr sz="1200"/>
            </a:pPr>
            <a:endParaRPr sz="800" dirty="0"/>
          </a:p>
          <a:p>
            <a:pPr defTabSz="914400">
              <a:lnSpc>
                <a:spcPct val="80000"/>
              </a:lnSpc>
              <a:spcBef>
                <a:spcPts val="200"/>
              </a:spcBef>
              <a:defRPr sz="1400" b="1">
                <a:latin typeface="Verdana"/>
                <a:ea typeface="Verdana"/>
                <a:cs typeface="Verdana"/>
                <a:sym typeface="Verdana"/>
              </a:defRPr>
            </a:pPr>
            <a:r>
              <a:rPr dirty="0" err="1"/>
              <a:t>hadoop</a:t>
            </a:r>
            <a:r>
              <a:rPr dirty="0"/>
              <a:t> fs &lt;</a:t>
            </a:r>
            <a:r>
              <a:rPr dirty="0" err="1"/>
              <a:t>args</a:t>
            </a:r>
            <a:r>
              <a:rPr dirty="0"/>
              <a:t>&gt;</a:t>
            </a:r>
          </a:p>
          <a:p>
            <a:pPr defTabSz="914400">
              <a:lnSpc>
                <a:spcPct val="80000"/>
              </a:lnSpc>
              <a:spcBef>
                <a:spcPts val="200"/>
              </a:spcBef>
              <a:defRPr sz="1400" b="1">
                <a:latin typeface="Verdana"/>
                <a:ea typeface="Verdana"/>
                <a:cs typeface="Verdana"/>
                <a:sym typeface="Verdana"/>
              </a:defRPr>
            </a:pPr>
            <a:endParaRPr dirty="0"/>
          </a:p>
          <a:p>
            <a:pPr defTabSz="914400">
              <a:lnSpc>
                <a:spcPct val="80000"/>
              </a:lnSpc>
              <a:spcBef>
                <a:spcPts val="200"/>
              </a:spcBef>
              <a:defRPr sz="1400">
                <a:latin typeface="Verdana"/>
                <a:ea typeface="Verdana"/>
                <a:cs typeface="Verdana"/>
                <a:sym typeface="Verdana"/>
              </a:defRPr>
            </a:pPr>
            <a:r>
              <a:rPr dirty="0"/>
              <a:t>FS relates to a generic file system which can point to any file systems like local, HDFS etc. So this can be used when you are dealing with different file systems such as Local FS, (S)FTP, S3, and others</a:t>
            </a:r>
          </a:p>
          <a:p>
            <a:pPr defTabSz="914400">
              <a:lnSpc>
                <a:spcPct val="80000"/>
              </a:lnSpc>
              <a:spcBef>
                <a:spcPts val="200"/>
              </a:spcBef>
              <a:defRPr sz="1200"/>
            </a:pPr>
            <a:endParaRPr lang="en-US" sz="800" dirty="0" smtClean="0"/>
          </a:p>
          <a:p>
            <a:pPr defTabSz="914400">
              <a:lnSpc>
                <a:spcPct val="80000"/>
              </a:lnSpc>
              <a:spcBef>
                <a:spcPts val="200"/>
              </a:spcBef>
              <a:defRPr sz="1200"/>
            </a:pPr>
            <a:r>
              <a:rPr lang="en-US" sz="800" dirty="0" smtClean="0"/>
              <a:t>S3 =&gt;</a:t>
            </a:r>
            <a:r>
              <a:rPr lang="en-US" sz="800" baseline="0" dirty="0" smtClean="0"/>
              <a:t> amazon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endParaRPr/>
          </a:p>
        </p:txBody>
      </p:sp>
      <p:sp>
        <p:nvSpPr>
          <p:cNvPr id="52" name="Shape 52"/>
          <p:cNvSpPr>
            <a:spLocks noGrp="1"/>
          </p:cNvSpPr>
          <p:nvPr>
            <p:ph type="body" sz="quarter" idx="1"/>
          </p:nvPr>
        </p:nvSpPr>
        <p:spPr>
          <a:prstGeom prst="rect">
            <a:avLst/>
          </a:prstGeom>
        </p:spPr>
        <p:txBody>
          <a:bodyPr/>
          <a:lstStyle/>
          <a:p>
            <a:pPr defTabSz="914400">
              <a:lnSpc>
                <a:spcPct val="80000"/>
              </a:lnSpc>
              <a:spcBef>
                <a:spcPts val="200"/>
              </a:spcBef>
              <a:defRPr sz="1200" b="1"/>
            </a:pPr>
            <a:r>
              <a:t>-1 (or --fast) to -9 (or --best)</a:t>
            </a:r>
          </a:p>
          <a:p>
            <a:pPr defTabSz="914400">
              <a:lnSpc>
                <a:spcPct val="80000"/>
              </a:lnSpc>
              <a:spcBef>
                <a:spcPts val="200"/>
              </a:spcBef>
              <a:defRPr sz="1200"/>
            </a:pPr>
            <a:r>
              <a:t>       Set the block size to 100 k, 200 k ..  900 k when compressing.</a:t>
            </a:r>
          </a:p>
          <a:p>
            <a:pPr defTabSz="914400">
              <a:lnSpc>
                <a:spcPct val="80000"/>
              </a:lnSpc>
              <a:spcBef>
                <a:spcPts val="200"/>
              </a:spcBef>
              <a:defRPr sz="1200"/>
            </a:pPr>
            <a:r>
              <a:t>       Has no effect when decompressing. See MEMORY MANAGEMENT below.</a:t>
            </a:r>
          </a:p>
          <a:p>
            <a:pPr defTabSz="914400">
              <a:lnSpc>
                <a:spcPct val="80000"/>
              </a:lnSpc>
              <a:spcBef>
                <a:spcPts val="200"/>
              </a:spcBef>
              <a:defRPr sz="1200"/>
            </a:pPr>
            <a:r>
              <a:t>       The --fast and --best aliases are primarily for GNU gzip</a:t>
            </a:r>
          </a:p>
          <a:p>
            <a:pPr defTabSz="914400">
              <a:lnSpc>
                <a:spcPct val="80000"/>
              </a:lnSpc>
              <a:spcBef>
                <a:spcPts val="200"/>
              </a:spcBef>
              <a:defRPr sz="1200"/>
            </a:pPr>
            <a:r>
              <a:t>       compatibility. In particular, --fast doesn't make things</a:t>
            </a:r>
          </a:p>
          <a:p>
            <a:pPr defTabSz="914400">
              <a:lnSpc>
                <a:spcPct val="80000"/>
              </a:lnSpc>
              <a:spcBef>
                <a:spcPts val="200"/>
              </a:spcBef>
              <a:defRPr sz="1200"/>
            </a:pPr>
            <a:r>
              <a:t>       significantly faster. And --best merely selects the default</a:t>
            </a:r>
          </a:p>
          <a:p>
            <a:pPr defTabSz="914400">
              <a:lnSpc>
                <a:spcPct val="80000"/>
              </a:lnSpc>
              <a:spcBef>
                <a:spcPts val="200"/>
              </a:spcBef>
              <a:defRPr sz="1200"/>
            </a:pPr>
            <a:r>
              <a:t>       behaviour.</a:t>
            </a:r>
          </a:p>
          <a:p>
            <a:pPr defTabSz="914400">
              <a:lnSpc>
                <a:spcPct val="80000"/>
              </a:lnSpc>
              <a:spcBef>
                <a:spcPts val="200"/>
              </a:spcBef>
              <a:defRPr sz="1200"/>
            </a:pP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19" name="PPT_Deck_Finished" descr="PPT_Deck_Finished"/>
          <p:cNvPicPr>
            <a:picLocks noChangeAspect="1"/>
          </p:cNvPicPr>
          <p:nvPr/>
        </p:nvPicPr>
        <p:blipFill>
          <a:blip r:embed="rId2">
            <a:extLst/>
          </a:blip>
          <a:stretch>
            <a:fillRect/>
          </a:stretch>
        </p:blipFill>
        <p:spPr>
          <a:xfrm>
            <a:off x="1083733" y="1192106"/>
            <a:ext cx="10837335" cy="8128001"/>
          </a:xfrm>
          <a:prstGeom prst="rect">
            <a:avLst/>
          </a:prstGeom>
          <a:ln w="12700">
            <a:miter lim="400000"/>
          </a:ln>
        </p:spPr>
      </p:pic>
      <p:sp>
        <p:nvSpPr>
          <p:cNvPr id="20" name="大標題文字"/>
          <p:cNvSpPr txBox="1">
            <a:spLocks noGrp="1"/>
          </p:cNvSpPr>
          <p:nvPr>
            <p:ph type="title"/>
          </p:nvPr>
        </p:nvSpPr>
        <p:spPr>
          <a:xfrm>
            <a:off x="1180817" y="-1"/>
            <a:ext cx="10523504" cy="1196624"/>
          </a:xfrm>
          <a:prstGeom prst="rect">
            <a:avLst/>
          </a:prstGeom>
        </p:spPr>
        <p:txBody>
          <a:bodyPr>
            <a:normAutofit/>
          </a:bodyPr>
          <a:lstStyle/>
          <a:p>
            <a:r>
              <a:t>大標題文字</a:t>
            </a:r>
          </a:p>
        </p:txBody>
      </p:sp>
      <p:sp>
        <p:nvSpPr>
          <p:cNvPr id="21" name="內文層級一…"/>
          <p:cNvSpPr txBox="1">
            <a:spLocks noGrp="1"/>
          </p:cNvSpPr>
          <p:nvPr>
            <p:ph type="body" idx="1"/>
          </p:nvPr>
        </p:nvSpPr>
        <p:spPr>
          <a:xfrm>
            <a:off x="1492390" y="2077155"/>
            <a:ext cx="9995184" cy="6658188"/>
          </a:xfrm>
          <a:prstGeom prst="rect">
            <a:avLst/>
          </a:prstGeom>
        </p:spPr>
        <p:txBody>
          <a:bodyPr>
            <a:normAutofit/>
          </a:bodyPr>
          <a:lstStyle>
            <a:lvl1pPr>
              <a:buBlip>
                <a:blip r:embed="rId3"/>
              </a:buBlip>
            </a:lvl1pPr>
          </a:lstStyle>
          <a:p>
            <a:r>
              <a:t>內文層級一</a:t>
            </a:r>
          </a:p>
          <a:p>
            <a:pPr lvl="1"/>
            <a:r>
              <a:t>內文層級二</a:t>
            </a:r>
          </a:p>
          <a:p>
            <a:pPr lvl="2"/>
            <a:r>
              <a:t>內文層級三</a:t>
            </a:r>
          </a:p>
          <a:p>
            <a:pPr lvl="3"/>
            <a:r>
              <a:t>內文層級四</a:t>
            </a:r>
          </a:p>
          <a:p>
            <a:pPr lvl="4"/>
            <a:r>
              <a:t>內文層級五</a:t>
            </a:r>
          </a:p>
        </p:txBody>
      </p:sp>
      <p:sp>
        <p:nvSpPr>
          <p:cNvPr id="22"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Off val="44000"/>
          </a:schemeClr>
        </a:solidFill>
        <a:effectLst/>
      </p:bgPr>
    </p:bg>
    <p:spTree>
      <p:nvGrpSpPr>
        <p:cNvPr id="1" name=""/>
        <p:cNvGrpSpPr/>
        <p:nvPr/>
      </p:nvGrpSpPr>
      <p:grpSpPr>
        <a:xfrm>
          <a:off x="0" y="0"/>
          <a:ext cx="0" cy="0"/>
          <a:chOff x="0" y="0"/>
          <a:chExt cx="0" cy="0"/>
        </a:xfrm>
      </p:grpSpPr>
      <p:pic>
        <p:nvPicPr>
          <p:cNvPr id="2" name="PPT_Deck_Finished" descr="PPT_Deck_Finished"/>
          <p:cNvPicPr>
            <a:picLocks noChangeAspect="1"/>
          </p:cNvPicPr>
          <p:nvPr/>
        </p:nvPicPr>
        <p:blipFill>
          <a:blip r:embed="rId4">
            <a:extLst/>
          </a:blip>
          <a:stretch>
            <a:fillRect/>
          </a:stretch>
        </p:blipFill>
        <p:spPr>
          <a:xfrm>
            <a:off x="1083733" y="1192106"/>
            <a:ext cx="10837335" cy="8128001"/>
          </a:xfrm>
          <a:prstGeom prst="rect">
            <a:avLst/>
          </a:prstGeom>
          <a:ln w="12700">
            <a:miter lim="400000"/>
          </a:ln>
        </p:spPr>
      </p:pic>
      <p:sp>
        <p:nvSpPr>
          <p:cNvPr id="3" name="大標題文字"/>
          <p:cNvSpPr txBox="1">
            <a:spLocks noGrp="1"/>
          </p:cNvSpPr>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r>
              <a:t>大標題文字</a:t>
            </a:r>
          </a:p>
        </p:txBody>
      </p:sp>
      <p:sp>
        <p:nvSpPr>
          <p:cNvPr id="4" name="內文層級一…"/>
          <p:cNvSpPr txBox="1">
            <a:spLocks noGrp="1"/>
          </p:cNvSpPr>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buBlip>
                <a:blip r:embed="rId5"/>
              </a:buBlip>
            </a:lvl1pPr>
          </a:lstStyle>
          <a:p>
            <a:r>
              <a:t>內文層級一</a:t>
            </a:r>
          </a:p>
          <a:p>
            <a:pPr lvl="1"/>
            <a:r>
              <a:t>內文層級二</a:t>
            </a:r>
          </a:p>
          <a:p>
            <a:pPr lvl="2"/>
            <a:r>
              <a:t>內文層級三</a:t>
            </a:r>
          </a:p>
          <a:p>
            <a:pPr lvl="3"/>
            <a:r>
              <a:t>內文層級四</a:t>
            </a:r>
          </a:p>
          <a:p>
            <a:pPr lvl="4"/>
            <a:r>
              <a:t>內文層級五</a:t>
            </a:r>
          </a:p>
        </p:txBody>
      </p:sp>
      <p:sp>
        <p:nvSpPr>
          <p:cNvPr id="5" name="幻燈片編號"/>
          <p:cNvSpPr txBox="1">
            <a:spLocks noGrp="1"/>
          </p:cNvSpPr>
          <p:nvPr>
            <p:ph type="sldNum" sz="quarter" idx="2"/>
          </p:nvPr>
        </p:nvSpPr>
        <p:spPr>
          <a:xfrm>
            <a:off x="6285653" y="8779792"/>
            <a:ext cx="3034455" cy="520701"/>
          </a:xfrm>
          <a:prstGeom prst="rect">
            <a:avLst/>
          </a:prstGeom>
          <a:ln w="12700">
            <a:miter lim="400000"/>
          </a:ln>
        </p:spPr>
        <p:txBody>
          <a:bodyPr wrap="none" lIns="65023" tIns="65023" rIns="65023" bIns="65023" anchor="ctr">
            <a:spAutoFit/>
          </a:bodyPr>
          <a:lstStyle>
            <a:lvl1pPr algn="r">
              <a:defRPr sz="1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1300480" rtl="0" latinLnBrk="0">
        <a:lnSpc>
          <a:spcPct val="85000"/>
        </a:lnSpc>
        <a:spcBef>
          <a:spcPts val="0"/>
        </a:spcBef>
        <a:spcAft>
          <a:spcPts val="0"/>
        </a:spcAft>
        <a:buClrTx/>
        <a:buSzTx/>
        <a:buFontTx/>
        <a:buNone/>
        <a:tabLst/>
        <a:defRPr sz="3800" b="1" i="0" u="none" strike="noStrike" cap="none" spc="0" baseline="0">
          <a:solidFill>
            <a:srgbClr val="000000"/>
          </a:solidFill>
          <a:uFillTx/>
          <a:latin typeface="Arial Narrow"/>
          <a:ea typeface="Arial Narrow"/>
          <a:cs typeface="Arial Narrow"/>
          <a:sym typeface="Arial Narrow"/>
        </a:defRPr>
      </a:lvl1pPr>
      <a:lvl2pPr marL="0" marR="0" indent="0" algn="l" defTabSz="1300480" rtl="0" latinLnBrk="0">
        <a:lnSpc>
          <a:spcPct val="85000"/>
        </a:lnSpc>
        <a:spcBef>
          <a:spcPts val="0"/>
        </a:spcBef>
        <a:spcAft>
          <a:spcPts val="0"/>
        </a:spcAft>
        <a:buClrTx/>
        <a:buSzTx/>
        <a:buFontTx/>
        <a:buNone/>
        <a:tabLst/>
        <a:defRPr sz="3800" b="1" i="0" u="none" strike="noStrike" cap="none" spc="0" baseline="0">
          <a:solidFill>
            <a:srgbClr val="000000"/>
          </a:solidFill>
          <a:uFillTx/>
          <a:latin typeface="Arial Narrow"/>
          <a:ea typeface="Arial Narrow"/>
          <a:cs typeface="Arial Narrow"/>
          <a:sym typeface="Arial Narrow"/>
        </a:defRPr>
      </a:lvl2pPr>
      <a:lvl3pPr marL="0" marR="0" indent="0" algn="l" defTabSz="1300480" rtl="0" latinLnBrk="0">
        <a:lnSpc>
          <a:spcPct val="85000"/>
        </a:lnSpc>
        <a:spcBef>
          <a:spcPts val="0"/>
        </a:spcBef>
        <a:spcAft>
          <a:spcPts val="0"/>
        </a:spcAft>
        <a:buClrTx/>
        <a:buSzTx/>
        <a:buFontTx/>
        <a:buNone/>
        <a:tabLst/>
        <a:defRPr sz="3800" b="1" i="0" u="none" strike="noStrike" cap="none" spc="0" baseline="0">
          <a:solidFill>
            <a:srgbClr val="000000"/>
          </a:solidFill>
          <a:uFillTx/>
          <a:latin typeface="Arial Narrow"/>
          <a:ea typeface="Arial Narrow"/>
          <a:cs typeface="Arial Narrow"/>
          <a:sym typeface="Arial Narrow"/>
        </a:defRPr>
      </a:lvl3pPr>
      <a:lvl4pPr marL="0" marR="0" indent="0" algn="l" defTabSz="1300480" rtl="0" latinLnBrk="0">
        <a:lnSpc>
          <a:spcPct val="85000"/>
        </a:lnSpc>
        <a:spcBef>
          <a:spcPts val="0"/>
        </a:spcBef>
        <a:spcAft>
          <a:spcPts val="0"/>
        </a:spcAft>
        <a:buClrTx/>
        <a:buSzTx/>
        <a:buFontTx/>
        <a:buNone/>
        <a:tabLst/>
        <a:defRPr sz="3800" b="1" i="0" u="none" strike="noStrike" cap="none" spc="0" baseline="0">
          <a:solidFill>
            <a:srgbClr val="000000"/>
          </a:solidFill>
          <a:uFillTx/>
          <a:latin typeface="Arial Narrow"/>
          <a:ea typeface="Arial Narrow"/>
          <a:cs typeface="Arial Narrow"/>
          <a:sym typeface="Arial Narrow"/>
        </a:defRPr>
      </a:lvl4pPr>
      <a:lvl5pPr marL="0" marR="0" indent="0" algn="l" defTabSz="1300480" rtl="0" latinLnBrk="0">
        <a:lnSpc>
          <a:spcPct val="85000"/>
        </a:lnSpc>
        <a:spcBef>
          <a:spcPts val="0"/>
        </a:spcBef>
        <a:spcAft>
          <a:spcPts val="0"/>
        </a:spcAft>
        <a:buClrTx/>
        <a:buSzTx/>
        <a:buFontTx/>
        <a:buNone/>
        <a:tabLst/>
        <a:defRPr sz="3800" b="1" i="0" u="none" strike="noStrike" cap="none" spc="0" baseline="0">
          <a:solidFill>
            <a:srgbClr val="000000"/>
          </a:solidFill>
          <a:uFillTx/>
          <a:latin typeface="Arial Narrow"/>
          <a:ea typeface="Arial Narrow"/>
          <a:cs typeface="Arial Narrow"/>
          <a:sym typeface="Arial Narrow"/>
        </a:defRPr>
      </a:lvl5pPr>
      <a:lvl6pPr marL="0" marR="0" indent="457200" algn="l" defTabSz="1300480" rtl="0" latinLnBrk="0">
        <a:lnSpc>
          <a:spcPct val="85000"/>
        </a:lnSpc>
        <a:spcBef>
          <a:spcPts val="0"/>
        </a:spcBef>
        <a:spcAft>
          <a:spcPts val="0"/>
        </a:spcAft>
        <a:buClrTx/>
        <a:buSzTx/>
        <a:buFontTx/>
        <a:buNone/>
        <a:tabLst/>
        <a:defRPr sz="3800" b="1" i="0" u="none" strike="noStrike" cap="none" spc="0" baseline="0">
          <a:solidFill>
            <a:srgbClr val="000000"/>
          </a:solidFill>
          <a:uFillTx/>
          <a:latin typeface="Arial Narrow"/>
          <a:ea typeface="Arial Narrow"/>
          <a:cs typeface="Arial Narrow"/>
          <a:sym typeface="Arial Narrow"/>
        </a:defRPr>
      </a:lvl6pPr>
      <a:lvl7pPr marL="0" marR="0" indent="914400" algn="l" defTabSz="1300480" rtl="0" latinLnBrk="0">
        <a:lnSpc>
          <a:spcPct val="85000"/>
        </a:lnSpc>
        <a:spcBef>
          <a:spcPts val="0"/>
        </a:spcBef>
        <a:spcAft>
          <a:spcPts val="0"/>
        </a:spcAft>
        <a:buClrTx/>
        <a:buSzTx/>
        <a:buFontTx/>
        <a:buNone/>
        <a:tabLst/>
        <a:defRPr sz="3800" b="1" i="0" u="none" strike="noStrike" cap="none" spc="0" baseline="0">
          <a:solidFill>
            <a:srgbClr val="000000"/>
          </a:solidFill>
          <a:uFillTx/>
          <a:latin typeface="Arial Narrow"/>
          <a:ea typeface="Arial Narrow"/>
          <a:cs typeface="Arial Narrow"/>
          <a:sym typeface="Arial Narrow"/>
        </a:defRPr>
      </a:lvl7pPr>
      <a:lvl8pPr marL="0" marR="0" indent="1371600" algn="l" defTabSz="1300480" rtl="0" latinLnBrk="0">
        <a:lnSpc>
          <a:spcPct val="85000"/>
        </a:lnSpc>
        <a:spcBef>
          <a:spcPts val="0"/>
        </a:spcBef>
        <a:spcAft>
          <a:spcPts val="0"/>
        </a:spcAft>
        <a:buClrTx/>
        <a:buSzTx/>
        <a:buFontTx/>
        <a:buNone/>
        <a:tabLst/>
        <a:defRPr sz="3800" b="1" i="0" u="none" strike="noStrike" cap="none" spc="0" baseline="0">
          <a:solidFill>
            <a:srgbClr val="000000"/>
          </a:solidFill>
          <a:uFillTx/>
          <a:latin typeface="Arial Narrow"/>
          <a:ea typeface="Arial Narrow"/>
          <a:cs typeface="Arial Narrow"/>
          <a:sym typeface="Arial Narrow"/>
        </a:defRPr>
      </a:lvl8pPr>
      <a:lvl9pPr marL="0" marR="0" indent="1828800" algn="l" defTabSz="1300480" rtl="0" latinLnBrk="0">
        <a:lnSpc>
          <a:spcPct val="85000"/>
        </a:lnSpc>
        <a:spcBef>
          <a:spcPts val="0"/>
        </a:spcBef>
        <a:spcAft>
          <a:spcPts val="0"/>
        </a:spcAft>
        <a:buClrTx/>
        <a:buSzTx/>
        <a:buFontTx/>
        <a:buNone/>
        <a:tabLst/>
        <a:defRPr sz="3800" b="1" i="0" u="none" strike="noStrike" cap="none" spc="0" baseline="0">
          <a:solidFill>
            <a:srgbClr val="000000"/>
          </a:solidFill>
          <a:uFillTx/>
          <a:latin typeface="Arial Narrow"/>
          <a:ea typeface="Arial Narrow"/>
          <a:cs typeface="Arial Narrow"/>
          <a:sym typeface="Arial Narrow"/>
        </a:defRPr>
      </a:lvl9pPr>
    </p:titleStyle>
    <p:bodyStyle>
      <a:lvl1pPr marL="323850" marR="0" indent="-323850" algn="l" defTabSz="1300480" rtl="0" latinLnBrk="0">
        <a:lnSpc>
          <a:spcPct val="90000"/>
        </a:lnSpc>
        <a:spcBef>
          <a:spcPts val="1600"/>
        </a:spcBef>
        <a:spcAft>
          <a:spcPts val="0"/>
        </a:spcAft>
        <a:buClrTx/>
        <a:buSzPct val="70000"/>
        <a:buFontTx/>
        <a:buBlip>
          <a:blip r:embed="rId5"/>
        </a:buBlip>
        <a:tabLst/>
        <a:defRPr sz="3400" b="1" i="0" u="none" strike="noStrike" cap="none" spc="0" baseline="0">
          <a:solidFill>
            <a:srgbClr val="000000"/>
          </a:solidFill>
          <a:uFillTx/>
          <a:latin typeface="Arial Narrow"/>
          <a:ea typeface="Arial Narrow"/>
          <a:cs typeface="Arial Narrow"/>
          <a:sym typeface="Arial Narrow"/>
        </a:defRPr>
      </a:lvl1pPr>
      <a:lvl2pPr marL="787047" marR="0" indent="-329847" algn="l" defTabSz="1300480" rtl="0" latinLnBrk="0">
        <a:lnSpc>
          <a:spcPct val="90000"/>
        </a:lnSpc>
        <a:spcBef>
          <a:spcPts val="1600"/>
        </a:spcBef>
        <a:spcAft>
          <a:spcPts val="0"/>
        </a:spcAft>
        <a:buClrTx/>
        <a:buSzPct val="100000"/>
        <a:buFontTx/>
        <a:buChar char="•"/>
        <a:tabLst/>
        <a:defRPr sz="3400" b="1" i="0" u="none" strike="noStrike" cap="none" spc="0" baseline="0">
          <a:solidFill>
            <a:srgbClr val="000000"/>
          </a:solidFill>
          <a:uFillTx/>
          <a:latin typeface="Arial Narrow"/>
          <a:ea typeface="Arial Narrow"/>
          <a:cs typeface="Arial Narrow"/>
          <a:sym typeface="Arial Narrow"/>
        </a:defRPr>
      </a:lvl2pPr>
      <a:lvl3pPr marL="0" marR="0" indent="854075" algn="l" defTabSz="1300480" rtl="0" latinLnBrk="0">
        <a:lnSpc>
          <a:spcPct val="90000"/>
        </a:lnSpc>
        <a:spcBef>
          <a:spcPts val="1600"/>
        </a:spcBef>
        <a:spcAft>
          <a:spcPts val="0"/>
        </a:spcAft>
        <a:buClrTx/>
        <a:buSzTx/>
        <a:buFontTx/>
        <a:buNone/>
        <a:tabLst/>
        <a:defRPr sz="3400" b="1" i="0" u="none" strike="noStrike" cap="none" spc="0" baseline="0">
          <a:solidFill>
            <a:srgbClr val="000000"/>
          </a:solidFill>
          <a:uFillTx/>
          <a:latin typeface="Arial Narrow"/>
          <a:ea typeface="Arial Narrow"/>
          <a:cs typeface="Arial Narrow"/>
          <a:sym typeface="Arial Narrow"/>
        </a:defRPr>
      </a:lvl3pPr>
      <a:lvl4pPr marL="0" marR="0" indent="1089025" algn="l" defTabSz="1300480" rtl="0" latinLnBrk="0">
        <a:lnSpc>
          <a:spcPct val="90000"/>
        </a:lnSpc>
        <a:spcBef>
          <a:spcPts val="1600"/>
        </a:spcBef>
        <a:spcAft>
          <a:spcPts val="0"/>
        </a:spcAft>
        <a:buClrTx/>
        <a:buSzTx/>
        <a:buFontTx/>
        <a:buNone/>
        <a:tabLst/>
        <a:defRPr sz="3400" b="1" i="0" u="none" strike="noStrike" cap="none" spc="0" baseline="0">
          <a:solidFill>
            <a:srgbClr val="000000"/>
          </a:solidFill>
          <a:uFillTx/>
          <a:latin typeface="Arial Narrow"/>
          <a:ea typeface="Arial Narrow"/>
          <a:cs typeface="Arial Narrow"/>
          <a:sym typeface="Arial Narrow"/>
        </a:defRPr>
      </a:lvl4pPr>
      <a:lvl5pPr marL="0" marR="0" indent="1311275" algn="l" defTabSz="1300480" rtl="0" latinLnBrk="0">
        <a:lnSpc>
          <a:spcPct val="90000"/>
        </a:lnSpc>
        <a:spcBef>
          <a:spcPts val="1600"/>
        </a:spcBef>
        <a:spcAft>
          <a:spcPts val="0"/>
        </a:spcAft>
        <a:buClrTx/>
        <a:buSzTx/>
        <a:buFontTx/>
        <a:buNone/>
        <a:tabLst/>
        <a:defRPr sz="3400" b="1" i="0" u="none" strike="noStrike" cap="none" spc="0" baseline="0">
          <a:solidFill>
            <a:srgbClr val="000000"/>
          </a:solidFill>
          <a:uFillTx/>
          <a:latin typeface="Arial Narrow"/>
          <a:ea typeface="Arial Narrow"/>
          <a:cs typeface="Arial Narrow"/>
          <a:sym typeface="Arial Narrow"/>
        </a:defRPr>
      </a:lvl5pPr>
      <a:lvl6pPr marL="0" marR="0" indent="1768475" algn="l" defTabSz="1300480" rtl="0" latinLnBrk="0">
        <a:lnSpc>
          <a:spcPct val="90000"/>
        </a:lnSpc>
        <a:spcBef>
          <a:spcPts val="1600"/>
        </a:spcBef>
        <a:spcAft>
          <a:spcPts val="0"/>
        </a:spcAft>
        <a:buClrTx/>
        <a:buSzTx/>
        <a:buFontTx/>
        <a:buNone/>
        <a:tabLst/>
        <a:defRPr sz="3400" b="1" i="0" u="none" strike="noStrike" cap="none" spc="0" baseline="0">
          <a:solidFill>
            <a:srgbClr val="000000"/>
          </a:solidFill>
          <a:uFillTx/>
          <a:latin typeface="Arial Narrow"/>
          <a:ea typeface="Arial Narrow"/>
          <a:cs typeface="Arial Narrow"/>
          <a:sym typeface="Arial Narrow"/>
        </a:defRPr>
      </a:lvl6pPr>
      <a:lvl7pPr marL="0" marR="0" indent="2225675" algn="l" defTabSz="1300480" rtl="0" latinLnBrk="0">
        <a:lnSpc>
          <a:spcPct val="90000"/>
        </a:lnSpc>
        <a:spcBef>
          <a:spcPts val="1600"/>
        </a:spcBef>
        <a:spcAft>
          <a:spcPts val="0"/>
        </a:spcAft>
        <a:buClrTx/>
        <a:buSzTx/>
        <a:buFontTx/>
        <a:buNone/>
        <a:tabLst/>
        <a:defRPr sz="3400" b="1" i="0" u="none" strike="noStrike" cap="none" spc="0" baseline="0">
          <a:solidFill>
            <a:srgbClr val="000000"/>
          </a:solidFill>
          <a:uFillTx/>
          <a:latin typeface="Arial Narrow"/>
          <a:ea typeface="Arial Narrow"/>
          <a:cs typeface="Arial Narrow"/>
          <a:sym typeface="Arial Narrow"/>
        </a:defRPr>
      </a:lvl7pPr>
      <a:lvl8pPr marL="0" marR="0" indent="2682875" algn="l" defTabSz="1300480" rtl="0" latinLnBrk="0">
        <a:lnSpc>
          <a:spcPct val="90000"/>
        </a:lnSpc>
        <a:spcBef>
          <a:spcPts val="1600"/>
        </a:spcBef>
        <a:spcAft>
          <a:spcPts val="0"/>
        </a:spcAft>
        <a:buClrTx/>
        <a:buSzTx/>
        <a:buFontTx/>
        <a:buNone/>
        <a:tabLst/>
        <a:defRPr sz="3400" b="1" i="0" u="none" strike="noStrike" cap="none" spc="0" baseline="0">
          <a:solidFill>
            <a:srgbClr val="000000"/>
          </a:solidFill>
          <a:uFillTx/>
          <a:latin typeface="Arial Narrow"/>
          <a:ea typeface="Arial Narrow"/>
          <a:cs typeface="Arial Narrow"/>
          <a:sym typeface="Arial Narrow"/>
        </a:defRPr>
      </a:lvl8pPr>
      <a:lvl9pPr marL="0" marR="0" indent="3140075" algn="l" defTabSz="1300480" rtl="0" latinLnBrk="0">
        <a:lnSpc>
          <a:spcPct val="90000"/>
        </a:lnSpc>
        <a:spcBef>
          <a:spcPts val="1600"/>
        </a:spcBef>
        <a:spcAft>
          <a:spcPts val="0"/>
        </a:spcAft>
        <a:buClrTx/>
        <a:buSzTx/>
        <a:buFontTx/>
        <a:buNone/>
        <a:tabLst/>
        <a:defRPr sz="3400" b="1" i="0" u="none" strike="noStrike" cap="none" spc="0" baseline="0">
          <a:solidFill>
            <a:srgbClr val="000000"/>
          </a:solidFill>
          <a:uFillTx/>
          <a:latin typeface="Arial Narrow"/>
          <a:ea typeface="Arial Narrow"/>
          <a:cs typeface="Arial Narrow"/>
          <a:sym typeface="Arial Narrow"/>
        </a:defRPr>
      </a:lvl9pPr>
    </p:bodyStyle>
    <p:otherStyle>
      <a:lvl1pPr marL="0" marR="0" indent="0" algn="r" defTabSz="130048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Narrow"/>
        </a:defRPr>
      </a:lvl1pPr>
      <a:lvl2pPr marL="0" marR="0" indent="457200" algn="r" defTabSz="130048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Narrow"/>
        </a:defRPr>
      </a:lvl2pPr>
      <a:lvl3pPr marL="0" marR="0" indent="914400" algn="r" defTabSz="130048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Narrow"/>
        </a:defRPr>
      </a:lvl3pPr>
      <a:lvl4pPr marL="0" marR="0" indent="1371600" algn="r" defTabSz="130048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Narrow"/>
        </a:defRPr>
      </a:lvl4pPr>
      <a:lvl5pPr marL="0" marR="0" indent="1828800" algn="r" defTabSz="130048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Narrow"/>
        </a:defRPr>
      </a:lvl5pPr>
      <a:lvl6pPr marL="0" marR="0" indent="0" algn="r" defTabSz="130048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Narrow"/>
        </a:defRPr>
      </a:lvl6pPr>
      <a:lvl7pPr marL="0" marR="0" indent="0" algn="r" defTabSz="130048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Narrow"/>
        </a:defRPr>
      </a:lvl7pPr>
      <a:lvl8pPr marL="0" marR="0" indent="0" algn="r" defTabSz="130048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Narrow"/>
        </a:defRPr>
      </a:lvl8pPr>
      <a:lvl9pPr marL="0" marR="0" indent="0" algn="r" defTabSz="130048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Narrow"/>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HDFS Compression Algorithms"/>
          <p:cNvSpPr txBox="1">
            <a:spLocks noGrp="1"/>
          </p:cNvSpPr>
          <p:nvPr>
            <p:ph type="title" idx="4294967295"/>
          </p:nvPr>
        </p:nvSpPr>
        <p:spPr>
          <a:xfrm>
            <a:off x="1180817" y="-1"/>
            <a:ext cx="10523504" cy="1196624"/>
          </a:xfrm>
          <a:prstGeom prst="rect">
            <a:avLst/>
          </a:prstGeom>
        </p:spPr>
        <p:txBody>
          <a:bodyPr>
            <a:normAutofit/>
          </a:bodyPr>
          <a:lstStyle>
            <a:lvl1pPr>
              <a:defRPr>
                <a:latin typeface="Verdana"/>
                <a:ea typeface="Verdana"/>
                <a:cs typeface="Verdana"/>
                <a:sym typeface="Verdana"/>
              </a:defRPr>
            </a:lvl1pPr>
          </a:lstStyle>
          <a:p>
            <a:r>
              <a:t>HDFS Compression Algorithms</a:t>
            </a:r>
          </a:p>
        </p:txBody>
      </p:sp>
      <p:sp>
        <p:nvSpPr>
          <p:cNvPr id="32" name="Snappy 可用來壓縮 AVRO 的 Block 資料,  Splittable 功能由 AVRO 提供"/>
          <p:cNvSpPr txBox="1"/>
          <p:nvPr/>
        </p:nvSpPr>
        <p:spPr>
          <a:xfrm>
            <a:off x="1341119" y="7829973"/>
            <a:ext cx="10038082" cy="4729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3" tIns="65023" rIns="65023" bIns="65023">
            <a:spAutoFit/>
          </a:bodyPr>
          <a:lstStyle/>
          <a:p>
            <a:pPr>
              <a:defRPr sz="1800">
                <a:solidFill>
                  <a:srgbClr val="C00000"/>
                </a:solidFill>
                <a:latin typeface="Verdana"/>
                <a:ea typeface="Verdana"/>
                <a:cs typeface="Verdana"/>
                <a:sym typeface="Verdana"/>
              </a:defRPr>
            </a:pPr>
            <a:r>
              <a:t>Snappy </a:t>
            </a:r>
            <a:r>
              <a:rPr sz="2200" b="0">
                <a:latin typeface="標楷體"/>
                <a:ea typeface="標楷體"/>
                <a:cs typeface="標楷體"/>
                <a:sym typeface="標楷體"/>
              </a:rPr>
              <a:t>可用來壓縮 </a:t>
            </a:r>
            <a:r>
              <a:t>AVRO</a:t>
            </a:r>
            <a:r>
              <a:rPr sz="2200" b="0">
                <a:latin typeface="標楷體"/>
                <a:ea typeface="標楷體"/>
                <a:cs typeface="標楷體"/>
                <a:sym typeface="標楷體"/>
              </a:rPr>
              <a:t> 的 </a:t>
            </a:r>
            <a:r>
              <a:t>Block</a:t>
            </a:r>
            <a:r>
              <a:rPr sz="2200"/>
              <a:t> </a:t>
            </a:r>
            <a:r>
              <a:rPr sz="2200" b="0">
                <a:latin typeface="標楷體"/>
                <a:ea typeface="標楷體"/>
                <a:cs typeface="標楷體"/>
                <a:sym typeface="標楷體"/>
              </a:rPr>
              <a:t>資料</a:t>
            </a:r>
            <a:r>
              <a:rPr sz="2200"/>
              <a:t>,  </a:t>
            </a:r>
            <a:r>
              <a:t>Splittable</a:t>
            </a:r>
            <a:r>
              <a:rPr sz="2200"/>
              <a:t> </a:t>
            </a:r>
            <a:r>
              <a:rPr sz="2200" b="0">
                <a:latin typeface="標楷體"/>
                <a:ea typeface="標楷體"/>
                <a:cs typeface="標楷體"/>
                <a:sym typeface="標楷體"/>
              </a:rPr>
              <a:t>功能由 </a:t>
            </a:r>
            <a:r>
              <a:t>AVRO</a:t>
            </a:r>
            <a:r>
              <a:rPr sz="2200" b="0">
                <a:latin typeface="標楷體"/>
                <a:ea typeface="標楷體"/>
                <a:cs typeface="標楷體"/>
                <a:sym typeface="標楷體"/>
              </a:rPr>
              <a:t> 提供</a:t>
            </a:r>
            <a:r>
              <a:rPr sz="2200"/>
              <a:t> </a:t>
            </a:r>
          </a:p>
        </p:txBody>
      </p:sp>
      <p:pic>
        <p:nvPicPr>
          <p:cNvPr id="33" name="image.png" descr="image.png"/>
          <p:cNvPicPr>
            <a:picLocks noChangeAspect="1"/>
          </p:cNvPicPr>
          <p:nvPr/>
        </p:nvPicPr>
        <p:blipFill>
          <a:blip r:embed="rId3">
            <a:extLst/>
          </a:blip>
          <a:srcRect t="16360"/>
          <a:stretch>
            <a:fillRect/>
          </a:stretch>
        </p:blipFill>
        <p:spPr>
          <a:xfrm>
            <a:off x="1408853" y="1995875"/>
            <a:ext cx="9902614" cy="531932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按兩下來編輯"/>
          <p:cNvSpPr txBox="1">
            <a:spLocks noGrp="1"/>
          </p:cNvSpPr>
          <p:nvPr>
            <p:ph type="title" idx="4294967295"/>
          </p:nvPr>
        </p:nvSpPr>
        <p:spPr>
          <a:xfrm>
            <a:off x="1180817" y="-1"/>
            <a:ext cx="10523504" cy="1196624"/>
          </a:xfrm>
          <a:prstGeom prst="rect">
            <a:avLst/>
          </a:prstGeom>
        </p:spPr>
        <p:txBody>
          <a:bodyPr>
            <a:normAutofit/>
          </a:bodyPr>
          <a:lstStyle/>
          <a:p>
            <a:pPr>
              <a:defRPr sz="4400">
                <a:latin typeface="Verdana"/>
                <a:ea typeface="Verdana"/>
                <a:cs typeface="Verdana"/>
                <a:sym typeface="Verdana"/>
              </a:defRPr>
            </a:pPr>
            <a:endParaRPr/>
          </a:p>
        </p:txBody>
      </p:sp>
      <p:pic>
        <p:nvPicPr>
          <p:cNvPr id="38" name="https://blog.aerisnetwork.com/wp-content/uploads/2012/07/bzip2-logo-200x200.png" descr="https://blog.aerisnetwork.com/wp-content/uploads/2012/07/bzip2-logo-200x200.png"/>
          <p:cNvPicPr>
            <a:picLocks noChangeAspect="1"/>
          </p:cNvPicPr>
          <p:nvPr/>
        </p:nvPicPr>
        <p:blipFill>
          <a:blip r:embed="rId3">
            <a:extLst/>
          </a:blip>
          <a:srcRect t="24986" b="24383"/>
          <a:stretch>
            <a:fillRect/>
          </a:stretch>
        </p:blipFill>
        <p:spPr>
          <a:xfrm>
            <a:off x="3587187" y="3123807"/>
            <a:ext cx="4820357" cy="2440659"/>
          </a:xfrm>
          <a:prstGeom prst="rect">
            <a:avLst/>
          </a:prstGeom>
          <a:ln w="12700">
            <a:miter lim="400000"/>
          </a:ln>
        </p:spPr>
      </p:pic>
      <p:sp>
        <p:nvSpPr>
          <p:cNvPr id="39" name="bzip2 is a free and open-source file, compression program that uses the Burrows–Wheeler algorithm."/>
          <p:cNvSpPr txBox="1"/>
          <p:nvPr/>
        </p:nvSpPr>
        <p:spPr>
          <a:xfrm>
            <a:off x="1898791" y="5804746"/>
            <a:ext cx="8636001" cy="866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3" tIns="65023" rIns="65023" bIns="65023">
            <a:spAutoFit/>
          </a:bodyPr>
          <a:lstStyle/>
          <a:p>
            <a:pPr>
              <a:defRPr b="0">
                <a:solidFill>
                  <a:srgbClr val="C00000"/>
                </a:solidFill>
                <a:latin typeface="Verdana"/>
                <a:ea typeface="Verdana"/>
                <a:cs typeface="Verdana"/>
                <a:sym typeface="Verdana"/>
              </a:defRPr>
            </a:pPr>
            <a:r>
              <a:t>bzip2 is a free and open-source file, compression program that uses the </a:t>
            </a:r>
            <a:r>
              <a:rPr b="1"/>
              <a:t>Burrows–Wheeler</a:t>
            </a:r>
            <a:r>
              <a:t> algorithm.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矩形 3"/>
          <p:cNvSpPr/>
          <p:nvPr/>
        </p:nvSpPr>
        <p:spPr>
          <a:xfrm>
            <a:off x="1703540" y="2304789"/>
            <a:ext cx="1941534" cy="5671294"/>
          </a:xfrm>
          <a:prstGeom prst="rect">
            <a:avLst/>
          </a:prstGeom>
          <a:solidFill>
            <a:schemeClr val="accent1">
              <a:lumOff val="44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dirty="0">
              <a:ln>
                <a:noFill/>
              </a:ln>
              <a:solidFill>
                <a:srgbClr val="000000"/>
              </a:solidFill>
              <a:effectLst/>
              <a:uFillTx/>
              <a:latin typeface="Arial Narrow"/>
              <a:ea typeface="Arial Narrow"/>
              <a:cs typeface="Arial Narrow"/>
              <a:sym typeface="Arial Narrow"/>
            </a:endParaRPr>
          </a:p>
        </p:txBody>
      </p:sp>
      <p:sp>
        <p:nvSpPr>
          <p:cNvPr id="5" name="文字方塊 4"/>
          <p:cNvSpPr txBox="1"/>
          <p:nvPr/>
        </p:nvSpPr>
        <p:spPr>
          <a:xfrm>
            <a:off x="2087673" y="2054465"/>
            <a:ext cx="1173268" cy="500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r>
              <a:rPr lang="en-US" altLang="zh-TW" dirty="0" smtClean="0"/>
              <a:t>ABC.csv</a:t>
            </a:r>
            <a:endParaRPr kumimoji="0" lang="zh-TW" altLang="en-US" sz="2400" b="1" i="0" u="none" strike="noStrike" cap="none" spc="0" normalizeH="0" baseline="0" dirty="0">
              <a:ln>
                <a:noFill/>
              </a:ln>
              <a:solidFill>
                <a:srgbClr val="000000"/>
              </a:solidFill>
              <a:effectLst/>
              <a:uFillTx/>
              <a:latin typeface="Arial Narrow"/>
              <a:ea typeface="Arial Narrow"/>
              <a:cs typeface="Arial Narrow"/>
              <a:sym typeface="Arial Narrow"/>
            </a:endParaRPr>
          </a:p>
        </p:txBody>
      </p:sp>
      <p:sp>
        <p:nvSpPr>
          <p:cNvPr id="6" name="矩形 5"/>
          <p:cNvSpPr/>
          <p:nvPr/>
        </p:nvSpPr>
        <p:spPr>
          <a:xfrm>
            <a:off x="5826144" y="2306230"/>
            <a:ext cx="1941534" cy="5671294"/>
          </a:xfrm>
          <a:prstGeom prst="rect">
            <a:avLst/>
          </a:prstGeom>
          <a:solidFill>
            <a:schemeClr val="accent1">
              <a:lumOff val="44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endParaRPr>
          </a:p>
          <a:p>
            <a:pPr marL="0" marR="0" indent="0" algn="l" defTabSz="1300480" rtl="0" fontAlgn="auto" latinLnBrk="0" hangingPunct="0">
              <a:lnSpc>
                <a:spcPct val="100000"/>
              </a:lnSpc>
              <a:spcBef>
                <a:spcPts val="0"/>
              </a:spcBef>
              <a:spcAft>
                <a:spcPts val="0"/>
              </a:spcAft>
              <a:buClrTx/>
              <a:buSzTx/>
              <a:buFontTx/>
              <a:buNone/>
              <a:tabLst/>
            </a:pPr>
            <a:endParaRPr lang="en-US" altLang="zh-TW" dirty="0"/>
          </a:p>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dirty="0">
              <a:ln>
                <a:noFill/>
              </a:ln>
              <a:solidFill>
                <a:srgbClr val="000000"/>
              </a:solidFill>
              <a:effectLst/>
              <a:uFillTx/>
              <a:latin typeface="Arial Narrow"/>
              <a:ea typeface="Arial Narrow"/>
              <a:cs typeface="Arial Narrow"/>
              <a:sym typeface="Arial Narrow"/>
            </a:endParaRPr>
          </a:p>
        </p:txBody>
      </p:sp>
      <p:sp>
        <p:nvSpPr>
          <p:cNvPr id="7" name="文字方塊 6"/>
          <p:cNvSpPr txBox="1"/>
          <p:nvPr/>
        </p:nvSpPr>
        <p:spPr>
          <a:xfrm>
            <a:off x="6196210" y="2054465"/>
            <a:ext cx="1171665" cy="500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r>
              <a:rPr lang="en-US" altLang="zh-TW" dirty="0" smtClean="0"/>
              <a:t>ABC.bz2</a:t>
            </a:r>
            <a:endParaRPr kumimoji="0" lang="zh-TW" altLang="en-US" sz="2400" b="1" i="0" u="none" strike="noStrike" cap="none" spc="0" normalizeH="0" baseline="0" dirty="0">
              <a:ln>
                <a:noFill/>
              </a:ln>
              <a:solidFill>
                <a:srgbClr val="000000"/>
              </a:solidFill>
              <a:effectLst/>
              <a:uFillTx/>
              <a:latin typeface="Arial Narrow"/>
              <a:ea typeface="Arial Narrow"/>
              <a:cs typeface="Arial Narrow"/>
              <a:sym typeface="Arial Narrow"/>
            </a:endParaRPr>
          </a:p>
        </p:txBody>
      </p:sp>
      <p:sp>
        <p:nvSpPr>
          <p:cNvPr id="8" name="文字方塊 7"/>
          <p:cNvSpPr txBox="1"/>
          <p:nvPr/>
        </p:nvSpPr>
        <p:spPr>
          <a:xfrm>
            <a:off x="10418843" y="7700808"/>
            <a:ext cx="1285478" cy="1239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r>
              <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rPr>
              <a:t>10g</a:t>
            </a:r>
          </a:p>
          <a:p>
            <a:pPr marL="0" marR="0" indent="0" algn="l" defTabSz="1300480" rtl="0" fontAlgn="auto" latinLnBrk="0" hangingPunct="0">
              <a:lnSpc>
                <a:spcPct val="100000"/>
              </a:lnSpc>
              <a:spcBef>
                <a:spcPts val="0"/>
              </a:spcBef>
              <a:spcAft>
                <a:spcPts val="0"/>
              </a:spcAft>
              <a:buClrTx/>
              <a:buSzTx/>
              <a:buFontTx/>
              <a:buNone/>
              <a:tabLst/>
            </a:pPr>
            <a:r>
              <a:rPr lang="en-US" altLang="zh-TW" dirty="0" smtClean="0"/>
              <a:t>1g</a:t>
            </a:r>
          </a:p>
          <a:p>
            <a:pPr marL="0" marR="0" indent="0" algn="l" defTabSz="1300480" rtl="0" fontAlgn="auto" latinLnBrk="0" hangingPunct="0">
              <a:lnSpc>
                <a:spcPct val="100000"/>
              </a:lnSpc>
              <a:spcBef>
                <a:spcPts val="0"/>
              </a:spcBef>
              <a:spcAft>
                <a:spcPts val="0"/>
              </a:spcAft>
              <a:buClrTx/>
              <a:buSzTx/>
              <a:buFontTx/>
              <a:buNone/>
              <a:tabLst/>
            </a:pPr>
            <a:r>
              <a:rPr lang="en-US" altLang="zh-TW" dirty="0" smtClean="0"/>
              <a:t>80 -100 m</a:t>
            </a:r>
            <a:endParaRPr kumimoji="0" lang="zh-TW" altLang="en-US" sz="2400" b="1" i="0" u="none" strike="noStrike" cap="none" spc="0" normalizeH="0" baseline="0" dirty="0">
              <a:ln>
                <a:noFill/>
              </a:ln>
              <a:solidFill>
                <a:srgbClr val="000000"/>
              </a:solidFill>
              <a:effectLst/>
              <a:uFillTx/>
              <a:latin typeface="Arial Narrow"/>
              <a:ea typeface="Arial Narrow"/>
              <a:cs typeface="Arial Narrow"/>
              <a:sym typeface="Arial Narrow"/>
            </a:endParaRPr>
          </a:p>
        </p:txBody>
      </p:sp>
      <p:grpSp>
        <p:nvGrpSpPr>
          <p:cNvPr id="39" name="群組 38"/>
          <p:cNvGrpSpPr/>
          <p:nvPr/>
        </p:nvGrpSpPr>
        <p:grpSpPr>
          <a:xfrm>
            <a:off x="1983545" y="2555113"/>
            <a:ext cx="1277396" cy="886264"/>
            <a:chOff x="1983545" y="2555113"/>
            <a:chExt cx="1277396" cy="886264"/>
          </a:xfrm>
        </p:grpSpPr>
        <p:cxnSp>
          <p:nvCxnSpPr>
            <p:cNvPr id="10" name="直線接點 9"/>
            <p:cNvCxnSpPr/>
            <p:nvPr/>
          </p:nvCxnSpPr>
          <p:spPr>
            <a:xfrm>
              <a:off x="1983545" y="2555113"/>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直線接點 10"/>
            <p:cNvCxnSpPr/>
            <p:nvPr/>
          </p:nvCxnSpPr>
          <p:spPr>
            <a:xfrm>
              <a:off x="1983545" y="2752061"/>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 name="直線接點 11"/>
            <p:cNvCxnSpPr/>
            <p:nvPr/>
          </p:nvCxnSpPr>
          <p:spPr>
            <a:xfrm>
              <a:off x="1983545" y="2920873"/>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 name="直線接點 12"/>
            <p:cNvCxnSpPr/>
            <p:nvPr/>
          </p:nvCxnSpPr>
          <p:spPr>
            <a:xfrm>
              <a:off x="1983545" y="3075617"/>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直線接點 13"/>
            <p:cNvCxnSpPr/>
            <p:nvPr/>
          </p:nvCxnSpPr>
          <p:spPr>
            <a:xfrm>
              <a:off x="1983545" y="3272565"/>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 name="直線接點 14"/>
            <p:cNvCxnSpPr/>
            <p:nvPr/>
          </p:nvCxnSpPr>
          <p:spPr>
            <a:xfrm>
              <a:off x="1983545" y="3441377"/>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23" name="群組 22"/>
          <p:cNvGrpSpPr/>
          <p:nvPr/>
        </p:nvGrpSpPr>
        <p:grpSpPr>
          <a:xfrm>
            <a:off x="6257716" y="2544801"/>
            <a:ext cx="1048652" cy="717452"/>
            <a:chOff x="6257716" y="2544801"/>
            <a:chExt cx="1048652" cy="717452"/>
          </a:xfrm>
        </p:grpSpPr>
        <p:sp>
          <p:nvSpPr>
            <p:cNvPr id="16" name="矩形 15"/>
            <p:cNvSpPr/>
            <p:nvPr/>
          </p:nvSpPr>
          <p:spPr>
            <a:xfrm>
              <a:off x="6257716" y="2544801"/>
              <a:ext cx="1048652" cy="717452"/>
            </a:xfrm>
            <a:prstGeom prst="rect">
              <a:avLst/>
            </a:prstGeom>
            <a:solidFill>
              <a:schemeClr val="accent1">
                <a:lumOff val="44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cxnSp>
          <p:nvCxnSpPr>
            <p:cNvPr id="17" name="直線接點 16"/>
            <p:cNvCxnSpPr/>
            <p:nvPr/>
          </p:nvCxnSpPr>
          <p:spPr>
            <a:xfrm>
              <a:off x="6322723" y="2555113"/>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 name="直線接點 18"/>
            <p:cNvCxnSpPr/>
            <p:nvPr/>
          </p:nvCxnSpPr>
          <p:spPr>
            <a:xfrm>
              <a:off x="6322723" y="2634312"/>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0" name="直線接點 19"/>
            <p:cNvCxnSpPr/>
            <p:nvPr/>
          </p:nvCxnSpPr>
          <p:spPr>
            <a:xfrm>
              <a:off x="6322723" y="2752061"/>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1" name="直線接點 20"/>
            <p:cNvCxnSpPr/>
            <p:nvPr/>
          </p:nvCxnSpPr>
          <p:spPr>
            <a:xfrm>
              <a:off x="6322723" y="2842050"/>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2" name="直線接點 21"/>
            <p:cNvCxnSpPr/>
            <p:nvPr/>
          </p:nvCxnSpPr>
          <p:spPr>
            <a:xfrm>
              <a:off x="6257716" y="3005655"/>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24" name="群組 23"/>
          <p:cNvGrpSpPr/>
          <p:nvPr/>
        </p:nvGrpSpPr>
        <p:grpSpPr>
          <a:xfrm>
            <a:off x="6257716" y="3412955"/>
            <a:ext cx="1048652" cy="717452"/>
            <a:chOff x="6257716" y="2544801"/>
            <a:chExt cx="1048652" cy="717452"/>
          </a:xfrm>
        </p:grpSpPr>
        <p:sp>
          <p:nvSpPr>
            <p:cNvPr id="25" name="矩形 24"/>
            <p:cNvSpPr/>
            <p:nvPr/>
          </p:nvSpPr>
          <p:spPr>
            <a:xfrm>
              <a:off x="6257716" y="2544801"/>
              <a:ext cx="1048652" cy="717452"/>
            </a:xfrm>
            <a:prstGeom prst="rect">
              <a:avLst/>
            </a:prstGeom>
            <a:solidFill>
              <a:schemeClr val="accent1">
                <a:lumOff val="44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cxnSp>
          <p:nvCxnSpPr>
            <p:cNvPr id="26" name="直線接點 25"/>
            <p:cNvCxnSpPr/>
            <p:nvPr/>
          </p:nvCxnSpPr>
          <p:spPr>
            <a:xfrm>
              <a:off x="6322723" y="2555113"/>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直線接點 26"/>
            <p:cNvCxnSpPr/>
            <p:nvPr/>
          </p:nvCxnSpPr>
          <p:spPr>
            <a:xfrm>
              <a:off x="6322723" y="2634312"/>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直線接點 27"/>
            <p:cNvCxnSpPr/>
            <p:nvPr/>
          </p:nvCxnSpPr>
          <p:spPr>
            <a:xfrm>
              <a:off x="6322723" y="2752061"/>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直線接點 28"/>
            <p:cNvCxnSpPr/>
            <p:nvPr/>
          </p:nvCxnSpPr>
          <p:spPr>
            <a:xfrm>
              <a:off x="6322723" y="2842050"/>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0" name="直線接點 29"/>
            <p:cNvCxnSpPr/>
            <p:nvPr/>
          </p:nvCxnSpPr>
          <p:spPr>
            <a:xfrm>
              <a:off x="6257716" y="3005655"/>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31" name="向右箭號 30"/>
          <p:cNvSpPr/>
          <p:nvPr/>
        </p:nvSpPr>
        <p:spPr>
          <a:xfrm>
            <a:off x="4091513" y="3137094"/>
            <a:ext cx="1336431" cy="634587"/>
          </a:xfrm>
          <a:prstGeom prst="rightArrow">
            <a:avLst/>
          </a:prstGeom>
          <a:solidFill>
            <a:schemeClr val="tx2"/>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grpSp>
        <p:nvGrpSpPr>
          <p:cNvPr id="32" name="群組 31"/>
          <p:cNvGrpSpPr/>
          <p:nvPr/>
        </p:nvGrpSpPr>
        <p:grpSpPr>
          <a:xfrm>
            <a:off x="6257716" y="4309944"/>
            <a:ext cx="1048652" cy="717452"/>
            <a:chOff x="6257716" y="2544801"/>
            <a:chExt cx="1048652" cy="717452"/>
          </a:xfrm>
        </p:grpSpPr>
        <p:sp>
          <p:nvSpPr>
            <p:cNvPr id="33" name="矩形 32"/>
            <p:cNvSpPr/>
            <p:nvPr/>
          </p:nvSpPr>
          <p:spPr>
            <a:xfrm>
              <a:off x="6257716" y="2544801"/>
              <a:ext cx="1048652" cy="717452"/>
            </a:xfrm>
            <a:prstGeom prst="rect">
              <a:avLst/>
            </a:prstGeom>
            <a:solidFill>
              <a:schemeClr val="accent1">
                <a:lumOff val="44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cxnSp>
          <p:nvCxnSpPr>
            <p:cNvPr id="34" name="直線接點 33"/>
            <p:cNvCxnSpPr/>
            <p:nvPr/>
          </p:nvCxnSpPr>
          <p:spPr>
            <a:xfrm>
              <a:off x="6322723" y="2555113"/>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5" name="直線接點 34"/>
            <p:cNvCxnSpPr/>
            <p:nvPr/>
          </p:nvCxnSpPr>
          <p:spPr>
            <a:xfrm>
              <a:off x="6322723" y="2634312"/>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6" name="直線接點 35"/>
            <p:cNvCxnSpPr/>
            <p:nvPr/>
          </p:nvCxnSpPr>
          <p:spPr>
            <a:xfrm>
              <a:off x="6322723" y="2752061"/>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7" name="直線接點 36"/>
            <p:cNvCxnSpPr/>
            <p:nvPr/>
          </p:nvCxnSpPr>
          <p:spPr>
            <a:xfrm>
              <a:off x="6322723" y="2842050"/>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8" name="直線接點 37"/>
            <p:cNvCxnSpPr/>
            <p:nvPr/>
          </p:nvCxnSpPr>
          <p:spPr>
            <a:xfrm>
              <a:off x="6257716" y="3005655"/>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40" name="群組 39"/>
          <p:cNvGrpSpPr/>
          <p:nvPr/>
        </p:nvGrpSpPr>
        <p:grpSpPr>
          <a:xfrm>
            <a:off x="1983545" y="3663279"/>
            <a:ext cx="1277396" cy="886264"/>
            <a:chOff x="1983545" y="2555113"/>
            <a:chExt cx="1277396" cy="886264"/>
          </a:xfrm>
        </p:grpSpPr>
        <p:cxnSp>
          <p:nvCxnSpPr>
            <p:cNvPr id="41" name="直線接點 40"/>
            <p:cNvCxnSpPr/>
            <p:nvPr/>
          </p:nvCxnSpPr>
          <p:spPr>
            <a:xfrm>
              <a:off x="1983545" y="2555113"/>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2" name="直線接點 41"/>
            <p:cNvCxnSpPr/>
            <p:nvPr/>
          </p:nvCxnSpPr>
          <p:spPr>
            <a:xfrm>
              <a:off x="1983545" y="2752061"/>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3" name="直線接點 42"/>
            <p:cNvCxnSpPr/>
            <p:nvPr/>
          </p:nvCxnSpPr>
          <p:spPr>
            <a:xfrm>
              <a:off x="1983545" y="2920873"/>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4" name="直線接點 43"/>
            <p:cNvCxnSpPr/>
            <p:nvPr/>
          </p:nvCxnSpPr>
          <p:spPr>
            <a:xfrm>
              <a:off x="1983545" y="3075617"/>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5" name="直線接點 44"/>
            <p:cNvCxnSpPr/>
            <p:nvPr/>
          </p:nvCxnSpPr>
          <p:spPr>
            <a:xfrm>
              <a:off x="1983545" y="3272565"/>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6" name="直線接點 45"/>
            <p:cNvCxnSpPr/>
            <p:nvPr/>
          </p:nvCxnSpPr>
          <p:spPr>
            <a:xfrm>
              <a:off x="1983545" y="3441377"/>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47" name="群組 46"/>
          <p:cNvGrpSpPr/>
          <p:nvPr/>
        </p:nvGrpSpPr>
        <p:grpSpPr>
          <a:xfrm>
            <a:off x="1983545" y="4711515"/>
            <a:ext cx="1277396" cy="886264"/>
            <a:chOff x="1983545" y="2555113"/>
            <a:chExt cx="1277396" cy="886264"/>
          </a:xfrm>
        </p:grpSpPr>
        <p:cxnSp>
          <p:nvCxnSpPr>
            <p:cNvPr id="48" name="直線接點 47"/>
            <p:cNvCxnSpPr/>
            <p:nvPr/>
          </p:nvCxnSpPr>
          <p:spPr>
            <a:xfrm>
              <a:off x="1983545" y="2555113"/>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9" name="直線接點 48"/>
            <p:cNvCxnSpPr/>
            <p:nvPr/>
          </p:nvCxnSpPr>
          <p:spPr>
            <a:xfrm>
              <a:off x="1983545" y="2752061"/>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0" name="直線接點 49"/>
            <p:cNvCxnSpPr/>
            <p:nvPr/>
          </p:nvCxnSpPr>
          <p:spPr>
            <a:xfrm>
              <a:off x="1983545" y="2920873"/>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1" name="直線接點 50"/>
            <p:cNvCxnSpPr/>
            <p:nvPr/>
          </p:nvCxnSpPr>
          <p:spPr>
            <a:xfrm>
              <a:off x="1983545" y="3075617"/>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2" name="直線接點 51"/>
            <p:cNvCxnSpPr/>
            <p:nvPr/>
          </p:nvCxnSpPr>
          <p:spPr>
            <a:xfrm>
              <a:off x="1983545" y="3272565"/>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3" name="直線接點 52"/>
            <p:cNvCxnSpPr/>
            <p:nvPr/>
          </p:nvCxnSpPr>
          <p:spPr>
            <a:xfrm>
              <a:off x="1983545" y="3441377"/>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62" name="群組 61"/>
          <p:cNvGrpSpPr/>
          <p:nvPr/>
        </p:nvGrpSpPr>
        <p:grpSpPr>
          <a:xfrm>
            <a:off x="1983545" y="5766591"/>
            <a:ext cx="1277396" cy="886264"/>
            <a:chOff x="1983545" y="2555113"/>
            <a:chExt cx="1277396" cy="886264"/>
          </a:xfrm>
        </p:grpSpPr>
        <p:cxnSp>
          <p:nvCxnSpPr>
            <p:cNvPr id="63" name="直線接點 62"/>
            <p:cNvCxnSpPr/>
            <p:nvPr/>
          </p:nvCxnSpPr>
          <p:spPr>
            <a:xfrm>
              <a:off x="1983545" y="2555113"/>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4" name="直線接點 63"/>
            <p:cNvCxnSpPr/>
            <p:nvPr/>
          </p:nvCxnSpPr>
          <p:spPr>
            <a:xfrm>
              <a:off x="1983545" y="2752061"/>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5" name="直線接點 64"/>
            <p:cNvCxnSpPr/>
            <p:nvPr/>
          </p:nvCxnSpPr>
          <p:spPr>
            <a:xfrm>
              <a:off x="1983545" y="2920873"/>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6" name="直線接點 65"/>
            <p:cNvCxnSpPr/>
            <p:nvPr/>
          </p:nvCxnSpPr>
          <p:spPr>
            <a:xfrm>
              <a:off x="1983545" y="3075617"/>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7" name="直線接點 66"/>
            <p:cNvCxnSpPr/>
            <p:nvPr/>
          </p:nvCxnSpPr>
          <p:spPr>
            <a:xfrm>
              <a:off x="1983545" y="3272565"/>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8" name="直線接點 67"/>
            <p:cNvCxnSpPr/>
            <p:nvPr/>
          </p:nvCxnSpPr>
          <p:spPr>
            <a:xfrm>
              <a:off x="1983545" y="3441377"/>
              <a:ext cx="1277396"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69" name="群組 68"/>
          <p:cNvGrpSpPr/>
          <p:nvPr/>
        </p:nvGrpSpPr>
        <p:grpSpPr>
          <a:xfrm>
            <a:off x="6257716" y="5239053"/>
            <a:ext cx="1048652" cy="717452"/>
            <a:chOff x="6257716" y="2544801"/>
            <a:chExt cx="1048652" cy="717452"/>
          </a:xfrm>
        </p:grpSpPr>
        <p:sp>
          <p:nvSpPr>
            <p:cNvPr id="70" name="矩形 69"/>
            <p:cNvSpPr/>
            <p:nvPr/>
          </p:nvSpPr>
          <p:spPr>
            <a:xfrm>
              <a:off x="6257716" y="2544801"/>
              <a:ext cx="1048652" cy="717452"/>
            </a:xfrm>
            <a:prstGeom prst="rect">
              <a:avLst/>
            </a:prstGeom>
            <a:solidFill>
              <a:schemeClr val="accent1">
                <a:lumOff val="44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cxnSp>
          <p:nvCxnSpPr>
            <p:cNvPr id="71" name="直線接點 70"/>
            <p:cNvCxnSpPr/>
            <p:nvPr/>
          </p:nvCxnSpPr>
          <p:spPr>
            <a:xfrm>
              <a:off x="6322723" y="2555113"/>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2" name="直線接點 71"/>
            <p:cNvCxnSpPr/>
            <p:nvPr/>
          </p:nvCxnSpPr>
          <p:spPr>
            <a:xfrm>
              <a:off x="6322723" y="2634312"/>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3" name="直線接點 72"/>
            <p:cNvCxnSpPr/>
            <p:nvPr/>
          </p:nvCxnSpPr>
          <p:spPr>
            <a:xfrm>
              <a:off x="6322723" y="2752061"/>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4" name="直線接點 73"/>
            <p:cNvCxnSpPr/>
            <p:nvPr/>
          </p:nvCxnSpPr>
          <p:spPr>
            <a:xfrm>
              <a:off x="6322723" y="2842050"/>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5" name="直線接點 74"/>
            <p:cNvCxnSpPr/>
            <p:nvPr/>
          </p:nvCxnSpPr>
          <p:spPr>
            <a:xfrm>
              <a:off x="6257716" y="3005655"/>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76" name="群組 75"/>
          <p:cNvGrpSpPr/>
          <p:nvPr/>
        </p:nvGrpSpPr>
        <p:grpSpPr>
          <a:xfrm>
            <a:off x="6272585" y="6125317"/>
            <a:ext cx="1048652" cy="717452"/>
            <a:chOff x="6257716" y="2544801"/>
            <a:chExt cx="1048652" cy="717452"/>
          </a:xfrm>
        </p:grpSpPr>
        <p:sp>
          <p:nvSpPr>
            <p:cNvPr id="77" name="矩形 76"/>
            <p:cNvSpPr/>
            <p:nvPr/>
          </p:nvSpPr>
          <p:spPr>
            <a:xfrm>
              <a:off x="6257716" y="2544801"/>
              <a:ext cx="1048652" cy="717452"/>
            </a:xfrm>
            <a:prstGeom prst="rect">
              <a:avLst/>
            </a:prstGeom>
            <a:solidFill>
              <a:schemeClr val="accent1">
                <a:lumOff val="44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cxnSp>
          <p:nvCxnSpPr>
            <p:cNvPr id="78" name="直線接點 77"/>
            <p:cNvCxnSpPr/>
            <p:nvPr/>
          </p:nvCxnSpPr>
          <p:spPr>
            <a:xfrm>
              <a:off x="6322723" y="2555113"/>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9" name="直線接點 78"/>
            <p:cNvCxnSpPr/>
            <p:nvPr/>
          </p:nvCxnSpPr>
          <p:spPr>
            <a:xfrm>
              <a:off x="6322723" y="2634312"/>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0" name="直線接點 79"/>
            <p:cNvCxnSpPr/>
            <p:nvPr/>
          </p:nvCxnSpPr>
          <p:spPr>
            <a:xfrm>
              <a:off x="6322723" y="2752061"/>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1" name="直線接點 80"/>
            <p:cNvCxnSpPr/>
            <p:nvPr/>
          </p:nvCxnSpPr>
          <p:spPr>
            <a:xfrm>
              <a:off x="6322723" y="2842050"/>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2" name="直線接點 81"/>
            <p:cNvCxnSpPr/>
            <p:nvPr/>
          </p:nvCxnSpPr>
          <p:spPr>
            <a:xfrm>
              <a:off x="6257716" y="3005655"/>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83" name="矩形 82"/>
          <p:cNvSpPr/>
          <p:nvPr/>
        </p:nvSpPr>
        <p:spPr>
          <a:xfrm>
            <a:off x="6101176" y="2435831"/>
            <a:ext cx="1304700" cy="2671700"/>
          </a:xfrm>
          <a:prstGeom prst="rect">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sp>
        <p:nvSpPr>
          <p:cNvPr id="84" name="矩形 83"/>
          <p:cNvSpPr/>
          <p:nvPr/>
        </p:nvSpPr>
        <p:spPr>
          <a:xfrm>
            <a:off x="6101176" y="5149009"/>
            <a:ext cx="1304700" cy="2671700"/>
          </a:xfrm>
          <a:prstGeom prst="rect">
            <a:avLst/>
          </a:pr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grpSp>
        <p:nvGrpSpPr>
          <p:cNvPr id="85" name="群組 84"/>
          <p:cNvGrpSpPr/>
          <p:nvPr/>
        </p:nvGrpSpPr>
        <p:grpSpPr>
          <a:xfrm>
            <a:off x="6272585" y="6940945"/>
            <a:ext cx="1048652" cy="717452"/>
            <a:chOff x="6257716" y="2544801"/>
            <a:chExt cx="1048652" cy="717452"/>
          </a:xfrm>
        </p:grpSpPr>
        <p:sp>
          <p:nvSpPr>
            <p:cNvPr id="86" name="矩形 85"/>
            <p:cNvSpPr/>
            <p:nvPr/>
          </p:nvSpPr>
          <p:spPr>
            <a:xfrm>
              <a:off x="6257716" y="2544801"/>
              <a:ext cx="1048652" cy="717452"/>
            </a:xfrm>
            <a:prstGeom prst="rect">
              <a:avLst/>
            </a:prstGeom>
            <a:solidFill>
              <a:schemeClr val="accent1">
                <a:lumOff val="44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cxnSp>
          <p:nvCxnSpPr>
            <p:cNvPr id="87" name="直線接點 86"/>
            <p:cNvCxnSpPr/>
            <p:nvPr/>
          </p:nvCxnSpPr>
          <p:spPr>
            <a:xfrm>
              <a:off x="6322723" y="2555113"/>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8" name="直線接點 87"/>
            <p:cNvCxnSpPr/>
            <p:nvPr/>
          </p:nvCxnSpPr>
          <p:spPr>
            <a:xfrm>
              <a:off x="6322723" y="2634312"/>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9" name="直線接點 88"/>
            <p:cNvCxnSpPr/>
            <p:nvPr/>
          </p:nvCxnSpPr>
          <p:spPr>
            <a:xfrm>
              <a:off x="6322723" y="2752061"/>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0" name="直線接點 89"/>
            <p:cNvCxnSpPr/>
            <p:nvPr/>
          </p:nvCxnSpPr>
          <p:spPr>
            <a:xfrm>
              <a:off x="6322723" y="2842050"/>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1" name="直線接點 90"/>
            <p:cNvCxnSpPr/>
            <p:nvPr/>
          </p:nvCxnSpPr>
          <p:spPr>
            <a:xfrm>
              <a:off x="6257716" y="3005655"/>
              <a:ext cx="918638" cy="0"/>
            </a:xfrm>
            <a:prstGeom prst="line">
              <a:avLst/>
            </a:prstGeom>
            <a:noFill/>
            <a:ln w="25400" cap="flat">
              <a:solidFill>
                <a:schemeClr val="accent1">
                  <a:lumOff val="44000"/>
                </a:schemeClr>
              </a:solidFill>
              <a:prstDash val="solid"/>
              <a:round/>
            </a:ln>
            <a:effectLst>
              <a:outerShdw blurRad="50800" dist="254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92" name="向上箭號 91"/>
          <p:cNvSpPr/>
          <p:nvPr/>
        </p:nvSpPr>
        <p:spPr>
          <a:xfrm rot="5400000">
            <a:off x="7363878" y="3147546"/>
            <a:ext cx="1012874" cy="587662"/>
          </a:xfrm>
          <a:prstGeom prst="upArrow">
            <a:avLst/>
          </a:prstGeom>
          <a:solidFill>
            <a:schemeClr val="accent2">
              <a:lumMod val="75000"/>
            </a:schemeClr>
          </a:solidFill>
          <a:ln w="25400" cap="flat">
            <a:solidFill>
              <a:schemeClr val="accent1">
                <a:lumOff val="44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sp>
        <p:nvSpPr>
          <p:cNvPr id="93" name="向上箭號 92"/>
          <p:cNvSpPr/>
          <p:nvPr/>
        </p:nvSpPr>
        <p:spPr>
          <a:xfrm rot="5400000">
            <a:off x="7396120" y="5920997"/>
            <a:ext cx="1012874" cy="587662"/>
          </a:xfrm>
          <a:prstGeom prst="upArrow">
            <a:avLst/>
          </a:prstGeom>
          <a:solidFill>
            <a:schemeClr val="accent2">
              <a:lumMod val="75000"/>
            </a:schemeClr>
          </a:solidFill>
          <a:ln w="25400" cap="flat">
            <a:solidFill>
              <a:schemeClr val="accent1">
                <a:lumOff val="44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sp>
        <p:nvSpPr>
          <p:cNvPr id="94" name="文字方塊 93"/>
          <p:cNvSpPr txBox="1"/>
          <p:nvPr/>
        </p:nvSpPr>
        <p:spPr>
          <a:xfrm>
            <a:off x="8450521" y="3191053"/>
            <a:ext cx="737251" cy="500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r>
              <a:rPr kumimoji="0" lang="en-US" altLang="zh-TW" sz="2400" b="1" i="0" u="none" strike="noStrike" cap="none" spc="0" normalizeH="0" baseline="0" dirty="0" err="1" smtClean="0">
                <a:ln>
                  <a:noFill/>
                </a:ln>
                <a:solidFill>
                  <a:srgbClr val="000000"/>
                </a:solidFill>
                <a:effectLst/>
                <a:uFillTx/>
                <a:latin typeface="Arial Narrow"/>
                <a:ea typeface="Arial Narrow"/>
                <a:cs typeface="Arial Narrow"/>
                <a:sym typeface="Arial Narrow"/>
              </a:rPr>
              <a:t>Blk</a:t>
            </a:r>
            <a:r>
              <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rPr>
              <a:t> a</a:t>
            </a:r>
            <a:endParaRPr kumimoji="0" lang="zh-TW" altLang="en-US" sz="2400" b="1" i="0" u="none" strike="noStrike" cap="none" spc="0" normalizeH="0" baseline="0" dirty="0">
              <a:ln>
                <a:noFill/>
              </a:ln>
              <a:solidFill>
                <a:srgbClr val="000000"/>
              </a:solidFill>
              <a:effectLst/>
              <a:uFillTx/>
              <a:latin typeface="Arial Narrow"/>
              <a:ea typeface="Arial Narrow"/>
              <a:cs typeface="Arial Narrow"/>
              <a:sym typeface="Arial Narrow"/>
            </a:endParaRPr>
          </a:p>
        </p:txBody>
      </p:sp>
      <p:sp>
        <p:nvSpPr>
          <p:cNvPr id="95" name="文字方塊 94"/>
          <p:cNvSpPr txBox="1"/>
          <p:nvPr/>
        </p:nvSpPr>
        <p:spPr>
          <a:xfrm>
            <a:off x="8450521" y="5964504"/>
            <a:ext cx="737251" cy="500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r>
              <a:rPr kumimoji="0" lang="en-US" altLang="zh-TW" sz="2400" b="1" i="0" u="none" strike="noStrike" cap="none" spc="0" normalizeH="0" baseline="0" dirty="0" err="1" smtClean="0">
                <a:ln>
                  <a:noFill/>
                </a:ln>
                <a:solidFill>
                  <a:srgbClr val="000000"/>
                </a:solidFill>
                <a:effectLst/>
                <a:uFillTx/>
                <a:latin typeface="Arial Narrow"/>
                <a:ea typeface="Arial Narrow"/>
                <a:cs typeface="Arial Narrow"/>
                <a:sym typeface="Arial Narrow"/>
              </a:rPr>
              <a:t>Blk</a:t>
            </a:r>
            <a:r>
              <a:rPr kumimoji="0" lang="en-US" altLang="zh-TW" sz="2400" b="1" i="0" u="none" strike="noStrike" cap="none" spc="0" normalizeH="0" baseline="0" dirty="0" smtClean="0">
                <a:ln>
                  <a:noFill/>
                </a:ln>
                <a:solidFill>
                  <a:srgbClr val="000000"/>
                </a:solidFill>
                <a:effectLst/>
                <a:uFillTx/>
                <a:latin typeface="Arial Narrow"/>
                <a:ea typeface="Arial Narrow"/>
                <a:cs typeface="Arial Narrow"/>
                <a:sym typeface="Arial Narrow"/>
              </a:rPr>
              <a:t> a</a:t>
            </a:r>
            <a:endParaRPr kumimoji="0" lang="zh-TW" altLang="en-US" sz="2400" b="1" i="0" u="none" strike="noStrike" cap="none" spc="0" normalizeH="0" baseline="0" dirty="0">
              <a:ln>
                <a:noFill/>
              </a:ln>
              <a:solidFill>
                <a:srgbClr val="000000"/>
              </a:solidFill>
              <a:effectLst/>
              <a:uFillTx/>
              <a:latin typeface="Arial Narrow"/>
              <a:ea typeface="Arial Narrow"/>
              <a:cs typeface="Arial Narrow"/>
              <a:sym typeface="Arial Narrow"/>
            </a:endParaRPr>
          </a:p>
        </p:txBody>
      </p:sp>
      <p:sp>
        <p:nvSpPr>
          <p:cNvPr id="96" name="向上箭號 95"/>
          <p:cNvSpPr/>
          <p:nvPr/>
        </p:nvSpPr>
        <p:spPr>
          <a:xfrm rot="5400000">
            <a:off x="9237499" y="3160556"/>
            <a:ext cx="1012874" cy="587662"/>
          </a:xfrm>
          <a:prstGeom prst="upArrow">
            <a:avLst/>
          </a:prstGeom>
          <a:solidFill>
            <a:schemeClr val="accent2">
              <a:lumMod val="75000"/>
            </a:schemeClr>
          </a:solidFill>
          <a:ln w="25400" cap="flat">
            <a:solidFill>
              <a:schemeClr val="accent1">
                <a:lumOff val="44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sp>
        <p:nvSpPr>
          <p:cNvPr id="97" name="文字方塊 96"/>
          <p:cNvSpPr txBox="1"/>
          <p:nvPr/>
        </p:nvSpPr>
        <p:spPr>
          <a:xfrm>
            <a:off x="10300100" y="3204063"/>
            <a:ext cx="650689" cy="500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r>
              <a:rPr lang="en-US" altLang="zh-TW" dirty="0" smtClean="0"/>
              <a:t>map</a:t>
            </a:r>
            <a:endParaRPr kumimoji="0" lang="zh-TW" altLang="en-US" sz="2400" b="1" i="0" u="none" strike="noStrike" cap="none" spc="0" normalizeH="0" baseline="0" dirty="0">
              <a:ln>
                <a:noFill/>
              </a:ln>
              <a:solidFill>
                <a:srgbClr val="000000"/>
              </a:solidFill>
              <a:effectLst/>
              <a:uFillTx/>
              <a:latin typeface="Arial Narrow"/>
              <a:ea typeface="Arial Narrow"/>
              <a:cs typeface="Arial Narrow"/>
              <a:sym typeface="Arial Narrow"/>
            </a:endParaRPr>
          </a:p>
        </p:txBody>
      </p:sp>
      <p:sp>
        <p:nvSpPr>
          <p:cNvPr id="98" name="文字方塊 97"/>
          <p:cNvSpPr txBox="1"/>
          <p:nvPr/>
        </p:nvSpPr>
        <p:spPr>
          <a:xfrm>
            <a:off x="10300099" y="6036771"/>
            <a:ext cx="650689" cy="500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r>
              <a:rPr lang="en-US" altLang="zh-TW" dirty="0" smtClean="0"/>
              <a:t>map</a:t>
            </a:r>
            <a:endParaRPr kumimoji="0" lang="zh-TW" altLang="en-US" sz="2400" b="1" i="0" u="none" strike="noStrike" cap="none" spc="0" normalizeH="0" baseline="0" dirty="0">
              <a:ln>
                <a:noFill/>
              </a:ln>
              <a:solidFill>
                <a:srgbClr val="000000"/>
              </a:solidFill>
              <a:effectLst/>
              <a:uFillTx/>
              <a:latin typeface="Arial Narrow"/>
              <a:ea typeface="Arial Narrow"/>
              <a:cs typeface="Arial Narrow"/>
              <a:sym typeface="Arial Narrow"/>
            </a:endParaRPr>
          </a:p>
        </p:txBody>
      </p:sp>
      <p:sp>
        <p:nvSpPr>
          <p:cNvPr id="99" name="向上箭號 98"/>
          <p:cNvSpPr/>
          <p:nvPr/>
        </p:nvSpPr>
        <p:spPr>
          <a:xfrm rot="5400000">
            <a:off x="9250755" y="5950672"/>
            <a:ext cx="1012874" cy="587662"/>
          </a:xfrm>
          <a:prstGeom prst="upArrow">
            <a:avLst/>
          </a:prstGeom>
          <a:solidFill>
            <a:schemeClr val="accent2">
              <a:lumMod val="75000"/>
            </a:schemeClr>
          </a:solidFill>
          <a:ln w="25400" cap="flat">
            <a:solidFill>
              <a:schemeClr val="accent1">
                <a:lumOff val="44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5023" tIns="65023" rIns="65023" bIns="65023" numCol="1" spcCol="38100" rtlCol="0" anchor="t">
            <a:spAutoFit/>
          </a:bodyPr>
          <a:lstStyle/>
          <a:p>
            <a:pPr marL="0" marR="0" indent="0" algn="l" defTabSz="1300480" rtl="0" fontAlgn="auto" latinLnBrk="0" hangingPunct="0">
              <a:lnSpc>
                <a:spcPct val="100000"/>
              </a:lnSpc>
              <a:spcBef>
                <a:spcPts val="0"/>
              </a:spcBef>
              <a:spcAft>
                <a:spcPts val="0"/>
              </a:spcAft>
              <a:buClrTx/>
              <a:buSzTx/>
              <a:buFontTx/>
              <a:buNone/>
              <a:tabLst/>
            </a:pPr>
            <a:endParaRPr kumimoji="0" lang="zh-TW" altLang="en-US" sz="2400" b="1" i="0" u="none" strike="noStrike" cap="none" spc="0" normalizeH="0" baseline="0">
              <a:ln>
                <a:noFill/>
              </a:ln>
              <a:solidFill>
                <a:srgbClr val="000000"/>
              </a:solidFill>
              <a:effectLst/>
              <a:uFillTx/>
              <a:latin typeface="Arial Narrow"/>
              <a:ea typeface="Arial Narrow"/>
              <a:cs typeface="Arial Narrow"/>
              <a:sym typeface="Arial Narrow"/>
            </a:endParaRPr>
          </a:p>
        </p:txBody>
      </p:sp>
    </p:spTree>
    <p:extLst>
      <p:ext uri="{BB962C8B-B14F-4D97-AF65-F5344CB8AC3E}">
        <p14:creationId xmlns:p14="http://schemas.microsoft.com/office/powerpoint/2010/main" val="17711362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 hadoop fs -mkdir -p mydataset/sales…"/>
          <p:cNvSpPr txBox="1"/>
          <p:nvPr/>
        </p:nvSpPr>
        <p:spPr>
          <a:xfrm>
            <a:off x="1192106" y="1754292"/>
            <a:ext cx="10512214" cy="6941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3" tIns="65023" rIns="65023" bIns="65023">
            <a:spAutoFit/>
          </a:bodyPr>
          <a:lstStyle/>
          <a:p>
            <a:pPr>
              <a:defRPr sz="1800" b="0">
                <a:solidFill>
                  <a:srgbClr val="C00000"/>
                </a:solidFill>
                <a:latin typeface="Verdana"/>
                <a:ea typeface="Verdana"/>
                <a:cs typeface="Verdana"/>
                <a:sym typeface="Verdana"/>
              </a:defRPr>
            </a:pPr>
            <a:r>
              <a:rPr dirty="0"/>
              <a:t>$</a:t>
            </a:r>
            <a:r>
              <a:rPr dirty="0">
                <a:solidFill>
                  <a:srgbClr val="0070C0"/>
                </a:solidFill>
              </a:rPr>
              <a:t> </a:t>
            </a:r>
            <a:r>
              <a:rPr b="1" dirty="0" err="1">
                <a:solidFill>
                  <a:srgbClr val="0070C0"/>
                </a:solidFill>
              </a:rPr>
              <a:t>hadoop</a:t>
            </a:r>
            <a:r>
              <a:rPr b="1" dirty="0">
                <a:solidFill>
                  <a:srgbClr val="0070C0"/>
                </a:solidFill>
              </a:rPr>
              <a:t> fs -</a:t>
            </a:r>
            <a:r>
              <a:rPr b="1" dirty="0" err="1">
                <a:solidFill>
                  <a:srgbClr val="0070C0"/>
                </a:solidFill>
              </a:rPr>
              <a:t>mkdir</a:t>
            </a:r>
            <a:r>
              <a:rPr b="1" dirty="0">
                <a:solidFill>
                  <a:srgbClr val="0070C0"/>
                </a:solidFill>
              </a:rPr>
              <a:t> -p </a:t>
            </a:r>
            <a:r>
              <a:rPr b="1" dirty="0" err="1">
                <a:solidFill>
                  <a:srgbClr val="0070C0"/>
                </a:solidFill>
              </a:rPr>
              <a:t>mydataset</a:t>
            </a:r>
            <a:r>
              <a:rPr b="1" dirty="0">
                <a:solidFill>
                  <a:srgbClr val="0070C0"/>
                </a:solidFill>
              </a:rPr>
              <a:t>/sales</a:t>
            </a:r>
          </a:p>
          <a:p>
            <a:pPr>
              <a:defRPr sz="1800" b="0">
                <a:solidFill>
                  <a:srgbClr val="C00000"/>
                </a:solidFill>
                <a:latin typeface="Verdana"/>
                <a:ea typeface="Verdana"/>
                <a:cs typeface="Verdana"/>
                <a:sym typeface="Verdana"/>
              </a:defRPr>
            </a:pPr>
            <a:endParaRPr dirty="0">
              <a:solidFill>
                <a:srgbClr val="0070C0"/>
              </a:solidFill>
            </a:endParaRPr>
          </a:p>
          <a:p>
            <a:pPr>
              <a:defRPr sz="1800" b="0">
                <a:solidFill>
                  <a:srgbClr val="C00000"/>
                </a:solidFill>
                <a:latin typeface="Verdana"/>
                <a:ea typeface="Verdana"/>
                <a:cs typeface="Verdana"/>
                <a:sym typeface="Verdana"/>
              </a:defRPr>
            </a:pPr>
            <a:r>
              <a:rPr dirty="0"/>
              <a:t>$ </a:t>
            </a:r>
            <a:r>
              <a:rPr b="1" dirty="0" err="1">
                <a:solidFill>
                  <a:srgbClr val="0070C0"/>
                </a:solidFill>
              </a:rPr>
              <a:t>wget</a:t>
            </a:r>
            <a:r>
              <a:rPr b="1" dirty="0">
                <a:solidFill>
                  <a:srgbClr val="0070C0"/>
                </a:solidFill>
              </a:rPr>
              <a:t> http://eforexcel.com/wp/wp-content/uploads/2017/07/1000000%20Sales%20Records.zip</a:t>
            </a:r>
            <a:endParaRPr dirty="0">
              <a:solidFill>
                <a:srgbClr val="0070C0"/>
              </a:solidFill>
            </a:endParaRPr>
          </a:p>
          <a:p>
            <a:pPr>
              <a:defRPr sz="1800">
                <a:solidFill>
                  <a:srgbClr val="0070C0"/>
                </a:solidFill>
                <a:latin typeface="Verdana"/>
                <a:ea typeface="Verdana"/>
                <a:cs typeface="Verdana"/>
                <a:sym typeface="Verdana"/>
              </a:defRPr>
            </a:pPr>
            <a:endParaRPr dirty="0">
              <a:solidFill>
                <a:srgbClr val="0070C0"/>
              </a:solidFill>
            </a:endParaRPr>
          </a:p>
          <a:p>
            <a:pPr>
              <a:defRPr sz="1800" b="0">
                <a:solidFill>
                  <a:srgbClr val="C00000"/>
                </a:solidFill>
                <a:latin typeface="Verdana"/>
                <a:ea typeface="Verdana"/>
                <a:cs typeface="Verdana"/>
                <a:sym typeface="Verdana"/>
              </a:defRPr>
            </a:pPr>
            <a:r>
              <a:rPr dirty="0"/>
              <a:t>$</a:t>
            </a:r>
            <a:r>
              <a:rPr b="1" dirty="0">
                <a:solidFill>
                  <a:srgbClr val="0070C0"/>
                </a:solidFill>
              </a:rPr>
              <a:t> unzip '1000000 Sales Records.zip' </a:t>
            </a:r>
            <a:endParaRPr dirty="0">
              <a:solidFill>
                <a:srgbClr val="0070C0"/>
              </a:solidFill>
            </a:endParaRPr>
          </a:p>
          <a:p>
            <a:pPr>
              <a:defRPr sz="2200" b="0">
                <a:solidFill>
                  <a:srgbClr val="C00000"/>
                </a:solidFill>
                <a:latin typeface="Verdana"/>
                <a:ea typeface="Verdana"/>
                <a:cs typeface="Verdana"/>
                <a:sym typeface="Verdana"/>
              </a:defRPr>
            </a:pPr>
            <a:endParaRPr dirty="0">
              <a:solidFill>
                <a:srgbClr val="0070C0"/>
              </a:solidFill>
            </a:endParaRPr>
          </a:p>
          <a:p>
            <a:pPr>
              <a:defRPr sz="1800" b="0">
                <a:solidFill>
                  <a:srgbClr val="C00000"/>
                </a:solidFill>
                <a:latin typeface="Verdana"/>
                <a:ea typeface="Verdana"/>
                <a:cs typeface="Verdana"/>
                <a:sym typeface="Verdana"/>
              </a:defRPr>
            </a:pPr>
            <a:r>
              <a:rPr dirty="0"/>
              <a:t>$ </a:t>
            </a:r>
            <a:r>
              <a:rPr b="1" dirty="0" err="1">
                <a:solidFill>
                  <a:srgbClr val="0070C0"/>
                </a:solidFill>
              </a:rPr>
              <a:t>dir</a:t>
            </a:r>
            <a:r>
              <a:rPr b="1" dirty="0">
                <a:solidFill>
                  <a:srgbClr val="0070C0"/>
                </a:solidFill>
              </a:rPr>
              <a:t> '1000000 Sales Records.csv' </a:t>
            </a:r>
            <a:endParaRPr dirty="0">
              <a:solidFill>
                <a:srgbClr val="0070C0"/>
              </a:solidFill>
            </a:endParaRPr>
          </a:p>
          <a:p>
            <a:pPr>
              <a:defRPr sz="1600" b="0">
                <a:solidFill>
                  <a:srgbClr val="C00000"/>
                </a:solidFill>
                <a:latin typeface="Verdana"/>
                <a:ea typeface="Verdana"/>
                <a:cs typeface="Verdana"/>
                <a:sym typeface="Verdana"/>
              </a:defRPr>
            </a:pPr>
            <a:r>
              <a:rPr dirty="0"/>
              <a:t>-</a:t>
            </a:r>
            <a:r>
              <a:rPr dirty="0" err="1"/>
              <a:t>rw</a:t>
            </a:r>
            <a:r>
              <a:rPr dirty="0"/>
              <a:t>-r--r-- 1 </a:t>
            </a:r>
            <a:r>
              <a:rPr dirty="0" err="1"/>
              <a:t>bigred</a:t>
            </a:r>
            <a:r>
              <a:rPr dirty="0"/>
              <a:t> </a:t>
            </a:r>
            <a:r>
              <a:rPr dirty="0" err="1"/>
              <a:t>bigred</a:t>
            </a:r>
            <a:r>
              <a:rPr dirty="0"/>
              <a:t> </a:t>
            </a:r>
            <a:r>
              <a:rPr b="1" dirty="0"/>
              <a:t>120M</a:t>
            </a:r>
            <a:r>
              <a:rPr dirty="0"/>
              <a:t>  7</a:t>
            </a:r>
            <a:r>
              <a:rPr dirty="0">
                <a:latin typeface="新細明體"/>
                <a:ea typeface="新細明體"/>
                <a:cs typeface="新細明體"/>
                <a:sym typeface="新細明體"/>
              </a:rPr>
              <a:t>月 </a:t>
            </a:r>
            <a:r>
              <a:rPr dirty="0"/>
              <a:t>29  2017 '1000000 Sales Records.csv'</a:t>
            </a:r>
            <a:endParaRPr sz="1800" dirty="0"/>
          </a:p>
          <a:p>
            <a:pPr>
              <a:defRPr sz="2200" b="0">
                <a:solidFill>
                  <a:srgbClr val="C00000"/>
                </a:solidFill>
                <a:latin typeface="Verdana"/>
                <a:ea typeface="Verdana"/>
                <a:cs typeface="Verdana"/>
                <a:sym typeface="Verdana"/>
              </a:defRPr>
            </a:pPr>
            <a:endParaRPr sz="1800" dirty="0"/>
          </a:p>
          <a:p>
            <a:pPr>
              <a:defRPr sz="2200" b="0">
                <a:solidFill>
                  <a:srgbClr val="C00000"/>
                </a:solidFill>
                <a:latin typeface="Verdana"/>
                <a:ea typeface="Verdana"/>
                <a:cs typeface="Verdana"/>
                <a:sym typeface="Verdana"/>
              </a:defRPr>
            </a:pPr>
            <a:endParaRPr sz="1800" dirty="0"/>
          </a:p>
          <a:p>
            <a:pPr>
              <a:defRPr sz="2200" b="0">
                <a:solidFill>
                  <a:srgbClr val="C00000"/>
                </a:solidFill>
                <a:latin typeface="Verdana"/>
                <a:ea typeface="Verdana"/>
                <a:cs typeface="Verdana"/>
                <a:sym typeface="Verdana"/>
              </a:defRPr>
            </a:pPr>
            <a:endParaRPr dirty="0">
              <a:solidFill>
                <a:srgbClr val="0070C0"/>
              </a:solidFill>
            </a:endParaRPr>
          </a:p>
          <a:p>
            <a:pPr>
              <a:defRPr sz="1800" b="0">
                <a:solidFill>
                  <a:srgbClr val="C00000"/>
                </a:solidFill>
                <a:latin typeface="Consolas"/>
                <a:ea typeface="Consolas"/>
                <a:cs typeface="Consolas"/>
                <a:sym typeface="Consolas"/>
              </a:defRPr>
            </a:pPr>
            <a:endParaRPr sz="2200" dirty="0">
              <a:solidFill>
                <a:srgbClr val="0070C0"/>
              </a:solidFill>
              <a:latin typeface="Verdana"/>
              <a:ea typeface="Verdana"/>
              <a:cs typeface="Verdana"/>
              <a:sym typeface="Verdana"/>
            </a:endParaRPr>
          </a:p>
          <a:p>
            <a:pPr>
              <a:defRPr sz="1800" b="0">
                <a:solidFill>
                  <a:srgbClr val="C00000"/>
                </a:solidFill>
                <a:latin typeface="Consolas"/>
                <a:ea typeface="Consolas"/>
                <a:cs typeface="Consolas"/>
                <a:sym typeface="Consolas"/>
              </a:defRPr>
            </a:pPr>
            <a:r>
              <a:rPr dirty="0">
                <a:latin typeface="Verdana"/>
                <a:ea typeface="Verdana"/>
                <a:cs typeface="Verdana"/>
                <a:sym typeface="Verdana"/>
              </a:rPr>
              <a:t>$ </a:t>
            </a:r>
            <a:r>
              <a:rPr b="1" dirty="0">
                <a:solidFill>
                  <a:srgbClr val="0070C0"/>
                </a:solidFill>
                <a:latin typeface="Verdana"/>
                <a:ea typeface="Verdana"/>
                <a:cs typeface="Verdana"/>
                <a:sym typeface="Verdana"/>
              </a:rPr>
              <a:t>head -n 3 1000000\ Sales\ Records.csv</a:t>
            </a:r>
            <a:r>
              <a:rPr dirty="0"/>
              <a:t> </a:t>
            </a:r>
          </a:p>
          <a:p>
            <a:pPr>
              <a:defRPr sz="1500">
                <a:solidFill>
                  <a:srgbClr val="C00000"/>
                </a:solidFill>
                <a:latin typeface="Consolas"/>
                <a:ea typeface="Consolas"/>
                <a:cs typeface="Consolas"/>
                <a:sym typeface="Consolas"/>
              </a:defRPr>
            </a:pPr>
            <a:r>
              <a:rPr dirty="0" err="1"/>
              <a:t>Region,Country,Item</a:t>
            </a:r>
            <a:r>
              <a:rPr dirty="0"/>
              <a:t> </a:t>
            </a:r>
            <a:r>
              <a:rPr dirty="0" err="1"/>
              <a:t>Type,Sales</a:t>
            </a:r>
            <a:r>
              <a:rPr dirty="0"/>
              <a:t> </a:t>
            </a:r>
            <a:r>
              <a:rPr dirty="0" err="1"/>
              <a:t>Channel,Order</a:t>
            </a:r>
            <a:r>
              <a:rPr dirty="0"/>
              <a:t> </a:t>
            </a:r>
            <a:r>
              <a:rPr dirty="0" err="1"/>
              <a:t>Priority,Order</a:t>
            </a:r>
            <a:r>
              <a:rPr dirty="0"/>
              <a:t> </a:t>
            </a:r>
            <a:r>
              <a:rPr dirty="0" err="1"/>
              <a:t>Date,Order</a:t>
            </a:r>
            <a:r>
              <a:rPr dirty="0"/>
              <a:t> </a:t>
            </a:r>
            <a:r>
              <a:rPr dirty="0" err="1"/>
              <a:t>ID,Ship</a:t>
            </a:r>
            <a:r>
              <a:rPr dirty="0"/>
              <a:t> </a:t>
            </a:r>
            <a:r>
              <a:rPr dirty="0" err="1"/>
              <a:t>Date,Units</a:t>
            </a:r>
            <a:r>
              <a:rPr dirty="0"/>
              <a:t> </a:t>
            </a:r>
            <a:r>
              <a:rPr dirty="0" err="1"/>
              <a:t>Sold,Unit</a:t>
            </a:r>
            <a:r>
              <a:rPr dirty="0"/>
              <a:t> </a:t>
            </a:r>
            <a:r>
              <a:rPr dirty="0" err="1"/>
              <a:t>Price,Unit</a:t>
            </a:r>
            <a:r>
              <a:rPr dirty="0"/>
              <a:t> </a:t>
            </a:r>
            <a:r>
              <a:rPr dirty="0" err="1"/>
              <a:t>Cost,Total</a:t>
            </a:r>
            <a:r>
              <a:rPr dirty="0"/>
              <a:t> </a:t>
            </a:r>
            <a:r>
              <a:rPr dirty="0" err="1"/>
              <a:t>Revenue,Total</a:t>
            </a:r>
            <a:r>
              <a:rPr dirty="0"/>
              <a:t> </a:t>
            </a:r>
            <a:r>
              <a:rPr dirty="0" err="1"/>
              <a:t>Cost,Total</a:t>
            </a:r>
            <a:r>
              <a:rPr dirty="0"/>
              <a:t> Profit</a:t>
            </a:r>
          </a:p>
          <a:p>
            <a:pPr>
              <a:defRPr sz="1500" b="0">
                <a:solidFill>
                  <a:srgbClr val="942192"/>
                </a:solidFill>
                <a:latin typeface="Consolas"/>
                <a:ea typeface="Consolas"/>
                <a:cs typeface="Consolas"/>
                <a:sym typeface="Consolas"/>
              </a:defRPr>
            </a:pPr>
            <a:r>
              <a:rPr dirty="0"/>
              <a:t>Sub-Saharan </a:t>
            </a:r>
            <a:r>
              <a:rPr dirty="0" err="1"/>
              <a:t>Africa,South</a:t>
            </a:r>
            <a:r>
              <a:rPr dirty="0"/>
              <a:t> Africa,Fruits,Offline,M,7/27/2012,443368995,7/28/2012,1593,9.33,6.92,14862.69,11023.56,3839.13</a:t>
            </a:r>
          </a:p>
          <a:p>
            <a:pPr>
              <a:defRPr sz="1500" b="0">
                <a:solidFill>
                  <a:srgbClr val="C00000"/>
                </a:solidFill>
                <a:latin typeface="Consolas"/>
                <a:ea typeface="Consolas"/>
                <a:cs typeface="Consolas"/>
                <a:sym typeface="Consolas"/>
              </a:defRPr>
            </a:pPr>
            <a:r>
              <a:rPr dirty="0"/>
              <a:t>Middle East and North Africa,Morocco,Clothes,Online,M,9/14/2013,667593514,10/19/2013,4611,109.28,35.84,503890.08,165258.24,338631.84</a:t>
            </a:r>
          </a:p>
          <a:p>
            <a:pPr>
              <a:defRPr sz="1500" b="0">
                <a:solidFill>
                  <a:srgbClr val="C00000"/>
                </a:solidFill>
                <a:latin typeface="Consolas"/>
                <a:ea typeface="Consolas"/>
                <a:cs typeface="Consolas"/>
                <a:sym typeface="Consolas"/>
              </a:defRPr>
            </a:pPr>
            <a:endParaRPr dirty="0"/>
          </a:p>
          <a:p>
            <a:pPr>
              <a:defRPr sz="1800" b="0">
                <a:solidFill>
                  <a:srgbClr val="C00000"/>
                </a:solidFill>
                <a:latin typeface="Consolas"/>
                <a:ea typeface="Consolas"/>
                <a:cs typeface="Consolas"/>
                <a:sym typeface="Consolas"/>
              </a:defRPr>
            </a:pPr>
            <a:r>
              <a:rPr dirty="0"/>
              <a:t>$ </a:t>
            </a:r>
            <a:r>
              <a:rPr b="1" dirty="0">
                <a:solidFill>
                  <a:srgbClr val="0070C0"/>
                </a:solidFill>
                <a:latin typeface="Verdana"/>
                <a:ea typeface="Verdana"/>
                <a:cs typeface="Verdana"/>
                <a:sym typeface="Verdana"/>
              </a:rPr>
              <a:t>cat 1000000\ Sales\ Records.csv | </a:t>
            </a:r>
            <a:r>
              <a:rPr b="1" dirty="0" err="1">
                <a:solidFill>
                  <a:srgbClr val="0070C0"/>
                </a:solidFill>
                <a:latin typeface="Verdana"/>
                <a:ea typeface="Verdana"/>
                <a:cs typeface="Verdana"/>
                <a:sym typeface="Verdana"/>
              </a:rPr>
              <a:t>grep</a:t>
            </a:r>
            <a:r>
              <a:rPr b="1" dirty="0">
                <a:solidFill>
                  <a:srgbClr val="0070C0"/>
                </a:solidFill>
                <a:latin typeface="Verdana"/>
                <a:ea typeface="Verdana"/>
                <a:cs typeface="Verdana"/>
                <a:sym typeface="Verdana"/>
              </a:rPr>
              <a:t> Taiwan | </a:t>
            </a:r>
            <a:r>
              <a:rPr b="1" dirty="0" err="1">
                <a:solidFill>
                  <a:srgbClr val="0070C0"/>
                </a:solidFill>
                <a:latin typeface="Verdana"/>
                <a:ea typeface="Verdana"/>
                <a:cs typeface="Verdana"/>
                <a:sym typeface="Verdana"/>
              </a:rPr>
              <a:t>wc</a:t>
            </a:r>
            <a:r>
              <a:rPr b="1" dirty="0">
                <a:solidFill>
                  <a:srgbClr val="0070C0"/>
                </a:solidFill>
                <a:latin typeface="Verdana"/>
                <a:ea typeface="Verdana"/>
                <a:cs typeface="Verdana"/>
                <a:sym typeface="Verdana"/>
              </a:rPr>
              <a:t> -l</a:t>
            </a:r>
            <a:endParaRPr sz="1600" b="1" dirty="0">
              <a:solidFill>
                <a:srgbClr val="0070C0"/>
              </a:solidFill>
              <a:latin typeface="Verdana"/>
              <a:ea typeface="Verdana"/>
              <a:cs typeface="Verdana"/>
              <a:sym typeface="Verdana"/>
            </a:endParaRPr>
          </a:p>
          <a:p>
            <a:pPr>
              <a:defRPr sz="1500" b="0">
                <a:solidFill>
                  <a:srgbClr val="C00000"/>
                </a:solidFill>
                <a:latin typeface="Consolas"/>
                <a:ea typeface="Consolas"/>
                <a:cs typeface="Consolas"/>
                <a:sym typeface="Consolas"/>
              </a:defRPr>
            </a:pPr>
            <a:r>
              <a:rPr dirty="0"/>
              <a:t>5483</a:t>
            </a:r>
          </a:p>
        </p:txBody>
      </p:sp>
      <p:pic>
        <p:nvPicPr>
          <p:cNvPr id="44" name="image.png" descr="image.png"/>
          <p:cNvPicPr>
            <a:picLocks noChangeAspect="1"/>
          </p:cNvPicPr>
          <p:nvPr/>
        </p:nvPicPr>
        <p:blipFill>
          <a:blip r:embed="rId3">
            <a:extLst/>
          </a:blip>
          <a:stretch>
            <a:fillRect/>
          </a:stretch>
        </p:blipFill>
        <p:spPr>
          <a:xfrm>
            <a:off x="1391138" y="4535875"/>
            <a:ext cx="9469121" cy="681850"/>
          </a:xfrm>
          <a:prstGeom prst="rect">
            <a:avLst/>
          </a:prstGeom>
          <a:ln w="12700">
            <a:miter lim="400000"/>
          </a:ln>
        </p:spPr>
      </p:pic>
      <p:sp>
        <p:nvSpPr>
          <p:cNvPr id="45" name="MapReduce 處理 bzip2 檔案 (一)"/>
          <p:cNvSpPr txBox="1">
            <a:spLocks noGrp="1"/>
          </p:cNvSpPr>
          <p:nvPr>
            <p:ph type="title" idx="4294967295"/>
          </p:nvPr>
        </p:nvSpPr>
        <p:spPr>
          <a:xfrm>
            <a:off x="1180817" y="-1"/>
            <a:ext cx="10523504" cy="1196624"/>
          </a:xfrm>
          <a:prstGeom prst="rect">
            <a:avLst/>
          </a:prstGeom>
        </p:spPr>
        <p:txBody>
          <a:bodyPr>
            <a:normAutofit/>
          </a:bodyPr>
          <a:lstStyle/>
          <a:p>
            <a:pPr>
              <a:defRPr>
                <a:latin typeface="Verdana"/>
                <a:ea typeface="Verdana"/>
                <a:cs typeface="Verdana"/>
                <a:sym typeface="Verdana"/>
              </a:defRPr>
            </a:pPr>
            <a:r>
              <a:t>MapReduce </a:t>
            </a:r>
            <a:r>
              <a:rPr sz="4400" b="0">
                <a:latin typeface="標楷體"/>
                <a:ea typeface="標楷體"/>
                <a:cs typeface="標楷體"/>
                <a:sym typeface="標楷體"/>
              </a:rPr>
              <a:t>處理</a:t>
            </a:r>
            <a:r>
              <a:t> bzip2 </a:t>
            </a:r>
            <a:r>
              <a:rPr sz="4400" b="0">
                <a:latin typeface="標楷體"/>
                <a:ea typeface="標楷體"/>
                <a:cs typeface="標楷體"/>
                <a:sym typeface="標楷體"/>
              </a:rPr>
              <a:t>檔案 (一)</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MapReduce 處理 bzip2 檔案 (二)"/>
          <p:cNvSpPr txBox="1">
            <a:spLocks noGrp="1"/>
          </p:cNvSpPr>
          <p:nvPr>
            <p:ph type="title" idx="4294967295"/>
          </p:nvPr>
        </p:nvSpPr>
        <p:spPr>
          <a:xfrm>
            <a:off x="1180817" y="-1"/>
            <a:ext cx="10523504" cy="1196624"/>
          </a:xfrm>
          <a:prstGeom prst="rect">
            <a:avLst/>
          </a:prstGeom>
        </p:spPr>
        <p:txBody>
          <a:bodyPr>
            <a:normAutofit/>
          </a:bodyPr>
          <a:lstStyle/>
          <a:p>
            <a:pPr>
              <a:defRPr>
                <a:latin typeface="Verdana"/>
                <a:ea typeface="Verdana"/>
                <a:cs typeface="Verdana"/>
                <a:sym typeface="Verdana"/>
              </a:defRPr>
            </a:pPr>
            <a:r>
              <a:t>MapReduce </a:t>
            </a:r>
            <a:r>
              <a:rPr sz="4400" b="0">
                <a:latin typeface="標楷體"/>
                <a:ea typeface="標楷體"/>
                <a:cs typeface="標楷體"/>
                <a:sym typeface="標楷體"/>
              </a:rPr>
              <a:t>處理</a:t>
            </a:r>
            <a:r>
              <a:t> bzip2 </a:t>
            </a:r>
            <a:r>
              <a:rPr sz="4400" b="0">
                <a:latin typeface="標楷體"/>
                <a:ea typeface="標楷體"/>
                <a:cs typeface="標楷體"/>
                <a:sym typeface="標楷體"/>
              </a:rPr>
              <a:t>檔案 (二)</a:t>
            </a:r>
          </a:p>
        </p:txBody>
      </p:sp>
      <p:sp>
        <p:nvSpPr>
          <p:cNvPr id="50" name="$ bzip2  -1 -kz  '1000000 Sales Records.csv' -c  &gt; sales.bz2…"/>
          <p:cNvSpPr txBox="1"/>
          <p:nvPr/>
        </p:nvSpPr>
        <p:spPr>
          <a:xfrm>
            <a:off x="1192106" y="1754292"/>
            <a:ext cx="10512214" cy="4041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3" tIns="65023" rIns="65023" bIns="65023">
            <a:spAutoFit/>
          </a:bodyPr>
          <a:lstStyle/>
          <a:p>
            <a:pPr>
              <a:defRPr sz="1800" b="0">
                <a:solidFill>
                  <a:srgbClr val="C00000"/>
                </a:solidFill>
                <a:latin typeface="Verdana"/>
                <a:ea typeface="Verdana"/>
                <a:cs typeface="Verdana"/>
                <a:sym typeface="Verdana"/>
              </a:defRPr>
            </a:pPr>
            <a:r>
              <a:rPr dirty="0"/>
              <a:t>$ </a:t>
            </a:r>
            <a:r>
              <a:rPr b="1" dirty="0">
                <a:solidFill>
                  <a:srgbClr val="0070C0"/>
                </a:solidFill>
              </a:rPr>
              <a:t>bzip2  -1 -</a:t>
            </a:r>
            <a:r>
              <a:rPr b="1" dirty="0" err="1">
                <a:solidFill>
                  <a:srgbClr val="0070C0"/>
                </a:solidFill>
              </a:rPr>
              <a:t>kz</a:t>
            </a:r>
            <a:r>
              <a:rPr b="1" dirty="0">
                <a:solidFill>
                  <a:srgbClr val="0070C0"/>
                </a:solidFill>
              </a:rPr>
              <a:t>  '1000000 Sales Records.csv' -c  &gt; sales.bz2</a:t>
            </a:r>
            <a:endParaRPr dirty="0">
              <a:solidFill>
                <a:srgbClr val="0070C0"/>
              </a:solidFill>
            </a:endParaRPr>
          </a:p>
          <a:p>
            <a:pPr>
              <a:defRPr sz="1600" b="0">
                <a:solidFill>
                  <a:srgbClr val="C00000"/>
                </a:solidFill>
                <a:latin typeface="Consolas"/>
                <a:ea typeface="Consolas"/>
                <a:cs typeface="Consolas"/>
                <a:sym typeface="Consolas"/>
              </a:defRPr>
            </a:pPr>
            <a:r>
              <a:rPr dirty="0"/>
              <a:t> -z --compress    force compression</a:t>
            </a:r>
          </a:p>
          <a:p>
            <a:pPr>
              <a:defRPr sz="1600" b="0">
                <a:solidFill>
                  <a:srgbClr val="C00000"/>
                </a:solidFill>
                <a:latin typeface="Consolas"/>
                <a:ea typeface="Consolas"/>
                <a:cs typeface="Consolas"/>
                <a:sym typeface="Consolas"/>
              </a:defRPr>
            </a:pPr>
            <a:r>
              <a:rPr dirty="0"/>
              <a:t> -k --keep        </a:t>
            </a:r>
            <a:r>
              <a:rPr dirty="0" err="1"/>
              <a:t>keep</a:t>
            </a:r>
            <a:r>
              <a:rPr dirty="0"/>
              <a:t> (don't delete) input files</a:t>
            </a:r>
          </a:p>
          <a:p>
            <a:pPr>
              <a:defRPr sz="1600" b="0">
                <a:solidFill>
                  <a:srgbClr val="C00000"/>
                </a:solidFill>
                <a:latin typeface="Consolas"/>
                <a:ea typeface="Consolas"/>
                <a:cs typeface="Consolas"/>
                <a:sym typeface="Consolas"/>
              </a:defRPr>
            </a:pPr>
            <a:r>
              <a:rPr dirty="0"/>
              <a:t> -1 .. -9         set block size to 100k .. 900k</a:t>
            </a:r>
            <a:endParaRPr sz="1800" dirty="0"/>
          </a:p>
          <a:p>
            <a:pPr>
              <a:defRPr sz="2200" b="0">
                <a:solidFill>
                  <a:srgbClr val="C00000"/>
                </a:solidFill>
                <a:latin typeface="Verdana"/>
                <a:ea typeface="Verdana"/>
                <a:cs typeface="Verdana"/>
                <a:sym typeface="Verdana"/>
              </a:defRPr>
            </a:pPr>
            <a:endParaRPr sz="1800" dirty="0"/>
          </a:p>
          <a:p>
            <a:pPr>
              <a:defRPr sz="1600" b="0">
                <a:solidFill>
                  <a:srgbClr val="C00000"/>
                </a:solidFill>
                <a:latin typeface="Verdana"/>
                <a:ea typeface="Verdana"/>
                <a:cs typeface="Verdana"/>
                <a:sym typeface="Verdana"/>
              </a:defRPr>
            </a:pPr>
            <a:r>
              <a:rPr sz="1800" dirty="0"/>
              <a:t>$</a:t>
            </a:r>
            <a:r>
              <a:rPr sz="1800" b="1" dirty="0">
                <a:solidFill>
                  <a:srgbClr val="0070C0"/>
                </a:solidFill>
              </a:rPr>
              <a:t> </a:t>
            </a:r>
            <a:r>
              <a:rPr sz="1800" b="1" dirty="0" err="1">
                <a:solidFill>
                  <a:srgbClr val="0070C0"/>
                </a:solidFill>
              </a:rPr>
              <a:t>dir</a:t>
            </a:r>
            <a:r>
              <a:rPr sz="1800" b="1" dirty="0">
                <a:solidFill>
                  <a:srgbClr val="0070C0"/>
                </a:solidFill>
              </a:rPr>
              <a:t> sales.bz2</a:t>
            </a:r>
            <a:r>
              <a:rPr b="1" dirty="0">
                <a:solidFill>
                  <a:srgbClr val="0070C0"/>
                </a:solidFill>
              </a:rPr>
              <a:t> </a:t>
            </a:r>
            <a:endParaRPr sz="2200" dirty="0">
              <a:solidFill>
                <a:srgbClr val="0070C0"/>
              </a:solidFill>
            </a:endParaRPr>
          </a:p>
          <a:p>
            <a:pPr>
              <a:defRPr sz="1600" b="0">
                <a:solidFill>
                  <a:srgbClr val="C00000"/>
                </a:solidFill>
                <a:latin typeface="Verdana"/>
                <a:ea typeface="Verdana"/>
                <a:cs typeface="Verdana"/>
                <a:sym typeface="Verdana"/>
              </a:defRPr>
            </a:pPr>
            <a:r>
              <a:rPr dirty="0"/>
              <a:t>-</a:t>
            </a:r>
            <a:r>
              <a:rPr dirty="0" err="1"/>
              <a:t>rw</a:t>
            </a:r>
            <a:r>
              <a:rPr dirty="0"/>
              <a:t>-r--r-- 1 </a:t>
            </a:r>
            <a:r>
              <a:rPr dirty="0" err="1"/>
              <a:t>bigred</a:t>
            </a:r>
            <a:r>
              <a:rPr dirty="0"/>
              <a:t> </a:t>
            </a:r>
            <a:r>
              <a:rPr dirty="0" err="1"/>
              <a:t>bigred</a:t>
            </a:r>
            <a:r>
              <a:rPr dirty="0"/>
              <a:t> </a:t>
            </a:r>
            <a:r>
              <a:rPr b="1" dirty="0"/>
              <a:t>30M</a:t>
            </a:r>
            <a:r>
              <a:rPr dirty="0"/>
              <a:t>  7</a:t>
            </a:r>
            <a:r>
              <a:rPr dirty="0">
                <a:latin typeface="新細明體"/>
                <a:ea typeface="新細明體"/>
                <a:cs typeface="新細明體"/>
                <a:sym typeface="新細明體"/>
              </a:rPr>
              <a:t>月 </a:t>
            </a:r>
            <a:r>
              <a:rPr dirty="0"/>
              <a:t>28 09:14 sales.bz2</a:t>
            </a:r>
          </a:p>
          <a:p>
            <a:pPr>
              <a:defRPr sz="1600" b="0">
                <a:solidFill>
                  <a:srgbClr val="C00000"/>
                </a:solidFill>
                <a:latin typeface="Verdana"/>
                <a:ea typeface="Verdana"/>
                <a:cs typeface="Verdana"/>
                <a:sym typeface="Verdana"/>
              </a:defRPr>
            </a:pPr>
            <a:endParaRPr dirty="0"/>
          </a:p>
          <a:p>
            <a:pPr>
              <a:defRPr sz="1800">
                <a:solidFill>
                  <a:srgbClr val="C00000"/>
                </a:solidFill>
                <a:latin typeface="Verdana"/>
                <a:ea typeface="Verdana"/>
                <a:cs typeface="Verdana"/>
                <a:sym typeface="Verdana"/>
              </a:defRPr>
            </a:pPr>
            <a:r>
              <a:rPr b="0" dirty="0"/>
              <a:t>$ </a:t>
            </a:r>
            <a:r>
              <a:rPr dirty="0" err="1">
                <a:solidFill>
                  <a:srgbClr val="0070C0"/>
                </a:solidFill>
              </a:rPr>
              <a:t>hadoop</a:t>
            </a:r>
            <a:r>
              <a:rPr dirty="0">
                <a:solidFill>
                  <a:srgbClr val="0070C0"/>
                </a:solidFill>
              </a:rPr>
              <a:t> fs -D </a:t>
            </a:r>
            <a:r>
              <a:rPr dirty="0" err="1">
                <a:solidFill>
                  <a:srgbClr val="0070C0"/>
                </a:solidFill>
              </a:rPr>
              <a:t>dfs.block.size</a:t>
            </a:r>
            <a:r>
              <a:rPr dirty="0">
                <a:solidFill>
                  <a:srgbClr val="0070C0"/>
                </a:solidFill>
              </a:rPr>
              <a:t>=16m -put  sales.bz2  </a:t>
            </a:r>
            <a:r>
              <a:rPr dirty="0" err="1">
                <a:solidFill>
                  <a:srgbClr val="0070C0"/>
                </a:solidFill>
              </a:rPr>
              <a:t>mydataset</a:t>
            </a:r>
            <a:r>
              <a:rPr dirty="0">
                <a:solidFill>
                  <a:srgbClr val="0070C0"/>
                </a:solidFill>
              </a:rPr>
              <a:t>/sales/</a:t>
            </a:r>
          </a:p>
          <a:p>
            <a:pPr>
              <a:defRPr sz="1600">
                <a:solidFill>
                  <a:srgbClr val="C00000"/>
                </a:solidFill>
                <a:latin typeface="Verdana"/>
                <a:ea typeface="Verdana"/>
                <a:cs typeface="Verdana"/>
                <a:sym typeface="Verdana"/>
              </a:defRPr>
            </a:pPr>
            <a:endParaRPr dirty="0">
              <a:solidFill>
                <a:srgbClr val="0070C0"/>
              </a:solidFill>
            </a:endParaRPr>
          </a:p>
          <a:p>
            <a:pPr>
              <a:defRPr sz="1800">
                <a:solidFill>
                  <a:srgbClr val="C00000"/>
                </a:solidFill>
                <a:latin typeface="Verdana"/>
                <a:ea typeface="Verdana"/>
                <a:cs typeface="Verdana"/>
                <a:sym typeface="Verdana"/>
              </a:defRPr>
            </a:pPr>
            <a:r>
              <a:rPr b="0" dirty="0"/>
              <a:t>$</a:t>
            </a:r>
            <a:r>
              <a:rPr dirty="0"/>
              <a:t> </a:t>
            </a:r>
            <a:r>
              <a:rPr dirty="0" err="1">
                <a:solidFill>
                  <a:srgbClr val="0070C0"/>
                </a:solidFill>
              </a:rPr>
              <a:t>hdfs</a:t>
            </a:r>
            <a:r>
              <a:rPr dirty="0">
                <a:solidFill>
                  <a:srgbClr val="0070C0"/>
                </a:solidFill>
              </a:rPr>
              <a:t>  </a:t>
            </a:r>
            <a:r>
              <a:rPr dirty="0" err="1">
                <a:solidFill>
                  <a:srgbClr val="0070C0"/>
                </a:solidFill>
              </a:rPr>
              <a:t>fsck</a:t>
            </a:r>
            <a:r>
              <a:rPr dirty="0">
                <a:solidFill>
                  <a:srgbClr val="0070C0"/>
                </a:solidFill>
              </a:rPr>
              <a:t>  </a:t>
            </a:r>
            <a:r>
              <a:rPr dirty="0" err="1">
                <a:solidFill>
                  <a:srgbClr val="0070C0"/>
                </a:solidFill>
              </a:rPr>
              <a:t>mydataset</a:t>
            </a:r>
            <a:r>
              <a:rPr dirty="0">
                <a:solidFill>
                  <a:srgbClr val="0070C0"/>
                </a:solidFill>
              </a:rPr>
              <a:t>/sales/sales.bz2</a:t>
            </a:r>
          </a:p>
          <a:p>
            <a:pPr>
              <a:defRPr sz="1600" b="0">
                <a:solidFill>
                  <a:srgbClr val="C00000"/>
                </a:solidFill>
                <a:latin typeface="Verdana"/>
                <a:ea typeface="Verdana"/>
                <a:cs typeface="Verdana"/>
                <a:sym typeface="Verdana"/>
              </a:defRPr>
            </a:pPr>
            <a:r>
              <a:rPr dirty="0"/>
              <a:t>......</a:t>
            </a:r>
          </a:p>
          <a:p>
            <a:pPr>
              <a:defRPr sz="1600" b="0">
                <a:solidFill>
                  <a:srgbClr val="C00000"/>
                </a:solidFill>
                <a:latin typeface="Verdana"/>
                <a:ea typeface="Verdana"/>
                <a:cs typeface="Verdana"/>
                <a:sym typeface="Verdana"/>
              </a:defRPr>
            </a:pPr>
            <a:r>
              <a:rPr dirty="0"/>
              <a:t> Total blocks (validated):	2 (avg. block size 15386158 B)</a:t>
            </a:r>
          </a:p>
          <a:p>
            <a:pPr>
              <a:defRPr sz="1600" b="0">
                <a:solidFill>
                  <a:srgbClr val="C00000"/>
                </a:solidFill>
                <a:latin typeface="Verdana"/>
                <a:ea typeface="Verdana"/>
                <a:cs typeface="Verdana"/>
                <a:sym typeface="Verdana"/>
              </a:defRPr>
            </a:pPr>
            <a:r>
              <a:rPr dirty="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apReduce 處理 bzip2 檔案 (三)"/>
          <p:cNvSpPr txBox="1">
            <a:spLocks noGrp="1"/>
          </p:cNvSpPr>
          <p:nvPr>
            <p:ph type="title" idx="4294967295"/>
          </p:nvPr>
        </p:nvSpPr>
        <p:spPr>
          <a:xfrm>
            <a:off x="1180817" y="-1"/>
            <a:ext cx="10523504" cy="1196624"/>
          </a:xfrm>
          <a:prstGeom prst="rect">
            <a:avLst/>
          </a:prstGeom>
        </p:spPr>
        <p:txBody>
          <a:bodyPr>
            <a:normAutofit/>
          </a:bodyPr>
          <a:lstStyle/>
          <a:p>
            <a:pPr>
              <a:defRPr>
                <a:latin typeface="Verdana"/>
                <a:ea typeface="Verdana"/>
                <a:cs typeface="Verdana"/>
                <a:sym typeface="Verdana"/>
              </a:defRPr>
            </a:pPr>
            <a:r>
              <a:t>MapReduce </a:t>
            </a:r>
            <a:r>
              <a:rPr sz="4400" b="0">
                <a:latin typeface="標楷體"/>
                <a:ea typeface="標楷體"/>
                <a:cs typeface="標楷體"/>
                <a:sym typeface="標楷體"/>
              </a:rPr>
              <a:t>處理</a:t>
            </a:r>
            <a:r>
              <a:t> bzip2 </a:t>
            </a:r>
            <a:r>
              <a:rPr sz="4400" b="0">
                <a:latin typeface="標楷體"/>
                <a:ea typeface="標楷體"/>
                <a:cs typeface="標楷體"/>
                <a:sym typeface="標楷體"/>
              </a:rPr>
              <a:t>檔案 (三)</a:t>
            </a:r>
          </a:p>
        </p:txBody>
      </p:sp>
      <p:sp>
        <p:nvSpPr>
          <p:cNvPr id="55" name="bzip2 可 spiltable, 所以會用二個 Map Process 處理 bzip2 檔案內容, 因它有 2 個 Block…"/>
          <p:cNvSpPr txBox="1"/>
          <p:nvPr/>
        </p:nvSpPr>
        <p:spPr>
          <a:xfrm>
            <a:off x="1192106" y="1754293"/>
            <a:ext cx="10486814" cy="32398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3" tIns="65023" rIns="65023" bIns="65023">
            <a:spAutoFit/>
          </a:bodyPr>
          <a:lstStyle/>
          <a:p>
            <a:pPr>
              <a:defRPr sz="1800">
                <a:solidFill>
                  <a:srgbClr val="C00000"/>
                </a:solidFill>
                <a:latin typeface="Verdana"/>
                <a:ea typeface="Verdana"/>
                <a:cs typeface="Verdana"/>
                <a:sym typeface="Verdana"/>
              </a:defRPr>
            </a:pPr>
            <a:r>
              <a:rPr dirty="0"/>
              <a:t>bzip2 </a:t>
            </a:r>
            <a:r>
              <a:rPr b="0" dirty="0">
                <a:latin typeface="標楷體"/>
                <a:ea typeface="標楷體"/>
                <a:cs typeface="標楷體"/>
                <a:sym typeface="標楷體"/>
              </a:rPr>
              <a:t>可 </a:t>
            </a:r>
            <a:r>
              <a:rPr dirty="0" err="1"/>
              <a:t>spiltable</a:t>
            </a:r>
            <a:r>
              <a:rPr dirty="0"/>
              <a:t>, </a:t>
            </a:r>
            <a:r>
              <a:rPr b="0" dirty="0" err="1">
                <a:latin typeface="標楷體"/>
                <a:ea typeface="標楷體"/>
                <a:cs typeface="標楷體"/>
                <a:sym typeface="標楷體"/>
              </a:rPr>
              <a:t>所以會用二個</a:t>
            </a:r>
            <a:r>
              <a:rPr b="0" dirty="0">
                <a:latin typeface="標楷體"/>
                <a:ea typeface="標楷體"/>
                <a:cs typeface="標楷體"/>
                <a:sym typeface="標楷體"/>
              </a:rPr>
              <a:t> </a:t>
            </a:r>
            <a:r>
              <a:rPr dirty="0"/>
              <a:t>Map Process </a:t>
            </a:r>
            <a:r>
              <a:rPr b="0" dirty="0" err="1">
                <a:latin typeface="標楷體"/>
                <a:ea typeface="標楷體"/>
                <a:cs typeface="標楷體"/>
                <a:sym typeface="標楷體"/>
              </a:rPr>
              <a:t>處理</a:t>
            </a:r>
            <a:r>
              <a:rPr b="0" dirty="0">
                <a:latin typeface="標楷體"/>
                <a:ea typeface="標楷體"/>
                <a:cs typeface="標楷體"/>
                <a:sym typeface="標楷體"/>
              </a:rPr>
              <a:t> </a:t>
            </a:r>
            <a:r>
              <a:rPr dirty="0"/>
              <a:t>bzip2 </a:t>
            </a:r>
            <a:r>
              <a:rPr b="0" dirty="0" err="1">
                <a:latin typeface="標楷體"/>
                <a:ea typeface="標楷體"/>
                <a:cs typeface="標楷體"/>
                <a:sym typeface="標楷體"/>
              </a:rPr>
              <a:t>檔案內容</a:t>
            </a:r>
            <a:r>
              <a:rPr dirty="0"/>
              <a:t>, </a:t>
            </a:r>
            <a:r>
              <a:rPr b="0" dirty="0" err="1">
                <a:latin typeface="標楷體"/>
                <a:ea typeface="標楷體"/>
                <a:cs typeface="標楷體"/>
                <a:sym typeface="標楷體"/>
              </a:rPr>
              <a:t>因它有</a:t>
            </a:r>
            <a:r>
              <a:rPr b="0" dirty="0">
                <a:latin typeface="標楷體"/>
                <a:ea typeface="標楷體"/>
                <a:cs typeface="標楷體"/>
                <a:sym typeface="標楷體"/>
              </a:rPr>
              <a:t> </a:t>
            </a:r>
            <a:r>
              <a:rPr dirty="0"/>
              <a:t>2 </a:t>
            </a:r>
            <a:r>
              <a:rPr b="0" dirty="0">
                <a:latin typeface="標楷體"/>
                <a:ea typeface="標楷體"/>
                <a:cs typeface="標楷體"/>
                <a:sym typeface="標楷體"/>
              </a:rPr>
              <a:t>個 </a:t>
            </a:r>
            <a:r>
              <a:rPr dirty="0"/>
              <a:t>Block</a:t>
            </a:r>
            <a:endParaRPr sz="2200" dirty="0">
              <a:solidFill>
                <a:srgbClr val="0070C0"/>
              </a:solidFill>
            </a:endParaRPr>
          </a:p>
          <a:p>
            <a:pPr>
              <a:defRPr sz="1800" b="0">
                <a:solidFill>
                  <a:srgbClr val="C00000"/>
                </a:solidFill>
                <a:latin typeface="Verdana"/>
                <a:ea typeface="Verdana"/>
                <a:cs typeface="Verdana"/>
                <a:sym typeface="Verdana"/>
              </a:defRPr>
            </a:pPr>
            <a:r>
              <a:rPr dirty="0"/>
              <a:t>$ </a:t>
            </a:r>
            <a:r>
              <a:rPr b="1" dirty="0">
                <a:solidFill>
                  <a:srgbClr val="0070C0"/>
                </a:solidFill>
              </a:rPr>
              <a:t>yarn jar $</a:t>
            </a:r>
            <a:r>
              <a:rPr b="1" dirty="0" smtClean="0">
                <a:solidFill>
                  <a:srgbClr val="0070C0"/>
                </a:solidFill>
              </a:rPr>
              <a:t>HADOOP_HOME/share/</a:t>
            </a:r>
            <a:r>
              <a:rPr b="1" dirty="0" err="1" smtClean="0">
                <a:solidFill>
                  <a:srgbClr val="0070C0"/>
                </a:solidFill>
              </a:rPr>
              <a:t>hadoop</a:t>
            </a:r>
            <a:r>
              <a:rPr b="1" dirty="0" smtClean="0">
                <a:solidFill>
                  <a:srgbClr val="0070C0"/>
                </a:solidFill>
              </a:rPr>
              <a:t>/</a:t>
            </a:r>
            <a:r>
              <a:rPr b="1" dirty="0" err="1" smtClean="0">
                <a:solidFill>
                  <a:srgbClr val="0070C0"/>
                </a:solidFill>
              </a:rPr>
              <a:t>mapreduce</a:t>
            </a:r>
            <a:r>
              <a:rPr b="1" dirty="0" smtClean="0">
                <a:solidFill>
                  <a:srgbClr val="0070C0"/>
                </a:solidFill>
              </a:rPr>
              <a:t>/hadoop-mapreduce-examples-3.3.</a:t>
            </a:r>
            <a:r>
              <a:rPr lang="en-US" b="1" dirty="0" smtClean="0">
                <a:solidFill>
                  <a:srgbClr val="0070C0"/>
                </a:solidFill>
              </a:rPr>
              <a:t>4</a:t>
            </a:r>
            <a:r>
              <a:rPr b="1" dirty="0" smtClean="0">
                <a:solidFill>
                  <a:srgbClr val="0070C0"/>
                </a:solidFill>
              </a:rPr>
              <a:t>.jar </a:t>
            </a:r>
            <a:r>
              <a:rPr b="1" dirty="0" err="1">
                <a:solidFill>
                  <a:srgbClr val="942192"/>
                </a:solidFill>
              </a:rPr>
              <a:t>grep</a:t>
            </a:r>
            <a:r>
              <a:rPr b="1" dirty="0">
                <a:solidFill>
                  <a:srgbClr val="0070C0"/>
                </a:solidFill>
              </a:rPr>
              <a:t>  </a:t>
            </a:r>
            <a:r>
              <a:rPr b="1" dirty="0" err="1">
                <a:solidFill>
                  <a:srgbClr val="0070C0"/>
                </a:solidFill>
              </a:rPr>
              <a:t>mydataset</a:t>
            </a:r>
            <a:r>
              <a:rPr b="1" dirty="0">
                <a:solidFill>
                  <a:srgbClr val="0070C0"/>
                </a:solidFill>
              </a:rPr>
              <a:t>/sales/  </a:t>
            </a:r>
            <a:r>
              <a:rPr b="1" dirty="0" err="1">
                <a:solidFill>
                  <a:srgbClr val="0070C0"/>
                </a:solidFill>
              </a:rPr>
              <a:t>tmp</a:t>
            </a:r>
            <a:r>
              <a:rPr b="1" dirty="0">
                <a:solidFill>
                  <a:srgbClr val="0070C0"/>
                </a:solidFill>
              </a:rPr>
              <a:t>/sales/  'Taiwan'</a:t>
            </a:r>
          </a:p>
          <a:p>
            <a:pPr>
              <a:defRPr sz="1600" b="0">
                <a:solidFill>
                  <a:srgbClr val="C00000"/>
                </a:solidFill>
                <a:latin typeface="Verdana"/>
                <a:ea typeface="Verdana"/>
                <a:cs typeface="Verdana"/>
                <a:sym typeface="Verdana"/>
              </a:defRPr>
            </a:pPr>
            <a:endParaRPr b="1" dirty="0">
              <a:solidFill>
                <a:srgbClr val="0070C0"/>
              </a:solidFill>
            </a:endParaRPr>
          </a:p>
          <a:p>
            <a:pPr>
              <a:defRPr sz="1600" b="0">
                <a:solidFill>
                  <a:srgbClr val="C00000"/>
                </a:solidFill>
                <a:latin typeface="Verdana"/>
                <a:ea typeface="Verdana"/>
                <a:cs typeface="Verdana"/>
                <a:sym typeface="Verdana"/>
              </a:defRPr>
            </a:pPr>
            <a:endParaRPr b="1" dirty="0">
              <a:solidFill>
                <a:srgbClr val="0070C0"/>
              </a:solidFill>
            </a:endParaRPr>
          </a:p>
          <a:p>
            <a:pPr>
              <a:defRPr sz="18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-ls </a:t>
            </a:r>
            <a:r>
              <a:rPr b="1" dirty="0" err="1">
                <a:solidFill>
                  <a:srgbClr val="0070C0"/>
                </a:solidFill>
              </a:rPr>
              <a:t>tmp</a:t>
            </a:r>
            <a:r>
              <a:rPr b="1" dirty="0">
                <a:solidFill>
                  <a:srgbClr val="0070C0"/>
                </a:solidFill>
              </a:rPr>
              <a:t>/sales/</a:t>
            </a:r>
          </a:p>
          <a:p>
            <a:pPr>
              <a:defRPr sz="1600" b="0">
                <a:solidFill>
                  <a:srgbClr val="C00000"/>
                </a:solidFill>
                <a:latin typeface="Verdana"/>
                <a:ea typeface="Verdana"/>
                <a:cs typeface="Verdana"/>
                <a:sym typeface="Verdana"/>
              </a:defRPr>
            </a:pPr>
            <a:r>
              <a:rPr dirty="0"/>
              <a:t>Found 2 items</a:t>
            </a:r>
          </a:p>
          <a:p>
            <a:pPr>
              <a:defRPr sz="1600" b="0">
                <a:solidFill>
                  <a:srgbClr val="C00000"/>
                </a:solidFill>
                <a:latin typeface="Verdana"/>
                <a:ea typeface="Verdana"/>
                <a:cs typeface="Verdana"/>
                <a:sym typeface="Verdana"/>
              </a:defRPr>
            </a:pPr>
            <a:r>
              <a:rPr dirty="0"/>
              <a:t>-</a:t>
            </a:r>
            <a:r>
              <a:rPr dirty="0" err="1"/>
              <a:t>rw</a:t>
            </a:r>
            <a:r>
              <a:rPr dirty="0"/>
              <a:t>-r--r--   2 </a:t>
            </a:r>
            <a:r>
              <a:rPr dirty="0" err="1"/>
              <a:t>bigred</a:t>
            </a:r>
            <a:r>
              <a:rPr dirty="0"/>
              <a:t> </a:t>
            </a:r>
            <a:r>
              <a:rPr dirty="0" err="1"/>
              <a:t>bigboss</a:t>
            </a:r>
            <a:r>
              <a:rPr dirty="0"/>
              <a:t>          0 2020-07-08 04:48 /</a:t>
            </a:r>
            <a:r>
              <a:rPr dirty="0" err="1"/>
              <a:t>tmp</a:t>
            </a:r>
            <a:r>
              <a:rPr dirty="0"/>
              <a:t>/sales/_SUCCESS</a:t>
            </a:r>
          </a:p>
          <a:p>
            <a:pPr>
              <a:defRPr sz="1600" b="0">
                <a:solidFill>
                  <a:srgbClr val="C00000"/>
                </a:solidFill>
                <a:latin typeface="Verdana"/>
                <a:ea typeface="Verdana"/>
                <a:cs typeface="Verdana"/>
                <a:sym typeface="Verdana"/>
              </a:defRPr>
            </a:pPr>
            <a:r>
              <a:rPr dirty="0"/>
              <a:t>-</a:t>
            </a:r>
            <a:r>
              <a:rPr dirty="0" err="1"/>
              <a:t>rw</a:t>
            </a:r>
            <a:r>
              <a:rPr dirty="0"/>
              <a:t>-r--r--   2 </a:t>
            </a:r>
            <a:r>
              <a:rPr dirty="0" err="1"/>
              <a:t>bigred</a:t>
            </a:r>
            <a:r>
              <a:rPr dirty="0"/>
              <a:t> </a:t>
            </a:r>
            <a:r>
              <a:rPr dirty="0" err="1"/>
              <a:t>bigboss</a:t>
            </a:r>
            <a:r>
              <a:rPr dirty="0"/>
              <a:t>         12 2020-07-08 04:48 /</a:t>
            </a:r>
            <a:r>
              <a:rPr dirty="0" err="1"/>
              <a:t>tmp</a:t>
            </a:r>
            <a:r>
              <a:rPr dirty="0"/>
              <a:t>/sales/part-r-00000</a:t>
            </a:r>
          </a:p>
          <a:p>
            <a:pPr>
              <a:defRPr sz="1600" b="0">
                <a:solidFill>
                  <a:srgbClr val="C00000"/>
                </a:solidFill>
                <a:latin typeface="Verdana"/>
                <a:ea typeface="Verdana"/>
                <a:cs typeface="Verdana"/>
                <a:sym typeface="Verdana"/>
              </a:defRPr>
            </a:pPr>
            <a:endParaRPr dirty="0"/>
          </a:p>
          <a:p>
            <a:pPr>
              <a:defRPr sz="1800" b="0">
                <a:solidFill>
                  <a:srgbClr val="C00000"/>
                </a:solidFill>
                <a:latin typeface="Verdana"/>
                <a:ea typeface="Verdana"/>
                <a:cs typeface="Verdana"/>
                <a:sym typeface="Verdana"/>
              </a:defRPr>
            </a:pPr>
            <a:r>
              <a:rPr dirty="0"/>
              <a:t>$ </a:t>
            </a:r>
            <a:r>
              <a:rPr b="1" dirty="0" err="1">
                <a:solidFill>
                  <a:srgbClr val="0070C0"/>
                </a:solidFill>
              </a:rPr>
              <a:t>hdfs</a:t>
            </a:r>
            <a:r>
              <a:rPr b="1" dirty="0">
                <a:solidFill>
                  <a:srgbClr val="0070C0"/>
                </a:solidFill>
              </a:rPr>
              <a:t> </a:t>
            </a:r>
            <a:r>
              <a:rPr b="1" dirty="0" err="1">
                <a:solidFill>
                  <a:srgbClr val="0070C0"/>
                </a:solidFill>
              </a:rPr>
              <a:t>dfs</a:t>
            </a:r>
            <a:r>
              <a:rPr b="1" dirty="0">
                <a:solidFill>
                  <a:srgbClr val="0070C0"/>
                </a:solidFill>
              </a:rPr>
              <a:t> -cat </a:t>
            </a:r>
            <a:r>
              <a:rPr b="1" dirty="0" err="1">
                <a:solidFill>
                  <a:srgbClr val="0070C0"/>
                </a:solidFill>
              </a:rPr>
              <a:t>tmp</a:t>
            </a:r>
            <a:r>
              <a:rPr b="1" dirty="0">
                <a:solidFill>
                  <a:srgbClr val="0070C0"/>
                </a:solidFill>
              </a:rPr>
              <a:t>/sales/part-r-00000</a:t>
            </a:r>
          </a:p>
          <a:p>
            <a:pPr>
              <a:defRPr sz="1600" b="0">
                <a:solidFill>
                  <a:srgbClr val="C00000"/>
                </a:solidFill>
                <a:latin typeface="Verdana"/>
                <a:ea typeface="Verdana"/>
                <a:cs typeface="Verdana"/>
                <a:sym typeface="Verdana"/>
              </a:defRPr>
            </a:pPr>
            <a:r>
              <a:rPr dirty="0"/>
              <a:t>5483	Taiwan</a:t>
            </a:r>
          </a:p>
        </p:txBody>
      </p:sp>
    </p:spTree>
  </p:cSld>
  <p:clrMapOvr>
    <a:masterClrMapping/>
  </p:clrMapOvr>
  <p:transition spd="med"/>
</p:sld>
</file>

<file path=ppt/theme/theme1.xml><?xml version="1.0" encoding="utf-8"?>
<a:theme xmlns:a="http://schemas.openxmlformats.org/drawingml/2006/main" name="2576A_V2">
  <a:themeElements>
    <a:clrScheme name="2576A_V2">
      <a:dk1>
        <a:srgbClr val="000000"/>
      </a:dk1>
      <a:lt1>
        <a:srgbClr val="FFFFFF"/>
      </a:lt1>
      <a:dk2>
        <a:srgbClr val="A7A7A7"/>
      </a:dk2>
      <a:lt2>
        <a:srgbClr val="535353"/>
      </a:lt2>
      <a:accent1>
        <a:srgbClr val="8F8F8F"/>
      </a:accent1>
      <a:accent2>
        <a:srgbClr val="8DACD0"/>
      </a:accent2>
      <a:accent3>
        <a:srgbClr val="9BBB59"/>
      </a:accent3>
      <a:accent4>
        <a:srgbClr val="8064A2"/>
      </a:accent4>
      <a:accent5>
        <a:srgbClr val="4BACC6"/>
      </a:accent5>
      <a:accent6>
        <a:srgbClr val="F79646"/>
      </a:accent6>
      <a:hlink>
        <a:srgbClr val="0000FF"/>
      </a:hlink>
      <a:folHlink>
        <a:srgbClr val="FF00FF"/>
      </a:folHlink>
    </a:clrScheme>
    <a:fontScheme name="2576A_V2">
      <a:majorFont>
        <a:latin typeface="Helvetica"/>
        <a:ea typeface="Helvetica"/>
        <a:cs typeface="Helvetica"/>
      </a:majorFont>
      <a:minorFont>
        <a:latin typeface="Arial"/>
        <a:ea typeface="Arial"/>
        <a:cs typeface="Arial"/>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508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65023" tIns="65023" rIns="65023" bIns="65023" numCol="1" spcCol="38100" rtlCol="0" anchor="t">
        <a:spAutoFit/>
      </a:bodyPr>
      <a:lstStyle>
        <a:defPPr marL="0" marR="0" indent="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lumOff val="44000"/>
            </a:schemeClr>
          </a:solidFill>
          <a:prstDash val="solid"/>
          <a:round/>
        </a:ln>
        <a:effectLst>
          <a:outerShdw blurRad="508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a:spAutoFit/>
      </a:bodyPr>
      <a:lstStyle>
        <a:defPPr marL="0" marR="0" indent="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576A_V2">
  <a:themeElements>
    <a:clrScheme name="2576A_V2">
      <a:dk1>
        <a:srgbClr val="000000"/>
      </a:dk1>
      <a:lt1>
        <a:srgbClr val="FFFFFF"/>
      </a:lt1>
      <a:dk2>
        <a:srgbClr val="A7A7A7"/>
      </a:dk2>
      <a:lt2>
        <a:srgbClr val="535353"/>
      </a:lt2>
      <a:accent1>
        <a:srgbClr val="8F8F8F"/>
      </a:accent1>
      <a:accent2>
        <a:srgbClr val="8DACD0"/>
      </a:accent2>
      <a:accent3>
        <a:srgbClr val="9BBB59"/>
      </a:accent3>
      <a:accent4>
        <a:srgbClr val="8064A2"/>
      </a:accent4>
      <a:accent5>
        <a:srgbClr val="4BACC6"/>
      </a:accent5>
      <a:accent6>
        <a:srgbClr val="F79646"/>
      </a:accent6>
      <a:hlink>
        <a:srgbClr val="0000FF"/>
      </a:hlink>
      <a:folHlink>
        <a:srgbClr val="FF00FF"/>
      </a:folHlink>
    </a:clrScheme>
    <a:fontScheme name="2576A_V2">
      <a:majorFont>
        <a:latin typeface="Helvetica"/>
        <a:ea typeface="Helvetica"/>
        <a:cs typeface="Helvetica"/>
      </a:majorFont>
      <a:minorFont>
        <a:latin typeface="Arial"/>
        <a:ea typeface="Arial"/>
        <a:cs typeface="Arial"/>
      </a:minorFont>
    </a:fontScheme>
    <a:fmtScheme name="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50800" dist="254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44000"/>
          </a:schemeClr>
        </a:solidFill>
        <a:ln w="25400" cap="flat">
          <a:solidFill>
            <a:schemeClr val="accent1">
              <a:lumOff val="44000"/>
            </a:schemeClr>
          </a:solidFill>
          <a:prstDash val="solid"/>
          <a:round/>
        </a:ln>
        <a:effectLst/>
        <a:sp3d/>
      </a:spPr>
      <a:bodyPr rot="0" spcFirstLastPara="1" vertOverflow="overflow" horzOverflow="overflow" vert="horz" wrap="square" lIns="65023" tIns="65023" rIns="65023" bIns="65023" numCol="1" spcCol="38100" rtlCol="0" anchor="t">
        <a:spAutoFit/>
      </a:bodyPr>
      <a:lstStyle>
        <a:defPPr marL="0" marR="0" indent="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lumOff val="44000"/>
            </a:schemeClr>
          </a:solidFill>
          <a:prstDash val="solid"/>
          <a:round/>
        </a:ln>
        <a:effectLst>
          <a:outerShdw blurRad="50800" dist="254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a:spAutoFit/>
      </a:bodyPr>
      <a:lstStyle>
        <a:defPPr marL="0" marR="0" indent="0" algn="l" defTabSz="130048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Arial Narrow"/>
            <a:ea typeface="Arial Narrow"/>
            <a:cs typeface="Arial Narrow"/>
            <a:sym typeface="Arial Narrow"/>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TotalTime>
  <Words>1318</Words>
  <Application>Microsoft Office PowerPoint</Application>
  <PresentationFormat>自訂</PresentationFormat>
  <Paragraphs>137</Paragraphs>
  <Slides>6</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vt:i4>
      </vt:variant>
    </vt:vector>
  </HeadingPairs>
  <TitlesOfParts>
    <vt:vector size="13" baseType="lpstr">
      <vt:lpstr>新細明體</vt:lpstr>
      <vt:lpstr>標楷體</vt:lpstr>
      <vt:lpstr>Arial</vt:lpstr>
      <vt:lpstr>Arial Narrow</vt:lpstr>
      <vt:lpstr>Consolas</vt:lpstr>
      <vt:lpstr>Verdana</vt:lpstr>
      <vt:lpstr>2576A_V2</vt:lpstr>
      <vt:lpstr>HDFS Compression Algorithms</vt:lpstr>
      <vt:lpstr>PowerPoint 簡報</vt:lpstr>
      <vt:lpstr>PowerPoint 簡報</vt:lpstr>
      <vt:lpstr>MapReduce 處理 bzip2 檔案 (一)</vt:lpstr>
      <vt:lpstr>MapReduce 處理 bzip2 檔案 (二)</vt:lpstr>
      <vt:lpstr>MapReduce 處理 bzip2 檔案 (三)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 Compression Algorithms</dc:title>
  <cp:lastModifiedBy>student</cp:lastModifiedBy>
  <cp:revision>5</cp:revision>
  <dcterms:modified xsi:type="dcterms:W3CDTF">2022-11-04T02:28:04Z</dcterms:modified>
</cp:coreProperties>
</file>