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88"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1pPr>
    <a:lvl2pPr marL="0" marR="0" indent="4572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2pPr>
    <a:lvl3pPr marL="0" marR="0" indent="9144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3pPr>
    <a:lvl4pPr marL="0" marR="0" indent="13716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4pPr>
    <a:lvl5pPr marL="0" marR="0" indent="182880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5pPr>
    <a:lvl6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6pPr>
    <a:lvl7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7pPr>
    <a:lvl8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8pPr>
    <a:lvl9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Row>
  </a:tblStyle>
  <a:tblStyle styleId="{EEE7283C-3CF3-47DC-8721-378D4A62B22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Narrow"/>
          <a:ea typeface="Arial Narrow"/>
          <a:cs typeface="Arial Narrow"/>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1">
              <a:lumOff val="44000"/>
            </a:schemeClr>
          </a:solidFill>
        </a:fill>
      </a:tcStyle>
    </a:band2H>
    <a:firstCol>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0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xfrm>
            <a:off x="1143000" y="685800"/>
            <a:ext cx="4572000" cy="3429000"/>
          </a:xfrm>
          <a:prstGeom prst="rect">
            <a:avLst/>
          </a:prstGeom>
        </p:spPr>
        <p:txBody>
          <a:bodyPr/>
          <a:lstStyle/>
          <a:p>
            <a:endParaRPr/>
          </a:p>
        </p:txBody>
      </p:sp>
      <p:sp>
        <p:nvSpPr>
          <p:cNvPr id="197" name="Shape 19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pPr>
              <a:lnSpc>
                <a:spcPct val="80000"/>
              </a:lnSpc>
              <a:spcBef>
                <a:spcPts val="200"/>
              </a:spcBef>
              <a:defRPr b="1"/>
            </a:pPr>
            <a:r>
              <a:t>1.</a:t>
            </a:r>
            <a:r>
              <a:rPr b="0">
                <a:latin typeface="新細明體"/>
                <a:ea typeface="新細明體"/>
                <a:cs typeface="新細明體"/>
                <a:sym typeface="新細明體"/>
              </a:rPr>
              <a:t>主流開源</a:t>
            </a:r>
            <a:r>
              <a:t>SQL</a:t>
            </a:r>
            <a:r>
              <a:rPr b="0">
                <a:latin typeface="新細明體"/>
                <a:ea typeface="新細明體"/>
                <a:cs typeface="新細明體"/>
                <a:sym typeface="新細明體"/>
              </a:rPr>
              <a:t>引擎總結，不斷改進的</a:t>
            </a:r>
            <a:r>
              <a:t>Hive</a:t>
            </a:r>
            <a:r>
              <a:rPr b="0">
                <a:latin typeface="新細明體"/>
                <a:ea typeface="新細明體"/>
                <a:cs typeface="新細明體"/>
                <a:sym typeface="新細明體"/>
              </a:rPr>
              <a:t>始終遙遙領先</a:t>
            </a:r>
          </a:p>
          <a:p>
            <a:pPr>
              <a:lnSpc>
                <a:spcPct val="80000"/>
              </a:lnSpc>
              <a:spcBef>
                <a:spcPts val="200"/>
              </a:spcBef>
            </a:pPr>
            <a:r>
              <a:rPr>
                <a:latin typeface="新細明體"/>
                <a:ea typeface="新細明體"/>
                <a:cs typeface="新細明體"/>
                <a:sym typeface="新細明體"/>
              </a:rPr>
              <a:t>原文網址：</a:t>
            </a:r>
            <a:r>
              <a:t>https://read01.com/gKE2g2.html</a:t>
            </a:r>
          </a:p>
          <a:p>
            <a:pPr>
              <a:lnSpc>
                <a:spcPct val="80000"/>
              </a:lnSpc>
              <a:spcBef>
                <a:spcPts val="200"/>
              </a:spcBef>
              <a:defRPr b="1"/>
            </a:pPr>
            <a:r>
              <a:t>2. Data Warehousing - Schemas</a:t>
            </a:r>
          </a:p>
          <a:p>
            <a:pPr>
              <a:lnSpc>
                <a:spcPct val="80000"/>
              </a:lnSpc>
              <a:spcBef>
                <a:spcPts val="200"/>
              </a:spcBef>
            </a:pPr>
            <a:r>
              <a:t>http://www.tutorialspoint.com/dwh/dwh_schemas.htm</a:t>
            </a:r>
          </a:p>
          <a:p>
            <a:pPr>
              <a:lnSpc>
                <a:spcPct val="80000"/>
              </a:lnSpc>
              <a:defRPr b="1"/>
            </a:pPr>
            <a:endParaRPr/>
          </a:p>
          <a:p>
            <a:pPr>
              <a:lnSpc>
                <a:spcPct val="80000"/>
              </a:lnSpc>
              <a:spcBef>
                <a:spcPts val="200"/>
              </a:spcBef>
              <a:defRPr b="1"/>
            </a:pPr>
            <a:r>
              <a:t>Apache Hive</a:t>
            </a:r>
          </a:p>
          <a:p>
            <a:pPr>
              <a:lnSpc>
                <a:spcPct val="80000"/>
              </a:lnSpc>
              <a:spcBef>
                <a:spcPts val="200"/>
              </a:spcBef>
            </a:pPr>
            <a:r>
              <a:t>Apache Hive </a:t>
            </a:r>
            <a:r>
              <a:rPr>
                <a:latin typeface="新細明體"/>
                <a:ea typeface="新細明體"/>
                <a:cs typeface="新細明體"/>
                <a:sym typeface="新細明體"/>
              </a:rPr>
              <a:t>是</a:t>
            </a:r>
            <a:r>
              <a:t>Hadoop </a:t>
            </a:r>
            <a:r>
              <a:rPr>
                <a:latin typeface="新細明體"/>
                <a:ea typeface="新細明體"/>
                <a:cs typeface="新細明體"/>
                <a:sym typeface="新細明體"/>
              </a:rPr>
              <a:t>生態系統中的第一個</a:t>
            </a:r>
            <a:r>
              <a:t>SQL </a:t>
            </a:r>
            <a:r>
              <a:rPr>
                <a:latin typeface="新細明體"/>
                <a:ea typeface="新細明體"/>
                <a:cs typeface="新細明體"/>
                <a:sym typeface="新細明體"/>
              </a:rPr>
              <a:t>框架。</a:t>
            </a:r>
            <a:r>
              <a:t>Facebook </a:t>
            </a:r>
            <a:r>
              <a:rPr>
                <a:latin typeface="新細明體"/>
                <a:ea typeface="新細明體"/>
                <a:cs typeface="新細明體"/>
                <a:sym typeface="新細明體"/>
              </a:rPr>
              <a:t>的工程師在</a:t>
            </a:r>
            <a:r>
              <a:t>2007</a:t>
            </a:r>
            <a:r>
              <a:rPr>
                <a:latin typeface="新細明體"/>
                <a:ea typeface="新細明體"/>
                <a:cs typeface="新細明體"/>
                <a:sym typeface="新細明體"/>
              </a:rPr>
              <a:t>年介紹了</a:t>
            </a:r>
            <a:r>
              <a:t>Hive</a:t>
            </a:r>
            <a:r>
              <a:rPr>
                <a:latin typeface="新細明體"/>
                <a:ea typeface="新細明體"/>
                <a:cs typeface="新細明體"/>
                <a:sym typeface="新細明體"/>
              </a:rPr>
              <a:t>，並在</a:t>
            </a:r>
            <a:r>
              <a:t>2008</a:t>
            </a:r>
            <a:r>
              <a:rPr>
                <a:latin typeface="新細明體"/>
                <a:ea typeface="新細明體"/>
                <a:cs typeface="新細明體"/>
                <a:sym typeface="新細明體"/>
              </a:rPr>
              <a:t>年將代碼捐獻給</a:t>
            </a:r>
            <a:r>
              <a:t>Apache </a:t>
            </a:r>
            <a:r>
              <a:rPr>
                <a:latin typeface="新細明體"/>
                <a:ea typeface="新細明體"/>
                <a:cs typeface="新細明體"/>
                <a:sym typeface="新細明體"/>
              </a:rPr>
              <a:t>軟體基金會。</a:t>
            </a:r>
            <a:r>
              <a:t>2010</a:t>
            </a:r>
            <a:r>
              <a:rPr>
                <a:latin typeface="新細明體"/>
                <a:ea typeface="新細明體"/>
                <a:cs typeface="新細明體"/>
                <a:sym typeface="新細明體"/>
              </a:rPr>
              <a:t>年</a:t>
            </a:r>
            <a:r>
              <a:t>9</a:t>
            </a:r>
            <a:r>
              <a:rPr>
                <a:latin typeface="新細明體"/>
                <a:ea typeface="新細明體"/>
                <a:cs typeface="新細明體"/>
                <a:sym typeface="新細明體"/>
              </a:rPr>
              <a:t>月，</a:t>
            </a:r>
            <a:r>
              <a:t>Hive </a:t>
            </a:r>
            <a:r>
              <a:rPr>
                <a:latin typeface="新細明體"/>
                <a:ea typeface="新細明體"/>
                <a:cs typeface="新細明體"/>
                <a:sym typeface="新細明體"/>
              </a:rPr>
              <a:t>畢業成為</a:t>
            </a:r>
            <a:r>
              <a:t>Apache </a:t>
            </a:r>
            <a:r>
              <a:rPr>
                <a:latin typeface="新細明體"/>
                <a:ea typeface="新細明體"/>
                <a:cs typeface="新細明體"/>
                <a:sym typeface="新細明體"/>
              </a:rPr>
              <a:t>頂級項目。</a:t>
            </a:r>
            <a:r>
              <a:t>Hadoop </a:t>
            </a:r>
            <a:r>
              <a:rPr>
                <a:latin typeface="新細明體"/>
                <a:ea typeface="新細明體"/>
                <a:cs typeface="新細明體"/>
                <a:sym typeface="新細明體"/>
              </a:rPr>
              <a:t>生態系統中的每個主要參與者都發布和支持</a:t>
            </a:r>
            <a:r>
              <a:t>Hive</a:t>
            </a:r>
            <a:r>
              <a:rPr>
                <a:latin typeface="新細明體"/>
                <a:ea typeface="新細明體"/>
                <a:cs typeface="新細明體"/>
                <a:sym typeface="新細明體"/>
              </a:rPr>
              <a:t>，包括</a:t>
            </a:r>
            <a:r>
              <a:t>Cloudera</a:t>
            </a:r>
            <a:r>
              <a:rPr>
                <a:latin typeface="新細明體"/>
                <a:ea typeface="新細明體"/>
                <a:cs typeface="新細明體"/>
                <a:sym typeface="新細明體"/>
              </a:rPr>
              <a:t>、</a:t>
            </a:r>
            <a:r>
              <a:t>MapR</a:t>
            </a:r>
            <a:r>
              <a:rPr>
                <a:latin typeface="新細明體"/>
                <a:ea typeface="新細明體"/>
                <a:cs typeface="新細明體"/>
                <a:sym typeface="新細明體"/>
              </a:rPr>
              <a:t>、</a:t>
            </a:r>
            <a:r>
              <a:t>Hortonworks </a:t>
            </a:r>
            <a:r>
              <a:rPr>
                <a:latin typeface="新細明體"/>
                <a:ea typeface="新細明體"/>
                <a:cs typeface="新細明體"/>
                <a:sym typeface="新細明體"/>
              </a:rPr>
              <a:t>和</a:t>
            </a:r>
            <a:r>
              <a:t>IBM</a:t>
            </a:r>
            <a:r>
              <a:rPr>
                <a:latin typeface="新細明體"/>
                <a:ea typeface="新細明體"/>
                <a:cs typeface="新細明體"/>
                <a:sym typeface="新細明體"/>
              </a:rPr>
              <a:t>。</a:t>
            </a:r>
            <a:r>
              <a:t>Amazon Web Services </a:t>
            </a:r>
            <a:r>
              <a:rPr>
                <a:latin typeface="新細明體"/>
                <a:ea typeface="新細明體"/>
                <a:cs typeface="新細明體"/>
                <a:sym typeface="新細明體"/>
              </a:rPr>
              <a:t>在</a:t>
            </a:r>
            <a:r>
              <a:t>Elastic MapReduce</a:t>
            </a:r>
            <a:r>
              <a:rPr>
                <a:latin typeface="新細明體"/>
                <a:ea typeface="新細明體"/>
                <a:cs typeface="新細明體"/>
                <a:sym typeface="新細明體"/>
              </a:rPr>
              <a:t>（</a:t>
            </a:r>
            <a:r>
              <a:t>EMR</a:t>
            </a:r>
            <a:r>
              <a:rPr>
                <a:latin typeface="新細明體"/>
                <a:ea typeface="新細明體"/>
                <a:cs typeface="新細明體"/>
                <a:sym typeface="新細明體"/>
              </a:rPr>
              <a:t>）中提供了</a:t>
            </a:r>
            <a:r>
              <a:t>Hive </a:t>
            </a:r>
            <a:r>
              <a:rPr>
                <a:latin typeface="新細明體"/>
                <a:ea typeface="新細明體"/>
                <a:cs typeface="新細明體"/>
                <a:sym typeface="新細明體"/>
              </a:rPr>
              <a:t>的修改版作為雲服務。</a:t>
            </a:r>
          </a:p>
          <a:p>
            <a:pPr>
              <a:lnSpc>
                <a:spcPct val="80000"/>
              </a:lnSpc>
            </a:pPr>
            <a:endParaRPr>
              <a:latin typeface="新細明體"/>
              <a:ea typeface="新細明體"/>
              <a:cs typeface="新細明體"/>
              <a:sym typeface="新細明體"/>
            </a:endParaRPr>
          </a:p>
          <a:p>
            <a:pPr>
              <a:lnSpc>
                <a:spcPct val="80000"/>
              </a:lnSpc>
              <a:spcBef>
                <a:spcPts val="200"/>
              </a:spcBef>
            </a:pPr>
            <a:r>
              <a:rPr>
                <a:latin typeface="新細明體"/>
                <a:ea typeface="新細明體"/>
                <a:cs typeface="新細明體"/>
                <a:sym typeface="新細明體"/>
              </a:rPr>
              <a:t>早期發布的</a:t>
            </a:r>
            <a:r>
              <a:t>Hive </a:t>
            </a:r>
            <a:r>
              <a:rPr>
                <a:latin typeface="新細明體"/>
                <a:ea typeface="新細明體"/>
                <a:cs typeface="新細明體"/>
                <a:sym typeface="新細明體"/>
              </a:rPr>
              <a:t>使用</a:t>
            </a:r>
            <a:r>
              <a:t>MapReduce </a:t>
            </a:r>
            <a:r>
              <a:rPr>
                <a:latin typeface="新細明體"/>
                <a:ea typeface="新細明體"/>
                <a:cs typeface="新細明體"/>
                <a:sym typeface="新細明體"/>
              </a:rPr>
              <a:t>運行查詢。複雜查詢需要多次傳遞數據，這會降低性能。所以</a:t>
            </a:r>
            <a:r>
              <a:t>Hive </a:t>
            </a:r>
            <a:r>
              <a:rPr>
                <a:latin typeface="新細明體"/>
                <a:ea typeface="新細明體"/>
                <a:cs typeface="新細明體"/>
                <a:sym typeface="新細明體"/>
              </a:rPr>
              <a:t>不適合交互式分析。由</a:t>
            </a:r>
            <a:r>
              <a:t>Hortonworks </a:t>
            </a:r>
            <a:r>
              <a:rPr>
                <a:latin typeface="新細明體"/>
                <a:ea typeface="新細明體"/>
                <a:cs typeface="新細明體"/>
                <a:sym typeface="新細明體"/>
              </a:rPr>
              <a:t>領導的</a:t>
            </a:r>
            <a:r>
              <a:t>Stinger </a:t>
            </a:r>
            <a:r>
              <a:rPr>
                <a:latin typeface="新細明體"/>
                <a:ea typeface="新細明體"/>
                <a:cs typeface="新細明體"/>
                <a:sym typeface="新細明體"/>
              </a:rPr>
              <a:t>明顯的提高了</a:t>
            </a:r>
            <a:r>
              <a:t>Hive </a:t>
            </a:r>
            <a:r>
              <a:rPr>
                <a:latin typeface="新細明體"/>
                <a:ea typeface="新細明體"/>
                <a:cs typeface="新細明體"/>
                <a:sym typeface="新細明體"/>
              </a:rPr>
              <a:t>的性能，尤其是通過使用</a:t>
            </a:r>
            <a:r>
              <a:t>Apache Tez</a:t>
            </a:r>
            <a:r>
              <a:rPr>
                <a:latin typeface="新細明體"/>
                <a:ea typeface="新細明體"/>
                <a:cs typeface="新細明體"/>
                <a:sym typeface="新細明體"/>
              </a:rPr>
              <a:t>，一個精簡</a:t>
            </a:r>
            <a:r>
              <a:t>MapReduce </a:t>
            </a:r>
            <a:r>
              <a:rPr>
                <a:latin typeface="新細明體"/>
                <a:ea typeface="新細明體"/>
                <a:cs typeface="新細明體"/>
                <a:sym typeface="新細明體"/>
              </a:rPr>
              <a:t>代碼的應用框架。</a:t>
            </a:r>
            <a:r>
              <a:t>Tez </a:t>
            </a:r>
            <a:r>
              <a:rPr>
                <a:latin typeface="新細明體"/>
                <a:ea typeface="新細明體"/>
                <a:cs typeface="新細明體"/>
                <a:sym typeface="新細明體"/>
              </a:rPr>
              <a:t>和</a:t>
            </a:r>
            <a:r>
              <a:t>ORCfile</a:t>
            </a:r>
            <a:r>
              <a:rPr>
                <a:latin typeface="新細明體"/>
                <a:ea typeface="新細明體"/>
                <a:cs typeface="新細明體"/>
                <a:sym typeface="新細明體"/>
              </a:rPr>
              <a:t>，一種新的存儲格式，對</a:t>
            </a:r>
            <a:r>
              <a:t>Hive </a:t>
            </a:r>
            <a:r>
              <a:rPr>
                <a:latin typeface="新細明體"/>
                <a:ea typeface="新細明體"/>
                <a:cs typeface="新細明體"/>
                <a:sym typeface="新細明體"/>
              </a:rPr>
              <a:t>的查詢產生了明顯的提速。</a:t>
            </a:r>
          </a:p>
          <a:p>
            <a:pPr>
              <a:lnSpc>
                <a:spcPct val="80000"/>
              </a:lnSpc>
            </a:pPr>
            <a:endParaRPr>
              <a:latin typeface="新細明體"/>
              <a:ea typeface="新細明體"/>
              <a:cs typeface="新細明體"/>
              <a:sym typeface="新細明體"/>
            </a:endParaRPr>
          </a:p>
          <a:p>
            <a:pPr>
              <a:lnSpc>
                <a:spcPct val="80000"/>
              </a:lnSpc>
              <a:spcBef>
                <a:spcPts val="200"/>
              </a:spcBef>
            </a:pPr>
            <a:r>
              <a:t>Cloudera </a:t>
            </a:r>
            <a:r>
              <a:rPr>
                <a:latin typeface="新細明體"/>
                <a:ea typeface="新細明體"/>
                <a:cs typeface="新細明體"/>
                <a:sym typeface="新細明體"/>
              </a:rPr>
              <a:t>實驗室帶領一個並行項目重新設計</a:t>
            </a:r>
            <a:r>
              <a:t>Hive </a:t>
            </a:r>
            <a:r>
              <a:rPr>
                <a:latin typeface="新細明體"/>
                <a:ea typeface="新細明體"/>
                <a:cs typeface="新細明體"/>
                <a:sym typeface="新細明體"/>
              </a:rPr>
              <a:t>的後端，使其運行在</a:t>
            </a:r>
            <a:r>
              <a:t>Apache Spark </a:t>
            </a:r>
            <a:r>
              <a:rPr>
                <a:latin typeface="新細明體"/>
                <a:ea typeface="新細明體"/>
                <a:cs typeface="新細明體"/>
                <a:sym typeface="新細明體"/>
              </a:rPr>
              <a:t>上。經過長期測試後，</a:t>
            </a:r>
            <a:r>
              <a:t>Cloudera </a:t>
            </a:r>
            <a:r>
              <a:rPr>
                <a:latin typeface="新細明體"/>
                <a:ea typeface="新細明體"/>
                <a:cs typeface="新細明體"/>
                <a:sym typeface="新細明體"/>
              </a:rPr>
              <a:t>在</a:t>
            </a:r>
            <a:r>
              <a:t>2016</a:t>
            </a:r>
            <a:r>
              <a:rPr>
                <a:latin typeface="新細明體"/>
                <a:ea typeface="新細明體"/>
                <a:cs typeface="新細明體"/>
                <a:sym typeface="新細明體"/>
              </a:rPr>
              <a:t>年初發布了</a:t>
            </a:r>
            <a:r>
              <a:t>Hive-on-Spark </a:t>
            </a:r>
            <a:r>
              <a:rPr>
                <a:latin typeface="新細明體"/>
                <a:ea typeface="新細明體"/>
                <a:cs typeface="新細明體"/>
                <a:sym typeface="新細明體"/>
              </a:rPr>
              <a:t>的正式版本。</a:t>
            </a:r>
          </a:p>
          <a:p>
            <a:pPr>
              <a:lnSpc>
                <a:spcPct val="80000"/>
              </a:lnSpc>
            </a:pPr>
            <a:endParaRPr>
              <a:latin typeface="新細明體"/>
              <a:ea typeface="新細明體"/>
              <a:cs typeface="新細明體"/>
              <a:sym typeface="新細明體"/>
            </a:endParaRPr>
          </a:p>
          <a:p>
            <a:pPr>
              <a:lnSpc>
                <a:spcPct val="80000"/>
              </a:lnSpc>
              <a:spcBef>
                <a:spcPts val="200"/>
              </a:spcBef>
            </a:pPr>
            <a:r>
              <a:rPr>
                <a:latin typeface="新細明體"/>
                <a:ea typeface="新細明體"/>
                <a:cs typeface="新細明體"/>
                <a:sym typeface="新細明體"/>
              </a:rPr>
              <a:t>在</a:t>
            </a:r>
            <a:r>
              <a:t>2016</a:t>
            </a:r>
            <a:r>
              <a:rPr>
                <a:latin typeface="新細明體"/>
                <a:ea typeface="新細明體"/>
                <a:cs typeface="新細明體"/>
                <a:sym typeface="新細明體"/>
              </a:rPr>
              <a:t>年，</a:t>
            </a:r>
            <a:r>
              <a:t>Hive </a:t>
            </a:r>
            <a:r>
              <a:rPr>
                <a:latin typeface="新細明體"/>
                <a:ea typeface="新細明體"/>
                <a:cs typeface="新細明體"/>
                <a:sym typeface="新細明體"/>
              </a:rPr>
              <a:t>有</a:t>
            </a:r>
            <a:r>
              <a:t>100</a:t>
            </a:r>
            <a:r>
              <a:rPr>
                <a:latin typeface="新細明體"/>
                <a:ea typeface="新細明體"/>
                <a:cs typeface="新細明體"/>
                <a:sym typeface="新細明體"/>
              </a:rPr>
              <a:t>多人的貢獻者。該團隊在</a:t>
            </a:r>
            <a:r>
              <a:t>2</a:t>
            </a:r>
            <a:r>
              <a:rPr>
                <a:latin typeface="新細明體"/>
                <a:ea typeface="新細明體"/>
                <a:cs typeface="新細明體"/>
                <a:sym typeface="新細明體"/>
              </a:rPr>
              <a:t>月份發布了</a:t>
            </a:r>
            <a:r>
              <a:t>Hive 2.0</a:t>
            </a:r>
            <a:r>
              <a:rPr>
                <a:latin typeface="新細明體"/>
                <a:ea typeface="新細明體"/>
                <a:cs typeface="新細明體"/>
                <a:sym typeface="新細明體"/>
              </a:rPr>
              <a:t>，並在</a:t>
            </a:r>
            <a:r>
              <a:t>6</a:t>
            </a:r>
            <a:r>
              <a:rPr>
                <a:latin typeface="新細明體"/>
                <a:ea typeface="新細明體"/>
                <a:cs typeface="新細明體"/>
                <a:sym typeface="新細明體"/>
              </a:rPr>
              <a:t>月份發布了</a:t>
            </a:r>
            <a:r>
              <a:t>Hive 2.1</a:t>
            </a:r>
            <a:r>
              <a:rPr>
                <a:latin typeface="新細明體"/>
                <a:ea typeface="新細明體"/>
                <a:cs typeface="新細明體"/>
                <a:sym typeface="新細明體"/>
              </a:rPr>
              <a:t>。</a:t>
            </a:r>
            <a:r>
              <a:t>Hive 2.0 </a:t>
            </a:r>
            <a:r>
              <a:rPr>
                <a:latin typeface="新細明體"/>
                <a:ea typeface="新細明體"/>
                <a:cs typeface="新細明體"/>
                <a:sym typeface="新細明體"/>
              </a:rPr>
              <a:t>的改進包括了對</a:t>
            </a:r>
            <a:r>
              <a:t>Hive-on-Spark </a:t>
            </a:r>
            <a:r>
              <a:rPr>
                <a:latin typeface="新細明體"/>
                <a:ea typeface="新細明體"/>
                <a:cs typeface="新細明體"/>
                <a:sym typeface="新細明體"/>
              </a:rPr>
              <a:t>的多個改進，以及性能、可用性、可支持性和穩定性增強。</a:t>
            </a:r>
            <a:r>
              <a:t>Hive 2.1 </a:t>
            </a:r>
            <a:r>
              <a:rPr>
                <a:latin typeface="新細明體"/>
                <a:ea typeface="新細明體"/>
                <a:cs typeface="新細明體"/>
                <a:sym typeface="新細明體"/>
              </a:rPr>
              <a:t>包括了</a:t>
            </a:r>
            <a:r>
              <a:t>Hive LLAP</a:t>
            </a:r>
            <a:r>
              <a:rPr>
                <a:latin typeface="新細明體"/>
                <a:ea typeface="新細明體"/>
                <a:cs typeface="新細明體"/>
                <a:sym typeface="新細明體"/>
              </a:rPr>
              <a:t>（」</a:t>
            </a:r>
            <a:r>
              <a:t>Live Long and Process</a:t>
            </a:r>
            <a:r>
              <a:rPr>
                <a:latin typeface="新細明體"/>
                <a:ea typeface="新細明體"/>
                <a:cs typeface="新細明體"/>
                <a:sym typeface="新細明體"/>
              </a:rPr>
              <a:t>「），它結合持久化的查詢伺服器和優化後的內存緩存，來實現高性能。該團隊聲稱提高了</a:t>
            </a:r>
            <a:r>
              <a:t>25</a:t>
            </a:r>
            <a:r>
              <a:rPr>
                <a:latin typeface="新細明體"/>
                <a:ea typeface="新細明體"/>
                <a:cs typeface="新細明體"/>
                <a:sym typeface="新細明體"/>
              </a:rPr>
              <a:t>倍。</a:t>
            </a:r>
          </a:p>
          <a:p>
            <a:pPr>
              <a:lnSpc>
                <a:spcPct val="80000"/>
              </a:lnSpc>
            </a:pPr>
            <a:endParaRPr>
              <a:latin typeface="新細明體"/>
              <a:ea typeface="新細明體"/>
              <a:cs typeface="新細明體"/>
              <a:sym typeface="新細明體"/>
            </a:endParaRPr>
          </a:p>
          <a:p>
            <a:pPr>
              <a:lnSpc>
                <a:spcPct val="80000"/>
              </a:lnSpc>
              <a:spcBef>
                <a:spcPts val="200"/>
              </a:spcBef>
            </a:pPr>
            <a:r>
              <a:t>9</a:t>
            </a:r>
            <a:r>
              <a:rPr>
                <a:latin typeface="新細明體"/>
                <a:ea typeface="新細明體"/>
                <a:cs typeface="新細明體"/>
                <a:sym typeface="新細明體"/>
              </a:rPr>
              <a:t>月，</a:t>
            </a:r>
            <a:r>
              <a:t>Hivemall </a:t>
            </a:r>
            <a:r>
              <a:rPr>
                <a:latin typeface="新細明體"/>
                <a:ea typeface="新細明體"/>
                <a:cs typeface="新細明體"/>
                <a:sym typeface="新細明體"/>
              </a:rPr>
              <a:t>項目進入了</a:t>
            </a:r>
            <a:r>
              <a:t>Apache </a:t>
            </a:r>
            <a:r>
              <a:rPr>
                <a:latin typeface="新細明體"/>
                <a:ea typeface="新細明體"/>
                <a:cs typeface="新細明體"/>
                <a:sym typeface="新細明體"/>
              </a:rPr>
              <a:t>孵化器，正如我在我的機器學習年度總結的第二部分中指出的。</a:t>
            </a:r>
            <a:r>
              <a:t>Hivemall </a:t>
            </a:r>
            <a:r>
              <a:rPr>
                <a:latin typeface="新細明體"/>
                <a:ea typeface="新細明體"/>
                <a:cs typeface="新細明體"/>
                <a:sym typeface="新細明體"/>
              </a:rPr>
              <a:t>最初由</a:t>
            </a:r>
            <a:r>
              <a:t>Treasure Data </a:t>
            </a:r>
            <a:r>
              <a:rPr>
                <a:latin typeface="新細明體"/>
                <a:ea typeface="新細明體"/>
                <a:cs typeface="新細明體"/>
                <a:sym typeface="新細明體"/>
              </a:rPr>
              <a:t>開發並捐獻給</a:t>
            </a:r>
            <a:r>
              <a:t>Apache </a:t>
            </a:r>
            <a:r>
              <a:rPr>
                <a:latin typeface="新細明體"/>
                <a:ea typeface="新細明體"/>
                <a:cs typeface="新細明體"/>
                <a:sym typeface="新細明體"/>
              </a:rPr>
              <a:t>軟體基金會，它是一個可擴展的機器學習庫，通過一系列的</a:t>
            </a:r>
            <a:r>
              <a:t>Hive UDF </a:t>
            </a:r>
            <a:r>
              <a:rPr>
                <a:latin typeface="新細明體"/>
                <a:ea typeface="新細明體"/>
                <a:cs typeface="新細明體"/>
                <a:sym typeface="新細明體"/>
              </a:rPr>
              <a:t>來實現，設計用於在</a:t>
            </a:r>
            <a:r>
              <a:t>Hive</a:t>
            </a:r>
            <a:r>
              <a:rPr>
                <a:latin typeface="新細明體"/>
                <a:ea typeface="新細明體"/>
                <a:cs typeface="新細明體"/>
                <a:sym typeface="新細明體"/>
              </a:rPr>
              <a:t>、</a:t>
            </a:r>
            <a:r>
              <a:t>Pig </a:t>
            </a:r>
            <a:r>
              <a:rPr>
                <a:latin typeface="新細明體"/>
                <a:ea typeface="新細明體"/>
                <a:cs typeface="新細明體"/>
                <a:sym typeface="新細明體"/>
              </a:rPr>
              <a:t>和</a:t>
            </a:r>
            <a:r>
              <a:t>Spark SQL </a:t>
            </a:r>
            <a:r>
              <a:rPr>
                <a:latin typeface="新細明體"/>
                <a:ea typeface="新細明體"/>
                <a:cs typeface="新細明體"/>
                <a:sym typeface="新細明體"/>
              </a:rPr>
              <a:t>上運行</a:t>
            </a:r>
            <a:r>
              <a:t>MapReduce</a:t>
            </a:r>
            <a:r>
              <a:rPr>
                <a:latin typeface="新細明體"/>
                <a:ea typeface="新細明體"/>
                <a:cs typeface="新細明體"/>
                <a:sym typeface="新細明體"/>
              </a:rPr>
              <a:t>。該團隊計劃在</a:t>
            </a:r>
            <a:r>
              <a:t>2017</a:t>
            </a:r>
            <a:r>
              <a:rPr>
                <a:latin typeface="新細明體"/>
                <a:ea typeface="新細明體"/>
                <a:cs typeface="新細明體"/>
                <a:sym typeface="新細明體"/>
              </a:rPr>
              <a:t>年第一季度發布了第一個版本。</a:t>
            </a:r>
            <a:endParaRPr b="1"/>
          </a:p>
          <a:p>
            <a:pPr>
              <a:lnSpc>
                <a:spcPct val="80000"/>
              </a:lnSpc>
              <a:defRPr b="1"/>
            </a:pPr>
            <a:endParaRPr b="1"/>
          </a:p>
          <a:p>
            <a:pPr>
              <a:lnSpc>
                <a:spcPct val="80000"/>
              </a:lnSpc>
              <a:spcBef>
                <a:spcPts val="200"/>
              </a:spcBef>
              <a:defRPr b="1"/>
            </a:pPr>
            <a:r>
              <a:t>Presto</a:t>
            </a:r>
          </a:p>
          <a:p>
            <a:pPr>
              <a:lnSpc>
                <a:spcPct val="80000"/>
              </a:lnSpc>
              <a:spcBef>
                <a:spcPts val="200"/>
              </a:spcBef>
            </a:pPr>
            <a:r>
              <a:t>Facebook </a:t>
            </a:r>
            <a:r>
              <a:rPr>
                <a:latin typeface="新細明體"/>
                <a:ea typeface="新細明體"/>
                <a:cs typeface="新細明體"/>
                <a:sym typeface="新細明體"/>
              </a:rPr>
              <a:t>工程師在</a:t>
            </a:r>
            <a:r>
              <a:t>2012</a:t>
            </a:r>
            <a:r>
              <a:rPr>
                <a:latin typeface="新細明體"/>
                <a:ea typeface="新細明體"/>
                <a:cs typeface="新細明體"/>
                <a:sym typeface="新細明體"/>
              </a:rPr>
              <a:t>年發起了</a:t>
            </a:r>
            <a:r>
              <a:t>Presto </a:t>
            </a:r>
            <a:r>
              <a:rPr>
                <a:latin typeface="新細明體"/>
                <a:ea typeface="新細明體"/>
                <a:cs typeface="新細明體"/>
                <a:sym typeface="新細明體"/>
              </a:rPr>
              <a:t>項目，作為</a:t>
            </a:r>
            <a:r>
              <a:t>Hive </a:t>
            </a:r>
            <a:r>
              <a:rPr>
                <a:latin typeface="新細明體"/>
                <a:ea typeface="新細明體"/>
                <a:cs typeface="新細明體"/>
                <a:sym typeface="新細明體"/>
              </a:rPr>
              <a:t>的一個快速交互的取代。在</a:t>
            </a:r>
            <a:r>
              <a:t>2013</a:t>
            </a:r>
            <a:r>
              <a:rPr>
                <a:latin typeface="新細明體"/>
                <a:ea typeface="新細明體"/>
                <a:cs typeface="新細明體"/>
                <a:sym typeface="新細明體"/>
              </a:rPr>
              <a:t>年推出時，成功的支持了超過</a:t>
            </a:r>
            <a:r>
              <a:t>1000</a:t>
            </a:r>
            <a:r>
              <a:rPr>
                <a:latin typeface="新細明體"/>
                <a:ea typeface="新細明體"/>
                <a:cs typeface="新細明體"/>
                <a:sym typeface="新細明體"/>
              </a:rPr>
              <a:t>個</a:t>
            </a:r>
            <a:r>
              <a:t>Facebook </a:t>
            </a:r>
            <a:r>
              <a:rPr>
                <a:latin typeface="新細明體"/>
                <a:ea typeface="新細明體"/>
                <a:cs typeface="新細明體"/>
                <a:sym typeface="新細明體"/>
              </a:rPr>
              <a:t>用戶和每天超過</a:t>
            </a:r>
            <a:r>
              <a:t>30000</a:t>
            </a:r>
            <a:r>
              <a:rPr>
                <a:latin typeface="新細明體"/>
                <a:ea typeface="新細明體"/>
                <a:cs typeface="新細明體"/>
                <a:sym typeface="新細明體"/>
              </a:rPr>
              <a:t>個</a:t>
            </a:r>
            <a:r>
              <a:t>PB</a:t>
            </a:r>
            <a:r>
              <a:rPr>
                <a:latin typeface="新細明體"/>
                <a:ea typeface="新細明體"/>
                <a:cs typeface="新細明體"/>
                <a:sym typeface="新細明體"/>
              </a:rPr>
              <a:t>級數據的查詢。</a:t>
            </a:r>
            <a:r>
              <a:t>2013</a:t>
            </a:r>
            <a:r>
              <a:rPr>
                <a:latin typeface="新細明體"/>
                <a:ea typeface="新細明體"/>
                <a:cs typeface="新細明體"/>
                <a:sym typeface="新細明體"/>
              </a:rPr>
              <a:t>年</a:t>
            </a:r>
            <a:r>
              <a:t>Facebook </a:t>
            </a:r>
            <a:r>
              <a:rPr>
                <a:latin typeface="新細明體"/>
                <a:ea typeface="新細明體"/>
                <a:cs typeface="新細明體"/>
                <a:sym typeface="新細明體"/>
              </a:rPr>
              <a:t>開源了</a:t>
            </a:r>
            <a:r>
              <a:t>Presto</a:t>
            </a:r>
            <a:r>
              <a:rPr>
                <a:latin typeface="新細明體"/>
                <a:ea typeface="新細明體"/>
                <a:cs typeface="新細明體"/>
                <a:sym typeface="新細明體"/>
              </a:rPr>
              <a:t>。</a:t>
            </a:r>
          </a:p>
          <a:p>
            <a:pPr>
              <a:lnSpc>
                <a:spcPct val="80000"/>
              </a:lnSpc>
            </a:pPr>
            <a:endParaRPr>
              <a:latin typeface="新細明體"/>
              <a:ea typeface="新細明體"/>
              <a:cs typeface="新細明體"/>
              <a:sym typeface="新細明體"/>
            </a:endParaRPr>
          </a:p>
          <a:p>
            <a:pPr>
              <a:lnSpc>
                <a:spcPct val="80000"/>
              </a:lnSpc>
              <a:spcBef>
                <a:spcPts val="200"/>
              </a:spcBef>
            </a:pPr>
            <a:r>
              <a:t>Presto </a:t>
            </a:r>
            <a:r>
              <a:rPr>
                <a:latin typeface="新細明體"/>
                <a:ea typeface="新細明體"/>
                <a:cs typeface="新細明體"/>
                <a:sym typeface="新細明體"/>
              </a:rPr>
              <a:t>支持多種數據源的</a:t>
            </a:r>
            <a:r>
              <a:t>ANSI SQL </a:t>
            </a:r>
            <a:r>
              <a:rPr>
                <a:latin typeface="新細明體"/>
                <a:ea typeface="新細明體"/>
                <a:cs typeface="新細明體"/>
                <a:sym typeface="新細明體"/>
              </a:rPr>
              <a:t>查詢，包括</a:t>
            </a:r>
            <a:r>
              <a:t>Hive</a:t>
            </a:r>
            <a:r>
              <a:rPr>
                <a:latin typeface="新細明體"/>
                <a:ea typeface="新細明體"/>
                <a:cs typeface="新細明體"/>
                <a:sym typeface="新細明體"/>
              </a:rPr>
              <a:t>、</a:t>
            </a:r>
            <a:r>
              <a:t>Cassandra</a:t>
            </a:r>
            <a:r>
              <a:rPr>
                <a:latin typeface="新細明體"/>
                <a:ea typeface="新細明體"/>
                <a:cs typeface="新細明體"/>
                <a:sym typeface="新細明體"/>
              </a:rPr>
              <a:t>、關係型資料庫和專有文件系統（例如</a:t>
            </a:r>
            <a:r>
              <a:t>Amazon Web Service </a:t>
            </a:r>
            <a:r>
              <a:rPr>
                <a:latin typeface="新細明體"/>
                <a:ea typeface="新細明體"/>
                <a:cs typeface="新細明體"/>
                <a:sym typeface="新細明體"/>
              </a:rPr>
              <a:t>的</a:t>
            </a:r>
            <a:r>
              <a:t>S3</a:t>
            </a:r>
            <a:r>
              <a:rPr>
                <a:latin typeface="新細明體"/>
                <a:ea typeface="新細明體"/>
                <a:cs typeface="新細明體"/>
                <a:sym typeface="新細明體"/>
              </a:rPr>
              <a:t>）。</a:t>
            </a:r>
            <a:r>
              <a:t>Presto </a:t>
            </a:r>
            <a:r>
              <a:rPr>
                <a:latin typeface="新細明體"/>
                <a:ea typeface="新細明體"/>
                <a:cs typeface="新細明體"/>
                <a:sym typeface="新細明體"/>
              </a:rPr>
              <a:t>的查詢可以聯合多個數據源。用戶可以通過</a:t>
            </a:r>
            <a:r>
              <a:t>C</a:t>
            </a:r>
            <a:r>
              <a:rPr>
                <a:latin typeface="新細明體"/>
                <a:ea typeface="新細明體"/>
                <a:cs typeface="新細明體"/>
                <a:sym typeface="新細明體"/>
              </a:rPr>
              <a:t>、</a:t>
            </a:r>
            <a:r>
              <a:t>Java</a:t>
            </a:r>
            <a:r>
              <a:rPr>
                <a:latin typeface="新細明體"/>
                <a:ea typeface="新細明體"/>
                <a:cs typeface="新細明體"/>
                <a:sym typeface="新細明體"/>
              </a:rPr>
              <a:t>、</a:t>
            </a:r>
            <a:r>
              <a:t>Node.js</a:t>
            </a:r>
            <a:r>
              <a:rPr>
                <a:latin typeface="新細明體"/>
                <a:ea typeface="新細明體"/>
                <a:cs typeface="新細明體"/>
                <a:sym typeface="新細明體"/>
              </a:rPr>
              <a:t>、</a:t>
            </a:r>
            <a:r>
              <a:t>PHP</a:t>
            </a:r>
            <a:r>
              <a:rPr>
                <a:latin typeface="新細明體"/>
                <a:ea typeface="新細明體"/>
                <a:cs typeface="新細明體"/>
                <a:sym typeface="新細明體"/>
              </a:rPr>
              <a:t>、</a:t>
            </a:r>
            <a:r>
              <a:t>Python</a:t>
            </a:r>
            <a:r>
              <a:rPr>
                <a:latin typeface="新細明體"/>
                <a:ea typeface="新細明體"/>
                <a:cs typeface="新細明體"/>
                <a:sym typeface="新細明體"/>
              </a:rPr>
              <a:t>、</a:t>
            </a:r>
            <a:r>
              <a:t>R</a:t>
            </a:r>
            <a:r>
              <a:rPr>
                <a:latin typeface="新細明體"/>
                <a:ea typeface="新細明體"/>
                <a:cs typeface="新細明體"/>
                <a:sym typeface="新細明體"/>
              </a:rPr>
              <a:t>和</a:t>
            </a:r>
            <a:r>
              <a:t>Ruby </a:t>
            </a:r>
            <a:r>
              <a:rPr>
                <a:latin typeface="新細明體"/>
                <a:ea typeface="新細明體"/>
                <a:cs typeface="新細明體"/>
                <a:sym typeface="新細明體"/>
              </a:rPr>
              <a:t>來提交查詢。</a:t>
            </a:r>
          </a:p>
          <a:p>
            <a:pPr>
              <a:lnSpc>
                <a:spcPct val="80000"/>
              </a:lnSpc>
            </a:pPr>
            <a:endParaRPr>
              <a:latin typeface="新細明體"/>
              <a:ea typeface="新細明體"/>
              <a:cs typeface="新細明體"/>
              <a:sym typeface="新細明體"/>
            </a:endParaRPr>
          </a:p>
          <a:p>
            <a:pPr>
              <a:lnSpc>
                <a:spcPct val="80000"/>
              </a:lnSpc>
              <a:spcBef>
                <a:spcPts val="200"/>
              </a:spcBef>
            </a:pPr>
            <a:r>
              <a:t>Airpal </a:t>
            </a:r>
            <a:r>
              <a:rPr>
                <a:latin typeface="新細明體"/>
                <a:ea typeface="新細明體"/>
                <a:cs typeface="新細明體"/>
                <a:sym typeface="新細明體"/>
              </a:rPr>
              <a:t>是</a:t>
            </a:r>
            <a:r>
              <a:t>Airbnb </a:t>
            </a:r>
            <a:r>
              <a:rPr>
                <a:latin typeface="新細明體"/>
                <a:ea typeface="新細明體"/>
                <a:cs typeface="新細明體"/>
                <a:sym typeface="新細明體"/>
              </a:rPr>
              <a:t>開發的一個基於</a:t>
            </a:r>
            <a:r>
              <a:t>web </a:t>
            </a:r>
            <a:r>
              <a:rPr>
                <a:latin typeface="新細明體"/>
                <a:ea typeface="新細明體"/>
                <a:cs typeface="新細明體"/>
                <a:sym typeface="新細明體"/>
              </a:rPr>
              <a:t>的查詢工具，讓用戶可以通過瀏覽器來提交查詢到</a:t>
            </a:r>
            <a:r>
              <a:t>Presto</a:t>
            </a:r>
            <a:r>
              <a:rPr>
                <a:latin typeface="新細明體"/>
                <a:ea typeface="新細明體"/>
                <a:cs typeface="新細明體"/>
                <a:sym typeface="新細明體"/>
              </a:rPr>
              <a:t>。</a:t>
            </a:r>
            <a:r>
              <a:t>Qubole </a:t>
            </a:r>
            <a:r>
              <a:rPr>
                <a:latin typeface="新細明體"/>
                <a:ea typeface="新細明體"/>
                <a:cs typeface="新細明體"/>
                <a:sym typeface="新細明體"/>
              </a:rPr>
              <a:t>位</a:t>
            </a:r>
            <a:r>
              <a:t>Presto </a:t>
            </a:r>
            <a:r>
              <a:rPr>
                <a:latin typeface="新細明體"/>
                <a:ea typeface="新細明體"/>
                <a:cs typeface="新細明體"/>
                <a:sym typeface="新細明體"/>
              </a:rPr>
              <a:t>提供了管理服務。</a:t>
            </a:r>
            <a:r>
              <a:t>AWS </a:t>
            </a:r>
            <a:r>
              <a:rPr>
                <a:latin typeface="新細明體"/>
                <a:ea typeface="新細明體"/>
                <a:cs typeface="新細明體"/>
                <a:sym typeface="新細明體"/>
              </a:rPr>
              <a:t>在</a:t>
            </a:r>
            <a:r>
              <a:t>EMR </a:t>
            </a:r>
            <a:r>
              <a:rPr>
                <a:latin typeface="新細明體"/>
                <a:ea typeface="新細明體"/>
                <a:cs typeface="新細明體"/>
                <a:sym typeface="新細明體"/>
              </a:rPr>
              <a:t>上提供</a:t>
            </a:r>
            <a:r>
              <a:t>Presto </a:t>
            </a:r>
            <a:r>
              <a:rPr>
                <a:latin typeface="新細明體"/>
                <a:ea typeface="新細明體"/>
                <a:cs typeface="新細明體"/>
                <a:sym typeface="新細明體"/>
              </a:rPr>
              <a:t>服務。</a:t>
            </a:r>
          </a:p>
          <a:p>
            <a:pPr>
              <a:lnSpc>
                <a:spcPct val="80000"/>
              </a:lnSpc>
            </a:pPr>
            <a:endParaRPr>
              <a:latin typeface="新細明體"/>
              <a:ea typeface="新細明體"/>
              <a:cs typeface="新細明體"/>
              <a:sym typeface="新細明體"/>
            </a:endParaRPr>
          </a:p>
          <a:p>
            <a:pPr>
              <a:lnSpc>
                <a:spcPct val="80000"/>
              </a:lnSpc>
              <a:spcBef>
                <a:spcPts val="200"/>
              </a:spcBef>
            </a:pPr>
            <a:r>
              <a:t>2015</a:t>
            </a:r>
            <a:r>
              <a:rPr>
                <a:latin typeface="新細明體"/>
                <a:ea typeface="新細明體"/>
                <a:cs typeface="新細明體"/>
                <a:sym typeface="新細明體"/>
              </a:rPr>
              <a:t>年</a:t>
            </a:r>
            <a:r>
              <a:t>6</a:t>
            </a:r>
            <a:r>
              <a:rPr>
                <a:latin typeface="新細明體"/>
                <a:ea typeface="新細明體"/>
                <a:cs typeface="新細明體"/>
                <a:sym typeface="新細明體"/>
              </a:rPr>
              <a:t>月，</a:t>
            </a:r>
            <a:r>
              <a:t>Teradata </a:t>
            </a:r>
            <a:r>
              <a:rPr>
                <a:latin typeface="新細明體"/>
                <a:ea typeface="新細明體"/>
                <a:cs typeface="新細明體"/>
                <a:sym typeface="新細明體"/>
              </a:rPr>
              <a:t>宣布計劃開發和支持該項目。根據宣布的三階段計劃，</a:t>
            </a:r>
            <a:r>
              <a:t>Teredata </a:t>
            </a:r>
            <a:r>
              <a:rPr>
                <a:latin typeface="新細明體"/>
                <a:ea typeface="新細明體"/>
                <a:cs typeface="新細明體"/>
                <a:sym typeface="新細明體"/>
              </a:rPr>
              <a:t>提出將</a:t>
            </a:r>
            <a:r>
              <a:t>Presto </a:t>
            </a:r>
            <a:r>
              <a:rPr>
                <a:latin typeface="新細明體"/>
                <a:ea typeface="新細明體"/>
                <a:cs typeface="新細明體"/>
                <a:sym typeface="新細明體"/>
              </a:rPr>
              <a:t>集成導</a:t>
            </a:r>
            <a:r>
              <a:t>Hadoop </a:t>
            </a:r>
            <a:r>
              <a:rPr>
                <a:latin typeface="新細明體"/>
                <a:ea typeface="新細明體"/>
                <a:cs typeface="新細明體"/>
                <a:sym typeface="新細明體"/>
              </a:rPr>
              <a:t>生態系統中，能夠在</a:t>
            </a:r>
            <a:r>
              <a:t>YARN </a:t>
            </a:r>
            <a:r>
              <a:rPr>
                <a:latin typeface="新細明體"/>
                <a:ea typeface="新細明體"/>
                <a:cs typeface="新細明體"/>
                <a:sym typeface="新細明體"/>
              </a:rPr>
              <a:t>中進行操作，並且通過</a:t>
            </a:r>
            <a:r>
              <a:t>ODBC </a:t>
            </a:r>
            <a:r>
              <a:rPr>
                <a:latin typeface="新細明體"/>
                <a:ea typeface="新細明體"/>
                <a:cs typeface="新細明體"/>
                <a:sym typeface="新細明體"/>
              </a:rPr>
              <a:t>和</a:t>
            </a:r>
            <a:r>
              <a:t>JDBC </a:t>
            </a:r>
            <a:r>
              <a:rPr>
                <a:latin typeface="新細明體"/>
                <a:ea typeface="新細明體"/>
                <a:cs typeface="新細明體"/>
                <a:sym typeface="新細明體"/>
              </a:rPr>
              <a:t>增強連接性。</a:t>
            </a:r>
            <a:r>
              <a:t>Teredata </a:t>
            </a:r>
            <a:r>
              <a:rPr>
                <a:latin typeface="新細明體"/>
                <a:ea typeface="新細明體"/>
                <a:cs typeface="新細明體"/>
                <a:sym typeface="新細明體"/>
              </a:rPr>
              <a:t>提供了自己的</a:t>
            </a:r>
            <a:r>
              <a:t>Presto </a:t>
            </a:r>
            <a:r>
              <a:rPr>
                <a:latin typeface="新細明體"/>
                <a:ea typeface="新細明體"/>
                <a:cs typeface="新細明體"/>
                <a:sym typeface="新細明體"/>
              </a:rPr>
              <a:t>發行版，附帶一份數據表。</a:t>
            </a:r>
            <a:r>
              <a:t>2016</a:t>
            </a:r>
            <a:r>
              <a:rPr>
                <a:latin typeface="新細明體"/>
                <a:ea typeface="新細明體"/>
                <a:cs typeface="新細明體"/>
                <a:sym typeface="新細明體"/>
              </a:rPr>
              <a:t>年</a:t>
            </a:r>
            <a:r>
              <a:t>6</a:t>
            </a:r>
            <a:r>
              <a:rPr>
                <a:latin typeface="新細明體"/>
                <a:ea typeface="新細明體"/>
                <a:cs typeface="新細明體"/>
                <a:sym typeface="新細明體"/>
              </a:rPr>
              <a:t>月，</a:t>
            </a:r>
            <a:r>
              <a:t>Teradata </a:t>
            </a:r>
            <a:r>
              <a:rPr>
                <a:latin typeface="新細明體"/>
                <a:ea typeface="新細明體"/>
                <a:cs typeface="新細明體"/>
                <a:sym typeface="新細明體"/>
              </a:rPr>
              <a:t>宣布了</a:t>
            </a:r>
            <a:r>
              <a:t>Information Builders</a:t>
            </a:r>
            <a:r>
              <a:rPr>
                <a:latin typeface="新細明體"/>
                <a:ea typeface="新細明體"/>
                <a:cs typeface="新細明體"/>
                <a:sym typeface="新細明體"/>
              </a:rPr>
              <a:t>、</a:t>
            </a:r>
            <a:r>
              <a:t>Looker</a:t>
            </a:r>
            <a:r>
              <a:rPr>
                <a:latin typeface="新細明體"/>
                <a:ea typeface="新細明體"/>
                <a:cs typeface="新細明體"/>
                <a:sym typeface="新細明體"/>
              </a:rPr>
              <a:t>、</a:t>
            </a:r>
            <a:r>
              <a:t>Qlik</a:t>
            </a:r>
            <a:r>
              <a:rPr>
                <a:latin typeface="新細明體"/>
                <a:ea typeface="新細明體"/>
                <a:cs typeface="新細明體"/>
                <a:sym typeface="新細明體"/>
              </a:rPr>
              <a:t>、</a:t>
            </a:r>
            <a:r>
              <a:t>Tableau </a:t>
            </a:r>
            <a:r>
              <a:rPr>
                <a:latin typeface="新細明體"/>
                <a:ea typeface="新細明體"/>
                <a:cs typeface="新細明體"/>
                <a:sym typeface="新細明體"/>
              </a:rPr>
              <a:t>和</a:t>
            </a:r>
            <a:r>
              <a:t>ZoomData </a:t>
            </a:r>
            <a:r>
              <a:rPr>
                <a:latin typeface="新細明體"/>
                <a:ea typeface="新細明體"/>
                <a:cs typeface="新細明體"/>
                <a:sym typeface="新細明體"/>
              </a:rPr>
              <a:t>的鑑定結果，以及正在進行中的</a:t>
            </a:r>
            <a:r>
              <a:t>MicroStrategy </a:t>
            </a:r>
            <a:r>
              <a:rPr>
                <a:latin typeface="新細明體"/>
                <a:ea typeface="新細明體"/>
                <a:cs typeface="新細明體"/>
                <a:sym typeface="新細明體"/>
              </a:rPr>
              <a:t>和</a:t>
            </a:r>
            <a:r>
              <a:t>Microsoft Power BI</a:t>
            </a:r>
            <a:r>
              <a:rPr>
                <a:latin typeface="新細明體"/>
                <a:ea typeface="新細明體"/>
                <a:cs typeface="新細明體"/>
                <a:sym typeface="新細明體"/>
              </a:rPr>
              <a:t>。</a:t>
            </a:r>
          </a:p>
          <a:p>
            <a:pPr>
              <a:lnSpc>
                <a:spcPct val="80000"/>
              </a:lnSpc>
            </a:pPr>
            <a:endParaRPr>
              <a:latin typeface="新細明體"/>
              <a:ea typeface="新細明體"/>
              <a:cs typeface="新細明體"/>
              <a:sym typeface="新細明體"/>
            </a:endParaRPr>
          </a:p>
          <a:p>
            <a:pPr>
              <a:lnSpc>
                <a:spcPct val="80000"/>
              </a:lnSpc>
              <a:spcBef>
                <a:spcPts val="200"/>
              </a:spcBef>
            </a:pPr>
            <a:r>
              <a:t>Presto </a:t>
            </a:r>
            <a:r>
              <a:rPr>
                <a:latin typeface="新細明體"/>
                <a:ea typeface="新細明體"/>
                <a:cs typeface="新細明體"/>
                <a:sym typeface="新細明體"/>
              </a:rPr>
              <a:t>是一個非常活躍的項目，有一個巨大的和充滿活力的貢獻者社區。該團隊發布的速度比</a:t>
            </a:r>
            <a:r>
              <a:t>Miki Sudo </a:t>
            </a:r>
            <a:r>
              <a:rPr>
                <a:latin typeface="新細明體"/>
                <a:ea typeface="新細明體"/>
                <a:cs typeface="新細明體"/>
                <a:sym typeface="新細明體"/>
              </a:rPr>
              <a:t>吃熱狗的速度還要快</a:t>
            </a:r>
            <a:r>
              <a:t>--</a:t>
            </a:r>
            <a:r>
              <a:rPr>
                <a:latin typeface="新細明體"/>
                <a:ea typeface="新細明體"/>
                <a:cs typeface="新細明體"/>
                <a:sym typeface="新細明體"/>
              </a:rPr>
              <a:t>我統計了下，</a:t>
            </a:r>
            <a:r>
              <a:t>2016</a:t>
            </a:r>
            <a:r>
              <a:rPr>
                <a:latin typeface="新細明體"/>
                <a:ea typeface="新細明體"/>
                <a:cs typeface="新細明體"/>
                <a:sym typeface="新細明體"/>
              </a:rPr>
              <a:t>年共發布了</a:t>
            </a:r>
            <a:r>
              <a:t>42</a:t>
            </a:r>
            <a:r>
              <a:rPr>
                <a:latin typeface="新細明體"/>
                <a:ea typeface="新細明體"/>
                <a:cs typeface="新細明體"/>
                <a:sym typeface="新細明體"/>
              </a:rPr>
              <a:t>個版本。</a:t>
            </a:r>
            <a:r>
              <a:t>Teradata </a:t>
            </a:r>
            <a:r>
              <a:rPr>
                <a:latin typeface="新細明體"/>
                <a:ea typeface="新細明體"/>
                <a:cs typeface="新細明體"/>
                <a:sym typeface="新細明體"/>
              </a:rPr>
              <a:t>並沒有打算總結有什麼新的東西，我也不打算在</a:t>
            </a:r>
            <a:r>
              <a:t>42</a:t>
            </a:r>
            <a:r>
              <a:rPr>
                <a:latin typeface="新細明體"/>
                <a:ea typeface="新細明體"/>
                <a:cs typeface="新細明體"/>
                <a:sym typeface="新細明體"/>
              </a:rPr>
              <a:t>個發行說明里去篩選，所以就讓我們說它更好吧。</a:t>
            </a:r>
          </a:p>
          <a:p>
            <a:pPr>
              <a:lnSpc>
                <a:spcPct val="80000"/>
              </a:lnSpc>
              <a:defRPr b="1"/>
            </a:pPr>
            <a:endParaRPr>
              <a:latin typeface="新細明體"/>
              <a:ea typeface="新細明體"/>
              <a:cs typeface="新細明體"/>
              <a:sym typeface="新細明體"/>
            </a:endParaRPr>
          </a:p>
          <a:p>
            <a:pPr>
              <a:lnSpc>
                <a:spcPct val="80000"/>
              </a:lnSpc>
              <a:spcBef>
                <a:spcPts val="200"/>
              </a:spcBef>
            </a:pPr>
            <a:r>
              <a:rPr>
                <a:latin typeface="新細明體"/>
                <a:ea typeface="新細明體"/>
                <a:cs typeface="新細明體"/>
                <a:sym typeface="新細明體"/>
              </a:rPr>
              <a:t>原文網址：</a:t>
            </a:r>
            <a:r>
              <a:t>https://read01.com/gKE2g2.html</a:t>
            </a:r>
          </a:p>
          <a:p>
            <a:pPr>
              <a:lnSpc>
                <a:spcPct val="80000"/>
              </a:lnSpc>
              <a:defRPr b="1"/>
            </a:pPr>
            <a:endParaRPr/>
          </a:p>
          <a:p>
            <a:pPr>
              <a:lnSpc>
                <a:spcPct val="80000"/>
              </a:lnSpc>
              <a:spcBef>
                <a:spcPts val="200"/>
              </a:spcBef>
              <a:defRPr b="1"/>
            </a:pPr>
            <a:r>
              <a:t>What is a Data Warehouse? (Oracle9i Data Warehousing Guide)</a:t>
            </a:r>
          </a:p>
          <a:p>
            <a:pPr>
              <a:lnSpc>
                <a:spcPct val="80000"/>
              </a:lnSpc>
            </a:pPr>
            <a:endParaRPr/>
          </a:p>
          <a:p>
            <a:pPr>
              <a:lnSpc>
                <a:spcPct val="80000"/>
              </a:lnSpc>
              <a:spcBef>
                <a:spcPts val="200"/>
              </a:spcBef>
            </a:pPr>
            <a:r>
              <a:t>A data warehouse is a relational database that is designed for query and analysis rather than for transaction processing. It usually contains historical data derived from transaction data, but it can include data from other sources. It separates analysis workload from transaction workload and enables an organization to consolidate data from several sources.</a:t>
            </a:r>
          </a:p>
          <a:p>
            <a:pPr>
              <a:lnSpc>
                <a:spcPct val="80000"/>
              </a:lnSpc>
            </a:pPr>
            <a:endParaRPr/>
          </a:p>
          <a:p>
            <a:pPr>
              <a:lnSpc>
                <a:spcPct val="80000"/>
              </a:lnSpc>
              <a:spcBef>
                <a:spcPts val="200"/>
              </a:spcBef>
            </a:pPr>
            <a:r>
              <a:t>In addition to a relational database, a data warehouse environment includes an extraction, transportation, transformation, and loading (ETL) solution, an online analytical processing (OLAP) engine, client analysis tools, and other applications that manage the process of gathering data and delivering it to business users.</a:t>
            </a:r>
          </a:p>
          <a:p>
            <a:pPr>
              <a:lnSpc>
                <a:spcPct val="80000"/>
              </a:lnSpc>
            </a:pPr>
            <a:endParaRPr/>
          </a:p>
          <a:p>
            <a:pPr>
              <a:lnSpc>
                <a:spcPct val="80000"/>
              </a:lnSpc>
              <a:spcBef>
                <a:spcPts val="200"/>
              </a:spcBef>
              <a:defRPr b="1"/>
            </a:pPr>
            <a:r>
              <a:t>Data Warehouse Dimensional Modelling (Types of Schemas)</a:t>
            </a:r>
          </a:p>
          <a:p>
            <a:pPr>
              <a:lnSpc>
                <a:spcPct val="80000"/>
              </a:lnSpc>
              <a:spcBef>
                <a:spcPts val="200"/>
              </a:spcBef>
            </a:pPr>
            <a:r>
              <a:t>There are four types of schemas are available in data warehouse. Out of which the star schema is mostly used in the data warehouse designs. The second mostly used data warehouse schema is snow flake schema.</a:t>
            </a:r>
          </a:p>
          <a:p>
            <a:pPr>
              <a:lnSpc>
                <a:spcPct val="80000"/>
              </a:lnSpc>
            </a:pPr>
            <a:endParaRPr/>
          </a:p>
          <a:p>
            <a:pPr>
              <a:lnSpc>
                <a:spcPct val="80000"/>
              </a:lnSpc>
              <a:spcBef>
                <a:spcPts val="200"/>
              </a:spcBef>
              <a:defRPr b="1"/>
            </a:pPr>
            <a:r>
              <a:t>1. Star Schema</a:t>
            </a:r>
          </a:p>
          <a:p>
            <a:pPr>
              <a:lnSpc>
                <a:spcPct val="80000"/>
              </a:lnSpc>
              <a:spcBef>
                <a:spcPts val="200"/>
              </a:spcBef>
            </a:pPr>
            <a:r>
              <a:t>A star schema is the one in which a central fact table is sourrounded by denormalized dimensional tables. A star schema can be simple or complex. A simple star schema consists of one fact table where as a complex star schema have more than one fact table.</a:t>
            </a:r>
          </a:p>
          <a:p>
            <a:pPr>
              <a:lnSpc>
                <a:spcPct val="80000"/>
              </a:lnSpc>
            </a:pPr>
            <a:endParaRPr/>
          </a:p>
          <a:p>
            <a:pPr>
              <a:lnSpc>
                <a:spcPct val="80000"/>
              </a:lnSpc>
              <a:spcBef>
                <a:spcPts val="200"/>
              </a:spcBef>
              <a:defRPr b="1"/>
            </a:pPr>
            <a:r>
              <a:t>2. Snow Flake Schema</a:t>
            </a:r>
          </a:p>
          <a:p>
            <a:pPr>
              <a:lnSpc>
                <a:spcPct val="80000"/>
              </a:lnSpc>
              <a:spcBef>
                <a:spcPts val="200"/>
              </a:spcBef>
            </a:pPr>
            <a:r>
              <a:t>A snow flake schema is an enhancement of star schema by adding additional dimensions. Snow flake schema are useful when there are low cardinality attributes in the dimensions.</a:t>
            </a:r>
          </a:p>
          <a:p>
            <a:pPr>
              <a:lnSpc>
                <a:spcPct val="80000"/>
              </a:lnSpc>
            </a:pPr>
            <a:endParaRPr/>
          </a:p>
          <a:p>
            <a:pPr>
              <a:lnSpc>
                <a:spcPct val="80000"/>
              </a:lnSpc>
              <a:spcBef>
                <a:spcPts val="200"/>
              </a:spcBef>
              <a:defRPr b="1"/>
            </a:pPr>
            <a:r>
              <a:t>3. Galaxy Schema</a:t>
            </a:r>
          </a:p>
          <a:p>
            <a:pPr>
              <a:lnSpc>
                <a:spcPct val="80000"/>
              </a:lnSpc>
              <a:spcBef>
                <a:spcPts val="200"/>
              </a:spcBef>
            </a:pPr>
            <a:r>
              <a:t>Galaxy schema contains many fact tables with some common dimensions (conformed dimensions). This schema is a combination of many data marts.</a:t>
            </a:r>
          </a:p>
          <a:p>
            <a:pPr>
              <a:lnSpc>
                <a:spcPct val="80000"/>
              </a:lnSpc>
            </a:pPr>
            <a:endParaRPr/>
          </a:p>
          <a:p>
            <a:pPr>
              <a:lnSpc>
                <a:spcPct val="80000"/>
              </a:lnSpc>
              <a:spcBef>
                <a:spcPts val="200"/>
              </a:spcBef>
              <a:defRPr b="1"/>
            </a:pPr>
            <a:r>
              <a:t>4. Fact Constellation Schema</a:t>
            </a:r>
          </a:p>
          <a:p>
            <a:pPr>
              <a:lnSpc>
                <a:spcPct val="80000"/>
              </a:lnSpc>
              <a:spcBef>
                <a:spcPts val="200"/>
              </a:spcBef>
            </a:pPr>
            <a:r>
              <a:t>The dimensions in this schema are segregated into independent dimensions based on the levels of hierarchy. For example, if geography has five levels of hierarchy like teritary, region, country, state and city; constellation schema would have five dimensions instead of one.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endParaRPr/>
          </a:p>
          <a:p>
            <a:pPr>
              <a:defRPr b="1"/>
            </a:pPr>
            <a:r>
              <a:t>$ hive -S -e 'select sum(people_total)/10000 from twpopulation'</a:t>
            </a:r>
          </a:p>
          <a:p>
            <a:pPr>
              <a:defRPr b="1"/>
            </a:pPr>
            <a:endParaRPr/>
          </a:p>
          <a:p>
            <a:pPr>
              <a:defRPr b="1"/>
            </a:pPr>
            <a:r>
              <a:t>$ hive -S -e "select site_id,people_total from twpopulation where substring(site_id,1,3)='</a:t>
            </a:r>
            <a:r>
              <a:rPr b="0">
                <a:latin typeface="新細明體"/>
                <a:ea typeface="新細明體"/>
                <a:cs typeface="新細明體"/>
                <a:sym typeface="新細明體"/>
              </a:rPr>
              <a:t>臺北市</a:t>
            </a:r>
            <a:r>
              <a:t>'" </a:t>
            </a:r>
          </a:p>
          <a:p>
            <a:pPr>
              <a:defRPr b="1"/>
            </a:pPr>
            <a:r>
              <a:rPr b="0">
                <a:latin typeface="新細明體"/>
                <a:ea typeface="新細明體"/>
                <a:cs typeface="新細明體"/>
                <a:sym typeface="新細明體"/>
              </a:rPr>
              <a:t>臺北市松山區	</a:t>
            </a:r>
            <a:r>
              <a:t>210473.0</a:t>
            </a:r>
          </a:p>
          <a:p>
            <a:pPr>
              <a:defRPr b="1"/>
            </a:pPr>
            <a:r>
              <a:rPr b="0">
                <a:latin typeface="新細明體"/>
                <a:ea typeface="新細明體"/>
                <a:cs typeface="新細明體"/>
                <a:sym typeface="新細明體"/>
              </a:rPr>
              <a:t>臺北市信義區	</a:t>
            </a:r>
            <a:r>
              <a:t>229657.0</a:t>
            </a:r>
          </a:p>
          <a:p>
            <a:pPr>
              <a:defRPr b="1"/>
            </a:pPr>
            <a:r>
              <a:rPr b="0">
                <a:latin typeface="新細明體"/>
                <a:ea typeface="新細明體"/>
                <a:cs typeface="新細明體"/>
                <a:sym typeface="新細明體"/>
              </a:rPr>
              <a:t>臺北市大安區	</a:t>
            </a:r>
            <a:r>
              <a:t>313693.0</a:t>
            </a:r>
          </a:p>
          <a:p>
            <a:pPr>
              <a:defRPr b="1"/>
            </a:pPr>
            <a:r>
              <a:rPr b="0">
                <a:latin typeface="新細明體"/>
                <a:ea typeface="新細明體"/>
                <a:cs typeface="新細明體"/>
                <a:sym typeface="新細明體"/>
              </a:rPr>
              <a:t>臺北市中山區	</a:t>
            </a:r>
            <a:r>
              <a:t>230496.0</a:t>
            </a:r>
          </a:p>
          <a:p>
            <a:pPr>
              <a:defRPr b="1"/>
            </a:pPr>
            <a:r>
              <a:rPr b="0">
                <a:latin typeface="新細明體"/>
                <a:ea typeface="新細明體"/>
                <a:cs typeface="新細明體"/>
                <a:sym typeface="新細明體"/>
              </a:rPr>
              <a:t>臺北市中正區	</a:t>
            </a:r>
            <a:r>
              <a:t>163388.0</a:t>
            </a:r>
          </a:p>
          <a:p>
            <a:pPr>
              <a:defRPr b="1"/>
            </a:pPr>
            <a:r>
              <a:rPr b="0">
                <a:latin typeface="新細明體"/>
                <a:ea typeface="新細明體"/>
                <a:cs typeface="新細明體"/>
                <a:sym typeface="新細明體"/>
              </a:rPr>
              <a:t>臺北市大同區	</a:t>
            </a:r>
            <a:r>
              <a:t>130973.0</a:t>
            </a:r>
          </a:p>
          <a:p>
            <a:pPr>
              <a:defRPr b="1"/>
            </a:pPr>
            <a:r>
              <a:rPr b="0">
                <a:latin typeface="新細明體"/>
                <a:ea typeface="新細明體"/>
                <a:cs typeface="新細明體"/>
                <a:sym typeface="新細明體"/>
              </a:rPr>
              <a:t>臺北市萬華區	</a:t>
            </a:r>
            <a:r>
              <a:t>194715.0</a:t>
            </a:r>
          </a:p>
          <a:p>
            <a:pPr>
              <a:defRPr b="1"/>
            </a:pPr>
            <a:r>
              <a:rPr b="0">
                <a:latin typeface="新細明體"/>
                <a:ea typeface="新細明體"/>
                <a:cs typeface="新細明體"/>
                <a:sym typeface="新細明體"/>
              </a:rPr>
              <a:t>臺北市文山區	</a:t>
            </a:r>
            <a:r>
              <a:t>273921.0</a:t>
            </a:r>
          </a:p>
          <a:p>
            <a:pPr>
              <a:defRPr b="1"/>
            </a:pPr>
            <a:r>
              <a:rPr b="0">
                <a:latin typeface="新細明體"/>
                <a:ea typeface="新細明體"/>
                <a:cs typeface="新細明體"/>
                <a:sym typeface="新細明體"/>
              </a:rPr>
              <a:t>臺北市南港區	</a:t>
            </a:r>
            <a:r>
              <a:t>121257.0</a:t>
            </a:r>
          </a:p>
          <a:p>
            <a:pPr>
              <a:defRPr b="1"/>
            </a:pPr>
            <a:r>
              <a:rPr b="0">
                <a:latin typeface="新細明體"/>
                <a:ea typeface="新細明體"/>
                <a:cs typeface="新細明體"/>
                <a:sym typeface="新細明體"/>
              </a:rPr>
              <a:t>臺北市內湖區	</a:t>
            </a:r>
            <a:r>
              <a:t>285767.0</a:t>
            </a:r>
          </a:p>
          <a:p>
            <a:pPr>
              <a:defRPr b="1"/>
            </a:pPr>
            <a:r>
              <a:rPr b="0">
                <a:latin typeface="新細明體"/>
                <a:ea typeface="新細明體"/>
                <a:cs typeface="新細明體"/>
                <a:sym typeface="新細明體"/>
              </a:rPr>
              <a:t>臺北市士林區	</a:t>
            </a:r>
            <a:r>
              <a:t>290455.0</a:t>
            </a:r>
          </a:p>
          <a:p>
            <a:pPr>
              <a:defRPr b="1"/>
            </a:pPr>
            <a:r>
              <a:rPr b="0">
                <a:latin typeface="新細明體"/>
                <a:ea typeface="新細明體"/>
                <a:cs typeface="新細明體"/>
                <a:sym typeface="新細明體"/>
              </a:rPr>
              <a:t>臺北市北投區	</a:t>
            </a:r>
            <a:r>
              <a:t>257520.0</a:t>
            </a:r>
          </a:p>
          <a:p>
            <a:pPr>
              <a:defRPr b="1"/>
            </a:pPr>
            <a:endParaRPr/>
          </a:p>
          <a:p>
            <a:pPr>
              <a:defRPr b="1"/>
            </a:pPr>
            <a:r>
              <a:t>$ hive -S -e "select sum(people_total)/10000 from twpopulation where substring(site_id,1,3)='</a:t>
            </a:r>
            <a:r>
              <a:rPr b="0">
                <a:latin typeface="新細明體"/>
                <a:ea typeface="新細明體"/>
                <a:cs typeface="新細明體"/>
                <a:sym typeface="新細明體"/>
              </a:rPr>
              <a:t>臺北市</a:t>
            </a:r>
            <a:r>
              <a:t>'"</a:t>
            </a:r>
          </a:p>
          <a:p>
            <a:pPr>
              <a:defRPr b="1"/>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t>$ wget -qO - http://www.oc99.org/dt/myul.sh | bash</a:t>
            </a:r>
          </a:p>
          <a:p>
            <a:r>
              <a:t>$ wget -qO - http://www.oc99.org/dt/myus.sh | bash</a:t>
            </a:r>
          </a:p>
          <a:p>
            <a:r>
              <a:t>$ wget -qO - http://www.oc99.org/dt/mydip1.sh | bash</a:t>
            </a:r>
          </a:p>
          <a:p>
            <a:r>
              <a:t>$ wget -qO - http://www.oc99.org/dt/mydip2.sh | bash</a:t>
            </a:r>
          </a:p>
          <a:p>
            <a:endParaRPr/>
          </a:p>
          <a:p>
            <a:r>
              <a:t>取得所有 opendata 資料集</a:t>
            </a:r>
          </a:p>
          <a:p>
            <a:r>
              <a:t>$ wget http://www.oc99.org/dt/opendata.zip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t>mapred.map.tasks - The default number of map tasks per job is 2</a:t>
            </a:r>
          </a:p>
          <a:p>
            <a:r>
              <a:t>mapred.reduce.tasks - The default number of reduce tasks per job is 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pPr>
              <a:spcBef>
                <a:spcPts val="200"/>
              </a:spcBef>
              <a:defRPr>
                <a:latin typeface="Verdana"/>
                <a:ea typeface="Verdana"/>
                <a:cs typeface="Verdana"/>
                <a:sym typeface="Verdana"/>
              </a:defRPr>
            </a:pPr>
            <a:r>
              <a:t>Partitioning data is often used for distributing load horizontally, this has performance benefit, and helps in organizing data in a logical fashion. Example like if we are dealing with large employee table and often run queries with WHERE clauses that restrict the results to a particular country or department . For a faster query response Hive table can be PARTITIONED BY (country STRING, DEPT STRING), Partitioning tables changes how Hive structures the data storage and Hive will now create subdirectories reflecting the partitioning structure like . .../employees/country=ABC/DEPT=XYZ. If query limits for employee from country ABC t will only scan the contents of one directory ABC. This can dramatically improve query performance, but only if the partitioning scheme reflects common filtering. Partitioning feature is very useful in Hive, however, a design that creates too many partitions may optimize some queries, but be detrimental for other important queries. Other drawback is having too many partitions is the large number of Hadoop files and directories that are created unnecessarily and overhead to NameNode since it must keep all metadata for the file system in memory.</a:t>
            </a:r>
          </a:p>
          <a:p>
            <a:pPr>
              <a:lnSpc>
                <a:spcPct val="80000"/>
              </a:lnSpc>
            </a:pPr>
            <a:endParaRPr/>
          </a:p>
          <a:p>
            <a:pPr>
              <a:lnSpc>
                <a:spcPct val="80000"/>
              </a:lnSpc>
              <a:spcBef>
                <a:spcPts val="200"/>
              </a:spcBef>
              <a:defRPr b="1"/>
            </a:pPr>
            <a:r>
              <a:rPr b="0">
                <a:latin typeface="新細明體"/>
                <a:ea typeface="新細明體"/>
                <a:cs typeface="新細明體"/>
                <a:sym typeface="新細明體"/>
              </a:rPr>
              <a:t>參考文章</a:t>
            </a:r>
          </a:p>
          <a:p>
            <a:pPr>
              <a:lnSpc>
                <a:spcPct val="80000"/>
              </a:lnSpc>
              <a:spcBef>
                <a:spcPts val="200"/>
              </a:spcBef>
              <a:defRPr b="1"/>
            </a:pPr>
            <a:r>
              <a:t>1. ORC: An Intelligent Big Data file format for Hadoop and Hive </a:t>
            </a:r>
          </a:p>
          <a:p>
            <a:pPr>
              <a:lnSpc>
                <a:spcPct val="80000"/>
              </a:lnSpc>
              <a:spcBef>
                <a:spcPts val="200"/>
              </a:spcBef>
            </a:pPr>
            <a:r>
              <a:t>http://www.semantikoz.com/blog/orc-intelligent-big-data-file-format-hadoop-hive/</a:t>
            </a:r>
          </a:p>
          <a:p>
            <a:pPr>
              <a:lnSpc>
                <a:spcPct val="80000"/>
              </a:lnSpc>
              <a:spcBef>
                <a:spcPts val="200"/>
              </a:spcBef>
              <a:defRPr b="1"/>
            </a:pPr>
            <a:r>
              <a:t>2. Examples Using TEXTFILE and PARQUET with Hive and Impala</a:t>
            </a:r>
          </a:p>
          <a:p>
            <a:pPr>
              <a:lnSpc>
                <a:spcPct val="80000"/>
              </a:lnSpc>
              <a:spcBef>
                <a:spcPts val="200"/>
              </a:spcBef>
            </a:pPr>
            <a:r>
              <a:t>https://phdata.io/examples-using-textfile-and-parquet-with-hive-and-impala/</a:t>
            </a:r>
          </a:p>
          <a:p>
            <a:pPr>
              <a:lnSpc>
                <a:spcPct val="80000"/>
              </a:lnSpc>
              <a:spcBef>
                <a:spcPts val="200"/>
              </a:spcBef>
              <a:defRPr b="1"/>
            </a:pPr>
            <a:r>
              <a:t>3. Hands On Example With Hive Partitioning</a:t>
            </a:r>
          </a:p>
          <a:p>
            <a:pPr>
              <a:lnSpc>
                <a:spcPct val="80000"/>
              </a:lnSpc>
              <a:spcBef>
                <a:spcPts val="200"/>
              </a:spcBef>
            </a:pPr>
            <a:r>
              <a:t>https://phdata.io/hands-on-example-with-hive-partitioning/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r>
              <a:t>mapred.map.tasks - The default number of map tasks per job is 2</a:t>
            </a:r>
          </a:p>
          <a:p>
            <a:r>
              <a:t>mapred.reduce.tasks - The default number of reduce tasks per job is 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noRot="1" noChangeAspect="1"/>
          </p:cNvSpPr>
          <p:nvPr>
            <p:ph type="sldImg"/>
          </p:nvPr>
        </p:nvSpPr>
        <p:spPr>
          <a:prstGeom prst="rect">
            <a:avLst/>
          </a:prstGeom>
        </p:spPr>
        <p:txBody>
          <a:bodyPr/>
          <a:lstStyle/>
          <a:p>
            <a:endParaRPr/>
          </a:p>
        </p:txBody>
      </p:sp>
      <p:sp>
        <p:nvSpPr>
          <p:cNvPr id="307" name="Shape 307"/>
          <p:cNvSpPr>
            <a:spLocks noGrp="1"/>
          </p:cNvSpPr>
          <p:nvPr>
            <p:ph type="body" sz="quarter" idx="1"/>
          </p:nvPr>
        </p:nvSpPr>
        <p:spPr>
          <a:prstGeom prst="rect">
            <a:avLst/>
          </a:prstGeom>
        </p:spPr>
        <p:txBody>
          <a:bodyPr/>
          <a:lstStyle/>
          <a:p>
            <a:r>
              <a:t>for i in {1..3}; do (echo ""; time hive -e 'select sum(people_total)/10000 from twpop_yp where year=107' 2&gt;/dev/null); done</a:t>
            </a:r>
          </a:p>
          <a:p>
            <a:r>
              <a:t>上面命令, 必需使用 bash shell 才會執行成功</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p>
            <a:r>
              <a:t>$ hive -e "select year, sum(total) from twpop_yp where id like '臺北%' group by year" </a:t>
            </a:r>
          </a:p>
          <a:p>
            <a:endParaRPr/>
          </a:p>
          <a:p>
            <a:r>
              <a:t>102	2686516.0</a:t>
            </a:r>
          </a:p>
          <a:p>
            <a:r>
              <a:t>103	2702315.0</a:t>
            </a:r>
          </a:p>
          <a:p>
            <a:r>
              <a:t>104	2704810.0</a:t>
            </a:r>
          </a:p>
          <a:p>
            <a:r>
              <a:t>105	2695704.0</a:t>
            </a:r>
          </a:p>
          <a:p>
            <a:r>
              <a:t>106	2683257.0</a:t>
            </a:r>
          </a:p>
          <a:p>
            <a:endParaRP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pPr>
              <a:lnSpc>
                <a:spcPct val="80000"/>
              </a:lnSpc>
              <a:spcBef>
                <a:spcPts val="200"/>
              </a:spcBef>
              <a:defRPr b="1"/>
            </a:pPr>
            <a:r>
              <a:t>1.</a:t>
            </a:r>
            <a:r>
              <a:rPr b="0">
                <a:latin typeface="新細明體"/>
                <a:ea typeface="新細明體"/>
                <a:cs typeface="新細明體"/>
                <a:sym typeface="新細明體"/>
              </a:rPr>
              <a:t>主流開源</a:t>
            </a:r>
            <a:r>
              <a:t>SQL</a:t>
            </a:r>
            <a:r>
              <a:rPr b="0">
                <a:latin typeface="新細明體"/>
                <a:ea typeface="新細明體"/>
                <a:cs typeface="新細明體"/>
                <a:sym typeface="新細明體"/>
              </a:rPr>
              <a:t>引擎總結，不斷改進的</a:t>
            </a:r>
            <a:r>
              <a:t>Hive</a:t>
            </a:r>
            <a:r>
              <a:rPr b="0">
                <a:latin typeface="新細明體"/>
                <a:ea typeface="新細明體"/>
                <a:cs typeface="新細明體"/>
                <a:sym typeface="新細明體"/>
              </a:rPr>
              <a:t>始終遙遙領先</a:t>
            </a:r>
          </a:p>
          <a:p>
            <a:pPr>
              <a:lnSpc>
                <a:spcPct val="80000"/>
              </a:lnSpc>
              <a:spcBef>
                <a:spcPts val="200"/>
              </a:spcBef>
            </a:pPr>
            <a:r>
              <a:rPr>
                <a:latin typeface="新細明體"/>
                <a:ea typeface="新細明體"/>
                <a:cs typeface="新細明體"/>
                <a:sym typeface="新細明體"/>
              </a:rPr>
              <a:t>原文網址：</a:t>
            </a:r>
            <a:r>
              <a:t>https://read01.com/gKE2g2.html</a:t>
            </a:r>
          </a:p>
          <a:p>
            <a:pPr>
              <a:lnSpc>
                <a:spcPct val="80000"/>
              </a:lnSpc>
              <a:spcBef>
                <a:spcPts val="200"/>
              </a:spcBef>
              <a:defRPr b="1"/>
            </a:pPr>
            <a:r>
              <a:t>2. Data Warehousing - Schemas</a:t>
            </a:r>
          </a:p>
          <a:p>
            <a:pPr>
              <a:lnSpc>
                <a:spcPct val="80000"/>
              </a:lnSpc>
              <a:spcBef>
                <a:spcPts val="200"/>
              </a:spcBef>
            </a:pPr>
            <a:r>
              <a:t>http://www.tutorialspoint.com/dwh/dwh_schemas.htm</a:t>
            </a:r>
          </a:p>
          <a:p>
            <a:pPr>
              <a:lnSpc>
                <a:spcPct val="80000"/>
              </a:lnSpc>
              <a:defRPr b="1"/>
            </a:pPr>
            <a:endParaRPr/>
          </a:p>
          <a:p>
            <a:pPr>
              <a:lnSpc>
                <a:spcPct val="80000"/>
              </a:lnSpc>
              <a:spcBef>
                <a:spcPts val="200"/>
              </a:spcBef>
              <a:defRPr b="1"/>
            </a:pPr>
            <a:r>
              <a:t>Presto</a:t>
            </a:r>
          </a:p>
          <a:p>
            <a:pPr>
              <a:lnSpc>
                <a:spcPct val="80000"/>
              </a:lnSpc>
              <a:spcBef>
                <a:spcPts val="200"/>
              </a:spcBef>
            </a:pPr>
            <a:r>
              <a:t>Facebook </a:t>
            </a:r>
            <a:r>
              <a:rPr>
                <a:latin typeface="新細明體"/>
                <a:ea typeface="新細明體"/>
                <a:cs typeface="新細明體"/>
                <a:sym typeface="新細明體"/>
              </a:rPr>
              <a:t>工程師在</a:t>
            </a:r>
            <a:r>
              <a:t>2012</a:t>
            </a:r>
            <a:r>
              <a:rPr>
                <a:latin typeface="新細明體"/>
                <a:ea typeface="新細明體"/>
                <a:cs typeface="新細明體"/>
                <a:sym typeface="新細明體"/>
              </a:rPr>
              <a:t>年發起了</a:t>
            </a:r>
            <a:r>
              <a:t>Presto </a:t>
            </a:r>
            <a:r>
              <a:rPr>
                <a:latin typeface="新細明體"/>
                <a:ea typeface="新細明體"/>
                <a:cs typeface="新細明體"/>
                <a:sym typeface="新細明體"/>
              </a:rPr>
              <a:t>項目，作為</a:t>
            </a:r>
            <a:r>
              <a:t>Hive </a:t>
            </a:r>
            <a:r>
              <a:rPr>
                <a:latin typeface="新細明體"/>
                <a:ea typeface="新細明體"/>
                <a:cs typeface="新細明體"/>
                <a:sym typeface="新細明體"/>
              </a:rPr>
              <a:t>的一個快速交互的取代。在</a:t>
            </a:r>
            <a:r>
              <a:t>2013</a:t>
            </a:r>
            <a:r>
              <a:rPr>
                <a:latin typeface="新細明體"/>
                <a:ea typeface="新細明體"/>
                <a:cs typeface="新細明體"/>
                <a:sym typeface="新細明體"/>
              </a:rPr>
              <a:t>年推出時，成功的支持了超過</a:t>
            </a:r>
            <a:r>
              <a:t>1000</a:t>
            </a:r>
            <a:r>
              <a:rPr>
                <a:latin typeface="新細明體"/>
                <a:ea typeface="新細明體"/>
                <a:cs typeface="新細明體"/>
                <a:sym typeface="新細明體"/>
              </a:rPr>
              <a:t>個</a:t>
            </a:r>
            <a:r>
              <a:t>Facebook </a:t>
            </a:r>
            <a:r>
              <a:rPr>
                <a:latin typeface="新細明體"/>
                <a:ea typeface="新細明體"/>
                <a:cs typeface="新細明體"/>
                <a:sym typeface="新細明體"/>
              </a:rPr>
              <a:t>用戶和每天超過</a:t>
            </a:r>
            <a:r>
              <a:t>30000</a:t>
            </a:r>
            <a:r>
              <a:rPr>
                <a:latin typeface="新細明體"/>
                <a:ea typeface="新細明體"/>
                <a:cs typeface="新細明體"/>
                <a:sym typeface="新細明體"/>
              </a:rPr>
              <a:t>個</a:t>
            </a:r>
            <a:r>
              <a:t>PB</a:t>
            </a:r>
            <a:r>
              <a:rPr>
                <a:latin typeface="新細明體"/>
                <a:ea typeface="新細明體"/>
                <a:cs typeface="新細明體"/>
                <a:sym typeface="新細明體"/>
              </a:rPr>
              <a:t>級數據的查詢。</a:t>
            </a:r>
            <a:r>
              <a:t>2013</a:t>
            </a:r>
            <a:r>
              <a:rPr>
                <a:latin typeface="新細明體"/>
                <a:ea typeface="新細明體"/>
                <a:cs typeface="新細明體"/>
                <a:sym typeface="新細明體"/>
              </a:rPr>
              <a:t>年</a:t>
            </a:r>
            <a:r>
              <a:t>Facebook </a:t>
            </a:r>
            <a:r>
              <a:rPr>
                <a:latin typeface="新細明體"/>
                <a:ea typeface="新細明體"/>
                <a:cs typeface="新細明體"/>
                <a:sym typeface="新細明體"/>
              </a:rPr>
              <a:t>開源了</a:t>
            </a:r>
            <a:r>
              <a:t>Presto</a:t>
            </a:r>
            <a:r>
              <a:rPr>
                <a:latin typeface="新細明體"/>
                <a:ea typeface="新細明體"/>
                <a:cs typeface="新細明體"/>
                <a:sym typeface="新細明體"/>
              </a:rPr>
              <a:t>。</a:t>
            </a:r>
          </a:p>
          <a:p>
            <a:pPr>
              <a:lnSpc>
                <a:spcPct val="80000"/>
              </a:lnSpc>
            </a:pPr>
            <a:endParaRPr>
              <a:latin typeface="新細明體"/>
              <a:ea typeface="新細明體"/>
              <a:cs typeface="新細明體"/>
              <a:sym typeface="新細明體"/>
            </a:endParaRPr>
          </a:p>
          <a:p>
            <a:pPr>
              <a:lnSpc>
                <a:spcPct val="80000"/>
              </a:lnSpc>
              <a:spcBef>
                <a:spcPts val="200"/>
              </a:spcBef>
            </a:pPr>
            <a:r>
              <a:t>Presto </a:t>
            </a:r>
            <a:r>
              <a:rPr>
                <a:latin typeface="新細明體"/>
                <a:ea typeface="新細明體"/>
                <a:cs typeface="新細明體"/>
                <a:sym typeface="新細明體"/>
              </a:rPr>
              <a:t>支持多種數據源的</a:t>
            </a:r>
            <a:r>
              <a:t>ANSI SQL </a:t>
            </a:r>
            <a:r>
              <a:rPr>
                <a:latin typeface="新細明體"/>
                <a:ea typeface="新細明體"/>
                <a:cs typeface="新細明體"/>
                <a:sym typeface="新細明體"/>
              </a:rPr>
              <a:t>查詢，包括</a:t>
            </a:r>
            <a:r>
              <a:t>Hive</a:t>
            </a:r>
            <a:r>
              <a:rPr>
                <a:latin typeface="新細明體"/>
                <a:ea typeface="新細明體"/>
                <a:cs typeface="新細明體"/>
                <a:sym typeface="新細明體"/>
              </a:rPr>
              <a:t>、</a:t>
            </a:r>
            <a:r>
              <a:t>Cassandra</a:t>
            </a:r>
            <a:r>
              <a:rPr>
                <a:latin typeface="新細明體"/>
                <a:ea typeface="新細明體"/>
                <a:cs typeface="新細明體"/>
                <a:sym typeface="新細明體"/>
              </a:rPr>
              <a:t>、關係型資料庫和專有文件系統（例如</a:t>
            </a:r>
            <a:r>
              <a:t>Amazon Web Service </a:t>
            </a:r>
            <a:r>
              <a:rPr>
                <a:latin typeface="新細明體"/>
                <a:ea typeface="新細明體"/>
                <a:cs typeface="新細明體"/>
                <a:sym typeface="新細明體"/>
              </a:rPr>
              <a:t>的</a:t>
            </a:r>
            <a:r>
              <a:t>S3</a:t>
            </a:r>
            <a:r>
              <a:rPr>
                <a:latin typeface="新細明體"/>
                <a:ea typeface="新細明體"/>
                <a:cs typeface="新細明體"/>
                <a:sym typeface="新細明體"/>
              </a:rPr>
              <a:t>）。</a:t>
            </a:r>
            <a:r>
              <a:t>Presto </a:t>
            </a:r>
            <a:r>
              <a:rPr>
                <a:latin typeface="新細明體"/>
                <a:ea typeface="新細明體"/>
                <a:cs typeface="新細明體"/>
                <a:sym typeface="新細明體"/>
              </a:rPr>
              <a:t>的查詢可以聯合多個數據源。用戶可以通過</a:t>
            </a:r>
            <a:r>
              <a:t>C</a:t>
            </a:r>
            <a:r>
              <a:rPr>
                <a:latin typeface="新細明體"/>
                <a:ea typeface="新細明體"/>
                <a:cs typeface="新細明體"/>
                <a:sym typeface="新細明體"/>
              </a:rPr>
              <a:t>、</a:t>
            </a:r>
            <a:r>
              <a:t>Java</a:t>
            </a:r>
            <a:r>
              <a:rPr>
                <a:latin typeface="新細明體"/>
                <a:ea typeface="新細明體"/>
                <a:cs typeface="新細明體"/>
                <a:sym typeface="新細明體"/>
              </a:rPr>
              <a:t>、</a:t>
            </a:r>
            <a:r>
              <a:t>Node.js</a:t>
            </a:r>
            <a:r>
              <a:rPr>
                <a:latin typeface="新細明體"/>
                <a:ea typeface="新細明體"/>
                <a:cs typeface="新細明體"/>
                <a:sym typeface="新細明體"/>
              </a:rPr>
              <a:t>、</a:t>
            </a:r>
            <a:r>
              <a:t>PHP</a:t>
            </a:r>
            <a:r>
              <a:rPr>
                <a:latin typeface="新細明體"/>
                <a:ea typeface="新細明體"/>
                <a:cs typeface="新細明體"/>
                <a:sym typeface="新細明體"/>
              </a:rPr>
              <a:t>、</a:t>
            </a:r>
            <a:r>
              <a:t>Python</a:t>
            </a:r>
            <a:r>
              <a:rPr>
                <a:latin typeface="新細明體"/>
                <a:ea typeface="新細明體"/>
                <a:cs typeface="新細明體"/>
                <a:sym typeface="新細明體"/>
              </a:rPr>
              <a:t>、</a:t>
            </a:r>
            <a:r>
              <a:t>R</a:t>
            </a:r>
            <a:r>
              <a:rPr>
                <a:latin typeface="新細明體"/>
                <a:ea typeface="新細明體"/>
                <a:cs typeface="新細明體"/>
                <a:sym typeface="新細明體"/>
              </a:rPr>
              <a:t>和</a:t>
            </a:r>
            <a:r>
              <a:t>Ruby </a:t>
            </a:r>
            <a:r>
              <a:rPr>
                <a:latin typeface="新細明體"/>
                <a:ea typeface="新細明體"/>
                <a:cs typeface="新細明體"/>
                <a:sym typeface="新細明體"/>
              </a:rPr>
              <a:t>來提交查詢。</a:t>
            </a:r>
          </a:p>
          <a:p>
            <a:pPr>
              <a:lnSpc>
                <a:spcPct val="80000"/>
              </a:lnSpc>
            </a:pPr>
            <a:endParaRPr>
              <a:latin typeface="新細明體"/>
              <a:ea typeface="新細明體"/>
              <a:cs typeface="新細明體"/>
              <a:sym typeface="新細明體"/>
            </a:endParaRPr>
          </a:p>
          <a:p>
            <a:pPr>
              <a:lnSpc>
                <a:spcPct val="80000"/>
              </a:lnSpc>
              <a:spcBef>
                <a:spcPts val="200"/>
              </a:spcBef>
            </a:pPr>
            <a:r>
              <a:t>Airpal </a:t>
            </a:r>
            <a:r>
              <a:rPr>
                <a:latin typeface="新細明體"/>
                <a:ea typeface="新細明體"/>
                <a:cs typeface="新細明體"/>
                <a:sym typeface="新細明體"/>
              </a:rPr>
              <a:t>是</a:t>
            </a:r>
            <a:r>
              <a:t>Airbnb </a:t>
            </a:r>
            <a:r>
              <a:rPr>
                <a:latin typeface="新細明體"/>
                <a:ea typeface="新細明體"/>
                <a:cs typeface="新細明體"/>
                <a:sym typeface="新細明體"/>
              </a:rPr>
              <a:t>開發的一個基於</a:t>
            </a:r>
            <a:r>
              <a:t>web </a:t>
            </a:r>
            <a:r>
              <a:rPr>
                <a:latin typeface="新細明體"/>
                <a:ea typeface="新細明體"/>
                <a:cs typeface="新細明體"/>
                <a:sym typeface="新細明體"/>
              </a:rPr>
              <a:t>的查詢工具，讓用戶可以通過瀏覽器來提交查詢到</a:t>
            </a:r>
            <a:r>
              <a:t>Presto</a:t>
            </a:r>
            <a:r>
              <a:rPr>
                <a:latin typeface="新細明體"/>
                <a:ea typeface="新細明體"/>
                <a:cs typeface="新細明體"/>
                <a:sym typeface="新細明體"/>
              </a:rPr>
              <a:t>。</a:t>
            </a:r>
            <a:r>
              <a:t>Qubole </a:t>
            </a:r>
            <a:r>
              <a:rPr>
                <a:latin typeface="新細明體"/>
                <a:ea typeface="新細明體"/>
                <a:cs typeface="新細明體"/>
                <a:sym typeface="新細明體"/>
              </a:rPr>
              <a:t>位</a:t>
            </a:r>
            <a:r>
              <a:t>Presto </a:t>
            </a:r>
            <a:r>
              <a:rPr>
                <a:latin typeface="新細明體"/>
                <a:ea typeface="新細明體"/>
                <a:cs typeface="新細明體"/>
                <a:sym typeface="新細明體"/>
              </a:rPr>
              <a:t>提供了管理服務。</a:t>
            </a:r>
            <a:r>
              <a:t>AWS </a:t>
            </a:r>
            <a:r>
              <a:rPr>
                <a:latin typeface="新細明體"/>
                <a:ea typeface="新細明體"/>
                <a:cs typeface="新細明體"/>
                <a:sym typeface="新細明體"/>
              </a:rPr>
              <a:t>在</a:t>
            </a:r>
            <a:r>
              <a:t>EMR </a:t>
            </a:r>
            <a:r>
              <a:rPr>
                <a:latin typeface="新細明體"/>
                <a:ea typeface="新細明體"/>
                <a:cs typeface="新細明體"/>
                <a:sym typeface="新細明體"/>
              </a:rPr>
              <a:t>上提供</a:t>
            </a:r>
            <a:r>
              <a:t>Presto </a:t>
            </a:r>
            <a:r>
              <a:rPr>
                <a:latin typeface="新細明體"/>
                <a:ea typeface="新細明體"/>
                <a:cs typeface="新細明體"/>
                <a:sym typeface="新細明體"/>
              </a:rPr>
              <a:t>服務。</a:t>
            </a:r>
          </a:p>
          <a:p>
            <a:pPr>
              <a:lnSpc>
                <a:spcPct val="80000"/>
              </a:lnSpc>
            </a:pPr>
            <a:endParaRPr>
              <a:latin typeface="新細明體"/>
              <a:ea typeface="新細明體"/>
              <a:cs typeface="新細明體"/>
              <a:sym typeface="新細明體"/>
            </a:endParaRPr>
          </a:p>
          <a:p>
            <a:pPr>
              <a:lnSpc>
                <a:spcPct val="80000"/>
              </a:lnSpc>
              <a:spcBef>
                <a:spcPts val="200"/>
              </a:spcBef>
            </a:pPr>
            <a:r>
              <a:t>2015</a:t>
            </a:r>
            <a:r>
              <a:rPr>
                <a:latin typeface="新細明體"/>
                <a:ea typeface="新細明體"/>
                <a:cs typeface="新細明體"/>
                <a:sym typeface="新細明體"/>
              </a:rPr>
              <a:t>年</a:t>
            </a:r>
            <a:r>
              <a:t>6</a:t>
            </a:r>
            <a:r>
              <a:rPr>
                <a:latin typeface="新細明體"/>
                <a:ea typeface="新細明體"/>
                <a:cs typeface="新細明體"/>
                <a:sym typeface="新細明體"/>
              </a:rPr>
              <a:t>月，</a:t>
            </a:r>
            <a:r>
              <a:t>Teradata </a:t>
            </a:r>
            <a:r>
              <a:rPr>
                <a:latin typeface="新細明體"/>
                <a:ea typeface="新細明體"/>
                <a:cs typeface="新細明體"/>
                <a:sym typeface="新細明體"/>
              </a:rPr>
              <a:t>宣布計劃開發和支持該項目。根據宣布的三階段計劃，</a:t>
            </a:r>
            <a:r>
              <a:t>Teredata </a:t>
            </a:r>
            <a:r>
              <a:rPr>
                <a:latin typeface="新細明體"/>
                <a:ea typeface="新細明體"/>
                <a:cs typeface="新細明體"/>
                <a:sym typeface="新細明體"/>
              </a:rPr>
              <a:t>提出將</a:t>
            </a:r>
            <a:r>
              <a:t>Presto </a:t>
            </a:r>
            <a:r>
              <a:rPr>
                <a:latin typeface="新細明體"/>
                <a:ea typeface="新細明體"/>
                <a:cs typeface="新細明體"/>
                <a:sym typeface="新細明體"/>
              </a:rPr>
              <a:t>集成導</a:t>
            </a:r>
            <a:r>
              <a:t>Hadoop </a:t>
            </a:r>
            <a:r>
              <a:rPr>
                <a:latin typeface="新細明體"/>
                <a:ea typeface="新細明體"/>
                <a:cs typeface="新細明體"/>
                <a:sym typeface="新細明體"/>
              </a:rPr>
              <a:t>生態系統中，能夠在</a:t>
            </a:r>
            <a:r>
              <a:t>YARN </a:t>
            </a:r>
            <a:r>
              <a:rPr>
                <a:latin typeface="新細明體"/>
                <a:ea typeface="新細明體"/>
                <a:cs typeface="新細明體"/>
                <a:sym typeface="新細明體"/>
              </a:rPr>
              <a:t>中進行操作，並且通過</a:t>
            </a:r>
            <a:r>
              <a:t>ODBC </a:t>
            </a:r>
            <a:r>
              <a:rPr>
                <a:latin typeface="新細明體"/>
                <a:ea typeface="新細明體"/>
                <a:cs typeface="新細明體"/>
                <a:sym typeface="新細明體"/>
              </a:rPr>
              <a:t>和</a:t>
            </a:r>
            <a:r>
              <a:t>JDBC </a:t>
            </a:r>
            <a:r>
              <a:rPr>
                <a:latin typeface="新細明體"/>
                <a:ea typeface="新細明體"/>
                <a:cs typeface="新細明體"/>
                <a:sym typeface="新細明體"/>
              </a:rPr>
              <a:t>增強連接性。</a:t>
            </a:r>
            <a:r>
              <a:t>Teredata </a:t>
            </a:r>
            <a:r>
              <a:rPr>
                <a:latin typeface="新細明體"/>
                <a:ea typeface="新細明體"/>
                <a:cs typeface="新細明體"/>
                <a:sym typeface="新細明體"/>
              </a:rPr>
              <a:t>提供了自己的</a:t>
            </a:r>
            <a:r>
              <a:t>Presto </a:t>
            </a:r>
            <a:r>
              <a:rPr>
                <a:latin typeface="新細明體"/>
                <a:ea typeface="新細明體"/>
                <a:cs typeface="新細明體"/>
                <a:sym typeface="新細明體"/>
              </a:rPr>
              <a:t>發行版，附帶一份數據表。</a:t>
            </a:r>
            <a:r>
              <a:t>2016</a:t>
            </a:r>
            <a:r>
              <a:rPr>
                <a:latin typeface="新細明體"/>
                <a:ea typeface="新細明體"/>
                <a:cs typeface="新細明體"/>
                <a:sym typeface="新細明體"/>
              </a:rPr>
              <a:t>年</a:t>
            </a:r>
            <a:r>
              <a:t>6</a:t>
            </a:r>
            <a:r>
              <a:rPr>
                <a:latin typeface="新細明體"/>
                <a:ea typeface="新細明體"/>
                <a:cs typeface="新細明體"/>
                <a:sym typeface="新細明體"/>
              </a:rPr>
              <a:t>月，</a:t>
            </a:r>
            <a:r>
              <a:t>Teradata </a:t>
            </a:r>
            <a:r>
              <a:rPr>
                <a:latin typeface="新細明體"/>
                <a:ea typeface="新細明體"/>
                <a:cs typeface="新細明體"/>
                <a:sym typeface="新細明體"/>
              </a:rPr>
              <a:t>宣布了</a:t>
            </a:r>
            <a:r>
              <a:t>Information Builders</a:t>
            </a:r>
            <a:r>
              <a:rPr>
                <a:latin typeface="新細明體"/>
                <a:ea typeface="新細明體"/>
                <a:cs typeface="新細明體"/>
                <a:sym typeface="新細明體"/>
              </a:rPr>
              <a:t>、</a:t>
            </a:r>
            <a:r>
              <a:t>Looker</a:t>
            </a:r>
            <a:r>
              <a:rPr>
                <a:latin typeface="新細明體"/>
                <a:ea typeface="新細明體"/>
                <a:cs typeface="新細明體"/>
                <a:sym typeface="新細明體"/>
              </a:rPr>
              <a:t>、</a:t>
            </a:r>
            <a:r>
              <a:t>Qlik</a:t>
            </a:r>
            <a:r>
              <a:rPr>
                <a:latin typeface="新細明體"/>
                <a:ea typeface="新細明體"/>
                <a:cs typeface="新細明體"/>
                <a:sym typeface="新細明體"/>
              </a:rPr>
              <a:t>、</a:t>
            </a:r>
            <a:r>
              <a:t>Tableau </a:t>
            </a:r>
            <a:r>
              <a:rPr>
                <a:latin typeface="新細明體"/>
                <a:ea typeface="新細明體"/>
                <a:cs typeface="新細明體"/>
                <a:sym typeface="新細明體"/>
              </a:rPr>
              <a:t>和</a:t>
            </a:r>
            <a:r>
              <a:t>ZoomData </a:t>
            </a:r>
            <a:r>
              <a:rPr>
                <a:latin typeface="新細明體"/>
                <a:ea typeface="新細明體"/>
                <a:cs typeface="新細明體"/>
                <a:sym typeface="新細明體"/>
              </a:rPr>
              <a:t>的鑑定結果，以及正在進行中的</a:t>
            </a:r>
            <a:r>
              <a:t>MicroStrategy </a:t>
            </a:r>
            <a:r>
              <a:rPr>
                <a:latin typeface="新細明體"/>
                <a:ea typeface="新細明體"/>
                <a:cs typeface="新細明體"/>
                <a:sym typeface="新細明體"/>
              </a:rPr>
              <a:t>和</a:t>
            </a:r>
            <a:r>
              <a:t>Microsoft Power BI</a:t>
            </a:r>
            <a:r>
              <a:rPr>
                <a:latin typeface="新細明體"/>
                <a:ea typeface="新細明體"/>
                <a:cs typeface="新細明體"/>
                <a:sym typeface="新細明體"/>
              </a:rPr>
              <a:t>。</a:t>
            </a:r>
          </a:p>
          <a:p>
            <a:pPr>
              <a:lnSpc>
                <a:spcPct val="80000"/>
              </a:lnSpc>
            </a:pPr>
            <a:endParaRPr>
              <a:latin typeface="新細明體"/>
              <a:ea typeface="新細明體"/>
              <a:cs typeface="新細明體"/>
              <a:sym typeface="新細明體"/>
            </a:endParaRPr>
          </a:p>
          <a:p>
            <a:pPr>
              <a:lnSpc>
                <a:spcPct val="80000"/>
              </a:lnSpc>
              <a:spcBef>
                <a:spcPts val="200"/>
              </a:spcBef>
            </a:pPr>
            <a:r>
              <a:t>Presto </a:t>
            </a:r>
            <a:r>
              <a:rPr>
                <a:latin typeface="新細明體"/>
                <a:ea typeface="新細明體"/>
                <a:cs typeface="新細明體"/>
                <a:sym typeface="新細明體"/>
              </a:rPr>
              <a:t>是一個非常活躍的項目，有一個巨大的和充滿活力的貢獻者社區。該團隊發布的速度比</a:t>
            </a:r>
            <a:r>
              <a:t>Miki Sudo </a:t>
            </a:r>
            <a:r>
              <a:rPr>
                <a:latin typeface="新細明體"/>
                <a:ea typeface="新細明體"/>
                <a:cs typeface="新細明體"/>
                <a:sym typeface="新細明體"/>
              </a:rPr>
              <a:t>吃熱狗的速度還要快</a:t>
            </a:r>
            <a:r>
              <a:t>--</a:t>
            </a:r>
            <a:r>
              <a:rPr>
                <a:latin typeface="新細明體"/>
                <a:ea typeface="新細明體"/>
                <a:cs typeface="新細明體"/>
                <a:sym typeface="新細明體"/>
              </a:rPr>
              <a:t>我統計了下，</a:t>
            </a:r>
            <a:r>
              <a:t>2016</a:t>
            </a:r>
            <a:r>
              <a:rPr>
                <a:latin typeface="新細明體"/>
                <a:ea typeface="新細明體"/>
                <a:cs typeface="新細明體"/>
                <a:sym typeface="新細明體"/>
              </a:rPr>
              <a:t>年共發布了</a:t>
            </a:r>
            <a:r>
              <a:t>42</a:t>
            </a:r>
            <a:r>
              <a:rPr>
                <a:latin typeface="新細明體"/>
                <a:ea typeface="新細明體"/>
                <a:cs typeface="新細明體"/>
                <a:sym typeface="新細明體"/>
              </a:rPr>
              <a:t>個版本。</a:t>
            </a:r>
            <a:r>
              <a:t>Teradata </a:t>
            </a:r>
            <a:r>
              <a:rPr>
                <a:latin typeface="新細明體"/>
                <a:ea typeface="新細明體"/>
                <a:cs typeface="新細明體"/>
                <a:sym typeface="新細明體"/>
              </a:rPr>
              <a:t>並沒有打算總結有什麼新的東西，我也不打算在</a:t>
            </a:r>
            <a:r>
              <a:t>42</a:t>
            </a:r>
            <a:r>
              <a:rPr>
                <a:latin typeface="新細明體"/>
                <a:ea typeface="新細明體"/>
                <a:cs typeface="新細明體"/>
                <a:sym typeface="新細明體"/>
              </a:rPr>
              <a:t>個發行說明里去篩選，所以就讓我們說它更好吧。</a:t>
            </a:r>
          </a:p>
          <a:p>
            <a:pPr>
              <a:lnSpc>
                <a:spcPct val="80000"/>
              </a:lnSpc>
              <a:defRPr b="1"/>
            </a:pPr>
            <a:endParaRPr>
              <a:latin typeface="新細明體"/>
              <a:ea typeface="新細明體"/>
              <a:cs typeface="新細明體"/>
              <a:sym typeface="新細明體"/>
            </a:endParaRPr>
          </a:p>
          <a:p>
            <a:pPr>
              <a:lnSpc>
                <a:spcPct val="80000"/>
              </a:lnSpc>
              <a:spcBef>
                <a:spcPts val="200"/>
              </a:spcBef>
            </a:pPr>
            <a:r>
              <a:rPr>
                <a:latin typeface="新細明體"/>
                <a:ea typeface="新細明體"/>
                <a:cs typeface="新細明體"/>
                <a:sym typeface="新細明體"/>
              </a:rPr>
              <a:t>原文網址：</a:t>
            </a:r>
            <a:r>
              <a:t>https://read01.com/gKE2g2.html</a:t>
            </a:r>
          </a:p>
          <a:p>
            <a:pPr>
              <a:lnSpc>
                <a:spcPct val="80000"/>
              </a:lnSpc>
              <a:defRPr b="1"/>
            </a:pPr>
            <a:endParaRPr/>
          </a:p>
          <a:p>
            <a:pPr>
              <a:lnSpc>
                <a:spcPct val="80000"/>
              </a:lnSpc>
              <a:spcBef>
                <a:spcPts val="200"/>
              </a:spcBef>
              <a:defRPr b="1"/>
            </a:pPr>
            <a:r>
              <a:t>What is a Data Warehouse? (Oracle9i Data Warehousing Guide)</a:t>
            </a:r>
          </a:p>
          <a:p>
            <a:pPr>
              <a:lnSpc>
                <a:spcPct val="80000"/>
              </a:lnSpc>
            </a:pPr>
            <a:endParaRPr/>
          </a:p>
          <a:p>
            <a:pPr>
              <a:lnSpc>
                <a:spcPct val="80000"/>
              </a:lnSpc>
              <a:spcBef>
                <a:spcPts val="200"/>
              </a:spcBef>
            </a:pPr>
            <a:r>
              <a:t>A data warehouse is a relational database that is designed for query and analysis rather than for transaction processing. It usually contains historical data derived from transaction data, but it can include data from other sources. It separates analysis workload from transaction workload and enables an organization to consolidate data from several sources.</a:t>
            </a:r>
          </a:p>
          <a:p>
            <a:pPr>
              <a:lnSpc>
                <a:spcPct val="80000"/>
              </a:lnSpc>
            </a:pPr>
            <a:endParaRPr/>
          </a:p>
          <a:p>
            <a:pPr>
              <a:lnSpc>
                <a:spcPct val="80000"/>
              </a:lnSpc>
              <a:spcBef>
                <a:spcPts val="200"/>
              </a:spcBef>
            </a:pPr>
            <a:r>
              <a:t>In addition to a relational database, a data warehouse environment includes an extraction, transportation, transformation, and loading (ETL) solution, an online analytical processing (OLAP) engine, client analysis tools, and other applications that manage the process of gathering data and delivering it to business users.</a:t>
            </a:r>
          </a:p>
          <a:p>
            <a:pPr>
              <a:lnSpc>
                <a:spcPct val="80000"/>
              </a:lnSpc>
            </a:pPr>
            <a:endParaRPr/>
          </a:p>
          <a:p>
            <a:pPr>
              <a:lnSpc>
                <a:spcPct val="80000"/>
              </a:lnSpc>
              <a:spcBef>
                <a:spcPts val="200"/>
              </a:spcBef>
              <a:defRPr b="1"/>
            </a:pPr>
            <a:r>
              <a:t>Data Warehouse Dimensional Modelling (Types of Schemas)</a:t>
            </a:r>
          </a:p>
          <a:p>
            <a:pPr>
              <a:lnSpc>
                <a:spcPct val="80000"/>
              </a:lnSpc>
              <a:spcBef>
                <a:spcPts val="200"/>
              </a:spcBef>
            </a:pPr>
            <a:r>
              <a:t>There are four types of schemas are available in data warehouse. Out of which the star schema is mostly used in the data warehouse designs. The second mostly used data warehouse schema is snow flake schema.</a:t>
            </a:r>
          </a:p>
          <a:p>
            <a:pPr>
              <a:lnSpc>
                <a:spcPct val="80000"/>
              </a:lnSpc>
            </a:pPr>
            <a:endParaRPr/>
          </a:p>
          <a:p>
            <a:pPr>
              <a:lnSpc>
                <a:spcPct val="80000"/>
              </a:lnSpc>
              <a:spcBef>
                <a:spcPts val="200"/>
              </a:spcBef>
              <a:defRPr b="1"/>
            </a:pPr>
            <a:r>
              <a:t>1. Star Schema</a:t>
            </a:r>
          </a:p>
          <a:p>
            <a:pPr>
              <a:lnSpc>
                <a:spcPct val="80000"/>
              </a:lnSpc>
              <a:spcBef>
                <a:spcPts val="200"/>
              </a:spcBef>
            </a:pPr>
            <a:r>
              <a:t>A star schema is the one in which a central fact table is sourrounded by denormalized dimensional tables. A star schema can be simple or complex. A simple star schema consists of one fact table where as a complex star schema have more than one fact table.</a:t>
            </a:r>
          </a:p>
          <a:p>
            <a:pPr>
              <a:lnSpc>
                <a:spcPct val="80000"/>
              </a:lnSpc>
            </a:pPr>
            <a:endParaRPr/>
          </a:p>
          <a:p>
            <a:pPr>
              <a:lnSpc>
                <a:spcPct val="80000"/>
              </a:lnSpc>
              <a:spcBef>
                <a:spcPts val="200"/>
              </a:spcBef>
              <a:defRPr b="1"/>
            </a:pPr>
            <a:r>
              <a:t>2. Snow Flake Schema</a:t>
            </a:r>
          </a:p>
          <a:p>
            <a:pPr>
              <a:lnSpc>
                <a:spcPct val="80000"/>
              </a:lnSpc>
              <a:spcBef>
                <a:spcPts val="200"/>
              </a:spcBef>
            </a:pPr>
            <a:r>
              <a:t>A snow flake schema is an enhancement of star schema by adding additional dimensions. Snow flake schema are useful when there are low cardinality attributes in the dimensions.</a:t>
            </a:r>
          </a:p>
          <a:p>
            <a:pPr>
              <a:lnSpc>
                <a:spcPct val="80000"/>
              </a:lnSpc>
            </a:pPr>
            <a:endParaRPr/>
          </a:p>
          <a:p>
            <a:pPr>
              <a:lnSpc>
                <a:spcPct val="80000"/>
              </a:lnSpc>
              <a:spcBef>
                <a:spcPts val="200"/>
              </a:spcBef>
              <a:defRPr b="1"/>
            </a:pPr>
            <a:r>
              <a:t>3. Galaxy Schema</a:t>
            </a:r>
          </a:p>
          <a:p>
            <a:pPr>
              <a:lnSpc>
                <a:spcPct val="80000"/>
              </a:lnSpc>
              <a:spcBef>
                <a:spcPts val="200"/>
              </a:spcBef>
            </a:pPr>
            <a:r>
              <a:t>Galaxy schema contains many fact tables with some common dimensions (conformed dimensions). This schema is a combination of many data marts.</a:t>
            </a:r>
          </a:p>
          <a:p>
            <a:pPr>
              <a:lnSpc>
                <a:spcPct val="80000"/>
              </a:lnSpc>
            </a:pPr>
            <a:endParaRPr/>
          </a:p>
          <a:p>
            <a:pPr>
              <a:lnSpc>
                <a:spcPct val="80000"/>
              </a:lnSpc>
              <a:spcBef>
                <a:spcPts val="200"/>
              </a:spcBef>
              <a:defRPr b="1"/>
            </a:pPr>
            <a:r>
              <a:t>4. Fact Constellation Schema</a:t>
            </a:r>
          </a:p>
          <a:p>
            <a:pPr>
              <a:lnSpc>
                <a:spcPct val="80000"/>
              </a:lnSpc>
              <a:spcBef>
                <a:spcPts val="200"/>
              </a:spcBef>
            </a:pPr>
            <a:r>
              <a:t>The dimensions in this schema are segregated into independent dimensions based on the levels of hierarchy. For example, if geography has five levels of hierarchy like teritary, region, country, state and city; constellation schema would have five dimensions instead of one.</a:t>
            </a:r>
          </a:p>
          <a:p>
            <a:pPr>
              <a:lnSpc>
                <a:spcPct val="80000"/>
              </a:lnSpc>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pPr>
              <a:lnSpc>
                <a:spcPct val="80000"/>
              </a:lnSpc>
              <a:spcBef>
                <a:spcPts val="200"/>
              </a:spcBef>
              <a:defRPr b="1"/>
            </a:pPr>
            <a:r>
              <a:t>1. Hive Schema Tool</a:t>
            </a:r>
          </a:p>
          <a:p>
            <a:pPr>
              <a:lnSpc>
                <a:spcPct val="80000"/>
              </a:lnSpc>
              <a:spcBef>
                <a:spcPts val="200"/>
              </a:spcBef>
            </a:pPr>
            <a:r>
              <a:t>https://cwiki.apache.org/confluence/display/Hive/Hive+Schema+Tool</a:t>
            </a:r>
          </a:p>
          <a:p>
            <a:pPr>
              <a:lnSpc>
                <a:spcPct val="80000"/>
              </a:lnSpc>
              <a:spcBef>
                <a:spcPts val="200"/>
              </a:spcBef>
            </a:pPr>
            <a:endParaRPr/>
          </a:p>
          <a:p>
            <a:pPr>
              <a:lnSpc>
                <a:spcPct val="80000"/>
              </a:lnSpc>
              <a:spcBef>
                <a:spcPts val="200"/>
              </a:spcBef>
            </a:pPr>
            <a:endParaRPr/>
          </a:p>
          <a:p>
            <a:pPr>
              <a:lnSpc>
                <a:spcPct val="80000"/>
              </a:lnSpc>
              <a:spcBef>
                <a:spcPts val="200"/>
              </a:spcBef>
            </a:pPr>
            <a:r>
              <a:rPr>
                <a:latin typeface="新細明體"/>
                <a:ea typeface="新細明體"/>
                <a:cs typeface="新細明體"/>
                <a:sym typeface="新細明體"/>
              </a:rPr>
              <a:t>以下命令會在本機目前的目錄</a:t>
            </a:r>
            <a:r>
              <a:t>, </a:t>
            </a:r>
            <a:r>
              <a:rPr>
                <a:latin typeface="新細明體"/>
                <a:ea typeface="新細明體"/>
                <a:cs typeface="新細明體"/>
                <a:sym typeface="新細明體"/>
              </a:rPr>
              <a:t>建立 </a:t>
            </a:r>
            <a:r>
              <a:t>metastore_db </a:t>
            </a:r>
            <a:r>
              <a:rPr>
                <a:latin typeface="新細明體"/>
                <a:ea typeface="新細明體"/>
                <a:cs typeface="新細明體"/>
                <a:sym typeface="新細明體"/>
              </a:rPr>
              <a:t>子目錄</a:t>
            </a:r>
            <a:r>
              <a:t>, </a:t>
            </a:r>
            <a:r>
              <a:rPr>
                <a:latin typeface="新細明體"/>
                <a:ea typeface="新細明體"/>
                <a:cs typeface="新細明體"/>
                <a:sym typeface="新細明體"/>
              </a:rPr>
              <a:t>用來儲存資料庫的 </a:t>
            </a:r>
            <a:r>
              <a:t>Meta </a:t>
            </a:r>
            <a:r>
              <a:rPr>
                <a:latin typeface="新細明體"/>
                <a:ea typeface="新細明體"/>
                <a:cs typeface="新細明體"/>
                <a:sym typeface="新細明體"/>
              </a:rPr>
              <a:t>資料</a:t>
            </a:r>
            <a:r>
              <a:t>(</a:t>
            </a:r>
            <a:r>
              <a:rPr>
                <a:latin typeface="新細明體"/>
                <a:ea typeface="新細明體"/>
                <a:cs typeface="新細明體"/>
                <a:sym typeface="新細明體"/>
              </a:rPr>
              <a:t>不包含資料庫的資料</a:t>
            </a:r>
            <a:r>
              <a:t>), </a:t>
            </a:r>
            <a:r>
              <a:rPr>
                <a:latin typeface="新細明體"/>
                <a:ea typeface="新細明體"/>
                <a:cs typeface="新細明體"/>
                <a:sym typeface="新細明體"/>
              </a:rPr>
              <a:t>執行以下命令 </a:t>
            </a:r>
            <a:r>
              <a:t>:</a:t>
            </a:r>
          </a:p>
          <a:p>
            <a:pPr>
              <a:lnSpc>
                <a:spcPct val="80000"/>
              </a:lnSpc>
              <a:spcBef>
                <a:spcPts val="200"/>
              </a:spcBef>
            </a:pPr>
            <a:r>
              <a:t>$ </a:t>
            </a:r>
            <a:r>
              <a:rPr b="1"/>
              <a:t>schematool -initSchema -dbType derby</a:t>
            </a:r>
          </a:p>
          <a:p>
            <a:pPr>
              <a:lnSpc>
                <a:spcPct val="80000"/>
              </a:lnSpc>
              <a:spcBef>
                <a:spcPts val="200"/>
              </a:spcBef>
            </a:pPr>
            <a:r>
              <a:t>SLF4J: Class path contains multiple SLF4J bindings.</a:t>
            </a:r>
          </a:p>
          <a:p>
            <a:pPr>
              <a:lnSpc>
                <a:spcPct val="80000"/>
              </a:lnSpc>
              <a:spcBef>
                <a:spcPts val="200"/>
              </a:spcBef>
            </a:pPr>
            <a:r>
              <a:t>SLF4J: Found binding in [jar:file:/opt/apache-hive-2.1.0-bin/lib/log4j-slf4j-impl-2.4.1.jar!/org/slf4j/impl/StaticLoggerBinder.class]</a:t>
            </a:r>
          </a:p>
          <a:p>
            <a:pPr>
              <a:lnSpc>
                <a:spcPct val="80000"/>
              </a:lnSpc>
              <a:spcBef>
                <a:spcPts val="200"/>
              </a:spcBef>
            </a:pPr>
            <a:r>
              <a:t>SLF4J: Found binding in [jar:file:/opt/hadoop-2.7.2/share/hadoop/common/lib/slf4j-log4j12-1.7.10.jar!/org/slf4j/impl/StaticLoggerBinder.class]</a:t>
            </a:r>
          </a:p>
          <a:p>
            <a:pPr>
              <a:lnSpc>
                <a:spcPct val="80000"/>
              </a:lnSpc>
              <a:spcBef>
                <a:spcPts val="200"/>
              </a:spcBef>
            </a:pPr>
            <a:r>
              <a:t>SLF4J: See http://www.slf4j.org/codes.html#multiple_bindings for an explanation.</a:t>
            </a:r>
          </a:p>
          <a:p>
            <a:pPr>
              <a:lnSpc>
                <a:spcPct val="80000"/>
              </a:lnSpc>
              <a:spcBef>
                <a:spcPts val="200"/>
              </a:spcBef>
            </a:pPr>
            <a:r>
              <a:t>SLF4J: Actual binding is of type [org.apache.logging.slf4j.Log4jLoggerFactory]</a:t>
            </a:r>
          </a:p>
          <a:p>
            <a:pPr>
              <a:lnSpc>
                <a:spcPct val="80000"/>
              </a:lnSpc>
              <a:spcBef>
                <a:spcPts val="200"/>
              </a:spcBef>
            </a:pPr>
            <a:r>
              <a:t>Metastore connection URL:	 jdbc:derby:;databaseName=metastore_db;create=true</a:t>
            </a:r>
          </a:p>
          <a:p>
            <a:pPr>
              <a:lnSpc>
                <a:spcPct val="80000"/>
              </a:lnSpc>
              <a:spcBef>
                <a:spcPts val="200"/>
              </a:spcBef>
            </a:pPr>
            <a:r>
              <a:t>Metastore Connection Driver :	 org.apache.derby.jdbc.EmbeddedDriver</a:t>
            </a:r>
          </a:p>
          <a:p>
            <a:pPr>
              <a:lnSpc>
                <a:spcPct val="80000"/>
              </a:lnSpc>
              <a:spcBef>
                <a:spcPts val="200"/>
              </a:spcBef>
            </a:pPr>
            <a:r>
              <a:t>Metastore connection User:	 APP</a:t>
            </a:r>
          </a:p>
          <a:p>
            <a:pPr>
              <a:lnSpc>
                <a:spcPct val="80000"/>
              </a:lnSpc>
              <a:spcBef>
                <a:spcPts val="200"/>
              </a:spcBef>
            </a:pPr>
            <a:r>
              <a:t>Starting metastore schema initialization to 2.1.1</a:t>
            </a:r>
          </a:p>
          <a:p>
            <a:pPr>
              <a:lnSpc>
                <a:spcPct val="80000"/>
              </a:lnSpc>
              <a:spcBef>
                <a:spcPts val="200"/>
              </a:spcBef>
            </a:pPr>
            <a:r>
              <a:t>Initialization script hive-schema-2.1.1.derby.sql</a:t>
            </a:r>
          </a:p>
          <a:p>
            <a:pPr>
              <a:lnSpc>
                <a:spcPct val="80000"/>
              </a:lnSpc>
              <a:spcBef>
                <a:spcPts val="200"/>
              </a:spcBef>
            </a:pPr>
            <a:r>
              <a:t>Initialization script completed</a:t>
            </a:r>
          </a:p>
          <a:p>
            <a:pPr>
              <a:lnSpc>
                <a:spcPct val="80000"/>
              </a:lnSpc>
              <a:spcBef>
                <a:spcPts val="200"/>
              </a:spcBef>
            </a:pPr>
            <a:r>
              <a:t>schemaTool completed</a:t>
            </a:r>
          </a:p>
          <a:p>
            <a:pPr>
              <a:lnSpc>
                <a:spcPct val="80000"/>
              </a:lnSpc>
            </a:pPr>
            <a:endParaRPr/>
          </a:p>
          <a:p>
            <a:pPr>
              <a:lnSpc>
                <a:spcPct val="80000"/>
              </a:lnSpc>
              <a:spcBef>
                <a:spcPts val="200"/>
              </a:spcBef>
            </a:pPr>
            <a:r>
              <a:t>[</a:t>
            </a:r>
            <a:r>
              <a:rPr>
                <a:latin typeface="新細明體"/>
                <a:ea typeface="新細明體"/>
                <a:cs typeface="新細明體"/>
                <a:sym typeface="新細明體"/>
              </a:rPr>
              <a:t>注意</a:t>
            </a:r>
            <a:r>
              <a:t>] </a:t>
            </a:r>
            <a:r>
              <a:rPr>
                <a:latin typeface="新細明體"/>
                <a:ea typeface="新細明體"/>
                <a:cs typeface="新細明體"/>
                <a:sym typeface="新細明體"/>
              </a:rPr>
              <a:t>如 </a:t>
            </a:r>
            <a:r>
              <a:t>metastore_db/ </a:t>
            </a:r>
            <a:r>
              <a:rPr>
                <a:latin typeface="新細明體"/>
                <a:ea typeface="新細明體"/>
                <a:cs typeface="新細明體"/>
                <a:sym typeface="新細明體"/>
              </a:rPr>
              <a:t>目錄已存</a:t>
            </a:r>
            <a:r>
              <a:t>, </a:t>
            </a:r>
            <a:r>
              <a:rPr>
                <a:latin typeface="新細明體"/>
                <a:ea typeface="新細明體"/>
                <a:cs typeface="新細明體"/>
                <a:sym typeface="新細明體"/>
              </a:rPr>
              <a:t>請先移除它</a:t>
            </a:r>
            <a:r>
              <a:t>, </a:t>
            </a:r>
            <a:r>
              <a:rPr>
                <a:latin typeface="新細明體"/>
                <a:ea typeface="新細明體"/>
                <a:cs typeface="新細明體"/>
                <a:sym typeface="新細明體"/>
              </a:rPr>
              <a:t>命令如下 </a:t>
            </a:r>
            <a:r>
              <a:t>: </a:t>
            </a:r>
          </a:p>
          <a:p>
            <a:pPr>
              <a:lnSpc>
                <a:spcPct val="80000"/>
              </a:lnSpc>
              <a:spcBef>
                <a:spcPts val="200"/>
              </a:spcBef>
            </a:pPr>
            <a:r>
              <a:t>$</a:t>
            </a:r>
            <a:r>
              <a:rPr b="1"/>
              <a:t> rm -r metastore_db/</a:t>
            </a:r>
          </a:p>
          <a:p>
            <a:pPr>
              <a:lnSpc>
                <a:spcPct val="80000"/>
              </a:lnSpc>
              <a:defRPr b="1"/>
            </a:pPr>
            <a:endParaRPr b="1"/>
          </a:p>
          <a:p>
            <a:pPr>
              <a:spcBef>
                <a:spcPts val="0"/>
              </a:spcBef>
              <a:defRPr>
                <a:solidFill>
                  <a:srgbClr val="C00000"/>
                </a:solidFill>
                <a:latin typeface="Verdana"/>
                <a:ea typeface="Verdana"/>
                <a:cs typeface="Verdana"/>
                <a:sym typeface="Verdana"/>
              </a:defRPr>
            </a:pPr>
            <a:r>
              <a:t>$ </a:t>
            </a:r>
            <a:r>
              <a:rPr b="1">
                <a:solidFill>
                  <a:srgbClr val="0070C0"/>
                </a:solidFill>
              </a:rPr>
              <a:t>schematool -dbType derby -info</a:t>
            </a:r>
          </a:p>
          <a:p>
            <a:pPr>
              <a:spcBef>
                <a:spcPts val="0"/>
              </a:spcBef>
              <a:defRPr>
                <a:solidFill>
                  <a:srgbClr val="C00000"/>
                </a:solidFill>
                <a:latin typeface="Verdana"/>
                <a:ea typeface="Verdana"/>
                <a:cs typeface="Verdana"/>
                <a:sym typeface="Verdana"/>
              </a:defRPr>
            </a:pPr>
            <a:r>
              <a:t>..........</a:t>
            </a:r>
          </a:p>
          <a:p>
            <a:pPr>
              <a:spcBef>
                <a:spcPts val="0"/>
              </a:spcBef>
              <a:defRPr>
                <a:solidFill>
                  <a:srgbClr val="C00000"/>
                </a:solidFill>
                <a:latin typeface="Verdana"/>
                <a:ea typeface="Verdana"/>
                <a:cs typeface="Verdana"/>
                <a:sym typeface="Verdana"/>
              </a:defRPr>
            </a:pPr>
            <a:r>
              <a:t>Metastore connection URL:	 jdbc:derby:;databaseName=metastore_db;create=true</a:t>
            </a:r>
          </a:p>
          <a:p>
            <a:pPr>
              <a:spcBef>
                <a:spcPts val="0"/>
              </a:spcBef>
              <a:defRPr>
                <a:solidFill>
                  <a:srgbClr val="C00000"/>
                </a:solidFill>
                <a:latin typeface="Verdana"/>
                <a:ea typeface="Verdana"/>
                <a:cs typeface="Verdana"/>
                <a:sym typeface="Verdana"/>
              </a:defRPr>
            </a:pPr>
            <a:r>
              <a:t>Metastore Connection Driver :	 org.apache.derby.jdbc.EmbeddedDriver</a:t>
            </a:r>
          </a:p>
          <a:p>
            <a:pPr>
              <a:spcBef>
                <a:spcPts val="0"/>
              </a:spcBef>
              <a:defRPr>
                <a:solidFill>
                  <a:srgbClr val="C00000"/>
                </a:solidFill>
                <a:latin typeface="Verdana"/>
                <a:ea typeface="Verdana"/>
                <a:cs typeface="Verdana"/>
                <a:sym typeface="Verdana"/>
              </a:defRPr>
            </a:pPr>
            <a:r>
              <a:t>Metastore connection User:	 APP</a:t>
            </a:r>
          </a:p>
          <a:p>
            <a:pPr>
              <a:spcBef>
                <a:spcPts val="0"/>
              </a:spcBef>
              <a:defRPr>
                <a:solidFill>
                  <a:srgbClr val="C00000"/>
                </a:solidFill>
                <a:latin typeface="Verdana"/>
                <a:ea typeface="Verdana"/>
                <a:cs typeface="Verdana"/>
                <a:sym typeface="Verdana"/>
              </a:defRPr>
            </a:pPr>
            <a:r>
              <a:t>Hive distribution version:	 2.1.0</a:t>
            </a:r>
          </a:p>
          <a:p>
            <a:pPr>
              <a:spcBef>
                <a:spcPts val="0"/>
              </a:spcBef>
              <a:defRPr>
                <a:solidFill>
                  <a:srgbClr val="C00000"/>
                </a:solidFill>
                <a:latin typeface="Verdana"/>
                <a:ea typeface="Verdana"/>
                <a:cs typeface="Verdana"/>
                <a:sym typeface="Verdana"/>
              </a:defRPr>
            </a:pPr>
            <a:r>
              <a:t>Metastore schema version:	 2.1.0</a:t>
            </a:r>
          </a:p>
          <a:p>
            <a:pPr>
              <a:spcBef>
                <a:spcPts val="0"/>
              </a:spcBef>
              <a:defRPr>
                <a:solidFill>
                  <a:srgbClr val="C00000"/>
                </a:solidFill>
                <a:latin typeface="Verdana"/>
                <a:ea typeface="Verdana"/>
                <a:cs typeface="Verdana"/>
                <a:sym typeface="Verdana"/>
              </a:defRPr>
            </a:pPr>
            <a:r>
              <a:t>schemaTool completed</a:t>
            </a:r>
          </a:p>
          <a:p>
            <a:pPr>
              <a:spcBef>
                <a:spcPts val="0"/>
              </a:spcBef>
              <a:defRPr>
                <a:solidFill>
                  <a:srgbClr val="C00000"/>
                </a:solidFill>
                <a:latin typeface="Verdana"/>
                <a:ea typeface="Verdana"/>
                <a:cs typeface="Verdana"/>
                <a:sym typeface="Verdana"/>
              </a:defRPr>
            </a:pPr>
            <a:endParaRPr/>
          </a:p>
          <a:p>
            <a:pPr>
              <a:spcBef>
                <a:spcPts val="0"/>
              </a:spcBef>
              <a:defRPr>
                <a:solidFill>
                  <a:srgbClr val="C00000"/>
                </a:solidFill>
                <a:latin typeface="Verdana"/>
                <a:ea typeface="Verdana"/>
                <a:cs typeface="Verdana"/>
                <a:sym typeface="Verdana"/>
              </a:defRPr>
            </a:pPr>
            <a:endParaRPr/>
          </a:p>
          <a:p>
            <a:pPr>
              <a:spcBef>
                <a:spcPts val="0"/>
              </a:spcBef>
              <a:defRPr>
                <a:solidFill>
                  <a:srgbClr val="C00000"/>
                </a:solidFill>
                <a:latin typeface="Verdana"/>
                <a:ea typeface="Verdana"/>
                <a:cs typeface="Verdana"/>
                <a:sym typeface="Verdana"/>
              </a:defRPr>
            </a:pPr>
            <a:r>
              <a:t>$</a:t>
            </a:r>
            <a:r>
              <a:rPr b="1">
                <a:solidFill>
                  <a:srgbClr val="0070C0"/>
                </a:solidFill>
              </a:rPr>
              <a:t> ij</a:t>
            </a:r>
          </a:p>
          <a:p>
            <a:pPr>
              <a:spcBef>
                <a:spcPts val="0"/>
              </a:spcBef>
              <a:defRPr>
                <a:solidFill>
                  <a:srgbClr val="C00000"/>
                </a:solidFill>
                <a:latin typeface="Verdana"/>
                <a:ea typeface="Verdana"/>
                <a:cs typeface="Verdana"/>
                <a:sym typeface="Verdana"/>
              </a:defRPr>
            </a:pPr>
            <a:r>
              <a:t>ij </a:t>
            </a:r>
            <a:r>
              <a:rPr>
                <a:latin typeface="新細明體"/>
                <a:ea typeface="新細明體"/>
                <a:cs typeface="新細明體"/>
                <a:sym typeface="新細明體"/>
              </a:rPr>
              <a:t>版本 </a:t>
            </a:r>
            <a:r>
              <a:t>10.11</a:t>
            </a:r>
          </a:p>
          <a:p>
            <a:pPr>
              <a:spcBef>
                <a:spcPts val="0"/>
              </a:spcBef>
              <a:defRPr>
                <a:solidFill>
                  <a:srgbClr val="C00000"/>
                </a:solidFill>
                <a:latin typeface="Verdana"/>
                <a:ea typeface="Verdana"/>
                <a:cs typeface="Verdana"/>
                <a:sym typeface="Verdana"/>
              </a:defRPr>
            </a:pPr>
            <a:r>
              <a:t>ij&gt; </a:t>
            </a:r>
            <a:r>
              <a:rPr b="1">
                <a:solidFill>
                  <a:srgbClr val="0070C0"/>
                </a:solidFill>
              </a:rPr>
              <a:t>connect 'jdbc:derby:metastore_db';</a:t>
            </a:r>
          </a:p>
          <a:p>
            <a:pPr>
              <a:spcBef>
                <a:spcPts val="0"/>
              </a:spcBef>
              <a:defRPr>
                <a:solidFill>
                  <a:srgbClr val="C00000"/>
                </a:solidFill>
                <a:latin typeface="Verdana"/>
                <a:ea typeface="Verdana"/>
                <a:cs typeface="Verdana"/>
                <a:sym typeface="Verdana"/>
              </a:defRPr>
            </a:pPr>
            <a:r>
              <a:t>ij&gt; </a:t>
            </a:r>
            <a:r>
              <a:rPr b="1">
                <a:solidFill>
                  <a:srgbClr val="0070C0"/>
                </a:solidFill>
              </a:rPr>
              <a:t>show tables;</a:t>
            </a:r>
          </a:p>
          <a:p>
            <a:pPr>
              <a:spcBef>
                <a:spcPts val="0"/>
              </a:spcBef>
              <a:defRPr>
                <a:solidFill>
                  <a:srgbClr val="C00000"/>
                </a:solidFill>
                <a:latin typeface="Verdana"/>
                <a:ea typeface="Verdana"/>
                <a:cs typeface="Verdana"/>
                <a:sym typeface="Verdana"/>
              </a:defRPr>
            </a:pPr>
            <a:r>
              <a:t>TABLE_SCHEM         |TABLE_NAME                    |REMARKS             </a:t>
            </a:r>
          </a:p>
          <a:p>
            <a:pPr>
              <a:spcBef>
                <a:spcPts val="0"/>
              </a:spcBef>
              <a:defRPr>
                <a:solidFill>
                  <a:srgbClr val="C00000"/>
                </a:solidFill>
                <a:latin typeface="Verdana"/>
                <a:ea typeface="Verdana"/>
                <a:cs typeface="Verdana"/>
                <a:sym typeface="Verdana"/>
              </a:defRPr>
            </a:pPr>
            <a:r>
              <a:t>------------------------------------------------------------------------</a:t>
            </a:r>
          </a:p>
          <a:p>
            <a:pPr>
              <a:spcBef>
                <a:spcPts val="0"/>
              </a:spcBef>
              <a:defRPr>
                <a:solidFill>
                  <a:srgbClr val="C00000"/>
                </a:solidFill>
                <a:latin typeface="Verdana"/>
                <a:ea typeface="Verdana"/>
                <a:cs typeface="Verdana"/>
                <a:sym typeface="Verdana"/>
              </a:defRPr>
            </a:pPr>
            <a:r>
              <a:t>SYS                 |SYSALIASES                    |                    </a:t>
            </a:r>
          </a:p>
          <a:p>
            <a:pPr>
              <a:spcBef>
                <a:spcPts val="0"/>
              </a:spcBef>
              <a:defRPr>
                <a:solidFill>
                  <a:srgbClr val="C00000"/>
                </a:solidFill>
                <a:latin typeface="Verdana"/>
                <a:ea typeface="Verdana"/>
                <a:cs typeface="Verdana"/>
                <a:sym typeface="Verdana"/>
              </a:defRPr>
            </a:pPr>
            <a:r>
              <a:t>SYS                 |SYSCHECKS                     |                    </a:t>
            </a:r>
          </a:p>
          <a:p>
            <a:pPr>
              <a:spcBef>
                <a:spcPts val="0"/>
              </a:spcBef>
              <a:defRPr>
                <a:solidFill>
                  <a:srgbClr val="C00000"/>
                </a:solidFill>
                <a:latin typeface="Verdana"/>
                <a:ea typeface="Verdana"/>
                <a:cs typeface="Verdana"/>
                <a:sym typeface="Verdana"/>
              </a:defRPr>
            </a:pPr>
            <a:r>
              <a:t>SYS                 |SYSCOLPERMS                   |                    </a:t>
            </a:r>
          </a:p>
          <a:p>
            <a:pPr>
              <a:spcBef>
                <a:spcPts val="0"/>
              </a:spcBef>
              <a:defRPr>
                <a:solidFill>
                  <a:srgbClr val="C00000"/>
                </a:solidFill>
                <a:latin typeface="Verdana"/>
                <a:ea typeface="Verdana"/>
                <a:cs typeface="Verdana"/>
                <a:sym typeface="Verdana"/>
              </a:defRPr>
            </a:pPr>
            <a:r>
              <a:t>...........</a:t>
            </a:r>
          </a:p>
          <a:p>
            <a:pPr>
              <a:lnSpc>
                <a:spcPct val="80000"/>
              </a:lnSpc>
            </a:pPr>
            <a:endParaRPr/>
          </a:p>
          <a:p>
            <a:pPr>
              <a:lnSpc>
                <a:spcPct val="80000"/>
              </a:lnSpc>
            </a:pPr>
            <a:endParaRPr/>
          </a:p>
          <a:p>
            <a:pPr>
              <a:lnSpc>
                <a:spcPct val="80000"/>
              </a:lnSpc>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nSpc>
                <a:spcPct val="80000"/>
              </a:lnSpc>
              <a:spcBef>
                <a:spcPts val="200"/>
              </a:spcBef>
              <a:defRPr b="1"/>
            </a:pPr>
            <a:r>
              <a:t>設定使用者專屬 Hive 資料倉儲目錄</a:t>
            </a:r>
          </a:p>
          <a:p>
            <a:pPr>
              <a:lnSpc>
                <a:spcPct val="80000"/>
              </a:lnSpc>
              <a:spcBef>
                <a:spcPts val="200"/>
              </a:spcBef>
            </a:pPr>
            <a:r>
              <a:t>Hive 內定所有使用者的資料庫與資料表, 存在 HDFS 分散檔案系統的/user/hive/warehouse/ 這目錄, 如多人同時使用 Hive, 勢必造成資料衝突.</a:t>
            </a:r>
          </a:p>
          <a:p>
            <a:pPr>
              <a:lnSpc>
                <a:spcPct val="80000"/>
              </a:lnSpc>
              <a:spcBef>
                <a:spcPts val="200"/>
              </a:spcBef>
            </a:pPr>
            <a:r>
              <a:t>在 使用者 家目錄中, 編輯 .hiverc 設定檔</a:t>
            </a:r>
          </a:p>
          <a:p>
            <a:pPr>
              <a:lnSpc>
                <a:spcPct val="80000"/>
              </a:lnSpc>
              <a:spcBef>
                <a:spcPts val="200"/>
              </a:spcBef>
            </a:pPr>
            <a:r>
              <a:t>$ cat .hiverc</a:t>
            </a:r>
          </a:p>
          <a:p>
            <a:pPr>
              <a:lnSpc>
                <a:spcPct val="80000"/>
              </a:lnSpc>
              <a:spcBef>
                <a:spcPts val="200"/>
              </a:spcBef>
            </a:pPr>
            <a:r>
              <a:t>set hive.cli.print.current.db=true;</a:t>
            </a:r>
          </a:p>
          <a:p>
            <a:pPr>
              <a:lnSpc>
                <a:spcPct val="80000"/>
              </a:lnSpc>
              <a:spcBef>
                <a:spcPts val="200"/>
              </a:spcBef>
            </a:pPr>
            <a:r>
              <a:t>set hive.metastore.warehouse.dir=/user/rbean/hive;</a:t>
            </a:r>
          </a:p>
          <a:p>
            <a:pPr>
              <a:lnSpc>
                <a:spcPct val="80000"/>
              </a:lnSpc>
              <a:spcBef>
                <a:spcPts val="200"/>
              </a:spcBef>
            </a:pPr>
            <a:r>
              <a:t>set hive.exec.scratchdir=/user/rbean/tmp;</a:t>
            </a:r>
          </a:p>
          <a:p>
            <a:pPr>
              <a:lnSpc>
                <a:spcPct val="80000"/>
              </a:lnSpc>
              <a:spcBef>
                <a:spcPts val="200"/>
              </a:spcBef>
            </a:pPr>
            <a:endParaRPr/>
          </a:p>
          <a:p>
            <a:pPr>
              <a:lnSpc>
                <a:spcPct val="80000"/>
              </a:lnSpc>
              <a:spcBef>
                <a:spcPts val="200"/>
              </a:spcBef>
            </a:pPr>
            <a:endParaRPr/>
          </a:p>
          <a:p>
            <a:pPr>
              <a:lnSpc>
                <a:spcPct val="80000"/>
              </a:lnSpc>
              <a:spcBef>
                <a:spcPts val="200"/>
              </a:spcBef>
            </a:pPr>
            <a:r>
              <a:rPr>
                <a:latin typeface="新細明體"/>
                <a:ea typeface="新細明體"/>
                <a:cs typeface="新細明體"/>
                <a:sym typeface="新細明體"/>
              </a:rPr>
              <a:t>匯入 </a:t>
            </a:r>
            <a:r>
              <a:t>/etc/passwd </a:t>
            </a:r>
            <a:r>
              <a:rPr>
                <a:latin typeface="新細明體"/>
                <a:ea typeface="新細明體"/>
                <a:cs typeface="新細明體"/>
                <a:sym typeface="新細明體"/>
              </a:rPr>
              <a:t>資料至 </a:t>
            </a:r>
            <a:r>
              <a:t>dummy </a:t>
            </a:r>
            <a:r>
              <a:rPr>
                <a:latin typeface="新細明體"/>
                <a:ea typeface="新細明體"/>
                <a:cs typeface="新細明體"/>
                <a:sym typeface="新細明體"/>
              </a:rPr>
              <a:t>表格</a:t>
            </a:r>
          </a:p>
          <a:p>
            <a:pPr>
              <a:lnSpc>
                <a:spcPct val="80000"/>
              </a:lnSpc>
              <a:spcBef>
                <a:spcPts val="200"/>
              </a:spcBef>
            </a:pPr>
            <a:r>
              <a:t>hive&gt;</a:t>
            </a:r>
            <a:r>
              <a:rPr b="1"/>
              <a:t> load data local inpath '/etc/passwd' into table dummy;</a:t>
            </a:r>
          </a:p>
          <a:p>
            <a:pPr>
              <a:lnSpc>
                <a:spcPct val="80000"/>
              </a:lnSpc>
            </a:pPr>
            <a:endParaRPr b="1"/>
          </a:p>
          <a:p>
            <a:pPr>
              <a:lnSpc>
                <a:spcPct val="80000"/>
              </a:lnSpc>
              <a:spcBef>
                <a:spcPts val="200"/>
              </a:spcBef>
            </a:pPr>
            <a:r>
              <a:t>[</a:t>
            </a:r>
            <a:r>
              <a:rPr>
                <a:latin typeface="新細明體"/>
                <a:ea typeface="新細明體"/>
                <a:cs typeface="新細明體"/>
                <a:sym typeface="新細明體"/>
              </a:rPr>
              <a:t>註</a:t>
            </a:r>
            <a:r>
              <a:t>] </a:t>
            </a:r>
            <a:r>
              <a:rPr>
                <a:latin typeface="新細明體"/>
                <a:ea typeface="新細明體"/>
                <a:cs typeface="新細明體"/>
                <a:sym typeface="新細明體"/>
              </a:rPr>
              <a:t>上述 </a:t>
            </a:r>
            <a:r>
              <a:t>load </a:t>
            </a:r>
            <a:r>
              <a:rPr>
                <a:latin typeface="新細明體"/>
                <a:ea typeface="新細明體"/>
                <a:cs typeface="新細明體"/>
                <a:sym typeface="新細明體"/>
              </a:rPr>
              <a:t>命令會將本機 </a:t>
            </a:r>
            <a:r>
              <a:t>/etc/passwd </a:t>
            </a:r>
            <a:r>
              <a:rPr>
                <a:latin typeface="新細明體"/>
                <a:ea typeface="新細明體"/>
                <a:cs typeface="新細明體"/>
                <a:sym typeface="新細明體"/>
              </a:rPr>
              <a:t>複製一份至 </a:t>
            </a:r>
            <a:r>
              <a:t>HDFS </a:t>
            </a:r>
            <a:r>
              <a:rPr>
                <a:latin typeface="新細明體"/>
                <a:ea typeface="新細明體"/>
                <a:cs typeface="新細明體"/>
                <a:sym typeface="新細明體"/>
              </a:rPr>
              <a:t>的 </a:t>
            </a:r>
            <a:r>
              <a:t>/user/dsa01/hive/dummy </a:t>
            </a:r>
            <a:r>
              <a:rPr>
                <a:latin typeface="新細明體"/>
                <a:ea typeface="新細明體"/>
                <a:cs typeface="新細明體"/>
                <a:sym typeface="新細明體"/>
              </a:rPr>
              <a:t>目錄中</a:t>
            </a:r>
          </a:p>
          <a:p>
            <a:pPr>
              <a:lnSpc>
                <a:spcPct val="80000"/>
              </a:lnSpc>
            </a:pPr>
            <a:endParaRPr>
              <a:latin typeface="新細明體"/>
              <a:ea typeface="新細明體"/>
              <a:cs typeface="新細明體"/>
              <a:sym typeface="新細明體"/>
            </a:endParaRPr>
          </a:p>
          <a:p>
            <a:pPr>
              <a:lnSpc>
                <a:spcPct val="80000"/>
              </a:lnSpc>
              <a:spcBef>
                <a:spcPts val="200"/>
              </a:spcBef>
            </a:pPr>
            <a:r>
              <a:t>hive&gt; </a:t>
            </a:r>
            <a:r>
              <a:rPr b="1"/>
              <a:t>dfs -ls /user/dsa101/hive/dummy; </a:t>
            </a:r>
          </a:p>
          <a:p>
            <a:pPr>
              <a:lnSpc>
                <a:spcPct val="80000"/>
              </a:lnSpc>
              <a:spcBef>
                <a:spcPts val="200"/>
              </a:spcBef>
            </a:pPr>
            <a:r>
              <a:t>Found 1 items</a:t>
            </a:r>
          </a:p>
          <a:p>
            <a:pPr>
              <a:lnSpc>
                <a:spcPct val="80000"/>
              </a:lnSpc>
              <a:spcBef>
                <a:spcPts val="200"/>
              </a:spcBef>
            </a:pPr>
            <a:r>
              <a:t>-rwxr-xr-x  2 dsa101 bigboss  2 2015-09-09 01:30 /user/dsa101/hive/dummy/passwd</a:t>
            </a:r>
            <a:endParaRPr b="1"/>
          </a:p>
          <a:p>
            <a:pPr>
              <a:lnSpc>
                <a:spcPct val="80000"/>
              </a:lnSpc>
              <a:defRPr b="1"/>
            </a:pPr>
            <a:endParaRPr b="1"/>
          </a:p>
          <a:p>
            <a:pPr>
              <a:lnSpc>
                <a:spcPct val="80000"/>
              </a:lnSpc>
              <a:spcBef>
                <a:spcPts val="200"/>
              </a:spcBef>
            </a:pPr>
            <a:r>
              <a:t>hive&gt; </a:t>
            </a:r>
            <a:r>
              <a:rPr b="1"/>
              <a:t>insert into table dummy select value from dummy;</a:t>
            </a:r>
          </a:p>
          <a:p>
            <a:pPr>
              <a:lnSpc>
                <a:spcPct val="80000"/>
              </a:lnSpc>
              <a:spcBef>
                <a:spcPts val="200"/>
              </a:spcBef>
              <a:defRPr b="1"/>
            </a:pPr>
            <a:r>
              <a:rPr b="0">
                <a:latin typeface="新細明體"/>
                <a:ea typeface="新細明體"/>
                <a:cs typeface="新細明體"/>
                <a:sym typeface="新細明體"/>
              </a:rPr>
              <a:t>上式會執行 </a:t>
            </a:r>
            <a:r>
              <a:t>2 </a:t>
            </a:r>
            <a:r>
              <a:rPr b="0">
                <a:latin typeface="新細明體"/>
                <a:ea typeface="新細明體"/>
                <a:cs typeface="新細明體"/>
                <a:sym typeface="新細明體"/>
              </a:rPr>
              <a:t>個 </a:t>
            </a:r>
            <a:r>
              <a:t>Map </a:t>
            </a:r>
            <a:r>
              <a:rPr b="0">
                <a:latin typeface="新細明體"/>
                <a:ea typeface="新細明體"/>
                <a:cs typeface="新細明體"/>
                <a:sym typeface="新細明體"/>
              </a:rPr>
              <a:t>程式</a:t>
            </a:r>
          </a:p>
          <a:p>
            <a:pPr>
              <a:lnSpc>
                <a:spcPct val="80000"/>
              </a:lnSpc>
              <a:spcBef>
                <a:spcPts val="200"/>
              </a:spcBef>
            </a:pPr>
            <a:r>
              <a:t>$ mrrun</a:t>
            </a:r>
          </a:p>
          <a:p>
            <a:pPr>
              <a:lnSpc>
                <a:spcPct val="80000"/>
              </a:lnSpc>
              <a:spcBef>
                <a:spcPts val="200"/>
              </a:spcBef>
            </a:pPr>
            <a:r>
              <a:t>[wka01]</a:t>
            </a:r>
          </a:p>
          <a:p>
            <a:pPr>
              <a:lnSpc>
                <a:spcPct val="80000"/>
              </a:lnSpc>
              <a:spcBef>
                <a:spcPts val="200"/>
              </a:spcBef>
            </a:pPr>
            <a:r>
              <a:t>BEGIN : 21:39:54</a:t>
            </a:r>
          </a:p>
          <a:p>
            <a:pPr>
              <a:lnSpc>
                <a:spcPct val="80000"/>
              </a:lnSpc>
              <a:spcBef>
                <a:spcPts val="200"/>
              </a:spcBef>
            </a:pPr>
            <a:r>
              <a:t>1773 MRAppMaster -Djava.io.tmpdir=/home/bigred/yarn/usercache/dsa101/appcache/application_1515849933824_0002/container_1515849933824_0002_01_000001/tmp -Dlog4j.configuration=container-log4j.properties -Dyarn.app.container.log.dir=/tmp/userlogs/application_1515849933824_0002/container_1515849933824_0002_01_000001 -Dyarn.app.container.log.filesize=0 -Dhadoop.root.logger=INFO,CLA -Dhadoop.root.logfile=syslog -Xmx1024m</a:t>
            </a:r>
          </a:p>
          <a:p>
            <a:pPr>
              <a:lnSpc>
                <a:spcPct val="80000"/>
              </a:lnSpc>
              <a:spcBef>
                <a:spcPts val="200"/>
              </a:spcBef>
            </a:pPr>
            <a:r>
              <a:t>END : 21:42:12</a:t>
            </a:r>
          </a:p>
          <a:p>
            <a:pPr>
              <a:lnSpc>
                <a:spcPct val="80000"/>
              </a:lnSpc>
            </a:pPr>
            <a:endParaRPr/>
          </a:p>
          <a:p>
            <a:pPr>
              <a:lnSpc>
                <a:spcPct val="80000"/>
              </a:lnSpc>
              <a:spcBef>
                <a:spcPts val="200"/>
              </a:spcBef>
            </a:pPr>
            <a:r>
              <a:t>[wka01]</a:t>
            </a:r>
          </a:p>
          <a:p>
            <a:pPr>
              <a:lnSpc>
                <a:spcPct val="80000"/>
              </a:lnSpc>
            </a:pPr>
            <a:endParaRPr/>
          </a:p>
          <a:p>
            <a:pPr>
              <a:lnSpc>
                <a:spcPct val="80000"/>
              </a:lnSpc>
              <a:spcBef>
                <a:spcPts val="200"/>
              </a:spcBef>
            </a:pPr>
            <a:r>
              <a:t>[wka02]</a:t>
            </a:r>
          </a:p>
          <a:p>
            <a:pPr>
              <a:lnSpc>
                <a:spcPct val="80000"/>
              </a:lnSpc>
              <a:spcBef>
                <a:spcPts val="200"/>
              </a:spcBef>
            </a:pPr>
            <a:r>
              <a:t>21:40:55</a:t>
            </a:r>
          </a:p>
          <a:p>
            <a:pPr>
              <a:lnSpc>
                <a:spcPct val="80000"/>
              </a:lnSpc>
              <a:spcBef>
                <a:spcPts val="200"/>
              </a:spcBef>
            </a:pPr>
            <a:r>
              <a:t>1479 YarnChild -Xmx200m</a:t>
            </a:r>
          </a:p>
          <a:p>
            <a:pPr>
              <a:lnSpc>
                <a:spcPct val="80000"/>
              </a:lnSpc>
              <a:spcBef>
                <a:spcPts val="200"/>
              </a:spcBef>
            </a:pPr>
            <a:r>
              <a:t>1482 YarnChild -Xmx200m</a:t>
            </a:r>
          </a:p>
          <a:p>
            <a:pPr>
              <a:lnSpc>
                <a:spcPct val="80000"/>
              </a:lnSpc>
              <a:spcBef>
                <a:spcPts val="200"/>
              </a:spcBef>
            </a:pPr>
            <a:r>
              <a:t>21:41:08</a:t>
            </a:r>
          </a:p>
          <a:p>
            <a:pPr>
              <a:lnSpc>
                <a:spcPct val="80000"/>
              </a:lnSpc>
              <a:spcBef>
                <a:spcPts val="200"/>
              </a:spcBef>
            </a:pPr>
            <a:r>
              <a:t>1479 YarnChild -Xmx200m</a:t>
            </a:r>
          </a:p>
          <a:p>
            <a:pPr>
              <a:lnSpc>
                <a:spcPct val="80000"/>
              </a:lnSpc>
              <a:spcBef>
                <a:spcPts val="200"/>
              </a:spcBef>
            </a:pPr>
            <a:r>
              <a:t>1482 YarnChild -Xmx200m</a:t>
            </a:r>
          </a:p>
          <a:p>
            <a:pPr>
              <a:lnSpc>
                <a:spcPct val="80000"/>
              </a:lnSpc>
              <a:spcBef>
                <a:spcPts val="200"/>
              </a:spcBef>
            </a:pPr>
            <a:r>
              <a:t>21:41:22</a:t>
            </a:r>
          </a:p>
          <a:p>
            <a:pPr>
              <a:lnSpc>
                <a:spcPct val="80000"/>
              </a:lnSpc>
              <a:spcBef>
                <a:spcPts val="200"/>
              </a:spcBef>
            </a:pPr>
            <a:r>
              <a:t>1479 YarnChild -Xmx200m</a:t>
            </a:r>
          </a:p>
          <a:p>
            <a:pPr>
              <a:lnSpc>
                <a:spcPct val="80000"/>
              </a:lnSpc>
              <a:spcBef>
                <a:spcPts val="200"/>
              </a:spcBef>
            </a:pPr>
            <a:r>
              <a:t>1482 YarnChild -Xmx200m</a:t>
            </a:r>
          </a:p>
          <a:p>
            <a:pPr>
              <a:lnSpc>
                <a:spcPct val="80000"/>
              </a:lnSpc>
              <a:spcBef>
                <a:spcPts val="200"/>
              </a:spcBef>
            </a:pPr>
            <a:r>
              <a:t>21:41:35</a:t>
            </a:r>
          </a:p>
          <a:p>
            <a:pPr>
              <a:lnSpc>
                <a:spcPct val="80000"/>
              </a:lnSpc>
              <a:spcBef>
                <a:spcPts val="200"/>
              </a:spcBef>
            </a:pPr>
            <a:r>
              <a:t>1479 YarnChild -Xmx200m</a:t>
            </a:r>
          </a:p>
          <a:p>
            <a:pPr>
              <a:lnSpc>
                <a:spcPct val="80000"/>
              </a:lnSpc>
              <a:spcBef>
                <a:spcPts val="200"/>
              </a:spcBef>
            </a:pPr>
            <a:r>
              <a:t>1482 YarnChild -Xmx200m</a:t>
            </a:r>
          </a:p>
          <a:p>
            <a:pPr>
              <a:lnSpc>
                <a:spcPct val="80000"/>
              </a:lnSpc>
              <a:spcBef>
                <a:spcPts val="200"/>
              </a:spcBef>
            </a:pPr>
            <a:r>
              <a:t>21:41:46</a:t>
            </a:r>
          </a:p>
          <a:p>
            <a:pPr>
              <a:lnSpc>
                <a:spcPct val="80000"/>
              </a:lnSpc>
              <a:spcBef>
                <a:spcPts val="200"/>
              </a:spcBef>
            </a:pPr>
            <a:r>
              <a:t>1479 YarnChild -Xmx200m</a:t>
            </a:r>
          </a:p>
          <a:p>
            <a:pPr>
              <a:lnSpc>
                <a:spcPct val="80000"/>
              </a:lnSpc>
              <a:spcBef>
                <a:spcPts val="200"/>
              </a:spcBef>
            </a:pPr>
            <a:r>
              <a:t>1482 YarnChild -Xmx200m</a:t>
            </a:r>
          </a:p>
          <a:p>
            <a:pPr>
              <a:lnSpc>
                <a:spcPct val="80000"/>
              </a:lnSpc>
            </a:pPr>
            <a:endParaRPr/>
          </a:p>
          <a:p>
            <a:pPr>
              <a:lnSpc>
                <a:spcPct val="80000"/>
              </a:lnSpc>
              <a:spcBef>
                <a:spcPts val="200"/>
              </a:spcBef>
            </a:pPr>
            <a:r>
              <a:t>[wka03]</a:t>
            </a:r>
          </a:p>
          <a:p>
            <a:pPr>
              <a:lnSpc>
                <a:spcPct val="80000"/>
              </a:lnSpc>
            </a:pPr>
            <a:endParaRPr/>
          </a:p>
          <a:p>
            <a:pPr>
              <a:lnSpc>
                <a:spcPct val="80000"/>
              </a:lnSpc>
              <a:spcBef>
                <a:spcPts val="200"/>
              </a:spcBef>
              <a:defRPr b="1"/>
            </a:pPr>
            <a:r>
              <a:t>insert into dummy values('abc');</a:t>
            </a:r>
          </a:p>
          <a:p>
            <a:pPr>
              <a:lnSpc>
                <a:spcPct val="80000"/>
              </a:lnSpc>
              <a:spcBef>
                <a:spcPts val="200"/>
              </a:spcBef>
              <a:defRPr b="1"/>
            </a:pPr>
            <a:r>
              <a:rPr b="0">
                <a:latin typeface="新細明體"/>
                <a:ea typeface="新細明體"/>
                <a:cs typeface="新細明體"/>
                <a:sym typeface="新細明體"/>
              </a:rPr>
              <a:t>上式會執行 </a:t>
            </a:r>
            <a:r>
              <a:t>1 </a:t>
            </a:r>
            <a:r>
              <a:rPr b="0">
                <a:latin typeface="新細明體"/>
                <a:ea typeface="新細明體"/>
                <a:cs typeface="新細明體"/>
                <a:sym typeface="新細明體"/>
              </a:rPr>
              <a:t>個 </a:t>
            </a:r>
            <a:r>
              <a:t>Map </a:t>
            </a:r>
            <a:r>
              <a:rPr b="0">
                <a:latin typeface="新細明體"/>
                <a:ea typeface="新細明體"/>
                <a:cs typeface="新細明體"/>
                <a:sym typeface="新細明體"/>
              </a:rPr>
              <a:t>程式</a:t>
            </a:r>
          </a:p>
          <a:p>
            <a:pPr>
              <a:lnSpc>
                <a:spcPct val="80000"/>
              </a:lnSpc>
            </a:pPr>
            <a:endParaRPr b="0">
              <a:latin typeface="新細明體"/>
              <a:ea typeface="新細明體"/>
              <a:cs typeface="新細明體"/>
              <a:sym typeface="新細明體"/>
            </a:endParaRPr>
          </a:p>
          <a:p>
            <a:pPr>
              <a:lnSpc>
                <a:spcPct val="80000"/>
              </a:lnSpc>
              <a:spcBef>
                <a:spcPts val="200"/>
              </a:spcBef>
            </a:pPr>
            <a:r>
              <a:t>$ mrrun</a:t>
            </a:r>
          </a:p>
          <a:p>
            <a:pPr>
              <a:lnSpc>
                <a:spcPct val="80000"/>
              </a:lnSpc>
              <a:spcBef>
                <a:spcPts val="200"/>
              </a:spcBef>
            </a:pPr>
            <a:r>
              <a:t>[wka01]</a:t>
            </a:r>
          </a:p>
          <a:p>
            <a:pPr>
              <a:lnSpc>
                <a:spcPct val="80000"/>
              </a:lnSpc>
              <a:spcBef>
                <a:spcPts val="200"/>
              </a:spcBef>
            </a:pPr>
            <a:r>
              <a:t>BEGIN : 21:35:22</a:t>
            </a:r>
          </a:p>
          <a:p>
            <a:pPr>
              <a:lnSpc>
                <a:spcPct val="80000"/>
              </a:lnSpc>
              <a:spcBef>
                <a:spcPts val="200"/>
              </a:spcBef>
            </a:pPr>
            <a:r>
              <a:t>1114 MRAppMaster -Djava.io.tmpdir=/home/bigred/yarn/usercache/dsa101/appcache/application_1515849933824_0001/container_1515849933824_0001_01_000001/tmp -Dlog4j.configuration=container-log4j.properties -Dyarn.app.container.log.dir=/tmp/userlogs/application_1515849933824_0001/container_1515849933824_0001_01_000001 -Dyarn.app.container.log.filesize=0 -Dhadoop.root.logger=INFO,CLA -Dhadoop.root.logfile=syslog -Xmx1024m</a:t>
            </a:r>
          </a:p>
          <a:p>
            <a:pPr>
              <a:lnSpc>
                <a:spcPct val="80000"/>
              </a:lnSpc>
              <a:spcBef>
                <a:spcPts val="200"/>
              </a:spcBef>
            </a:pPr>
            <a:r>
              <a:t>END : 21:37:52</a:t>
            </a:r>
          </a:p>
          <a:p>
            <a:pPr>
              <a:lnSpc>
                <a:spcPct val="80000"/>
              </a:lnSpc>
            </a:pPr>
            <a:endParaRPr/>
          </a:p>
          <a:p>
            <a:pPr>
              <a:lnSpc>
                <a:spcPct val="80000"/>
              </a:lnSpc>
              <a:spcBef>
                <a:spcPts val="200"/>
              </a:spcBef>
            </a:pPr>
            <a:r>
              <a:t>[wka01]</a:t>
            </a:r>
          </a:p>
          <a:p>
            <a:pPr>
              <a:lnSpc>
                <a:spcPct val="80000"/>
              </a:lnSpc>
            </a:pPr>
            <a:endParaRPr/>
          </a:p>
          <a:p>
            <a:pPr>
              <a:lnSpc>
                <a:spcPct val="80000"/>
              </a:lnSpc>
              <a:spcBef>
                <a:spcPts val="200"/>
              </a:spcBef>
            </a:pPr>
            <a:r>
              <a:t>[wka02]</a:t>
            </a:r>
          </a:p>
          <a:p>
            <a:pPr>
              <a:lnSpc>
                <a:spcPct val="80000"/>
              </a:lnSpc>
            </a:pPr>
            <a:endParaRPr/>
          </a:p>
          <a:p>
            <a:pPr>
              <a:lnSpc>
                <a:spcPct val="80000"/>
              </a:lnSpc>
              <a:spcBef>
                <a:spcPts val="200"/>
              </a:spcBef>
            </a:pPr>
            <a:r>
              <a:t>[wka03]</a:t>
            </a:r>
          </a:p>
          <a:p>
            <a:pPr>
              <a:lnSpc>
                <a:spcPct val="80000"/>
              </a:lnSpc>
              <a:spcBef>
                <a:spcPts val="200"/>
              </a:spcBef>
            </a:pPr>
            <a:r>
              <a:t>21:36:41</a:t>
            </a:r>
          </a:p>
          <a:p>
            <a:pPr>
              <a:lnSpc>
                <a:spcPct val="80000"/>
              </a:lnSpc>
              <a:spcBef>
                <a:spcPts val="200"/>
              </a:spcBef>
            </a:pPr>
            <a:r>
              <a:t>1224 YarnChild -Xmx200m</a:t>
            </a:r>
          </a:p>
          <a:p>
            <a:pPr>
              <a:lnSpc>
                <a:spcPct val="80000"/>
              </a:lnSpc>
              <a:spcBef>
                <a:spcPts val="200"/>
              </a:spcBef>
            </a:pPr>
            <a:r>
              <a:t>21:37:01</a:t>
            </a:r>
          </a:p>
          <a:p>
            <a:pPr>
              <a:lnSpc>
                <a:spcPct val="80000"/>
              </a:lnSpc>
              <a:spcBef>
                <a:spcPts val="200"/>
              </a:spcBef>
            </a:pPr>
            <a:r>
              <a:t>1224 YarnChild -Xmx200m</a:t>
            </a:r>
          </a:p>
          <a:p>
            <a:pPr>
              <a:lnSpc>
                <a:spcPct val="80000"/>
              </a:lnSpc>
              <a:spcBef>
                <a:spcPts val="200"/>
              </a:spcBef>
            </a:pPr>
            <a:r>
              <a:t>21:37:14</a:t>
            </a:r>
          </a:p>
          <a:p>
            <a:pPr>
              <a:lnSpc>
                <a:spcPct val="80000"/>
              </a:lnSpc>
              <a:spcBef>
                <a:spcPts val="200"/>
              </a:spcBef>
            </a:pPr>
            <a:r>
              <a:t>1224 YarnChild -Xmx200m</a:t>
            </a:r>
          </a:p>
          <a:p>
            <a:pPr>
              <a:lnSpc>
                <a:spcPct val="80000"/>
              </a:lnSpc>
              <a:spcBef>
                <a:spcPts val="200"/>
              </a:spcBef>
            </a:pPr>
            <a:r>
              <a:t>21:37:33</a:t>
            </a:r>
          </a:p>
          <a:p>
            <a:pPr>
              <a:lnSpc>
                <a:spcPct val="80000"/>
              </a:lnSpc>
              <a:spcBef>
                <a:spcPts val="200"/>
              </a:spcBef>
            </a:pPr>
            <a:r>
              <a:t>1224 YarnChild -Xmx200m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pPr>
              <a:defRPr b="1"/>
            </a:pPr>
            <a:r>
              <a:t>1. HiveQL - Select-Joins</a:t>
            </a:r>
          </a:p>
          <a:p>
            <a:r>
              <a:t>https://www.tutorialspoint.com/hive/hiveql_joins.htm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t>執行 Hive 命令出現 "Unable to instantiate org.apache.hadoop.hive.ql.metadata.SessionHiveMetaStoreClient", 請重建 derby 資料庫, 命令如下</a:t>
            </a:r>
          </a:p>
          <a:p>
            <a:r>
              <a:t>$ rm -r metastore_db/</a:t>
            </a:r>
          </a:p>
          <a:p>
            <a:r>
              <a:t>$ schematool -initSchema -dbType derby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pPr>
              <a:spcBef>
                <a:spcPts val="300"/>
              </a:spcBef>
              <a:defRPr b="1">
                <a:solidFill>
                  <a:srgbClr val="404040"/>
                </a:solidFill>
                <a:latin typeface="Verdana"/>
                <a:ea typeface="Verdana"/>
                <a:cs typeface="Verdana"/>
                <a:sym typeface="Verdana"/>
              </a:defRPr>
            </a:pPr>
            <a:r>
              <a:rPr dirty="0"/>
              <a:t>1. 在 Azure HDInsight </a:t>
            </a:r>
            <a:r>
              <a:rPr dirty="0" err="1"/>
              <a:t>中使用</a:t>
            </a:r>
            <a:r>
              <a:rPr dirty="0"/>
              <a:t> ODBC </a:t>
            </a:r>
            <a:r>
              <a:rPr dirty="0" err="1"/>
              <a:t>藉由</a:t>
            </a:r>
            <a:r>
              <a:rPr dirty="0"/>
              <a:t> Microsoft Power BI 將 Apache Hive </a:t>
            </a:r>
            <a:r>
              <a:rPr dirty="0" err="1"/>
              <a:t>資料視覺化</a:t>
            </a:r>
            <a:endParaRPr dirty="0"/>
          </a:p>
          <a:p>
            <a:pPr>
              <a:spcBef>
                <a:spcPts val="300"/>
              </a:spcBef>
              <a:defRPr>
                <a:solidFill>
                  <a:srgbClr val="404040"/>
                </a:solidFill>
                <a:latin typeface="Verdana"/>
                <a:ea typeface="Verdana"/>
                <a:cs typeface="Verdana"/>
                <a:sym typeface="Verdana"/>
              </a:defRPr>
            </a:pPr>
            <a:r>
              <a:rPr dirty="0"/>
              <a:t>https://docs.microsoft.com/zh-tw/azure/hdinsight/hadoop/apache-hadoop-connect-hive-power-bi</a:t>
            </a:r>
          </a:p>
          <a:p>
            <a:pPr>
              <a:spcBef>
                <a:spcPts val="300"/>
              </a:spcBef>
              <a:defRPr>
                <a:solidFill>
                  <a:srgbClr val="404040"/>
                </a:solidFill>
                <a:latin typeface="Verdana"/>
                <a:ea typeface="Verdana"/>
                <a:cs typeface="Verdana"/>
                <a:sym typeface="Verdana"/>
              </a:defRPr>
            </a:pPr>
            <a:endParaRPr dirty="0"/>
          </a:p>
          <a:p>
            <a:pPr>
              <a:spcBef>
                <a:spcPts val="300"/>
              </a:spcBef>
              <a:defRPr>
                <a:solidFill>
                  <a:srgbClr val="404040"/>
                </a:solidFill>
                <a:latin typeface="Verdana"/>
                <a:ea typeface="Verdana"/>
                <a:cs typeface="Verdana"/>
                <a:sym typeface="Verdana"/>
              </a:defRPr>
            </a:pPr>
            <a:r>
              <a:rPr dirty="0"/>
              <a:t>Step 1 :- The UI calls the execute interface to the Driver</a:t>
            </a:r>
          </a:p>
          <a:p>
            <a:pPr>
              <a:defRPr>
                <a:solidFill>
                  <a:srgbClr val="404040"/>
                </a:solidFill>
                <a:latin typeface="Verdana"/>
                <a:ea typeface="Verdana"/>
                <a:cs typeface="Verdana"/>
                <a:sym typeface="Verdana"/>
              </a:defRPr>
            </a:pPr>
            <a:endParaRPr dirty="0"/>
          </a:p>
          <a:p>
            <a:pPr>
              <a:spcBef>
                <a:spcPts val="300"/>
              </a:spcBef>
              <a:defRPr>
                <a:solidFill>
                  <a:srgbClr val="404040"/>
                </a:solidFill>
                <a:latin typeface="Verdana"/>
                <a:ea typeface="Verdana"/>
                <a:cs typeface="Verdana"/>
                <a:sym typeface="Verdana"/>
              </a:defRPr>
            </a:pPr>
            <a:r>
              <a:rPr dirty="0"/>
              <a:t>Step 2 :- The Driver creates a session handle for the query and sends the query to the compiler to generate an execution plan</a:t>
            </a:r>
          </a:p>
          <a:p>
            <a:pPr>
              <a:defRPr>
                <a:solidFill>
                  <a:srgbClr val="404040"/>
                </a:solidFill>
                <a:latin typeface="Verdana"/>
                <a:ea typeface="Verdana"/>
                <a:cs typeface="Verdana"/>
                <a:sym typeface="Verdana"/>
              </a:defRPr>
            </a:pPr>
            <a:endParaRPr dirty="0"/>
          </a:p>
          <a:p>
            <a:pPr>
              <a:spcBef>
                <a:spcPts val="300"/>
              </a:spcBef>
              <a:defRPr>
                <a:solidFill>
                  <a:srgbClr val="404040"/>
                </a:solidFill>
                <a:latin typeface="Verdana"/>
                <a:ea typeface="Verdana"/>
                <a:cs typeface="Verdana"/>
                <a:sym typeface="Verdana"/>
              </a:defRPr>
            </a:pPr>
            <a:r>
              <a:rPr dirty="0"/>
              <a:t>Step 3&amp;4 :- The compiler needs the metadata so send a request for </a:t>
            </a:r>
            <a:r>
              <a:rPr dirty="0" err="1"/>
              <a:t>getMetaData</a:t>
            </a:r>
            <a:r>
              <a:rPr dirty="0"/>
              <a:t> and receives the </a:t>
            </a:r>
            <a:r>
              <a:rPr dirty="0" err="1"/>
              <a:t>sendMetaData</a:t>
            </a:r>
            <a:r>
              <a:rPr dirty="0"/>
              <a:t> request from </a:t>
            </a:r>
            <a:r>
              <a:rPr dirty="0" err="1"/>
              <a:t>MetaStore</a:t>
            </a:r>
            <a:r>
              <a:rPr dirty="0"/>
              <a:t>.</a:t>
            </a:r>
          </a:p>
          <a:p>
            <a:pPr>
              <a:defRPr>
                <a:solidFill>
                  <a:srgbClr val="404040"/>
                </a:solidFill>
                <a:latin typeface="Verdana"/>
                <a:ea typeface="Verdana"/>
                <a:cs typeface="Verdana"/>
                <a:sym typeface="Verdana"/>
              </a:defRPr>
            </a:pPr>
            <a:endParaRPr dirty="0"/>
          </a:p>
          <a:p>
            <a:pPr>
              <a:spcBef>
                <a:spcPts val="300"/>
              </a:spcBef>
              <a:defRPr>
                <a:solidFill>
                  <a:srgbClr val="404040"/>
                </a:solidFill>
                <a:latin typeface="Verdana"/>
                <a:ea typeface="Verdana"/>
                <a:cs typeface="Verdana"/>
                <a:sym typeface="Verdana"/>
              </a:defRPr>
            </a:pPr>
            <a:r>
              <a:rPr dirty="0"/>
              <a:t>Step 5 :- This metadata is used to </a:t>
            </a:r>
            <a:r>
              <a:rPr dirty="0" err="1"/>
              <a:t>typecheck</a:t>
            </a:r>
            <a:r>
              <a:rPr dirty="0"/>
              <a:t> the expressions in the query tree as well as to prune partitions based on query predicates. The plan generated by the compiler  is a DAG of stages with each stage being either a map/reduce job, a metadata operation or an operation on HDFS. For map/reduce stages, the plan contains map operator trees (operator trees that are executed on the mappers) and a reduce operator tree (for operations that need reducers).</a:t>
            </a:r>
          </a:p>
          <a:p>
            <a:pPr>
              <a:defRPr>
                <a:solidFill>
                  <a:srgbClr val="404040"/>
                </a:solidFill>
                <a:latin typeface="Verdana"/>
                <a:ea typeface="Verdana"/>
                <a:cs typeface="Verdana"/>
                <a:sym typeface="Verdana"/>
              </a:defRPr>
            </a:pPr>
            <a:endParaRPr dirty="0"/>
          </a:p>
          <a:p>
            <a:pPr>
              <a:spcBef>
                <a:spcPts val="300"/>
              </a:spcBef>
              <a:defRPr>
                <a:solidFill>
                  <a:srgbClr val="404040"/>
                </a:solidFill>
                <a:latin typeface="Verdana"/>
                <a:ea typeface="Verdana"/>
                <a:cs typeface="Verdana"/>
                <a:sym typeface="Verdana"/>
              </a:defRPr>
            </a:pPr>
            <a:r>
              <a:rPr dirty="0"/>
              <a:t>Step 6 :-  The execution engine submits these stages to appropriate components (steps 6, 6.1, 6.2 and 6.3). In each task (mapper/reducer) the </a:t>
            </a:r>
            <a:r>
              <a:rPr dirty="0" err="1"/>
              <a:t>deserializer</a:t>
            </a:r>
            <a:r>
              <a:rPr dirty="0"/>
              <a:t> associated with the table or intermediate outputs is used to read the rows from HDFS files and these are passed through the associated operator </a:t>
            </a:r>
            <a:r>
              <a:rPr dirty="0" err="1"/>
              <a:t>tree.Once</a:t>
            </a:r>
            <a:r>
              <a:rPr dirty="0"/>
              <a:t> the output generate  it is written to a temporary HDFS file though the </a:t>
            </a:r>
            <a:r>
              <a:rPr dirty="0" err="1"/>
              <a:t>serializer</a:t>
            </a:r>
            <a:r>
              <a:rPr dirty="0"/>
              <a:t>. The temporary files are used to provide the to subsequent map/reduce stages of the </a:t>
            </a:r>
            <a:r>
              <a:rPr dirty="0" err="1"/>
              <a:t>plan.For</a:t>
            </a:r>
            <a:r>
              <a:rPr dirty="0"/>
              <a:t> DML operations the final temporary file is moved to the table’s location</a:t>
            </a:r>
          </a:p>
          <a:p>
            <a:pPr>
              <a:defRPr>
                <a:solidFill>
                  <a:srgbClr val="404040"/>
                </a:solidFill>
                <a:latin typeface="Verdana"/>
                <a:ea typeface="Verdana"/>
                <a:cs typeface="Verdana"/>
                <a:sym typeface="Verdana"/>
              </a:defRPr>
            </a:pPr>
            <a:endParaRPr dirty="0"/>
          </a:p>
          <a:p>
            <a:pPr>
              <a:spcBef>
                <a:spcPts val="300"/>
              </a:spcBef>
              <a:defRPr>
                <a:solidFill>
                  <a:srgbClr val="404040"/>
                </a:solidFill>
                <a:latin typeface="Verdana"/>
                <a:ea typeface="Verdana"/>
                <a:cs typeface="Verdana"/>
                <a:sym typeface="Verdana"/>
              </a:defRPr>
            </a:pPr>
            <a:r>
              <a:rPr dirty="0"/>
              <a:t>Step 7&amp;8&amp;9 :-  For queries, the contents of the temporary file are read by the execution engine directly from HDFS as part of the fetch call from the Driver</a:t>
            </a:r>
          </a:p>
          <a:p>
            <a:pPr>
              <a:lnSpc>
                <a:spcPct val="80000"/>
              </a:lnSpc>
              <a:spcBef>
                <a:spcPts val="200"/>
              </a:spcBef>
            </a:pPr>
            <a:r>
              <a:rPr dirty="0"/>
              <a:t>UI :- UI means User Interface, The user interface for users to submit queries and other operations to the system.</a:t>
            </a:r>
          </a:p>
          <a:p>
            <a:pPr>
              <a:lnSpc>
                <a:spcPct val="80000"/>
              </a:lnSpc>
            </a:pPr>
            <a:endParaRPr dirty="0"/>
          </a:p>
          <a:p>
            <a:pPr>
              <a:lnSpc>
                <a:spcPct val="80000"/>
              </a:lnSpc>
              <a:spcBef>
                <a:spcPts val="200"/>
              </a:spcBef>
              <a:defRPr b="1"/>
            </a:pPr>
            <a:r>
              <a:rPr dirty="0"/>
              <a:t>Major Components of Hive </a:t>
            </a:r>
          </a:p>
          <a:p>
            <a:pPr>
              <a:lnSpc>
                <a:spcPct val="80000"/>
              </a:lnSpc>
              <a:spcBef>
                <a:spcPts val="200"/>
              </a:spcBef>
            </a:pPr>
            <a:r>
              <a:rPr dirty="0"/>
              <a:t>Driver :- The Driver is used for receives the quires from UI .This component implements the notion of session handles and provides execute and fetch APIs modeled on JDBC/ODBC interfaces.</a:t>
            </a:r>
          </a:p>
          <a:p>
            <a:pPr>
              <a:lnSpc>
                <a:spcPct val="80000"/>
              </a:lnSpc>
            </a:pPr>
            <a:endParaRPr dirty="0"/>
          </a:p>
          <a:p>
            <a:pPr>
              <a:lnSpc>
                <a:spcPct val="80000"/>
              </a:lnSpc>
              <a:spcBef>
                <a:spcPts val="200"/>
              </a:spcBef>
            </a:pPr>
            <a:r>
              <a:rPr dirty="0"/>
              <a:t>Compiler :- The component that parses the query, does semantic analysis on the different query blocks and query expressions and eventually generates an execution plan with the help of the table and partition metadata looked up from the </a:t>
            </a:r>
            <a:r>
              <a:rPr dirty="0" err="1"/>
              <a:t>metastore</a:t>
            </a:r>
            <a:r>
              <a:rPr dirty="0"/>
              <a:t>.</a:t>
            </a:r>
          </a:p>
          <a:p>
            <a:pPr>
              <a:lnSpc>
                <a:spcPct val="80000"/>
              </a:lnSpc>
            </a:pPr>
            <a:endParaRPr dirty="0"/>
          </a:p>
          <a:p>
            <a:pPr>
              <a:lnSpc>
                <a:spcPct val="80000"/>
              </a:lnSpc>
              <a:spcBef>
                <a:spcPts val="200"/>
              </a:spcBef>
            </a:pPr>
            <a:r>
              <a:rPr dirty="0" err="1"/>
              <a:t>MetaStore</a:t>
            </a:r>
            <a:r>
              <a:rPr dirty="0"/>
              <a:t> :-  The component that stores all the structure information of the various tables and partitions in the warehouse including column and column type information, the </a:t>
            </a:r>
            <a:r>
              <a:rPr dirty="0" err="1"/>
              <a:t>serializers</a:t>
            </a:r>
            <a:r>
              <a:rPr dirty="0"/>
              <a:t> and </a:t>
            </a:r>
            <a:r>
              <a:rPr dirty="0" err="1"/>
              <a:t>deserializers</a:t>
            </a:r>
            <a:r>
              <a:rPr dirty="0"/>
              <a:t> necessary to read and write data and the corresponding HDFS files where the data is stored.</a:t>
            </a:r>
          </a:p>
          <a:p>
            <a:pPr>
              <a:lnSpc>
                <a:spcPct val="80000"/>
              </a:lnSpc>
            </a:pPr>
            <a:endParaRPr dirty="0"/>
          </a:p>
          <a:p>
            <a:pPr>
              <a:lnSpc>
                <a:spcPct val="80000"/>
              </a:lnSpc>
              <a:spcBef>
                <a:spcPts val="200"/>
              </a:spcBef>
            </a:pPr>
            <a:r>
              <a:rPr dirty="0"/>
              <a:t>Execution Engine :- The component which executes the execution plan created by the compiler. The plan is a DAG of stages. The execution engine manages the dependencies between these different stages of the plan and executes these stages on the appropriate system components.</a:t>
            </a:r>
          </a:p>
          <a:p>
            <a:pPr>
              <a:lnSpc>
                <a:spcPct val="80000"/>
              </a:lnSpc>
              <a:spcBef>
                <a:spcPts val="200"/>
              </a:spcBef>
            </a:pPr>
            <a:endParaRPr dirty="0"/>
          </a:p>
          <a:p>
            <a:pPr>
              <a:lnSpc>
                <a:spcPct val="80000"/>
              </a:lnSpc>
              <a:spcBef>
                <a:spcPts val="200"/>
              </a:spcBef>
            </a:pPr>
            <a:endParaRPr dirty="0"/>
          </a:p>
          <a:p>
            <a:pPr>
              <a:lnSpc>
                <a:spcPct val="80000"/>
              </a:lnSpc>
              <a:spcBef>
                <a:spcPts val="200"/>
              </a:spcBef>
            </a:pPr>
            <a:endParaRPr dirty="0"/>
          </a:p>
          <a:p>
            <a:pPr>
              <a:lnSpc>
                <a:spcPct val="80000"/>
              </a:lnSpc>
              <a:spcBef>
                <a:spcPts val="200"/>
              </a:spcBef>
            </a:pPr>
            <a:endParaRPr dirty="0"/>
          </a:p>
          <a:p>
            <a:pPr>
              <a:lnSpc>
                <a:spcPct val="80000"/>
              </a:lnSpc>
              <a:spcBef>
                <a:spcPts val="200"/>
              </a:spcBef>
            </a:pPr>
            <a:endParaRPr dirty="0"/>
          </a:p>
          <a:p>
            <a:pPr>
              <a:lnSpc>
                <a:spcPct val="80000"/>
              </a:lnSpc>
              <a:spcBef>
                <a:spcPts val="200"/>
              </a:spcBef>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p>
            <a:pPr>
              <a:lnSpc>
                <a:spcPct val="80000"/>
              </a:lnSpc>
              <a:spcBef>
                <a:spcPts val="200"/>
              </a:spcBef>
              <a:defRPr b="1"/>
            </a:pPr>
            <a:r>
              <a:t>Getting Data into Hadoop</a:t>
            </a:r>
          </a:p>
          <a:p>
            <a:pPr>
              <a:lnSpc>
                <a:spcPct val="80000"/>
              </a:lnSpc>
              <a:spcBef>
                <a:spcPts val="200"/>
              </a:spcBef>
            </a:pPr>
            <a:r>
              <a:t>http://www.informit.com/articles/article.aspx?p=2756471&amp;seqNum=4</a:t>
            </a:r>
          </a:p>
          <a:p>
            <a:pPr>
              <a:lnSpc>
                <a:spcPct val="80000"/>
              </a:lnSpc>
              <a:spcBef>
                <a:spcPts val="200"/>
              </a:spcBef>
              <a:defRPr b="1"/>
            </a:pPr>
            <a:r>
              <a:t>Downloads 18 - Sample CSV Files / Data Sets for Testing (till 1.5 Million Records) - Sales</a:t>
            </a:r>
          </a:p>
          <a:p>
            <a:pPr>
              <a:lnSpc>
                <a:spcPct val="80000"/>
              </a:lnSpc>
              <a:spcBef>
                <a:spcPts val="200"/>
              </a:spcBef>
            </a:pPr>
            <a:r>
              <a:t>http://eforexcel.com/wp/downloads-18-sample-csv-files-data-sets-for-testing-sales/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rPr dirty="0" err="1"/>
              <a:t>顯示</a:t>
            </a:r>
            <a:r>
              <a:rPr dirty="0"/>
              <a:t> </a:t>
            </a:r>
            <a:r>
              <a:rPr dirty="0" err="1"/>
              <a:t>外部資料表</a:t>
            </a:r>
            <a:r>
              <a:rPr dirty="0"/>
              <a:t> Schema </a:t>
            </a:r>
            <a:r>
              <a:rPr dirty="0" err="1"/>
              <a:t>資訊</a:t>
            </a:r>
            <a:r>
              <a:rPr dirty="0"/>
              <a:t>, </a:t>
            </a:r>
            <a:r>
              <a:rPr dirty="0" err="1"/>
              <a:t>這資訊存在</a:t>
            </a:r>
            <a:r>
              <a:rPr dirty="0"/>
              <a:t> Derby </a:t>
            </a:r>
            <a:r>
              <a:rPr dirty="0" err="1"/>
              <a:t>資料庫</a:t>
            </a:r>
            <a:endParaRPr dirty="0"/>
          </a:p>
          <a:p>
            <a:r>
              <a:rPr dirty="0"/>
              <a:t>$ </a:t>
            </a:r>
            <a:r>
              <a:rPr b="1" dirty="0"/>
              <a:t>hive -S -e "describe extended </a:t>
            </a:r>
            <a:r>
              <a:rPr b="1" dirty="0" err="1"/>
              <a:t>twpopulation</a:t>
            </a:r>
            <a:r>
              <a:rPr b="1" dirty="0"/>
              <a:t>" 2&gt;/dev/null</a:t>
            </a:r>
          </a:p>
          <a:p>
            <a:r>
              <a:rPr dirty="0" err="1"/>
              <a:t>statistic_yyy</a:t>
            </a:r>
            <a:r>
              <a:rPr dirty="0"/>
              <a:t>       	</a:t>
            </a:r>
            <a:r>
              <a:rPr dirty="0" err="1"/>
              <a:t>int</a:t>
            </a:r>
            <a:r>
              <a:rPr dirty="0"/>
              <a:t>                 	                    </a:t>
            </a:r>
          </a:p>
          <a:p>
            <a:r>
              <a:rPr dirty="0" err="1"/>
              <a:t>site_id</a:t>
            </a:r>
            <a:r>
              <a:rPr dirty="0"/>
              <a:t>             	string              	                    </a:t>
            </a:r>
          </a:p>
          <a:p>
            <a:r>
              <a:rPr dirty="0" err="1"/>
              <a:t>people_total</a:t>
            </a:r>
            <a:r>
              <a:rPr dirty="0"/>
              <a:t>        	float               	                    </a:t>
            </a:r>
          </a:p>
          <a:p>
            <a:r>
              <a:rPr dirty="0"/>
              <a:t>area                	float               	                    </a:t>
            </a:r>
          </a:p>
          <a:p>
            <a:r>
              <a:rPr dirty="0" err="1"/>
              <a:t>population_density</a:t>
            </a:r>
            <a:r>
              <a:rPr dirty="0"/>
              <a:t>  	</a:t>
            </a:r>
            <a:r>
              <a:rPr dirty="0" err="1"/>
              <a:t>int</a:t>
            </a:r>
            <a:r>
              <a:rPr dirty="0"/>
              <a:t>                 	                    </a:t>
            </a:r>
          </a:p>
          <a:p>
            <a:r>
              <a:rPr dirty="0"/>
              <a:t>	 	 </a:t>
            </a:r>
          </a:p>
          <a:p>
            <a:r>
              <a:rPr dirty="0"/>
              <a:t>Detailed Table Information	Table(</a:t>
            </a:r>
            <a:r>
              <a:rPr dirty="0" err="1"/>
              <a:t>tableName:twpopulation</a:t>
            </a:r>
            <a:r>
              <a:rPr dirty="0"/>
              <a:t>, </a:t>
            </a:r>
            <a:r>
              <a:rPr dirty="0" err="1"/>
              <a:t>dbName:default</a:t>
            </a:r>
            <a:r>
              <a:rPr dirty="0"/>
              <a:t>, </a:t>
            </a:r>
            <a:r>
              <a:rPr dirty="0" err="1"/>
              <a:t>owner:bigred</a:t>
            </a:r>
            <a:r>
              <a:rPr dirty="0"/>
              <a:t>, createTime:1601177800, lastAccessTime:0, retention:0, </a:t>
            </a:r>
            <a:r>
              <a:rPr dirty="0" err="1"/>
              <a:t>sd:StorageDescriptor</a:t>
            </a:r>
            <a:r>
              <a:rPr dirty="0"/>
              <a:t>(cols:[</a:t>
            </a:r>
            <a:r>
              <a:rPr dirty="0" err="1"/>
              <a:t>FieldSchema</a:t>
            </a:r>
            <a:r>
              <a:rPr dirty="0"/>
              <a:t>(</a:t>
            </a:r>
            <a:r>
              <a:rPr dirty="0" err="1"/>
              <a:t>name:statistic_yyy</a:t>
            </a:r>
            <a:r>
              <a:rPr dirty="0"/>
              <a:t>, </a:t>
            </a:r>
            <a:r>
              <a:rPr dirty="0" err="1"/>
              <a:t>type:int</a:t>
            </a:r>
            <a:r>
              <a:rPr dirty="0"/>
              <a:t>, </a:t>
            </a:r>
            <a:r>
              <a:rPr dirty="0" err="1"/>
              <a:t>comment:null</a:t>
            </a:r>
            <a:r>
              <a:rPr dirty="0"/>
              <a:t>), </a:t>
            </a:r>
            <a:r>
              <a:rPr dirty="0" err="1"/>
              <a:t>FieldSchema</a:t>
            </a:r>
            <a:r>
              <a:rPr dirty="0"/>
              <a:t>(</a:t>
            </a:r>
            <a:r>
              <a:rPr dirty="0" err="1"/>
              <a:t>name:site_id</a:t>
            </a:r>
            <a:r>
              <a:rPr dirty="0"/>
              <a:t>, </a:t>
            </a:r>
            <a:r>
              <a:rPr dirty="0" err="1"/>
              <a:t>type:string</a:t>
            </a:r>
            <a:r>
              <a:rPr dirty="0"/>
              <a:t>, </a:t>
            </a:r>
            <a:r>
              <a:rPr dirty="0" err="1"/>
              <a:t>comment:null</a:t>
            </a:r>
            <a:r>
              <a:rPr dirty="0"/>
              <a:t>), </a:t>
            </a:r>
            <a:r>
              <a:rPr dirty="0" err="1"/>
              <a:t>FieldSchema</a:t>
            </a:r>
            <a:r>
              <a:rPr dirty="0"/>
              <a:t>(</a:t>
            </a:r>
            <a:r>
              <a:rPr dirty="0" err="1"/>
              <a:t>name:people_total</a:t>
            </a:r>
            <a:r>
              <a:rPr dirty="0"/>
              <a:t>, </a:t>
            </a:r>
            <a:r>
              <a:rPr dirty="0" err="1"/>
              <a:t>type:float</a:t>
            </a:r>
            <a:r>
              <a:rPr dirty="0"/>
              <a:t>, </a:t>
            </a:r>
            <a:r>
              <a:rPr dirty="0" err="1"/>
              <a:t>comment:null</a:t>
            </a:r>
            <a:r>
              <a:rPr dirty="0"/>
              <a:t>), </a:t>
            </a:r>
            <a:r>
              <a:rPr dirty="0" err="1"/>
              <a:t>FieldSchema</a:t>
            </a:r>
            <a:r>
              <a:rPr dirty="0"/>
              <a:t>(</a:t>
            </a:r>
            <a:r>
              <a:rPr dirty="0" err="1"/>
              <a:t>name:area</a:t>
            </a:r>
            <a:r>
              <a:rPr dirty="0"/>
              <a:t>, </a:t>
            </a:r>
            <a:r>
              <a:rPr dirty="0" err="1"/>
              <a:t>type:float</a:t>
            </a:r>
            <a:r>
              <a:rPr dirty="0"/>
              <a:t>, </a:t>
            </a:r>
            <a:r>
              <a:rPr dirty="0" err="1"/>
              <a:t>comment:null</a:t>
            </a:r>
            <a:r>
              <a:rPr dirty="0"/>
              <a:t>), </a:t>
            </a:r>
            <a:r>
              <a:rPr dirty="0" err="1"/>
              <a:t>FieldSchema</a:t>
            </a:r>
            <a:r>
              <a:rPr dirty="0"/>
              <a:t>(</a:t>
            </a:r>
            <a:r>
              <a:rPr dirty="0" err="1"/>
              <a:t>name:population_density</a:t>
            </a:r>
            <a:r>
              <a:rPr dirty="0"/>
              <a:t>, </a:t>
            </a:r>
            <a:r>
              <a:rPr dirty="0" err="1"/>
              <a:t>type:int</a:t>
            </a:r>
            <a:r>
              <a:rPr dirty="0"/>
              <a:t>, </a:t>
            </a:r>
            <a:r>
              <a:rPr dirty="0" err="1"/>
              <a:t>comment:null</a:t>
            </a:r>
            <a:r>
              <a:rPr dirty="0"/>
              <a:t>)], </a:t>
            </a:r>
            <a:r>
              <a:rPr dirty="0" err="1"/>
              <a:t>location:hdfs</a:t>
            </a:r>
            <a:r>
              <a:rPr dirty="0"/>
              <a:t>://nna:8020/dataset/</a:t>
            </a:r>
            <a:r>
              <a:rPr dirty="0" err="1"/>
              <a:t>twpopulation</a:t>
            </a:r>
            <a:r>
              <a:rPr dirty="0"/>
              <a:t>, </a:t>
            </a:r>
            <a:r>
              <a:rPr dirty="0" err="1"/>
              <a:t>inputFormat:org.apache.hadoop.mapred.TextInputFormat</a:t>
            </a:r>
            <a:r>
              <a:rPr dirty="0"/>
              <a:t>, outputFormat:org.apache.hadoop.hive.ql.io.HiveIgnoreKeyTextOutputFormat, </a:t>
            </a:r>
            <a:r>
              <a:rPr dirty="0" err="1"/>
              <a:t>compressed:false</a:t>
            </a:r>
            <a:r>
              <a:rPr dirty="0"/>
              <a:t>, </a:t>
            </a:r>
            <a:r>
              <a:rPr dirty="0" err="1"/>
              <a:t>numBuckets</a:t>
            </a:r>
            <a:r>
              <a:rPr dirty="0"/>
              <a:t>:-1, </a:t>
            </a:r>
            <a:r>
              <a:rPr dirty="0" err="1"/>
              <a:t>serdeInfo:SerDeInfo</a:t>
            </a:r>
            <a:r>
              <a:rPr dirty="0"/>
              <a:t>(</a:t>
            </a:r>
            <a:r>
              <a:rPr dirty="0" err="1"/>
              <a:t>name:null</a:t>
            </a:r>
            <a:r>
              <a:rPr dirty="0"/>
              <a:t>, serializationLib:org.apache.hadoop.hive.serde2.lazy.LazySimpleSerDe, parameters:{</a:t>
            </a:r>
            <a:r>
              <a:rPr dirty="0" err="1"/>
              <a:t>serialization.format</a:t>
            </a:r>
            <a:r>
              <a:rPr dirty="0"/>
              <a:t>=,, </a:t>
            </a:r>
            <a:r>
              <a:rPr dirty="0" err="1"/>
              <a:t>field.delim</a:t>
            </a:r>
            <a:r>
              <a:rPr dirty="0"/>
              <a:t>=,}), </a:t>
            </a:r>
            <a:r>
              <a:rPr dirty="0" err="1"/>
              <a:t>bucketCols</a:t>
            </a:r>
            <a:r>
              <a:rPr dirty="0"/>
              <a:t>:[], </a:t>
            </a:r>
            <a:r>
              <a:rPr dirty="0" err="1"/>
              <a:t>sortCols</a:t>
            </a:r>
            <a:r>
              <a:rPr dirty="0"/>
              <a:t>:[], parameters:{}, </a:t>
            </a:r>
            <a:r>
              <a:rPr dirty="0" err="1"/>
              <a:t>skewedInfo:SkewedInfo</a:t>
            </a:r>
            <a:r>
              <a:rPr dirty="0"/>
              <a:t>(</a:t>
            </a:r>
            <a:r>
              <a:rPr dirty="0" err="1"/>
              <a:t>skewedColNames</a:t>
            </a:r>
            <a:r>
              <a:rPr dirty="0"/>
              <a:t>:[], </a:t>
            </a:r>
            <a:r>
              <a:rPr dirty="0" err="1"/>
              <a:t>skewedColValues</a:t>
            </a:r>
            <a:r>
              <a:rPr dirty="0"/>
              <a:t>:[], </a:t>
            </a:r>
            <a:r>
              <a:rPr dirty="0" err="1"/>
              <a:t>skewedColValueLocationMaps</a:t>
            </a:r>
            <a:r>
              <a:rPr dirty="0"/>
              <a:t>:{}), </a:t>
            </a:r>
            <a:r>
              <a:rPr dirty="0" err="1"/>
              <a:t>storedAsSubDirectories:false</a:t>
            </a:r>
            <a:r>
              <a:rPr dirty="0"/>
              <a:t>), </a:t>
            </a:r>
            <a:r>
              <a:rPr dirty="0" err="1"/>
              <a:t>partitionKeys</a:t>
            </a:r>
            <a:r>
              <a:rPr dirty="0"/>
              <a:t>:[], parameters:{</a:t>
            </a:r>
            <a:r>
              <a:rPr dirty="0" err="1"/>
              <a:t>transient_lastDdlTime</a:t>
            </a:r>
            <a:r>
              <a:rPr dirty="0"/>
              <a:t>=1601177800, </a:t>
            </a:r>
            <a:r>
              <a:rPr dirty="0" err="1"/>
              <a:t>bucketing_version</a:t>
            </a:r>
            <a:r>
              <a:rPr dirty="0"/>
              <a:t>=2, </a:t>
            </a:r>
            <a:r>
              <a:rPr dirty="0" err="1"/>
              <a:t>totalSize</a:t>
            </a:r>
            <a:r>
              <a:rPr dirty="0"/>
              <a:t>=110284, </a:t>
            </a:r>
            <a:r>
              <a:rPr sz="1300" b="1" dirty="0"/>
              <a:t>EXTERNAL=TRUE</a:t>
            </a:r>
            <a:r>
              <a:rPr dirty="0"/>
              <a:t>, </a:t>
            </a:r>
            <a:r>
              <a:rPr dirty="0" err="1"/>
              <a:t>numFiles</a:t>
            </a:r>
            <a:r>
              <a:rPr dirty="0"/>
              <a:t>=7}, </a:t>
            </a:r>
            <a:r>
              <a:rPr dirty="0" err="1"/>
              <a:t>viewOriginalText:null</a:t>
            </a:r>
            <a:r>
              <a:rPr dirty="0"/>
              <a:t>, </a:t>
            </a:r>
            <a:r>
              <a:rPr dirty="0" err="1"/>
              <a:t>viewExpandedText:null</a:t>
            </a:r>
            <a:r>
              <a:rPr dirty="0"/>
              <a:t>, </a:t>
            </a:r>
            <a:r>
              <a:rPr sz="1300" b="1" dirty="0" err="1"/>
              <a:t>tableType:EXTERNAL_TABLE</a:t>
            </a:r>
            <a:r>
              <a:rPr dirty="0"/>
              <a:t>, </a:t>
            </a:r>
            <a:r>
              <a:rPr dirty="0" err="1"/>
              <a:t>rewriteEnabled:false</a:t>
            </a:r>
            <a:r>
              <a:rPr dirty="0"/>
              <a:t>, </a:t>
            </a:r>
            <a:r>
              <a:rPr dirty="0" err="1"/>
              <a:t>catName:hive</a:t>
            </a:r>
            <a:r>
              <a:rPr dirty="0"/>
              <a:t>, </a:t>
            </a:r>
            <a:r>
              <a:rPr dirty="0" err="1"/>
              <a:t>ownerType:USER</a:t>
            </a:r>
            <a:r>
              <a:rPr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9"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00"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01"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02"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9"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10"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18"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19"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20"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28"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29"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30"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38"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39"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40"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48"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49"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50"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pic>
        <p:nvPicPr>
          <p:cNvPr id="158" name="image.png" descr="image.png"/>
          <p:cNvPicPr>
            <a:picLocks noChangeAspect="1"/>
          </p:cNvPicPr>
          <p:nvPr/>
        </p:nvPicPr>
        <p:blipFill>
          <a:blip r:embed="rId3">
            <a:extLst/>
          </a:blip>
          <a:stretch>
            <a:fillRect/>
          </a:stretch>
        </p:blipFill>
        <p:spPr>
          <a:xfrm>
            <a:off x="8494712" y="6254750"/>
            <a:ext cx="401638" cy="401638"/>
          </a:xfrm>
          <a:prstGeom prst="rect">
            <a:avLst/>
          </a:prstGeom>
          <a:ln w="12700">
            <a:miter lim="400000"/>
          </a:ln>
        </p:spPr>
      </p:pic>
      <p:sp>
        <p:nvSpPr>
          <p:cNvPr id="159"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60"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61" name="幻燈片編號"/>
          <p:cNvSpPr txBox="1">
            <a:spLocks noGrp="1"/>
          </p:cNvSpPr>
          <p:nvPr>
            <p:ph type="sldNum" sz="quarter" idx="2"/>
          </p:nvPr>
        </p:nvSpPr>
        <p:spPr>
          <a:xfrm>
            <a:off x="365125" y="6464649"/>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8"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169"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170"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17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78" name="PPT_Deck_Finished" descr="PPT_Deck_Finished"/>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79" name="大標題文字"/>
          <p:cNvSpPr txBox="1">
            <a:spLocks noGrp="1"/>
          </p:cNvSpPr>
          <p:nvPr>
            <p:ph type="title"/>
          </p:nvPr>
        </p:nvSpPr>
        <p:spPr>
          <a:xfrm>
            <a:off x="830262" y="0"/>
            <a:ext cx="7399338" cy="841375"/>
          </a:xfrm>
          <a:prstGeom prst="rect">
            <a:avLst/>
          </a:prstGeom>
        </p:spPr>
        <p:txBody>
          <a:bodyPr>
            <a:normAutofit/>
          </a:bodyPr>
          <a:lstStyle/>
          <a:p>
            <a:r>
              <a:t>大標題文字</a:t>
            </a:r>
          </a:p>
        </p:txBody>
      </p:sp>
      <p:sp>
        <p:nvSpPr>
          <p:cNvPr id="180" name="內文層級一…"/>
          <p:cNvSpPr txBox="1">
            <a:spLocks noGrp="1"/>
          </p:cNvSpPr>
          <p:nvPr>
            <p:ph type="body" idx="1"/>
          </p:nvPr>
        </p:nvSpPr>
        <p:spPr>
          <a:xfrm>
            <a:off x="1049337" y="1460500"/>
            <a:ext cx="7027863" cy="4681538"/>
          </a:xfrm>
          <a:prstGeom prst="rect">
            <a:avLst/>
          </a:prstGeom>
        </p:spPr>
        <p:txBody>
          <a:bodyPr>
            <a:normAutofit/>
          </a:bodyPr>
          <a:lstStyle>
            <a:lvl1pPr>
              <a:buBlip>
                <a:blip r:embed="rId3"/>
              </a:buBlip>
            </a:lvl1pPr>
          </a:lstStyle>
          <a:p>
            <a:r>
              <a:t>內文層級一</a:t>
            </a:r>
          </a:p>
          <a:p>
            <a:pPr lvl="1"/>
            <a:r>
              <a:t>內文層級二</a:t>
            </a:r>
          </a:p>
          <a:p>
            <a:pPr lvl="2"/>
            <a:r>
              <a:t>內文層級三</a:t>
            </a:r>
          </a:p>
          <a:p>
            <a:pPr lvl="3"/>
            <a:r>
              <a:t>內文層級四</a:t>
            </a:r>
          </a:p>
          <a:p>
            <a:pPr lvl="4"/>
            <a:r>
              <a:t>內文層級五</a:t>
            </a:r>
          </a:p>
        </p:txBody>
      </p:sp>
      <p:sp>
        <p:nvSpPr>
          <p:cNvPr id="18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標題，文字及兩項物件">
    <p:spTree>
      <p:nvGrpSpPr>
        <p:cNvPr id="1" name=""/>
        <p:cNvGrpSpPr/>
        <p:nvPr/>
      </p:nvGrpSpPr>
      <p:grpSpPr>
        <a:xfrm>
          <a:off x="0" y="0"/>
          <a:ext cx="0" cy="0"/>
          <a:chOff x="0" y="0"/>
          <a:chExt cx="0" cy="0"/>
        </a:xfrm>
      </p:grpSpPr>
      <p:sp>
        <p:nvSpPr>
          <p:cNvPr id="188" name="大標題文字"/>
          <p:cNvSpPr txBox="1">
            <a:spLocks noGrp="1"/>
          </p:cNvSpPr>
          <p:nvPr>
            <p:ph type="title"/>
          </p:nvPr>
        </p:nvSpPr>
        <p:spPr>
          <a:xfrm>
            <a:off x="830262" y="0"/>
            <a:ext cx="7399338" cy="841375"/>
          </a:xfrm>
          <a:prstGeom prst="rect">
            <a:avLst/>
          </a:prstGeom>
        </p:spPr>
        <p:txBody>
          <a:bodyPr>
            <a:normAutofit/>
          </a:bodyPr>
          <a:lstStyle/>
          <a:p>
            <a:r>
              <a:t>大標題文字</a:t>
            </a:r>
          </a:p>
        </p:txBody>
      </p:sp>
      <p:sp>
        <p:nvSpPr>
          <p:cNvPr id="189" name="內文層級一…"/>
          <p:cNvSpPr txBox="1">
            <a:spLocks noGrp="1"/>
          </p:cNvSpPr>
          <p:nvPr>
            <p:ph type="body" sz="half" idx="1"/>
          </p:nvPr>
        </p:nvSpPr>
        <p:spPr>
          <a:xfrm>
            <a:off x="1049337" y="1460500"/>
            <a:ext cx="3436939" cy="4681538"/>
          </a:xfrm>
          <a:prstGeom prst="rect">
            <a:avLst/>
          </a:prstGeom>
        </p:spPr>
        <p:txBody>
          <a:bodyPr>
            <a:normAutofit/>
          </a:bodyPr>
          <a:lstStyle>
            <a:lvl1pPr>
              <a:buBlip>
                <a:blip r:embed="rId2"/>
              </a:buBlip>
            </a:lvl1pPr>
            <a:lvl2pPr marL="631825" indent="-174625"/>
          </a:lstStyle>
          <a:p>
            <a:r>
              <a:t>內文層級一</a:t>
            </a:r>
          </a:p>
          <a:p>
            <a:pPr lvl="1"/>
            <a:r>
              <a:t>內文層級二</a:t>
            </a:r>
          </a:p>
          <a:p>
            <a:pPr lvl="2"/>
            <a:r>
              <a:t>內文層級三</a:t>
            </a:r>
          </a:p>
          <a:p>
            <a:pPr lvl="3"/>
            <a:r>
              <a:t>內文層級四</a:t>
            </a:r>
          </a:p>
          <a:p>
            <a:pPr lvl="4"/>
            <a:r>
              <a:t>內文層級五</a:t>
            </a:r>
          </a:p>
        </p:txBody>
      </p:sp>
      <p:sp>
        <p:nvSpPr>
          <p:cNvPr id="190" name="幻燈片編號"/>
          <p:cNvSpPr txBox="1">
            <a:spLocks noGrp="1"/>
          </p:cNvSpPr>
          <p:nvPr>
            <p:ph type="sldNum" sz="quarter" idx="2"/>
          </p:nvPr>
        </p:nvSpPr>
        <p:spPr>
          <a:prstGeom prst="rect">
            <a:avLst/>
          </a:prstGeom>
        </p:spPr>
        <p:txBody>
          <a:bodyPr/>
          <a:lstStyle>
            <a:lvl1pPr defTabSz="457200">
              <a:defRPr b="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20"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21"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22"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36" name="PPT_Deck_Finished" descr="PPT_Deck_Finished"/>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7" name="大標題文字"/>
          <p:cNvSpPr txBox="1">
            <a:spLocks noGrp="1"/>
          </p:cNvSpPr>
          <p:nvPr>
            <p:ph type="title"/>
          </p:nvPr>
        </p:nvSpPr>
        <p:spPr>
          <a:xfrm>
            <a:off x="830262" y="0"/>
            <a:ext cx="7399338" cy="841375"/>
          </a:xfrm>
          <a:prstGeom prst="rect">
            <a:avLst/>
          </a:prstGeom>
        </p:spPr>
        <p:txBody>
          <a:bodyPr>
            <a:normAutofit/>
          </a:bodyPr>
          <a:lstStyle/>
          <a:p>
            <a:r>
              <a:t>大標題文字</a:t>
            </a:r>
          </a:p>
        </p:txBody>
      </p:sp>
      <p:sp>
        <p:nvSpPr>
          <p:cNvPr id="38" name="內文層級一…"/>
          <p:cNvSpPr txBox="1">
            <a:spLocks noGrp="1"/>
          </p:cNvSpPr>
          <p:nvPr>
            <p:ph type="body" idx="1"/>
          </p:nvPr>
        </p:nvSpPr>
        <p:spPr>
          <a:xfrm>
            <a:off x="1049337" y="1460500"/>
            <a:ext cx="7027863" cy="4681538"/>
          </a:xfrm>
          <a:prstGeom prst="rect">
            <a:avLst/>
          </a:prstGeom>
        </p:spPr>
        <p:txBody>
          <a:bodyPr>
            <a:normAutofit/>
          </a:bodyPr>
          <a:lstStyle>
            <a:lvl1pPr>
              <a:buBlip>
                <a:blip r:embed="rId3"/>
              </a:buBlip>
            </a:lvl1pPr>
          </a:lstStyle>
          <a:p>
            <a:r>
              <a:t>內文層級一</a:t>
            </a:r>
          </a:p>
          <a:p>
            <a:pPr lvl="1"/>
            <a:r>
              <a:t>內文層級二</a:t>
            </a:r>
          </a:p>
          <a:p>
            <a:pPr lvl="2"/>
            <a:r>
              <a:t>內文層級三</a:t>
            </a:r>
          </a:p>
          <a:p>
            <a:pPr lvl="3"/>
            <a:r>
              <a:t>內文層級四</a:t>
            </a:r>
          </a:p>
          <a:p>
            <a:pPr lvl="4"/>
            <a:r>
              <a:t>內文層級五</a:t>
            </a:r>
          </a:p>
        </p:txBody>
      </p:sp>
      <p:sp>
        <p:nvSpPr>
          <p:cNvPr id="3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6"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47"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48"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49" name="幻燈片編號"/>
          <p:cNvSpPr txBox="1">
            <a:spLocks noGrp="1"/>
          </p:cNvSpPr>
          <p:nvPr>
            <p:ph type="sldNum" sz="quarter" idx="2"/>
          </p:nvPr>
        </p:nvSpPr>
        <p:spPr>
          <a:xfrm>
            <a:off x="8534400"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6"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57"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58"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59"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6"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67" name="圓形"/>
          <p:cNvSpPr/>
          <p:nvPr/>
        </p:nvSpPr>
        <p:spPr>
          <a:xfrm>
            <a:off x="4495800" y="3924300"/>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68" name="圓形"/>
          <p:cNvSpPr/>
          <p:nvPr/>
        </p:nvSpPr>
        <p:spPr>
          <a:xfrm>
            <a:off x="4695825" y="3924300"/>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69" name="圓形"/>
          <p:cNvSpPr/>
          <p:nvPr/>
        </p:nvSpPr>
        <p:spPr>
          <a:xfrm>
            <a:off x="4297362" y="3924300"/>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70"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71"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72"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9"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80"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81"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82"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9"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a:defRPr b="0">
                <a:solidFill>
                  <a:schemeClr val="accent1">
                    <a:lumOff val="44000"/>
                  </a:schemeClr>
                </a:solidFill>
                <a:latin typeface="Palatino Linotype"/>
                <a:ea typeface="Palatino Linotype"/>
                <a:cs typeface="Palatino Linotype"/>
                <a:sym typeface="Palatino Linotype"/>
              </a:defRPr>
            </a:pPr>
            <a:endParaRPr/>
          </a:p>
        </p:txBody>
      </p:sp>
      <p:sp>
        <p:nvSpPr>
          <p:cNvPr id="90" name="大標題文字"/>
          <p:cNvSpPr txBox="1">
            <a:spLocks noGrp="1"/>
          </p:cNvSpPr>
          <p:nvPr>
            <p:ph type="title"/>
          </p:nvPr>
        </p:nvSpPr>
        <p:spPr>
          <a:xfrm>
            <a:off x="457200" y="0"/>
            <a:ext cx="8229600" cy="1600200"/>
          </a:xfrm>
          <a:prstGeom prst="rect">
            <a:avLst/>
          </a:prstGeom>
        </p:spPr>
        <p:txBody>
          <a:bodyPr lIns="45719" tIns="45719" rIns="45719" bIns="45719" anchor="b">
            <a:normAutofit/>
          </a:bodyPr>
          <a:lstStyle>
            <a:lvl1pPr algn="ctr">
              <a:lnSpc>
                <a:spcPts val="5800"/>
              </a:lnSpc>
              <a:defRPr sz="5400" b="0">
                <a:solidFill>
                  <a:srgbClr val="2F5897"/>
                </a:solidFill>
                <a:latin typeface="Palatino Linotype"/>
                <a:ea typeface="Palatino Linotype"/>
                <a:cs typeface="Palatino Linotype"/>
                <a:sym typeface="Palatino Linotype"/>
              </a:defRPr>
            </a:lvl1pPr>
          </a:lstStyle>
          <a:p>
            <a:r>
              <a:t>大標題文字</a:t>
            </a:r>
          </a:p>
        </p:txBody>
      </p:sp>
      <p:sp>
        <p:nvSpPr>
          <p:cNvPr id="91" name="內文層級一…"/>
          <p:cNvSpPr txBox="1">
            <a:spLocks noGrp="1"/>
          </p:cNvSpPr>
          <p:nvPr>
            <p:ph type="body" idx="1"/>
          </p:nvPr>
        </p:nvSpPr>
        <p:spPr>
          <a:xfrm>
            <a:off x="457200" y="1600200"/>
            <a:ext cx="8229600" cy="4525963"/>
          </a:xfrm>
          <a:prstGeom prst="rect">
            <a:avLst/>
          </a:prstGeom>
        </p:spPr>
        <p:txBody>
          <a:bodyPr lIns="45719" tIns="45719" rIns="45719" bIns="45719">
            <a:normAutofit/>
          </a:bodyPr>
          <a:lstStyle>
            <a:lvl1pPr marL="342900" indent="-3429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1pPr>
            <a:lvl2pPr marL="885825" indent="-428625">
              <a:lnSpc>
                <a:spcPct val="100000"/>
              </a:lnSpc>
              <a:spcBef>
                <a:spcPts val="500"/>
              </a:spcBef>
              <a:buFont typeface="Arial"/>
              <a:buChar char="o"/>
              <a:defRPr b="0">
                <a:solidFill>
                  <a:srgbClr val="0D0D0D"/>
                </a:solidFill>
                <a:latin typeface="Century Gothic"/>
                <a:ea typeface="Century Gothic"/>
                <a:cs typeface="Century Gothic"/>
                <a:sym typeface="Century Gothic"/>
              </a:defRPr>
            </a:lvl2pPr>
            <a:lvl3pPr marL="12192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3pPr>
            <a:lvl4pPr marL="1676400" indent="-304800">
              <a:lnSpc>
                <a:spcPct val="100000"/>
              </a:lnSpc>
              <a:spcBef>
                <a:spcPts val="500"/>
              </a:spcBef>
              <a:buSzPct val="100000"/>
              <a:buFont typeface="Arial"/>
              <a:buChar char="o"/>
              <a:defRPr b="0">
                <a:solidFill>
                  <a:srgbClr val="0D0D0D"/>
                </a:solidFill>
                <a:latin typeface="Century Gothic"/>
                <a:ea typeface="Century Gothic"/>
                <a:cs typeface="Century Gothic"/>
                <a:sym typeface="Century Gothic"/>
              </a:defRPr>
            </a:lvl4pPr>
            <a:lvl5pPr marL="2133600" indent="-304800">
              <a:lnSpc>
                <a:spcPct val="100000"/>
              </a:lnSpc>
              <a:spcBef>
                <a:spcPts val="500"/>
              </a:spcBef>
              <a:buSzPct val="100000"/>
              <a:buFont typeface="Arial"/>
              <a:buChar char="•"/>
              <a:defRPr b="0">
                <a:solidFill>
                  <a:srgbClr val="0D0D0D"/>
                </a:solidFill>
                <a:latin typeface="Century Gothic"/>
                <a:ea typeface="Century Gothic"/>
                <a:cs typeface="Century Gothic"/>
                <a:sym typeface="Century Gothic"/>
              </a:defRPr>
            </a:lvl5pPr>
          </a:lstStyle>
          <a:p>
            <a:r>
              <a:t>內文層級一</a:t>
            </a:r>
          </a:p>
          <a:p>
            <a:pPr lvl="1"/>
            <a:r>
              <a:t>內文層級二</a:t>
            </a:r>
          </a:p>
          <a:p>
            <a:pPr lvl="2"/>
            <a:r>
              <a:t>內文層級三</a:t>
            </a:r>
          </a:p>
          <a:p>
            <a:pPr lvl="3"/>
            <a:r>
              <a:t>內文層級四</a:t>
            </a:r>
          </a:p>
          <a:p>
            <a:pPr lvl="4"/>
            <a:r>
              <a:t>內文層級五</a:t>
            </a:r>
          </a:p>
        </p:txBody>
      </p:sp>
      <p:sp>
        <p:nvSpPr>
          <p:cNvPr id="92" name="幻燈片編號"/>
          <p:cNvSpPr txBox="1">
            <a:spLocks noGrp="1"/>
          </p:cNvSpPr>
          <p:nvPr>
            <p:ph type="sldNum" sz="quarter" idx="2"/>
          </p:nvPr>
        </p:nvSpPr>
        <p:spPr>
          <a:xfrm>
            <a:off x="8543925" y="6416230"/>
            <a:ext cx="236484" cy="245365"/>
          </a:xfrm>
          <a:prstGeom prst="rect">
            <a:avLst/>
          </a:prstGeom>
        </p:spPr>
        <p:txBody>
          <a:bodyPr lIns="27432" tIns="27432" rIns="27432" bIns="27432"/>
          <a:lstStyle>
            <a:lvl1pPr algn="l">
              <a:defRPr b="0">
                <a:solidFill>
                  <a:srgbClr val="595959"/>
                </a:solidFill>
                <a:latin typeface="Century Gothic"/>
                <a:ea typeface="Century Gothic"/>
                <a:cs typeface="Century Gothic"/>
                <a:sym typeface="Century Gothic"/>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Off val="44000"/>
          </a:schemeClr>
        </a:solidFill>
        <a:effectLst/>
      </p:bgPr>
    </p:bg>
    <p:spTree>
      <p:nvGrpSpPr>
        <p:cNvPr id="1" name=""/>
        <p:cNvGrpSpPr/>
        <p:nvPr/>
      </p:nvGrpSpPr>
      <p:grpSpPr>
        <a:xfrm>
          <a:off x="0" y="0"/>
          <a:ext cx="0" cy="0"/>
          <a:chOff x="0" y="0"/>
          <a:chExt cx="0" cy="0"/>
        </a:xfrm>
      </p:grpSpPr>
      <p:pic>
        <p:nvPicPr>
          <p:cNvPr id="2" name="PPT_Deck_Finished" descr="PPT_Deck_Finished"/>
          <p:cNvPicPr>
            <a:picLocks noChangeAspect="1"/>
          </p:cNvPicPr>
          <p:nvPr/>
        </p:nvPicPr>
        <p:blipFill>
          <a:blip r:embed="rId21">
            <a:extLst/>
          </a:blip>
          <a:stretch>
            <a:fillRect/>
          </a:stretch>
        </p:blipFill>
        <p:spPr>
          <a:xfrm>
            <a:off x="762000" y="838200"/>
            <a:ext cx="7620000" cy="5715000"/>
          </a:xfrm>
          <a:prstGeom prst="rect">
            <a:avLst/>
          </a:prstGeom>
          <a:ln w="12700">
            <a:miter lim="400000"/>
          </a:ln>
        </p:spPr>
      </p:pic>
      <p:sp>
        <p:nvSpPr>
          <p:cNvPr id="3" name="大標題文字"/>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r>
              <a:t>大標題文字</a:t>
            </a:r>
          </a:p>
        </p:txBody>
      </p:sp>
      <p:sp>
        <p:nvSpPr>
          <p:cNvPr id="4" name="內文層級一…"/>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buBlip>
                <a:blip r:embed="rId22"/>
              </a:buBlip>
            </a:lvl1pPr>
          </a:lstStyle>
          <a:p>
            <a:r>
              <a:t>內文層級一</a:t>
            </a:r>
          </a:p>
          <a:p>
            <a:pPr lvl="1"/>
            <a:r>
              <a:t>內文層級二</a:t>
            </a:r>
          </a:p>
          <a:p>
            <a:pPr lvl="2"/>
            <a:r>
              <a:t>內文層級三</a:t>
            </a:r>
          </a:p>
          <a:p>
            <a:pPr lvl="3"/>
            <a:r>
              <a:t>內文層級四</a:t>
            </a:r>
          </a:p>
          <a:p>
            <a:pPr lvl="4"/>
            <a:r>
              <a:t>內文層級五</a:t>
            </a:r>
          </a:p>
        </p:txBody>
      </p:sp>
      <p:sp>
        <p:nvSpPr>
          <p:cNvPr id="5" name="幻燈片編號"/>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1pPr>
      <a:lvl2pPr marL="0" marR="0" indent="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2pPr>
      <a:lvl3pPr marL="0" marR="0" indent="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3pPr>
      <a:lvl4pPr marL="0" marR="0" indent="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4pPr>
      <a:lvl5pPr marL="0" marR="0" indent="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5pPr>
      <a:lvl6pPr marL="0" marR="0" indent="45720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6pPr>
      <a:lvl7pPr marL="0" marR="0" indent="91440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7pPr>
      <a:lvl8pPr marL="0" marR="0" indent="137160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8pPr>
      <a:lvl9pPr marL="0" marR="0" indent="1828800" algn="l" defTabSz="914400" rtl="0" latinLnBrk="0">
        <a:lnSpc>
          <a:spcPct val="85000"/>
        </a:lnSpc>
        <a:spcBef>
          <a:spcPts val="0"/>
        </a:spcBef>
        <a:spcAft>
          <a:spcPts val="0"/>
        </a:spcAft>
        <a:buClrTx/>
        <a:buSzTx/>
        <a:buFontTx/>
        <a:buNone/>
        <a:tabLst/>
        <a:defRPr sz="2800" b="1" i="0" u="none" strike="noStrike" cap="none" spc="0" baseline="0">
          <a:solidFill>
            <a:srgbClr val="000000"/>
          </a:solidFill>
          <a:uFillTx/>
          <a:latin typeface="Arial Narrow"/>
          <a:ea typeface="Arial Narrow"/>
          <a:cs typeface="Arial Narrow"/>
          <a:sym typeface="Arial Narrow"/>
        </a:defRPr>
      </a:lvl9pPr>
    </p:titleStyle>
    <p:bodyStyle>
      <a:lvl1pPr marL="228600" marR="0" indent="-228600" algn="l" defTabSz="914400" rtl="0" latinLnBrk="0">
        <a:lnSpc>
          <a:spcPct val="90000"/>
        </a:lnSpc>
        <a:spcBef>
          <a:spcPts val="1100"/>
        </a:spcBef>
        <a:spcAft>
          <a:spcPts val="0"/>
        </a:spcAft>
        <a:buClrTx/>
        <a:buSzPct val="70000"/>
        <a:buFontTx/>
        <a:buBlip>
          <a:blip r:embed="rId22"/>
        </a:buBlip>
        <a:tabLst/>
        <a:defRPr sz="2400" b="1" i="0" u="none" strike="noStrike" cap="none" spc="0" baseline="0">
          <a:solidFill>
            <a:srgbClr val="000000"/>
          </a:solidFill>
          <a:uFillTx/>
          <a:latin typeface="Arial Narrow"/>
          <a:ea typeface="Arial Narrow"/>
          <a:cs typeface="Arial Narrow"/>
          <a:sym typeface="Arial Narrow"/>
        </a:defRPr>
      </a:lvl1pPr>
      <a:lvl2pPr marL="690033" marR="0" indent="-232833" algn="l" defTabSz="914400" rtl="0" latinLnBrk="0">
        <a:lnSpc>
          <a:spcPct val="90000"/>
        </a:lnSpc>
        <a:spcBef>
          <a:spcPts val="1100"/>
        </a:spcBef>
        <a:spcAft>
          <a:spcPts val="0"/>
        </a:spcAft>
        <a:buClrTx/>
        <a:buSzPct val="100000"/>
        <a:buFontTx/>
        <a:buChar char="•"/>
        <a:tabLst/>
        <a:defRPr sz="2400" b="1" i="0" u="none" strike="noStrike" cap="none" spc="0" baseline="0">
          <a:solidFill>
            <a:srgbClr val="000000"/>
          </a:solidFill>
          <a:uFillTx/>
          <a:latin typeface="Arial Narrow"/>
          <a:ea typeface="Arial Narrow"/>
          <a:cs typeface="Arial Narrow"/>
          <a:sym typeface="Arial Narrow"/>
        </a:defRPr>
      </a:lvl2pPr>
      <a:lvl3pPr marL="0" marR="0" indent="8540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3pPr>
      <a:lvl4pPr marL="0" marR="0" indent="108902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4pPr>
      <a:lvl5pPr marL="0" marR="0" indent="13112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5pPr>
      <a:lvl6pPr marL="0" marR="0" indent="17684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6pPr>
      <a:lvl7pPr marL="0" marR="0" indent="22256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7pPr>
      <a:lvl8pPr marL="0" marR="0" indent="26828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8pPr>
      <a:lvl9pPr marL="0" marR="0" indent="31400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9pPr>
    </p:bodyStyle>
    <p:otherStyle>
      <a:lvl1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1pPr>
      <a:lvl2pPr marL="0" marR="0" indent="457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2pPr>
      <a:lvl3pPr marL="0" marR="0" indent="914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3pPr>
      <a:lvl4pPr marL="0" marR="0" indent="1371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4pPr>
      <a:lvl5pPr marL="0" marR="0" indent="18288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Arial Narrow"/>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Hive 資料倉儲工具"/>
          <p:cNvSpPr txBox="1"/>
          <p:nvPr/>
        </p:nvSpPr>
        <p:spPr>
          <a:xfrm>
            <a:off x="1475314" y="1649895"/>
            <a:ext cx="5777171"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4800" b="0">
                <a:latin typeface="Verdana"/>
                <a:ea typeface="Verdana"/>
                <a:cs typeface="Verdana"/>
                <a:sym typeface="Verdana"/>
              </a:defRPr>
            </a:pPr>
            <a:r>
              <a:rPr dirty="0"/>
              <a:t>Hive </a:t>
            </a:r>
            <a:r>
              <a:rPr sz="5400" dirty="0" err="1">
                <a:latin typeface="標楷體"/>
                <a:ea typeface="標楷體"/>
                <a:cs typeface="標楷體"/>
                <a:sym typeface="標楷體"/>
              </a:rPr>
              <a:t>資料倉儲工具</a:t>
            </a:r>
            <a:endParaRPr sz="5400">
              <a:latin typeface="標楷體"/>
              <a:ea typeface="標楷體"/>
              <a:cs typeface="標楷體"/>
              <a:sym typeface="標楷體"/>
            </a:endParaRPr>
          </a:p>
        </p:txBody>
      </p:sp>
      <p:sp>
        <p:nvSpPr>
          <p:cNvPr id="200" name="按兩下來編輯"/>
          <p:cNvSpPr txBox="1">
            <a:spLocks noGrp="1"/>
          </p:cNvSpPr>
          <p:nvPr>
            <p:ph type="title" idx="4294967295"/>
          </p:nvPr>
        </p:nvSpPr>
        <p:spPr>
          <a:xfrm>
            <a:off x="830262" y="0"/>
            <a:ext cx="7399338" cy="841375"/>
          </a:xfrm>
          <a:prstGeom prst="rect">
            <a:avLst/>
          </a:prstGeom>
        </p:spPr>
        <p:txBody>
          <a:bodyPr>
            <a:normAutofit/>
          </a:bodyPr>
          <a:lstStyle/>
          <a:p>
            <a:endParaRPr/>
          </a:p>
        </p:txBody>
      </p:sp>
      <p:pic>
        <p:nvPicPr>
          <p:cNvPr id="201" name="image.png" descr="image.png"/>
          <p:cNvPicPr>
            <a:picLocks noChangeAspect="1"/>
          </p:cNvPicPr>
          <p:nvPr/>
        </p:nvPicPr>
        <p:blipFill>
          <a:blip r:embed="rId3">
            <a:extLst/>
          </a:blip>
          <a:stretch>
            <a:fillRect/>
          </a:stretch>
        </p:blipFill>
        <p:spPr>
          <a:xfrm>
            <a:off x="3140075" y="3078162"/>
            <a:ext cx="2222500" cy="221932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sp>
        <p:nvSpPr>
          <p:cNvPr id="3" name="文字版面配置區 2"/>
          <p:cNvSpPr>
            <a:spLocks noGrp="1"/>
          </p:cNvSpPr>
          <p:nvPr>
            <p:ph type="body" idx="1"/>
          </p:nvPr>
        </p:nvSpPr>
        <p:spPr/>
        <p:txBody>
          <a:bodyPr>
            <a:normAutofit fontScale="92500" lnSpcReduction="10000"/>
          </a:bodyPr>
          <a:lstStyle/>
          <a:p>
            <a:r>
              <a:rPr lang="en-US" altLang="zh-TW" dirty="0" smtClean="0"/>
              <a:t>Hive =&gt; schema on read</a:t>
            </a:r>
          </a:p>
          <a:p>
            <a:r>
              <a:rPr lang="en-US" altLang="zh-TW" dirty="0" smtClean="0"/>
              <a:t>SQL =&gt; schema on write</a:t>
            </a:r>
          </a:p>
          <a:p>
            <a:r>
              <a:rPr lang="en-US" altLang="zh-TW" dirty="0" err="1" smtClean="0"/>
              <a:t>HBase</a:t>
            </a:r>
            <a:r>
              <a:rPr lang="en-US" altLang="zh-TW" dirty="0" smtClean="0"/>
              <a:t> =&gt; CRUD</a:t>
            </a:r>
          </a:p>
          <a:p>
            <a:r>
              <a:rPr lang="en-US" altLang="zh-TW" dirty="0" smtClean="0"/>
              <a:t>Kudu =&gt; relation DB</a:t>
            </a:r>
          </a:p>
          <a:p>
            <a:r>
              <a:rPr lang="en-US" altLang="zh-TW" dirty="0" smtClean="0"/>
              <a:t>Phoenix =&gt; relation DB</a:t>
            </a:r>
          </a:p>
          <a:p>
            <a:pPr marL="0" indent="0">
              <a:buNone/>
            </a:pPr>
            <a:endParaRPr lang="en-US" altLang="zh-TW" dirty="0" smtClean="0"/>
          </a:p>
          <a:p>
            <a:pPr marL="0" indent="0">
              <a:buNone/>
            </a:pPr>
            <a:r>
              <a:rPr lang="en-US" altLang="zh-TW" dirty="0" smtClean="0"/>
              <a:t># Hadoop -&gt;</a:t>
            </a:r>
            <a:r>
              <a:rPr lang="zh-TW" altLang="en-US" dirty="0" smtClean="0"/>
              <a:t> </a:t>
            </a:r>
            <a:r>
              <a:rPr lang="en-US" altLang="zh-TW" dirty="0" smtClean="0">
                <a:solidFill>
                  <a:schemeClr val="accent6">
                    <a:lumMod val="75000"/>
                  </a:schemeClr>
                </a:solidFill>
              </a:rPr>
              <a:t>name node </a:t>
            </a:r>
            <a:r>
              <a:rPr lang="zh-TW" altLang="en-US" dirty="0" smtClean="0">
                <a:solidFill>
                  <a:schemeClr val="accent6">
                    <a:lumMod val="75000"/>
                  </a:schemeClr>
                </a:solidFill>
              </a:rPr>
              <a:t>放檔案名稱</a:t>
            </a:r>
            <a:endParaRPr lang="en-US" altLang="zh-TW" dirty="0" smtClean="0">
              <a:solidFill>
                <a:schemeClr val="accent6">
                  <a:lumMod val="75000"/>
                </a:schemeClr>
              </a:solidFill>
            </a:endParaRPr>
          </a:p>
          <a:p>
            <a:pPr marL="0" indent="0">
              <a:buNone/>
            </a:pPr>
            <a:r>
              <a:rPr lang="en-US" altLang="zh-TW" dirty="0" smtClean="0"/>
              <a:t>	       -&gt; </a:t>
            </a:r>
            <a:r>
              <a:rPr lang="en-US" altLang="zh-TW" dirty="0" smtClean="0">
                <a:solidFill>
                  <a:schemeClr val="accent2">
                    <a:lumMod val="75000"/>
                  </a:schemeClr>
                </a:solidFill>
              </a:rPr>
              <a:t>data node   </a:t>
            </a:r>
            <a:r>
              <a:rPr lang="zh-TW" altLang="en-US" dirty="0" smtClean="0">
                <a:solidFill>
                  <a:schemeClr val="accent2">
                    <a:lumMod val="75000"/>
                  </a:schemeClr>
                </a:solidFill>
              </a:rPr>
              <a:t>放</a:t>
            </a:r>
            <a:r>
              <a:rPr lang="en-US" altLang="zh-TW" dirty="0" smtClean="0">
                <a:solidFill>
                  <a:schemeClr val="accent2">
                    <a:lumMod val="75000"/>
                  </a:schemeClr>
                </a:solidFill>
              </a:rPr>
              <a:t>data </a:t>
            </a:r>
            <a:r>
              <a:rPr lang="zh-TW" altLang="en-US" dirty="0" smtClean="0">
                <a:solidFill>
                  <a:schemeClr val="accent2">
                    <a:lumMod val="75000"/>
                  </a:schemeClr>
                </a:solidFill>
              </a:rPr>
              <a:t>本身</a:t>
            </a:r>
            <a:endParaRPr lang="en-US" altLang="zh-TW" dirty="0" smtClean="0">
              <a:solidFill>
                <a:schemeClr val="accent2">
                  <a:lumMod val="75000"/>
                </a:schemeClr>
              </a:solidFill>
            </a:endParaRPr>
          </a:p>
          <a:p>
            <a:pPr marL="0" indent="0">
              <a:buNone/>
            </a:pPr>
            <a:endParaRPr lang="en-US" altLang="zh-TW" dirty="0" smtClean="0"/>
          </a:p>
          <a:p>
            <a:pPr marL="0" indent="0">
              <a:buNone/>
            </a:pPr>
            <a:r>
              <a:rPr lang="en-US" altLang="zh-TW" dirty="0" smtClean="0"/>
              <a:t># Hive -&gt; </a:t>
            </a:r>
            <a:r>
              <a:rPr lang="en-US" altLang="zh-TW" dirty="0" smtClean="0">
                <a:solidFill>
                  <a:schemeClr val="accent6">
                    <a:lumMod val="75000"/>
                  </a:schemeClr>
                </a:solidFill>
              </a:rPr>
              <a:t>data table “schema” </a:t>
            </a:r>
            <a:r>
              <a:rPr lang="zh-TW" altLang="en-US" dirty="0" smtClean="0">
                <a:solidFill>
                  <a:schemeClr val="accent6">
                    <a:lumMod val="75000"/>
                  </a:schemeClr>
                </a:solidFill>
              </a:rPr>
              <a:t>放 </a:t>
            </a:r>
            <a:r>
              <a:rPr lang="en-US" altLang="zh-TW" dirty="0" err="1" smtClean="0">
                <a:solidFill>
                  <a:schemeClr val="accent6">
                    <a:lumMod val="75000"/>
                  </a:schemeClr>
                </a:solidFill>
              </a:rPr>
              <a:t>linux</a:t>
            </a:r>
            <a:r>
              <a:rPr lang="en-US" altLang="zh-TW" dirty="0" smtClean="0">
                <a:solidFill>
                  <a:schemeClr val="accent6">
                    <a:lumMod val="75000"/>
                  </a:schemeClr>
                </a:solidFill>
              </a:rPr>
              <a:t> </a:t>
            </a:r>
          </a:p>
          <a:p>
            <a:pPr marL="0" indent="0">
              <a:buNone/>
            </a:pPr>
            <a:r>
              <a:rPr lang="en-US" altLang="zh-TW" dirty="0" smtClean="0"/>
              <a:t>	 -&gt; </a:t>
            </a:r>
            <a:r>
              <a:rPr lang="en-US" altLang="zh-TW" dirty="0" smtClean="0">
                <a:solidFill>
                  <a:schemeClr val="accent2">
                    <a:lumMod val="75000"/>
                  </a:schemeClr>
                </a:solidFill>
              </a:rPr>
              <a:t>data </a:t>
            </a:r>
            <a:r>
              <a:rPr lang="zh-TW" altLang="en-US" dirty="0" smtClean="0">
                <a:solidFill>
                  <a:schemeClr val="accent2">
                    <a:lumMod val="75000"/>
                  </a:schemeClr>
                </a:solidFill>
              </a:rPr>
              <a:t>內容放 </a:t>
            </a:r>
            <a:r>
              <a:rPr lang="en-US" altLang="zh-TW" dirty="0" err="1" smtClean="0">
                <a:solidFill>
                  <a:schemeClr val="accent2">
                    <a:lumMod val="75000"/>
                  </a:schemeClr>
                </a:solidFill>
              </a:rPr>
              <a:t>hdfs</a:t>
            </a:r>
            <a:endParaRPr lang="en-US" altLang="zh-TW" dirty="0" smtClean="0">
              <a:solidFill>
                <a:schemeClr val="accent2">
                  <a:lumMod val="75000"/>
                </a:schemeClr>
              </a:solidFill>
            </a:endParaRPr>
          </a:p>
          <a:p>
            <a:pPr marL="0" indent="0">
              <a:buNone/>
            </a:pPr>
            <a:r>
              <a:rPr lang="en-US" altLang="zh-TW" dirty="0" smtClean="0"/>
              <a:t>	-&gt; </a:t>
            </a:r>
            <a:r>
              <a:rPr lang="zh-TW" altLang="en-US" dirty="0" smtClean="0"/>
              <a:t>偕同作業用外部資料表</a:t>
            </a:r>
            <a:endParaRPr lang="en-US" altLang="zh-TW" dirty="0" smtClean="0"/>
          </a:p>
          <a:p>
            <a:endParaRPr lang="zh-TW" altLang="en-US" dirty="0"/>
          </a:p>
        </p:txBody>
      </p:sp>
    </p:spTree>
    <p:extLst>
      <p:ext uri="{BB962C8B-B14F-4D97-AF65-F5344CB8AC3E}">
        <p14:creationId xmlns:p14="http://schemas.microsoft.com/office/powerpoint/2010/main" val="18973289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Apache Hive 運作架構圖"/>
          <p:cNvSpPr txBox="1"/>
          <p:nvPr/>
        </p:nvSpPr>
        <p:spPr>
          <a:xfrm>
            <a:off x="900112" y="211137"/>
            <a:ext cx="7399338" cy="419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nSpc>
                <a:spcPct val="85000"/>
              </a:lnSpc>
              <a:defRPr sz="2400">
                <a:latin typeface="Verdana"/>
                <a:ea typeface="Verdana"/>
                <a:cs typeface="Verdana"/>
                <a:sym typeface="Verdana"/>
              </a:defRPr>
            </a:pPr>
            <a:r>
              <a:t>Apache Hive </a:t>
            </a:r>
            <a:r>
              <a:rPr sz="3200" b="0">
                <a:latin typeface="標楷體"/>
                <a:ea typeface="標楷體"/>
                <a:cs typeface="標楷體"/>
                <a:sym typeface="標楷體"/>
              </a:rPr>
              <a:t>運作架構圖</a:t>
            </a:r>
          </a:p>
        </p:txBody>
      </p:sp>
      <p:pic>
        <p:nvPicPr>
          <p:cNvPr id="240" name="影像" descr="影像"/>
          <p:cNvPicPr>
            <a:picLocks noChangeAspect="1"/>
          </p:cNvPicPr>
          <p:nvPr/>
        </p:nvPicPr>
        <p:blipFill>
          <a:blip r:embed="rId3">
            <a:extLst/>
          </a:blip>
          <a:stretch>
            <a:fillRect/>
          </a:stretch>
        </p:blipFill>
        <p:spPr>
          <a:xfrm>
            <a:off x="968300" y="1525629"/>
            <a:ext cx="6981426" cy="4340142"/>
          </a:xfrm>
          <a:prstGeom prst="rect">
            <a:avLst/>
          </a:prstGeom>
          <a:ln w="12700">
            <a:miter lim="400000"/>
          </a:ln>
        </p:spPr>
      </p:pic>
      <p:sp>
        <p:nvSpPr>
          <p:cNvPr id="241" name="Microsoft Power BI"/>
          <p:cNvSpPr txBox="1"/>
          <p:nvPr/>
        </p:nvSpPr>
        <p:spPr>
          <a:xfrm>
            <a:off x="962953" y="1701506"/>
            <a:ext cx="2362161"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defRPr sz="1600">
                <a:latin typeface="Verdana"/>
                <a:ea typeface="Verdana"/>
                <a:cs typeface="Verdana"/>
                <a:sym typeface="Verdana"/>
              </a:defRPr>
            </a:pPr>
            <a:r>
              <a:rPr>
                <a:solidFill>
                  <a:srgbClr val="FF2600"/>
                </a:solidFill>
              </a:rPr>
              <a:t>Microsoft Power BI</a:t>
            </a:r>
            <a:r>
              <a:t> </a:t>
            </a:r>
          </a:p>
        </p:txBody>
      </p:sp>
      <p:sp>
        <p:nvSpPr>
          <p:cNvPr id="242" name="線條"/>
          <p:cNvSpPr/>
          <p:nvPr/>
        </p:nvSpPr>
        <p:spPr>
          <a:xfrm flipV="1">
            <a:off x="3278204" y="1893939"/>
            <a:ext cx="502330" cy="1"/>
          </a:xfrm>
          <a:prstGeom prst="line">
            <a:avLst/>
          </a:prstGeom>
          <a:ln w="38100">
            <a:solidFill>
              <a:srgbClr val="FF26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43" name="Hive Server 2"/>
          <p:cNvSpPr txBox="1"/>
          <p:nvPr/>
        </p:nvSpPr>
        <p:spPr>
          <a:xfrm>
            <a:off x="2189479" y="2113279"/>
            <a:ext cx="1292125"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r>
              <a:t>Hive Server 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按兩下來編輯"/>
          <p:cNvSpPr txBox="1">
            <a:spLocks noGrp="1"/>
          </p:cNvSpPr>
          <p:nvPr>
            <p:ph type="title" idx="4294967295"/>
          </p:nvPr>
        </p:nvSpPr>
        <p:spPr>
          <a:xfrm>
            <a:off x="830262" y="0"/>
            <a:ext cx="7399338" cy="841375"/>
          </a:xfrm>
          <a:prstGeom prst="rect">
            <a:avLst/>
          </a:prstGeom>
        </p:spPr>
        <p:txBody>
          <a:bodyPr>
            <a:normAutofit/>
          </a:bodyPr>
          <a:lstStyle/>
          <a:p>
            <a:endParaRPr/>
          </a:p>
        </p:txBody>
      </p:sp>
      <p:pic>
        <p:nvPicPr>
          <p:cNvPr id="248" name="image.png" descr="image.png"/>
          <p:cNvPicPr>
            <a:picLocks noChangeAspect="1"/>
          </p:cNvPicPr>
          <p:nvPr/>
        </p:nvPicPr>
        <p:blipFill>
          <a:blip r:embed="rId2">
            <a:extLst/>
          </a:blip>
          <a:stretch>
            <a:fillRect/>
          </a:stretch>
        </p:blipFill>
        <p:spPr>
          <a:xfrm>
            <a:off x="1448973" y="2608952"/>
            <a:ext cx="1819276" cy="1819276"/>
          </a:xfrm>
          <a:prstGeom prst="rect">
            <a:avLst/>
          </a:prstGeom>
          <a:ln w="12700">
            <a:miter lim="400000"/>
          </a:ln>
        </p:spPr>
      </p:pic>
      <p:sp>
        <p:nvSpPr>
          <p:cNvPr id="249" name="Hive 外部資料表"/>
          <p:cNvSpPr txBox="1"/>
          <p:nvPr/>
        </p:nvSpPr>
        <p:spPr>
          <a:xfrm>
            <a:off x="3467031" y="3357433"/>
            <a:ext cx="3502333" cy="651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b="0">
                <a:solidFill>
                  <a:srgbClr val="C00000"/>
                </a:solidFill>
                <a:latin typeface="Verdana"/>
                <a:ea typeface="Verdana"/>
                <a:cs typeface="Verdana"/>
                <a:sym typeface="Verdana"/>
              </a:defRPr>
            </a:pPr>
            <a:r>
              <a:t>Hive</a:t>
            </a:r>
            <a:r>
              <a:rPr>
                <a:latin typeface="Arial Narrow"/>
                <a:ea typeface="Arial Narrow"/>
                <a:cs typeface="Arial Narrow"/>
                <a:sym typeface="Arial Narrow"/>
              </a:rPr>
              <a:t> </a:t>
            </a:r>
            <a:r>
              <a:rPr>
                <a:latin typeface="標楷體"/>
                <a:ea typeface="標楷體"/>
                <a:cs typeface="標楷體"/>
                <a:sym typeface="標楷體"/>
              </a:rPr>
              <a:t>外部資料表</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各鄉鎮市區人口密度"/>
          <p:cNvSpPr txBox="1"/>
          <p:nvPr/>
        </p:nvSpPr>
        <p:spPr>
          <a:xfrm>
            <a:off x="1297305" y="2806700"/>
            <a:ext cx="6276341" cy="789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5400" b="0">
                <a:latin typeface="標楷體"/>
                <a:ea typeface="標楷體"/>
                <a:cs typeface="標楷體"/>
                <a:sym typeface="標楷體"/>
              </a:defRPr>
            </a:lvl1pPr>
          </a:lstStyle>
          <a:p>
            <a:r>
              <a:t>各鄉鎮市區人口密度</a:t>
            </a:r>
          </a:p>
        </p:txBody>
      </p:sp>
      <p:sp>
        <p:nvSpPr>
          <p:cNvPr id="252" name="按兩下來編輯"/>
          <p:cNvSpPr txBox="1">
            <a:spLocks noGrp="1"/>
          </p:cNvSpPr>
          <p:nvPr>
            <p:ph type="title" idx="4294967295"/>
          </p:nvPr>
        </p:nvSpPr>
        <p:spPr>
          <a:xfrm>
            <a:off x="830262" y="0"/>
            <a:ext cx="7399338" cy="841375"/>
          </a:xfrm>
          <a:prstGeom prst="rect">
            <a:avLst/>
          </a:prstGeom>
        </p:spPr>
        <p:txBody>
          <a:bodyPr>
            <a:normAutofit/>
          </a:bodyPr>
          <a:lstStyle/>
          <a:p>
            <a:endParaRPr/>
          </a:p>
        </p:txBody>
      </p:sp>
      <p:sp>
        <p:nvSpPr>
          <p:cNvPr id="253" name="各鄉鎮市區人口密度…"/>
          <p:cNvSpPr txBox="1"/>
          <p:nvPr/>
        </p:nvSpPr>
        <p:spPr>
          <a:xfrm>
            <a:off x="1504950" y="4335462"/>
            <a:ext cx="3988555" cy="59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0">
                <a:solidFill>
                  <a:srgbClr val="C00000"/>
                </a:solidFill>
                <a:latin typeface="Verdana"/>
                <a:ea typeface="Verdana"/>
                <a:cs typeface="Verdana"/>
                <a:sym typeface="Verdana"/>
              </a:defRPr>
            </a:pPr>
            <a:r>
              <a:rPr>
                <a:latin typeface="標楷體"/>
                <a:ea typeface="標楷體"/>
                <a:cs typeface="標楷體"/>
                <a:sym typeface="標楷體"/>
              </a:rPr>
              <a:t>各鄉鎮市區人口密度</a:t>
            </a:r>
          </a:p>
          <a:p>
            <a:pPr>
              <a:defRPr b="0">
                <a:solidFill>
                  <a:srgbClr val="C00000"/>
                </a:solidFill>
                <a:latin typeface="Verdana"/>
                <a:ea typeface="Verdana"/>
                <a:cs typeface="Verdana"/>
                <a:sym typeface="Verdana"/>
              </a:defRPr>
            </a:pPr>
            <a:r>
              <a:t>https://data.gov.tw/dataset/8410</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 wget 'https://data.moi.gov.tw/MoiOD/System/DownloadFile.aspx?DATA=C76A7B39-5BE7-4D6B-B797-0D52AACE11EB' -O 102population.csv…"/>
          <p:cNvSpPr txBox="1"/>
          <p:nvPr/>
        </p:nvSpPr>
        <p:spPr>
          <a:xfrm>
            <a:off x="865187" y="1216025"/>
            <a:ext cx="7212013" cy="532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err="1">
                <a:solidFill>
                  <a:srgbClr val="0070C0"/>
                </a:solidFill>
              </a:rPr>
              <a:t>wget</a:t>
            </a:r>
            <a:r>
              <a:rPr b="1" dirty="0">
                <a:solidFill>
                  <a:srgbClr val="0070C0"/>
                </a:solidFill>
              </a:rPr>
              <a:t> 'https://data.moi.gov.tw/</a:t>
            </a:r>
            <a:r>
              <a:rPr b="1" dirty="0" err="1">
                <a:solidFill>
                  <a:srgbClr val="0070C0"/>
                </a:solidFill>
              </a:rPr>
              <a:t>MoiOD</a:t>
            </a:r>
            <a:r>
              <a:rPr b="1" dirty="0">
                <a:solidFill>
                  <a:srgbClr val="0070C0"/>
                </a:solidFill>
              </a:rPr>
              <a:t>/System/</a:t>
            </a:r>
            <a:r>
              <a:rPr b="1" dirty="0" err="1">
                <a:solidFill>
                  <a:srgbClr val="0070C0"/>
                </a:solidFill>
              </a:rPr>
              <a:t>DownloadFile.aspx?DATA</a:t>
            </a:r>
            <a:r>
              <a:rPr b="1" dirty="0">
                <a:solidFill>
                  <a:srgbClr val="0070C0"/>
                </a:solidFill>
              </a:rPr>
              <a:t>=C76A7B39-5BE7-4D6B-B797-0D52AACE11EB' -O 102population.csv</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cat 102population.csv </a:t>
            </a:r>
          </a:p>
          <a:p>
            <a:pPr>
              <a:defRPr sz="1200" b="0">
                <a:solidFill>
                  <a:srgbClr val="00B050"/>
                </a:solidFill>
                <a:latin typeface="Verdana"/>
                <a:ea typeface="Verdana"/>
                <a:cs typeface="Verdana"/>
                <a:sym typeface="Verdana"/>
              </a:defRPr>
            </a:pPr>
            <a:r>
              <a:rPr dirty="0" err="1"/>
              <a:t>statistic_yyy,site_id,people_total,area,population_density</a:t>
            </a:r>
            <a:endParaRPr dirty="0"/>
          </a:p>
          <a:p>
            <a:pPr>
              <a:defRPr sz="1200" b="0">
                <a:solidFill>
                  <a:srgbClr val="00B050"/>
                </a:solidFill>
                <a:latin typeface="Verdana"/>
                <a:ea typeface="Verdana"/>
                <a:cs typeface="Verdana"/>
                <a:sym typeface="Verdana"/>
              </a:defRPr>
            </a:pPr>
            <a:r>
              <a:rPr dirty="0" err="1">
                <a:latin typeface="新細明體"/>
                <a:ea typeface="新細明體"/>
                <a:cs typeface="新細明體"/>
                <a:sym typeface="新細明體"/>
              </a:rPr>
              <a:t>統計年</a:t>
            </a:r>
            <a:r>
              <a:rPr dirty="0" err="1"/>
              <a:t>,</a:t>
            </a:r>
            <a:r>
              <a:rPr dirty="0" err="1">
                <a:latin typeface="新細明體"/>
                <a:ea typeface="新細明體"/>
                <a:cs typeface="新細明體"/>
                <a:sym typeface="新細明體"/>
              </a:rPr>
              <a:t>區域別</a:t>
            </a:r>
            <a:r>
              <a:rPr dirty="0" err="1"/>
              <a:t>,</a:t>
            </a:r>
            <a:r>
              <a:rPr dirty="0" err="1">
                <a:latin typeface="新細明體"/>
                <a:ea typeface="新細明體"/>
                <a:cs typeface="新細明體"/>
                <a:sym typeface="新細明體"/>
              </a:rPr>
              <a:t>年底人口數</a:t>
            </a:r>
            <a:r>
              <a:rPr dirty="0" err="1"/>
              <a:t>,</a:t>
            </a:r>
            <a:r>
              <a:rPr dirty="0" err="1">
                <a:latin typeface="新細明體"/>
                <a:ea typeface="新細明體"/>
                <a:cs typeface="新細明體"/>
                <a:sym typeface="新細明體"/>
              </a:rPr>
              <a:t>土地面積</a:t>
            </a:r>
            <a:r>
              <a:rPr dirty="0" err="1"/>
              <a:t>,</a:t>
            </a:r>
            <a:r>
              <a:rPr dirty="0" err="1">
                <a:latin typeface="新細明體"/>
                <a:ea typeface="新細明體"/>
                <a:cs typeface="新細明體"/>
                <a:sym typeface="新細明體"/>
              </a:rPr>
              <a:t>人口密度</a:t>
            </a:r>
            <a:endParaRPr dirty="0">
              <a:latin typeface="新細明體"/>
              <a:ea typeface="新細明體"/>
              <a:cs typeface="新細明體"/>
              <a:sym typeface="新細明體"/>
            </a:endParaRPr>
          </a:p>
          <a:p>
            <a:pPr>
              <a:defRPr sz="1200" b="0">
                <a:solidFill>
                  <a:srgbClr val="C00000"/>
                </a:solidFill>
                <a:latin typeface="Verdana"/>
                <a:ea typeface="Verdana"/>
                <a:cs typeface="Verdana"/>
                <a:sym typeface="Verdana"/>
              </a:defRPr>
            </a:pPr>
            <a:r>
              <a:rPr dirty="0"/>
              <a:t>102,</a:t>
            </a:r>
            <a:r>
              <a:rPr dirty="0">
                <a:latin typeface="新細明體"/>
                <a:ea typeface="新細明體"/>
                <a:cs typeface="新細明體"/>
                <a:sym typeface="新細明體"/>
              </a:rPr>
              <a:t>新北市板橋區</a:t>
            </a:r>
            <a:r>
              <a:rPr dirty="0"/>
              <a:t>,555914,23.1373,24027</a:t>
            </a:r>
          </a:p>
          <a:p>
            <a:pPr>
              <a:defRPr sz="1200" b="0">
                <a:solidFill>
                  <a:srgbClr val="C00000"/>
                </a:solidFill>
                <a:latin typeface="Verdana"/>
                <a:ea typeface="Verdana"/>
                <a:cs typeface="Verdana"/>
                <a:sym typeface="Verdana"/>
              </a:defRPr>
            </a:pPr>
            <a:r>
              <a:rPr dirty="0"/>
              <a:t>...........</a:t>
            </a:r>
          </a:p>
          <a:p>
            <a:pPr>
              <a:defRPr sz="1200" b="0">
                <a:solidFill>
                  <a:srgbClr val="00B050"/>
                </a:solidFill>
                <a:latin typeface="Verdana"/>
                <a:ea typeface="Verdana"/>
                <a:cs typeface="Verdana"/>
                <a:sym typeface="Verdana"/>
              </a:defRPr>
            </a:pPr>
            <a:r>
              <a:rPr dirty="0"/>
              <a:t>,,,,</a:t>
            </a:r>
          </a:p>
          <a:p>
            <a:pPr>
              <a:defRPr sz="1200" b="0">
                <a:solidFill>
                  <a:srgbClr val="00B050"/>
                </a:solidFill>
                <a:latin typeface="Verdana"/>
                <a:ea typeface="Verdana"/>
                <a:cs typeface="Verdana"/>
                <a:sym typeface="Verdana"/>
              </a:defRPr>
            </a:pPr>
            <a:r>
              <a:rPr dirty="0"/>
              <a:t>,</a:t>
            </a:r>
            <a:r>
              <a:rPr dirty="0">
                <a:latin typeface="新細明體"/>
                <a:ea typeface="新細明體"/>
                <a:cs typeface="新細明體"/>
                <a:sym typeface="新細明體"/>
              </a:rPr>
              <a:t>說明：</a:t>
            </a:r>
            <a:r>
              <a:rPr dirty="0"/>
              <a:t>1.</a:t>
            </a:r>
            <a:r>
              <a:rPr dirty="0">
                <a:latin typeface="新細明體"/>
                <a:ea typeface="新細明體"/>
                <a:cs typeface="新細明體"/>
                <a:sym typeface="新細明體"/>
              </a:rPr>
              <a:t>人口密度係指每單位土地面積內之人口數。</a:t>
            </a:r>
            <a:r>
              <a:rPr dirty="0"/>
              <a:t>,,,</a:t>
            </a:r>
          </a:p>
          <a:p>
            <a:pPr>
              <a:defRPr sz="1200" b="0">
                <a:solidFill>
                  <a:srgbClr val="00B050"/>
                </a:solidFill>
                <a:latin typeface="Verdana"/>
                <a:ea typeface="Verdana"/>
                <a:cs typeface="Verdana"/>
                <a:sym typeface="Verdana"/>
              </a:defRPr>
            </a:pPr>
            <a:r>
              <a:rPr dirty="0"/>
              <a:t>,</a:t>
            </a:r>
            <a:r>
              <a:rPr dirty="0">
                <a:latin typeface="新細明體"/>
                <a:ea typeface="新細明體"/>
                <a:cs typeface="新細明體"/>
                <a:sym typeface="新細明體"/>
              </a:rPr>
              <a:t>　　　</a:t>
            </a:r>
            <a:r>
              <a:rPr dirty="0"/>
              <a:t>2.96</a:t>
            </a:r>
            <a:r>
              <a:rPr dirty="0">
                <a:latin typeface="新細明體"/>
                <a:ea typeface="新細明體"/>
                <a:cs typeface="新細明體"/>
                <a:sym typeface="新細明體"/>
              </a:rPr>
              <a:t>年</a:t>
            </a:r>
            <a:r>
              <a:rPr dirty="0"/>
              <a:t>12</a:t>
            </a:r>
            <a:r>
              <a:rPr dirty="0">
                <a:latin typeface="新細明體"/>
                <a:ea typeface="新細明體"/>
                <a:cs typeface="新細明體"/>
                <a:sym typeface="新細明體"/>
              </a:rPr>
              <a:t>月起，我國土地面積增列東沙群島</a:t>
            </a:r>
            <a:r>
              <a:rPr dirty="0"/>
              <a:t>(2.38</a:t>
            </a:r>
            <a:r>
              <a:rPr dirty="0">
                <a:latin typeface="新細明體"/>
                <a:ea typeface="新細明體"/>
                <a:cs typeface="新細明體"/>
                <a:sym typeface="新細明體"/>
              </a:rPr>
              <a:t>平方公里</a:t>
            </a:r>
            <a:r>
              <a:rPr dirty="0"/>
              <a:t>)</a:t>
            </a:r>
            <a:r>
              <a:rPr dirty="0" err="1">
                <a:latin typeface="新細明體"/>
                <a:ea typeface="新細明體"/>
                <a:cs typeface="新細明體"/>
                <a:sym typeface="新細明體"/>
              </a:rPr>
              <a:t>及南沙群島</a:t>
            </a:r>
            <a:r>
              <a:rPr dirty="0"/>
              <a:t>(0.4896</a:t>
            </a:r>
            <a:r>
              <a:rPr dirty="0">
                <a:latin typeface="新細明體"/>
                <a:ea typeface="新細明體"/>
                <a:cs typeface="新細明體"/>
                <a:sym typeface="新細明體"/>
              </a:rPr>
              <a:t>平方公里</a:t>
            </a:r>
            <a:r>
              <a:rPr dirty="0"/>
              <a:t>),,,</a:t>
            </a:r>
          </a:p>
          <a:p>
            <a:pPr>
              <a:defRPr sz="1200" b="0">
                <a:solidFill>
                  <a:srgbClr val="00B050"/>
                </a:solidFill>
                <a:latin typeface="Verdana"/>
                <a:ea typeface="Verdana"/>
                <a:cs typeface="Verdana"/>
                <a:sym typeface="Verdana"/>
              </a:defRPr>
            </a:pPr>
            <a:r>
              <a:rPr dirty="0"/>
              <a:t>,</a:t>
            </a:r>
            <a:r>
              <a:rPr dirty="0">
                <a:latin typeface="新細明體"/>
                <a:ea typeface="新細明體"/>
                <a:cs typeface="新細明體"/>
                <a:sym typeface="新細明體"/>
              </a:rPr>
              <a:t>　　   　，由高雄市代管；原金門縣烏坵鄉面積，因重測由</a:t>
            </a:r>
            <a:r>
              <a:rPr dirty="0"/>
              <a:t>2.6</a:t>
            </a:r>
            <a:r>
              <a:rPr dirty="0">
                <a:latin typeface="新細明體"/>
                <a:ea typeface="新細明體"/>
                <a:cs typeface="新細明體"/>
                <a:sym typeface="新細明體"/>
              </a:rPr>
              <a:t>平方公里修正為</a:t>
            </a:r>
            <a:r>
              <a:rPr dirty="0"/>
              <a:t>1.2</a:t>
            </a:r>
            <a:r>
              <a:rPr dirty="0">
                <a:latin typeface="新細明體"/>
                <a:ea typeface="新細明體"/>
                <a:cs typeface="新細明體"/>
                <a:sym typeface="新細明體"/>
              </a:rPr>
              <a:t>平方公里。</a:t>
            </a:r>
            <a:r>
              <a:rPr dirty="0"/>
              <a:t>,,,</a:t>
            </a:r>
          </a:p>
          <a:p>
            <a:pPr>
              <a:defRPr sz="1600" b="0">
                <a:solidFill>
                  <a:srgbClr val="0070C0"/>
                </a:solidFill>
                <a:latin typeface="Verdana"/>
                <a:ea typeface="Verdana"/>
                <a:cs typeface="Verdana"/>
                <a:sym typeface="Verdana"/>
              </a:defRPr>
            </a:pPr>
            <a:endParaRPr dirty="0"/>
          </a:p>
          <a:p>
            <a:pPr>
              <a:defRPr sz="1600" b="0">
                <a:solidFill>
                  <a:srgbClr val="C00000"/>
                </a:solidFill>
                <a:latin typeface="Verdana"/>
                <a:ea typeface="Verdana"/>
                <a:cs typeface="Verdana"/>
                <a:sym typeface="Verdana"/>
              </a:defRPr>
            </a:pPr>
            <a:r>
              <a:rPr dirty="0"/>
              <a:t>$ </a:t>
            </a:r>
            <a:r>
              <a:rPr b="1" dirty="0" err="1">
                <a:solidFill>
                  <a:srgbClr val="0070C0"/>
                </a:solidFill>
              </a:rPr>
              <a:t>mkdir</a:t>
            </a:r>
            <a:r>
              <a:rPr b="1" dirty="0">
                <a:solidFill>
                  <a:srgbClr val="0070C0"/>
                </a:solidFill>
              </a:rPr>
              <a:t> </a:t>
            </a:r>
            <a:r>
              <a:rPr b="1" dirty="0" err="1">
                <a:solidFill>
                  <a:srgbClr val="0070C0"/>
                </a:solidFill>
              </a:rPr>
              <a:t>tmp</a:t>
            </a:r>
            <a:endParaRPr b="1" dirty="0">
              <a:solidFill>
                <a:srgbClr val="0070C0"/>
              </a:solidFill>
            </a:endParaRPr>
          </a:p>
          <a:p>
            <a:pPr>
              <a:defRPr sz="1600" b="0">
                <a:solidFill>
                  <a:srgbClr val="C00000"/>
                </a:solidFill>
                <a:latin typeface="Verdana"/>
                <a:ea typeface="Verdana"/>
                <a:cs typeface="Verdana"/>
                <a:sym typeface="Verdana"/>
              </a:defRPr>
            </a:pPr>
            <a:r>
              <a:rPr lang="en-US" altLang="zh-TW" b="0" dirty="0">
                <a:solidFill>
                  <a:srgbClr val="0070C0"/>
                </a:solidFill>
              </a:rPr>
              <a:t>#</a:t>
            </a:r>
            <a:r>
              <a:rPr lang="en-US" altLang="zh-TW" b="0" dirty="0" smtClean="0">
                <a:solidFill>
                  <a:srgbClr val="0070C0"/>
                </a:solidFill>
              </a:rPr>
              <a:t> </a:t>
            </a:r>
            <a:r>
              <a:rPr lang="zh-TW" altLang="en-US" b="0" dirty="0" smtClean="0">
                <a:solidFill>
                  <a:srgbClr val="0070C0"/>
                </a:solidFill>
              </a:rPr>
              <a:t>從第</a:t>
            </a:r>
            <a:r>
              <a:rPr lang="en-US" altLang="zh-TW" b="0" dirty="0" smtClean="0">
                <a:solidFill>
                  <a:srgbClr val="0070C0"/>
                </a:solidFill>
              </a:rPr>
              <a:t>3</a:t>
            </a:r>
            <a:r>
              <a:rPr lang="zh-TW" altLang="en-US" b="0" dirty="0" smtClean="0">
                <a:solidFill>
                  <a:srgbClr val="0070C0"/>
                </a:solidFill>
              </a:rPr>
              <a:t>行讀到最後一行</a:t>
            </a:r>
            <a:endParaRPr b="1" dirty="0">
              <a:solidFill>
                <a:srgbClr val="0070C0"/>
              </a:solidFill>
            </a:endParaRPr>
          </a:p>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tail -n +3 102population.csv &gt; </a:t>
            </a:r>
            <a:r>
              <a:rPr b="1" dirty="0" err="1" smtClean="0">
                <a:solidFill>
                  <a:srgbClr val="0070C0"/>
                </a:solidFill>
              </a:rPr>
              <a:t>tmp</a:t>
            </a:r>
            <a:r>
              <a:rPr b="1" dirty="0" smtClean="0">
                <a:solidFill>
                  <a:srgbClr val="0070C0"/>
                </a:solidFill>
              </a:rPr>
              <a:t>/102.csv</a:t>
            </a:r>
            <a:endParaRPr lang="en-US" b="1" dirty="0" smtClean="0">
              <a:solidFill>
                <a:srgbClr val="0070C0"/>
              </a:solidFill>
            </a:endParaRPr>
          </a:p>
          <a:p>
            <a:pPr>
              <a:defRPr sz="1600" b="0">
                <a:solidFill>
                  <a:srgbClr val="C00000"/>
                </a:solidFill>
                <a:latin typeface="Verdana"/>
                <a:ea typeface="Verdana"/>
                <a:cs typeface="Verdana"/>
                <a:sym typeface="Verdana"/>
              </a:defRPr>
            </a:pPr>
            <a:r>
              <a:rPr lang="en-US" altLang="zh-TW" sz="1600" b="0" dirty="0">
                <a:solidFill>
                  <a:srgbClr val="0070C0"/>
                </a:solidFill>
                <a:latin typeface="Verdana"/>
                <a:ea typeface="Verdana"/>
                <a:cs typeface="Verdana"/>
              </a:rPr>
              <a:t>#</a:t>
            </a:r>
            <a:r>
              <a:rPr lang="zh-TW" altLang="en-US" sz="1600" b="0" dirty="0">
                <a:solidFill>
                  <a:srgbClr val="0070C0"/>
                </a:solidFill>
                <a:latin typeface="Verdana"/>
                <a:ea typeface="Verdana"/>
                <a:cs typeface="Verdana"/>
              </a:rPr>
              <a:t> 讀第</a:t>
            </a:r>
            <a:r>
              <a:rPr lang="en-US" altLang="zh-TW" sz="1600" b="0" dirty="0">
                <a:solidFill>
                  <a:srgbClr val="0070C0"/>
                </a:solidFill>
                <a:latin typeface="Verdana"/>
                <a:ea typeface="Verdana"/>
                <a:cs typeface="Verdana"/>
              </a:rPr>
              <a:t>1</a:t>
            </a:r>
            <a:r>
              <a:rPr lang="zh-TW" altLang="en-US" sz="1600" b="0" dirty="0">
                <a:solidFill>
                  <a:srgbClr val="0070C0"/>
                </a:solidFill>
                <a:latin typeface="Verdana"/>
                <a:ea typeface="Verdana"/>
                <a:cs typeface="Verdana"/>
              </a:rPr>
              <a:t>行 </a:t>
            </a:r>
            <a:endParaRPr sz="1600" b="0" dirty="0">
              <a:solidFill>
                <a:srgbClr val="0070C0"/>
              </a:solidFill>
              <a:latin typeface="Verdana"/>
              <a:ea typeface="Verdana"/>
              <a:cs typeface="Verdana"/>
            </a:endParaRPr>
          </a:p>
          <a:p>
            <a:pPr>
              <a:defRPr sz="1600" b="0">
                <a:solidFill>
                  <a:srgbClr val="C00000"/>
                </a:solidFill>
                <a:latin typeface="Verdana"/>
                <a:ea typeface="Verdana"/>
                <a:cs typeface="Verdana"/>
                <a:sym typeface="Verdana"/>
              </a:defRPr>
            </a:pPr>
            <a:r>
              <a:rPr dirty="0" smtClean="0"/>
              <a:t>$</a:t>
            </a:r>
            <a:r>
              <a:rPr dirty="0">
                <a:solidFill>
                  <a:srgbClr val="0070C0"/>
                </a:solidFill>
              </a:rPr>
              <a:t> </a:t>
            </a:r>
            <a:r>
              <a:rPr b="1" dirty="0">
                <a:solidFill>
                  <a:srgbClr val="0070C0"/>
                </a:solidFill>
              </a:rPr>
              <a:t>head -n 1  </a:t>
            </a:r>
            <a:r>
              <a:rPr b="1" dirty="0" err="1">
                <a:solidFill>
                  <a:srgbClr val="0070C0"/>
                </a:solidFill>
              </a:rPr>
              <a:t>tmp</a:t>
            </a:r>
            <a:r>
              <a:rPr b="1" dirty="0">
                <a:solidFill>
                  <a:srgbClr val="0070C0"/>
                </a:solidFill>
              </a:rPr>
              <a:t>/102.csv </a:t>
            </a:r>
            <a:endParaRPr dirty="0">
              <a:solidFill>
                <a:srgbClr val="0070C0"/>
              </a:solidFill>
            </a:endParaRPr>
          </a:p>
          <a:p>
            <a:pPr>
              <a:defRPr sz="1600" b="0">
                <a:solidFill>
                  <a:srgbClr val="C00000"/>
                </a:solidFill>
                <a:latin typeface="Verdana"/>
                <a:ea typeface="Verdana"/>
                <a:cs typeface="Verdana"/>
                <a:sym typeface="Verdana"/>
              </a:defRPr>
            </a:pPr>
            <a:r>
              <a:rPr dirty="0"/>
              <a:t>102,</a:t>
            </a:r>
            <a:r>
              <a:rPr dirty="0">
                <a:latin typeface="新細明體"/>
                <a:ea typeface="新細明體"/>
                <a:cs typeface="新細明體"/>
                <a:sym typeface="新細明體"/>
              </a:rPr>
              <a:t>新北市板橋區</a:t>
            </a:r>
            <a:r>
              <a:rPr dirty="0"/>
              <a:t>,555914,23.1373,24027</a:t>
            </a:r>
          </a:p>
          <a:p>
            <a:pPr>
              <a:defRPr sz="1600" b="0">
                <a:solidFill>
                  <a:srgbClr val="C00000"/>
                </a:solidFill>
                <a:latin typeface="Verdana"/>
                <a:ea typeface="Verdana"/>
                <a:cs typeface="Verdana"/>
                <a:sym typeface="Verdana"/>
              </a:defRPr>
            </a:pPr>
            <a:r>
              <a:rPr lang="en-US" altLang="zh-TW" sz="1600" b="0" dirty="0">
                <a:solidFill>
                  <a:srgbClr val="0070C0"/>
                </a:solidFill>
                <a:latin typeface="Verdana"/>
                <a:ea typeface="Verdana"/>
                <a:cs typeface="Verdana"/>
              </a:rPr>
              <a:t>#</a:t>
            </a:r>
            <a:r>
              <a:rPr lang="zh-TW" altLang="en-US" sz="1600" b="0" dirty="0">
                <a:solidFill>
                  <a:srgbClr val="0070C0"/>
                </a:solidFill>
                <a:latin typeface="Verdana"/>
                <a:ea typeface="Verdana"/>
                <a:cs typeface="Verdana"/>
              </a:rPr>
              <a:t> 倒數</a:t>
            </a:r>
            <a:r>
              <a:rPr lang="en-US" altLang="zh-TW" sz="1600" b="0" dirty="0">
                <a:solidFill>
                  <a:srgbClr val="0070C0"/>
                </a:solidFill>
                <a:latin typeface="Verdana"/>
                <a:ea typeface="Verdana"/>
                <a:cs typeface="Verdana"/>
              </a:rPr>
              <a:t>4</a:t>
            </a:r>
            <a:r>
              <a:rPr lang="zh-TW" altLang="en-US" sz="1600" b="0" dirty="0">
                <a:solidFill>
                  <a:srgbClr val="0070C0"/>
                </a:solidFill>
                <a:latin typeface="Verdana"/>
                <a:ea typeface="Verdana"/>
                <a:cs typeface="Verdana"/>
              </a:rPr>
              <a:t>行不要讀</a:t>
            </a:r>
            <a:endParaRPr sz="1600" b="0" dirty="0">
              <a:solidFill>
                <a:srgbClr val="0070C0"/>
              </a:solidFill>
              <a:latin typeface="Verdana"/>
              <a:ea typeface="Verdana"/>
              <a:cs typeface="Verdana"/>
            </a:endParaRPr>
          </a:p>
          <a:p>
            <a:pPr>
              <a:defRPr sz="1600" b="0">
                <a:solidFill>
                  <a:srgbClr val="C00000"/>
                </a:solidFill>
                <a:latin typeface="Verdana"/>
                <a:ea typeface="Verdana"/>
                <a:cs typeface="Verdana"/>
                <a:sym typeface="Verdana"/>
              </a:defRPr>
            </a:pPr>
            <a:r>
              <a:rPr dirty="0"/>
              <a:t>$ </a:t>
            </a:r>
            <a:r>
              <a:rPr b="1" dirty="0">
                <a:solidFill>
                  <a:srgbClr val="0070C0"/>
                </a:solidFill>
              </a:rPr>
              <a:t>head -n -4  </a:t>
            </a:r>
            <a:r>
              <a:rPr b="1" dirty="0" err="1">
                <a:solidFill>
                  <a:srgbClr val="0070C0"/>
                </a:solidFill>
              </a:rPr>
              <a:t>tmp</a:t>
            </a:r>
            <a:r>
              <a:rPr b="1" dirty="0">
                <a:solidFill>
                  <a:srgbClr val="0070C0"/>
                </a:solidFill>
              </a:rPr>
              <a:t>/102.csv &gt; 102pop.csv</a:t>
            </a:r>
          </a:p>
        </p:txBody>
      </p:sp>
      <p:sp>
        <p:nvSpPr>
          <p:cNvPr id="258" name="準備 102 年各鄉鎮市區人口密度資料集"/>
          <p:cNvSpPr txBox="1">
            <a:spLocks noGrp="1"/>
          </p:cNvSpPr>
          <p:nvPr>
            <p:ph type="title" idx="4294967295"/>
          </p:nvPr>
        </p:nvSpPr>
        <p:spPr>
          <a:xfrm>
            <a:off x="830262" y="0"/>
            <a:ext cx="7399338" cy="841375"/>
          </a:xfrm>
          <a:prstGeom prst="rect">
            <a:avLst/>
          </a:prstGeom>
        </p:spPr>
        <p:txBody>
          <a:bodyPr>
            <a:normAutofit/>
          </a:bodyPr>
          <a:lstStyle/>
          <a:p>
            <a:pPr>
              <a:defRPr b="0">
                <a:latin typeface="標楷體"/>
                <a:ea typeface="標楷體"/>
                <a:cs typeface="標楷體"/>
                <a:sym typeface="標楷體"/>
              </a:defRPr>
            </a:pPr>
            <a:r>
              <a:t>準備</a:t>
            </a:r>
            <a:r>
              <a:rPr sz="2400" b="1">
                <a:latin typeface="Verdana"/>
                <a:ea typeface="Verdana"/>
                <a:cs typeface="Verdana"/>
                <a:sym typeface="Verdana"/>
              </a:rPr>
              <a:t> </a:t>
            </a:r>
            <a:r>
              <a:rPr b="1">
                <a:latin typeface="Verdana"/>
                <a:ea typeface="Verdana"/>
                <a:cs typeface="Verdana"/>
                <a:sym typeface="Verdana"/>
              </a:rPr>
              <a:t>102</a:t>
            </a:r>
            <a:r>
              <a:rPr sz="2400" b="1">
                <a:latin typeface="Verdana"/>
                <a:ea typeface="Verdana"/>
                <a:cs typeface="Verdana"/>
                <a:sym typeface="Verdana"/>
              </a:rPr>
              <a:t> </a:t>
            </a:r>
            <a:r>
              <a:t>年各鄉鎮市區人口密度資料集</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 hdfs dfs -mkdir  mydataset/population…"/>
          <p:cNvSpPr txBox="1"/>
          <p:nvPr/>
        </p:nvSpPr>
        <p:spPr>
          <a:xfrm>
            <a:off x="851999" y="1230630"/>
            <a:ext cx="7026276" cy="4930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a:t>
            </a:r>
            <a:r>
              <a:rPr dirty="0">
                <a:solidFill>
                  <a:srgbClr val="0070C0"/>
                </a:solidFill>
              </a:rPr>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a:t>
            </a:r>
            <a:r>
              <a:rPr b="1" dirty="0" err="1">
                <a:solidFill>
                  <a:srgbClr val="0070C0"/>
                </a:solidFill>
              </a:rPr>
              <a:t>mkdir</a:t>
            </a:r>
            <a:r>
              <a:rPr b="1" dirty="0">
                <a:solidFill>
                  <a:srgbClr val="0070C0"/>
                </a:solidFill>
              </a:rPr>
              <a:t>  </a:t>
            </a:r>
            <a:r>
              <a:rPr b="1" dirty="0" err="1">
                <a:solidFill>
                  <a:srgbClr val="0070C0"/>
                </a:solidFill>
              </a:rPr>
              <a:t>mydataset</a:t>
            </a:r>
            <a:r>
              <a:rPr b="1" dirty="0">
                <a:solidFill>
                  <a:srgbClr val="0070C0"/>
                </a:solidFill>
              </a:rPr>
              <a:t>/population</a:t>
            </a:r>
          </a:p>
          <a:p>
            <a:pPr>
              <a:defRPr sz="1000" b="0">
                <a:solidFill>
                  <a:srgbClr val="0070C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dirty="0">
                <a:solidFill>
                  <a:srgbClr val="0070C0"/>
                </a:solidFill>
              </a:rPr>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-put  102pop.csv  </a:t>
            </a:r>
            <a:r>
              <a:rPr b="1" dirty="0" err="1">
                <a:solidFill>
                  <a:srgbClr val="0070C0"/>
                </a:solidFill>
              </a:rPr>
              <a:t>mydataset</a:t>
            </a:r>
            <a:r>
              <a:rPr b="1" dirty="0">
                <a:solidFill>
                  <a:srgbClr val="0070C0"/>
                </a:solidFill>
              </a:rPr>
              <a:t>/population</a:t>
            </a:r>
            <a:endParaRPr b="1" dirty="0"/>
          </a:p>
          <a:p>
            <a:pPr>
              <a:defRPr sz="1600" b="0">
                <a:solidFill>
                  <a:srgbClr val="C00000"/>
                </a:solidFill>
                <a:latin typeface="Verdana"/>
                <a:ea typeface="Verdana"/>
                <a:cs typeface="Verdana"/>
                <a:sym typeface="Verdana"/>
              </a:defRPr>
            </a:pPr>
            <a:endParaRPr b="1" dirty="0"/>
          </a:p>
          <a:p>
            <a:pPr>
              <a:defRPr sz="1600" b="0">
                <a:solidFill>
                  <a:srgbClr val="C00000"/>
                </a:solidFill>
                <a:latin typeface="Verdana"/>
                <a:ea typeface="Verdana"/>
                <a:cs typeface="Verdana"/>
                <a:sym typeface="Verdana"/>
              </a:defRPr>
            </a:pPr>
            <a:r>
              <a:rPr dirty="0"/>
              <a:t>$ </a:t>
            </a:r>
            <a:r>
              <a:rPr b="1" dirty="0">
                <a:solidFill>
                  <a:srgbClr val="0070C0"/>
                </a:solidFill>
              </a:rPr>
              <a:t>echo $'</a:t>
            </a:r>
            <a:r>
              <a:rPr dirty="0"/>
              <a:t>CREATE EXTERNAL TABLE </a:t>
            </a:r>
            <a:r>
              <a:rPr dirty="0" err="1"/>
              <a:t>mypopulation</a:t>
            </a:r>
            <a:r>
              <a:rPr dirty="0"/>
              <a:t> (</a:t>
            </a:r>
          </a:p>
          <a:p>
            <a:pPr>
              <a:defRPr sz="1600" b="0">
                <a:solidFill>
                  <a:srgbClr val="C00000"/>
                </a:solidFill>
                <a:latin typeface="Verdana"/>
                <a:ea typeface="Verdana"/>
                <a:cs typeface="Verdana"/>
                <a:sym typeface="Verdana"/>
              </a:defRPr>
            </a:pPr>
            <a:r>
              <a:rPr dirty="0" err="1"/>
              <a:t>statistic_yyy</a:t>
            </a:r>
            <a:r>
              <a:rPr dirty="0"/>
              <a:t> </a:t>
            </a:r>
            <a:r>
              <a:rPr dirty="0" err="1"/>
              <a:t>int</a:t>
            </a:r>
            <a:r>
              <a:rPr dirty="0"/>
              <a:t>, </a:t>
            </a:r>
          </a:p>
          <a:p>
            <a:pPr>
              <a:defRPr sz="1600" b="0">
                <a:solidFill>
                  <a:srgbClr val="C00000"/>
                </a:solidFill>
                <a:latin typeface="Verdana"/>
                <a:ea typeface="Verdana"/>
                <a:cs typeface="Verdana"/>
                <a:sym typeface="Verdana"/>
              </a:defRPr>
            </a:pPr>
            <a:r>
              <a:rPr dirty="0" err="1"/>
              <a:t>site_id</a:t>
            </a:r>
            <a:r>
              <a:rPr dirty="0"/>
              <a:t> string,</a:t>
            </a:r>
          </a:p>
          <a:p>
            <a:pPr>
              <a:defRPr sz="1600" b="0">
                <a:solidFill>
                  <a:srgbClr val="C00000"/>
                </a:solidFill>
                <a:latin typeface="Verdana"/>
                <a:ea typeface="Verdana"/>
                <a:cs typeface="Verdana"/>
                <a:sym typeface="Verdana"/>
              </a:defRPr>
            </a:pPr>
            <a:r>
              <a:rPr dirty="0" err="1"/>
              <a:t>people_total</a:t>
            </a:r>
            <a:r>
              <a:rPr dirty="0"/>
              <a:t> float,</a:t>
            </a:r>
          </a:p>
          <a:p>
            <a:pPr>
              <a:defRPr sz="1600" b="0">
                <a:solidFill>
                  <a:srgbClr val="C00000"/>
                </a:solidFill>
                <a:latin typeface="Verdana"/>
                <a:ea typeface="Verdana"/>
                <a:cs typeface="Verdana"/>
                <a:sym typeface="Verdana"/>
              </a:defRPr>
            </a:pPr>
            <a:r>
              <a:rPr dirty="0"/>
              <a:t>area float,</a:t>
            </a:r>
          </a:p>
          <a:p>
            <a:pPr>
              <a:defRPr sz="1600" b="0">
                <a:solidFill>
                  <a:srgbClr val="C00000"/>
                </a:solidFill>
                <a:latin typeface="Verdana"/>
                <a:ea typeface="Verdana"/>
                <a:cs typeface="Verdana"/>
                <a:sym typeface="Verdana"/>
              </a:defRPr>
            </a:pPr>
            <a:r>
              <a:rPr dirty="0" err="1"/>
              <a:t>population_density</a:t>
            </a:r>
            <a:r>
              <a:rPr dirty="0"/>
              <a:t> </a:t>
            </a:r>
            <a:r>
              <a:rPr dirty="0" err="1"/>
              <a:t>int</a:t>
            </a:r>
            <a:endParaRPr dirty="0"/>
          </a:p>
          <a:p>
            <a:pPr>
              <a:defRPr sz="1600" b="0">
                <a:solidFill>
                  <a:srgbClr val="C00000"/>
                </a:solidFill>
                <a:latin typeface="Verdana"/>
                <a:ea typeface="Verdana"/>
                <a:cs typeface="Verdana"/>
                <a:sym typeface="Verdana"/>
              </a:defRPr>
            </a:pPr>
            <a:r>
              <a:rPr dirty="0"/>
              <a:t>)</a:t>
            </a:r>
          </a:p>
          <a:p>
            <a:pPr>
              <a:defRPr sz="1600" b="0">
                <a:solidFill>
                  <a:srgbClr val="C00000"/>
                </a:solidFill>
                <a:latin typeface="Verdana"/>
                <a:ea typeface="Verdana"/>
                <a:cs typeface="Verdana"/>
                <a:sym typeface="Verdana"/>
              </a:defRPr>
            </a:pPr>
            <a:r>
              <a:rPr dirty="0"/>
              <a:t>ROW FORMAT DELIMITED FIELDS TERMINATED BY \',\'</a:t>
            </a:r>
          </a:p>
          <a:p>
            <a:pPr>
              <a:defRPr sz="1600" b="0">
                <a:solidFill>
                  <a:srgbClr val="C00000"/>
                </a:solidFill>
                <a:latin typeface="Verdana"/>
                <a:ea typeface="Verdana"/>
                <a:cs typeface="Verdana"/>
                <a:sym typeface="Verdana"/>
              </a:defRPr>
            </a:pPr>
            <a:r>
              <a:rPr dirty="0"/>
              <a:t>STORED AS TEXTFILE LOCATION \'/user/</a:t>
            </a:r>
            <a:r>
              <a:rPr b="1" dirty="0"/>
              <a:t>$USER</a:t>
            </a:r>
            <a:r>
              <a:rPr dirty="0"/>
              <a:t>/</a:t>
            </a:r>
            <a:r>
              <a:rPr dirty="0" err="1"/>
              <a:t>mydataset</a:t>
            </a:r>
            <a:r>
              <a:rPr dirty="0"/>
              <a:t>/population\';</a:t>
            </a:r>
            <a:r>
              <a:rPr b="1" dirty="0">
                <a:solidFill>
                  <a:srgbClr val="0070C0"/>
                </a:solidFill>
              </a:rPr>
              <a:t>' | </a:t>
            </a:r>
            <a:r>
              <a:rPr b="1" dirty="0" err="1">
                <a:solidFill>
                  <a:srgbClr val="0070C0"/>
                </a:solidFill>
              </a:rPr>
              <a:t>envsubst</a:t>
            </a:r>
            <a:r>
              <a:rPr b="1" dirty="0">
                <a:solidFill>
                  <a:srgbClr val="0070C0"/>
                </a:solidFill>
              </a:rPr>
              <a:t> &gt;</a:t>
            </a:r>
            <a:r>
              <a:rPr dirty="0"/>
              <a:t> </a:t>
            </a:r>
            <a:r>
              <a:rPr b="1" dirty="0" err="1">
                <a:solidFill>
                  <a:srgbClr val="0070C0"/>
                </a:solidFill>
              </a:rPr>
              <a:t>mypopulation.hsql</a:t>
            </a: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-f  </a:t>
            </a:r>
            <a:r>
              <a:rPr b="1" dirty="0" err="1">
                <a:solidFill>
                  <a:srgbClr val="0070C0"/>
                </a:solidFill>
              </a:rPr>
              <a:t>mypopulation.hsql</a:t>
            </a:r>
            <a:endParaRPr b="1" dirty="0">
              <a:solidFill>
                <a:srgbClr val="0070C0"/>
              </a:solidFill>
            </a:endParaRPr>
          </a:p>
          <a:p>
            <a:pPr>
              <a:defRPr sz="1000" b="0">
                <a:solidFill>
                  <a:srgbClr val="0070C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-e 'select count(*) from </a:t>
            </a:r>
            <a:r>
              <a:rPr b="1" dirty="0" err="1">
                <a:solidFill>
                  <a:srgbClr val="0070C0"/>
                </a:solidFill>
              </a:rPr>
              <a:t>mypopulation</a:t>
            </a:r>
            <a:r>
              <a:rPr b="1" dirty="0">
                <a:solidFill>
                  <a:srgbClr val="0070C0"/>
                </a:solidFill>
              </a:rPr>
              <a:t>'</a:t>
            </a:r>
          </a:p>
          <a:p>
            <a:pPr>
              <a:defRPr sz="1400" b="0">
                <a:solidFill>
                  <a:srgbClr val="C00000"/>
                </a:solidFill>
                <a:latin typeface="Verdana"/>
                <a:ea typeface="Verdana"/>
                <a:cs typeface="Verdana"/>
                <a:sym typeface="Verdana"/>
              </a:defRPr>
            </a:pPr>
            <a:r>
              <a:rPr dirty="0"/>
              <a:t>370</a:t>
            </a:r>
          </a:p>
          <a:p>
            <a:pPr>
              <a:defRPr sz="1400" b="0">
                <a:solidFill>
                  <a:srgbClr val="C00000"/>
                </a:solidFill>
                <a:latin typeface="Verdana"/>
                <a:ea typeface="Verdana"/>
                <a:cs typeface="Verdana"/>
                <a:sym typeface="Verdana"/>
              </a:defRPr>
            </a:pPr>
            <a:endParaRPr dirty="0"/>
          </a:p>
        </p:txBody>
      </p:sp>
      <p:sp>
        <p:nvSpPr>
          <p:cNvPr id="261" name="分析 102 年各鄉鎮市區人口密度"/>
          <p:cNvSpPr txBox="1">
            <a:spLocks noGrp="1"/>
          </p:cNvSpPr>
          <p:nvPr>
            <p:ph type="title" idx="4294967295"/>
          </p:nvPr>
        </p:nvSpPr>
        <p:spPr>
          <a:xfrm>
            <a:off x="830262" y="0"/>
            <a:ext cx="7399338" cy="841375"/>
          </a:xfrm>
          <a:prstGeom prst="rect">
            <a:avLst/>
          </a:prstGeom>
        </p:spPr>
        <p:txBody>
          <a:bodyPr>
            <a:normAutofit/>
          </a:bodyPr>
          <a:lstStyle/>
          <a:p>
            <a:pPr>
              <a:defRPr b="0">
                <a:latin typeface="標楷體"/>
                <a:ea typeface="標楷體"/>
                <a:cs typeface="標楷體"/>
                <a:sym typeface="標楷體"/>
              </a:defRPr>
            </a:pPr>
            <a:r>
              <a:rPr sz="3200"/>
              <a:t>分析</a:t>
            </a:r>
            <a:r>
              <a:t> </a:t>
            </a:r>
            <a:r>
              <a:rPr b="1">
                <a:latin typeface="Verdana"/>
                <a:ea typeface="Verdana"/>
                <a:cs typeface="Verdana"/>
                <a:sym typeface="Verdana"/>
              </a:rPr>
              <a:t>102</a:t>
            </a:r>
            <a:r>
              <a:rPr sz="2400" b="1">
                <a:latin typeface="Verdana"/>
                <a:ea typeface="Verdana"/>
                <a:cs typeface="Verdana"/>
                <a:sym typeface="Verdana"/>
              </a:rPr>
              <a:t> </a:t>
            </a:r>
            <a:r>
              <a:rPr sz="3200"/>
              <a:t>年各鄉鎮市區人口密度</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 hive -S -e 'drop table mypopulation' 2&gt;/dev/null…"/>
          <p:cNvSpPr txBox="1"/>
          <p:nvPr/>
        </p:nvSpPr>
        <p:spPr>
          <a:xfrm>
            <a:off x="865187" y="1216025"/>
            <a:ext cx="7026276" cy="2453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a:solidFill>
                  <a:srgbClr val="0070C0"/>
                </a:solidFill>
              </a:rPr>
              <a:t>hive -S -e 'drop table </a:t>
            </a:r>
            <a:r>
              <a:rPr b="1" dirty="0" err="1">
                <a:solidFill>
                  <a:srgbClr val="0070C0"/>
                </a:solidFill>
              </a:rPr>
              <a:t>mypopulation</a:t>
            </a:r>
            <a:r>
              <a:rPr b="1" dirty="0">
                <a:solidFill>
                  <a:srgbClr val="0070C0"/>
                </a:solidFill>
              </a:rPr>
              <a:t>' 2&gt;/dev/null</a:t>
            </a:r>
          </a:p>
          <a:p>
            <a:pPr>
              <a:defRPr sz="1600" b="0">
                <a:solidFill>
                  <a:srgbClr val="C00000"/>
                </a:solidFill>
                <a:latin typeface="Verdana"/>
                <a:ea typeface="Verdana"/>
                <a:cs typeface="Verdana"/>
                <a:sym typeface="Verdana"/>
              </a:defRPr>
            </a:pPr>
            <a:endParaRPr b="1" dirty="0">
              <a:solidFill>
                <a:srgbClr val="0070C0"/>
              </a:solidFill>
            </a:endParaRPr>
          </a:p>
          <a:p>
            <a:pPr>
              <a:defRPr b="0">
                <a:solidFill>
                  <a:srgbClr val="C00000"/>
                </a:solidFill>
                <a:latin typeface="標楷體"/>
                <a:ea typeface="標楷體"/>
                <a:cs typeface="標楷體"/>
                <a:sym typeface="標楷體"/>
              </a:defRPr>
            </a:pPr>
            <a:r>
              <a:rPr dirty="0"/>
              <a:t>因 </a:t>
            </a:r>
            <a:r>
              <a:rPr sz="1600" dirty="0" err="1">
                <a:latin typeface="Verdana"/>
                <a:ea typeface="Verdana"/>
                <a:cs typeface="Verdana"/>
                <a:sym typeface="Verdana"/>
              </a:rPr>
              <a:t>mypopulation</a:t>
            </a:r>
            <a:r>
              <a:rPr dirty="0"/>
              <a:t> </a:t>
            </a:r>
            <a:r>
              <a:rPr dirty="0" err="1"/>
              <a:t>資料表宣告為</a:t>
            </a:r>
            <a:r>
              <a:rPr dirty="0"/>
              <a:t> </a:t>
            </a:r>
            <a:r>
              <a:rPr sz="1600" dirty="0">
                <a:latin typeface="Verdana"/>
                <a:ea typeface="Verdana"/>
                <a:cs typeface="Verdana"/>
                <a:sym typeface="Verdana"/>
              </a:rPr>
              <a:t>external</a:t>
            </a:r>
            <a:r>
              <a:rPr dirty="0"/>
              <a:t>, </a:t>
            </a:r>
            <a:r>
              <a:rPr dirty="0" err="1"/>
              <a:t>既使</a:t>
            </a:r>
            <a:r>
              <a:rPr dirty="0"/>
              <a:t> </a:t>
            </a:r>
            <a:r>
              <a:rPr dirty="0" err="1"/>
              <a:t>資料表</a:t>
            </a:r>
            <a:r>
              <a:rPr dirty="0"/>
              <a:t> </a:t>
            </a:r>
            <a:r>
              <a:rPr dirty="0" err="1"/>
              <a:t>被刪除</a:t>
            </a:r>
            <a:r>
              <a:rPr dirty="0"/>
              <a:t>, </a:t>
            </a:r>
            <a:r>
              <a:rPr sz="1600" dirty="0">
                <a:latin typeface="Verdana"/>
                <a:ea typeface="Verdana"/>
                <a:cs typeface="Verdana"/>
                <a:sym typeface="Verdana"/>
              </a:rPr>
              <a:t>HDFS</a:t>
            </a:r>
            <a:r>
              <a:rPr dirty="0"/>
              <a:t> </a:t>
            </a:r>
            <a:r>
              <a:rPr dirty="0" err="1"/>
              <a:t>的資料夾一樣存在</a:t>
            </a:r>
            <a:endParaRPr dirty="0"/>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-ls </a:t>
            </a:r>
            <a:r>
              <a:rPr b="1" dirty="0" err="1">
                <a:solidFill>
                  <a:srgbClr val="0070C0"/>
                </a:solidFill>
              </a:rPr>
              <a:t>mydataset</a:t>
            </a:r>
            <a:r>
              <a:rPr b="1" dirty="0">
                <a:solidFill>
                  <a:srgbClr val="0070C0"/>
                </a:solidFill>
              </a:rPr>
              <a:t>/</a:t>
            </a:r>
          </a:p>
          <a:p>
            <a:pPr>
              <a:defRPr sz="1500" b="0">
                <a:solidFill>
                  <a:srgbClr val="C00000"/>
                </a:solidFill>
                <a:latin typeface="Verdana"/>
                <a:ea typeface="Verdana"/>
                <a:cs typeface="Verdana"/>
                <a:sym typeface="Verdana"/>
              </a:defRPr>
            </a:pPr>
            <a:r>
              <a:rPr dirty="0"/>
              <a:t>Found 2 items</a:t>
            </a:r>
          </a:p>
          <a:p>
            <a:pPr>
              <a:defRPr sz="1500" b="0">
                <a:solidFill>
                  <a:srgbClr val="C00000"/>
                </a:solidFill>
                <a:latin typeface="Verdana"/>
                <a:ea typeface="Verdana"/>
                <a:cs typeface="Verdana"/>
                <a:sym typeface="Verdana"/>
              </a:defRPr>
            </a:pPr>
            <a:r>
              <a:rPr dirty="0" err="1"/>
              <a:t>drwxr</a:t>
            </a:r>
            <a:r>
              <a:rPr dirty="0"/>
              <a:t>-</a:t>
            </a:r>
            <a:r>
              <a:rPr dirty="0" err="1"/>
              <a:t>xr</a:t>
            </a:r>
            <a:r>
              <a:rPr dirty="0"/>
              <a:t>-x   - </a:t>
            </a:r>
            <a:r>
              <a:rPr dirty="0" err="1"/>
              <a:t>rbean</a:t>
            </a:r>
            <a:r>
              <a:rPr dirty="0"/>
              <a:t> </a:t>
            </a:r>
            <a:r>
              <a:rPr dirty="0" err="1"/>
              <a:t>rbean</a:t>
            </a:r>
            <a:r>
              <a:rPr dirty="0"/>
              <a:t>          0 2020-09-27 03:05 hive</a:t>
            </a:r>
          </a:p>
          <a:p>
            <a:pPr>
              <a:defRPr sz="1500" b="0">
                <a:solidFill>
                  <a:srgbClr val="C00000"/>
                </a:solidFill>
                <a:latin typeface="Verdana"/>
                <a:ea typeface="Verdana"/>
                <a:cs typeface="Verdana"/>
                <a:sym typeface="Verdana"/>
              </a:defRPr>
            </a:pPr>
            <a:r>
              <a:rPr dirty="0" err="1"/>
              <a:t>drwxr</a:t>
            </a:r>
            <a:r>
              <a:rPr dirty="0"/>
              <a:t>-</a:t>
            </a:r>
            <a:r>
              <a:rPr dirty="0" err="1"/>
              <a:t>xr</a:t>
            </a:r>
            <a:r>
              <a:rPr dirty="0"/>
              <a:t>-x   - </a:t>
            </a:r>
            <a:r>
              <a:rPr dirty="0" err="1"/>
              <a:t>rbean</a:t>
            </a:r>
            <a:r>
              <a:rPr dirty="0"/>
              <a:t> </a:t>
            </a:r>
            <a:r>
              <a:rPr dirty="0" err="1"/>
              <a:t>rbean</a:t>
            </a:r>
            <a:r>
              <a:rPr dirty="0"/>
              <a:t>          0 2020-09-27 03:12 population</a:t>
            </a:r>
          </a:p>
          <a:p>
            <a:pPr>
              <a:defRPr sz="1600" b="0">
                <a:solidFill>
                  <a:srgbClr val="C00000"/>
                </a:solidFill>
                <a:latin typeface="Verdana"/>
                <a:ea typeface="Verdana"/>
                <a:cs typeface="Verdana"/>
                <a:sym typeface="Verdana"/>
              </a:defRPr>
            </a:pPr>
            <a:endParaRPr dirty="0"/>
          </a:p>
          <a:p>
            <a:pPr>
              <a:defRPr sz="1600" b="0">
                <a:solidFill>
                  <a:srgbClr val="C00000"/>
                </a:solidFill>
                <a:latin typeface="Verdana"/>
                <a:ea typeface="Verdana"/>
                <a:cs typeface="Verdana"/>
                <a:sym typeface="Verdana"/>
              </a:defRPr>
            </a:pPr>
            <a:r>
              <a:rPr dirty="0"/>
              <a:t>$ </a:t>
            </a:r>
            <a:r>
              <a:rPr b="1" dirty="0">
                <a:solidFill>
                  <a:srgbClr val="0070C0"/>
                </a:solidFill>
              </a:rPr>
              <a:t>exit</a:t>
            </a:r>
          </a:p>
        </p:txBody>
      </p:sp>
      <p:sp>
        <p:nvSpPr>
          <p:cNvPr id="266" name="分析 102 年各鄉鎮市區人口密度"/>
          <p:cNvSpPr txBox="1">
            <a:spLocks noGrp="1"/>
          </p:cNvSpPr>
          <p:nvPr>
            <p:ph type="title" idx="4294967295"/>
          </p:nvPr>
        </p:nvSpPr>
        <p:spPr>
          <a:xfrm>
            <a:off x="830262" y="0"/>
            <a:ext cx="7399338" cy="841375"/>
          </a:xfrm>
          <a:prstGeom prst="rect">
            <a:avLst/>
          </a:prstGeom>
        </p:spPr>
        <p:txBody>
          <a:bodyPr>
            <a:normAutofit/>
          </a:bodyPr>
          <a:lstStyle/>
          <a:p>
            <a:pPr>
              <a:defRPr b="0">
                <a:latin typeface="標楷體"/>
                <a:ea typeface="標楷體"/>
                <a:cs typeface="標楷體"/>
                <a:sym typeface="標楷體"/>
              </a:defRPr>
            </a:pPr>
            <a:r>
              <a:rPr sz="3200"/>
              <a:t>分析</a:t>
            </a:r>
            <a:r>
              <a:t> </a:t>
            </a:r>
            <a:r>
              <a:rPr b="1">
                <a:latin typeface="Verdana"/>
                <a:ea typeface="Verdana"/>
                <a:cs typeface="Verdana"/>
                <a:sym typeface="Verdana"/>
              </a:rPr>
              <a:t>102</a:t>
            </a:r>
            <a:r>
              <a:rPr sz="2400" b="1">
                <a:latin typeface="Verdana"/>
                <a:ea typeface="Verdana"/>
                <a:cs typeface="Verdana"/>
                <a:sym typeface="Verdana"/>
              </a:rPr>
              <a:t> </a:t>
            </a:r>
            <a:r>
              <a:rPr sz="3200"/>
              <a:t>年各鄉鎮市區人口密度</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1. 102 年台灣總人口數 ?…"/>
          <p:cNvSpPr txBox="1"/>
          <p:nvPr/>
        </p:nvSpPr>
        <p:spPr>
          <a:xfrm>
            <a:off x="1787863" y="2894385"/>
            <a:ext cx="5568274"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solidFill>
                  <a:srgbClr val="C00000"/>
                </a:solidFill>
                <a:latin typeface="Verdana"/>
                <a:ea typeface="Verdana"/>
                <a:cs typeface="Verdana"/>
                <a:sym typeface="Verdana"/>
              </a:defRPr>
            </a:pPr>
            <a:r>
              <a:rPr sz="2400" dirty="0"/>
              <a:t>1.</a:t>
            </a:r>
            <a:r>
              <a:rPr dirty="0"/>
              <a:t> </a:t>
            </a:r>
            <a:r>
              <a:rPr sz="2400" dirty="0"/>
              <a:t>102</a:t>
            </a:r>
            <a:r>
              <a:rPr dirty="0"/>
              <a:t> </a:t>
            </a:r>
            <a:r>
              <a:rPr b="0" dirty="0" err="1">
                <a:latin typeface="標楷體"/>
                <a:ea typeface="標楷體"/>
                <a:cs typeface="標楷體"/>
                <a:sym typeface="標楷體"/>
              </a:rPr>
              <a:t>年台灣總人口數</a:t>
            </a:r>
            <a:r>
              <a:rPr b="0" dirty="0">
                <a:latin typeface="標楷體"/>
                <a:ea typeface="標楷體"/>
                <a:cs typeface="標楷體"/>
                <a:sym typeface="標楷體"/>
              </a:rPr>
              <a:t> </a:t>
            </a:r>
            <a:r>
              <a:rPr dirty="0"/>
              <a:t>?</a:t>
            </a:r>
          </a:p>
          <a:p>
            <a:pPr>
              <a:defRPr sz="2400">
                <a:solidFill>
                  <a:srgbClr val="C00000"/>
                </a:solidFill>
                <a:latin typeface="Verdana"/>
                <a:ea typeface="Verdana"/>
                <a:cs typeface="Verdana"/>
                <a:sym typeface="Verdana"/>
              </a:defRPr>
            </a:pPr>
            <a:endParaRPr dirty="0"/>
          </a:p>
          <a:p>
            <a:pPr>
              <a:defRPr sz="2800">
                <a:solidFill>
                  <a:srgbClr val="C00000"/>
                </a:solidFill>
                <a:latin typeface="Verdana"/>
                <a:ea typeface="Verdana"/>
                <a:cs typeface="Verdana"/>
                <a:sym typeface="Verdana"/>
              </a:defRPr>
            </a:pPr>
            <a:r>
              <a:rPr sz="2400" dirty="0"/>
              <a:t>2.</a:t>
            </a:r>
            <a:r>
              <a:rPr dirty="0"/>
              <a:t> </a:t>
            </a:r>
            <a:r>
              <a:rPr sz="2400" dirty="0"/>
              <a:t>102 </a:t>
            </a:r>
            <a:r>
              <a:rPr b="0" dirty="0" err="1">
                <a:latin typeface="標楷體"/>
                <a:ea typeface="標楷體"/>
                <a:cs typeface="標楷體"/>
                <a:sym typeface="標楷體"/>
              </a:rPr>
              <a:t>年台北市總人口數</a:t>
            </a:r>
            <a:r>
              <a:rPr b="0" dirty="0">
                <a:latin typeface="標楷體"/>
                <a:ea typeface="標楷體"/>
                <a:cs typeface="標楷體"/>
                <a:sym typeface="標楷體"/>
              </a:rPr>
              <a:t> </a:t>
            </a:r>
            <a:r>
              <a:rPr dirty="0"/>
              <a:t>?</a:t>
            </a:r>
          </a:p>
          <a:p>
            <a:pPr>
              <a:defRPr sz="2400">
                <a:solidFill>
                  <a:srgbClr val="C00000"/>
                </a:solidFill>
                <a:latin typeface="Verdana"/>
                <a:ea typeface="Verdana"/>
                <a:cs typeface="Verdana"/>
                <a:sym typeface="Verdana"/>
              </a:defRPr>
            </a:pPr>
            <a:r>
              <a:rPr dirty="0"/>
              <a:t> </a:t>
            </a:r>
          </a:p>
        </p:txBody>
      </p:sp>
      <p:sp>
        <p:nvSpPr>
          <p:cNvPr id="269" name="練習"/>
          <p:cNvSpPr txBox="1"/>
          <p:nvPr/>
        </p:nvSpPr>
        <p:spPr>
          <a:xfrm>
            <a:off x="3440980" y="1451919"/>
            <a:ext cx="1609726" cy="7938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5800"/>
              </a:lnSpc>
              <a:defRPr sz="5400" b="0">
                <a:solidFill>
                  <a:srgbClr val="C00000"/>
                </a:solidFill>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練習</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取得 各鄉鎮市區人口密度資料集"/>
          <p:cNvSpPr txBox="1">
            <a:spLocks noGrp="1"/>
          </p:cNvSpPr>
          <p:nvPr>
            <p:ph type="title" idx="4294967295"/>
          </p:nvPr>
        </p:nvSpPr>
        <p:spPr>
          <a:xfrm>
            <a:off x="801687" y="0"/>
            <a:ext cx="7427913" cy="841375"/>
          </a:xfrm>
          <a:prstGeom prst="rect">
            <a:avLst/>
          </a:prstGeom>
        </p:spPr>
        <p:txBody>
          <a:bodyPr>
            <a:normAutofit/>
          </a:bodyPr>
          <a:lstStyle>
            <a:lvl1pPr>
              <a:defRPr sz="3000" b="0">
                <a:latin typeface="標楷體"/>
                <a:ea typeface="標楷體"/>
                <a:cs typeface="標楷體"/>
                <a:sym typeface="標楷體"/>
              </a:defRPr>
            </a:lvl1pPr>
          </a:lstStyle>
          <a:p>
            <a:pPr>
              <a:defRPr sz="2800" b="1">
                <a:latin typeface="Verdana"/>
                <a:ea typeface="Verdana"/>
                <a:cs typeface="Verdana"/>
                <a:sym typeface="Verdana"/>
              </a:defRPr>
            </a:pPr>
            <a:r>
              <a:rPr sz="3000" b="0">
                <a:latin typeface="標楷體"/>
                <a:ea typeface="標楷體"/>
                <a:cs typeface="標楷體"/>
                <a:sym typeface="標楷體"/>
              </a:rPr>
              <a:t>取得 各鄉鎮市區人口密度資料集</a:t>
            </a:r>
          </a:p>
        </p:txBody>
      </p:sp>
      <p:sp>
        <p:nvSpPr>
          <p:cNvPr id="274" name="在 Windows 系統的 cmd.exe 視窗, 執行以下命令…"/>
          <p:cNvSpPr txBox="1"/>
          <p:nvPr/>
        </p:nvSpPr>
        <p:spPr>
          <a:xfrm>
            <a:off x="914400" y="1236662"/>
            <a:ext cx="7315200" cy="4801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rPr dirty="0"/>
              <a:t>在 </a:t>
            </a:r>
            <a:r>
              <a:rPr sz="1600" b="1" dirty="0">
                <a:latin typeface="Verdana"/>
                <a:ea typeface="Verdana"/>
                <a:cs typeface="Verdana"/>
                <a:sym typeface="Verdana"/>
              </a:rPr>
              <a:t>Windows</a:t>
            </a:r>
            <a:r>
              <a:rPr dirty="0"/>
              <a:t> </a:t>
            </a:r>
            <a:r>
              <a:rPr dirty="0" err="1"/>
              <a:t>系統的</a:t>
            </a:r>
            <a:r>
              <a:rPr dirty="0"/>
              <a:t> </a:t>
            </a:r>
            <a:r>
              <a:rPr sz="1600" b="1" dirty="0">
                <a:latin typeface="Verdana"/>
                <a:ea typeface="Verdana"/>
                <a:cs typeface="Verdana"/>
                <a:sym typeface="Verdana"/>
              </a:rPr>
              <a:t>cmd.exe</a:t>
            </a:r>
            <a:r>
              <a:rPr dirty="0"/>
              <a:t> </a:t>
            </a:r>
            <a:r>
              <a:rPr dirty="0" err="1"/>
              <a:t>視窗</a:t>
            </a:r>
            <a:r>
              <a:rPr dirty="0"/>
              <a:t>, </a:t>
            </a:r>
            <a:r>
              <a:rPr dirty="0" err="1"/>
              <a:t>執行以下命令</a:t>
            </a:r>
            <a:endParaRPr dirty="0"/>
          </a:p>
          <a:p>
            <a:pPr>
              <a:defRPr sz="1600" b="0">
                <a:solidFill>
                  <a:srgbClr val="C00000"/>
                </a:solidFill>
                <a:latin typeface="Verdana"/>
                <a:ea typeface="Verdana"/>
                <a:cs typeface="Verdana"/>
                <a:sym typeface="Verdana"/>
              </a:defRPr>
            </a:pPr>
            <a:r>
              <a:rPr dirty="0"/>
              <a:t>$ </a:t>
            </a:r>
            <a:r>
              <a:rPr b="1" dirty="0" err="1">
                <a:solidFill>
                  <a:srgbClr val="0070C0"/>
                </a:solidFill>
              </a:rPr>
              <a:t>ssh</a:t>
            </a:r>
            <a:r>
              <a:rPr b="1" dirty="0">
                <a:solidFill>
                  <a:srgbClr val="0070C0"/>
                </a:solidFill>
              </a:rPr>
              <a:t> </a:t>
            </a:r>
            <a:r>
              <a:rPr b="1" dirty="0" err="1">
                <a:solidFill>
                  <a:srgbClr val="0070C0"/>
                </a:solidFill>
              </a:rPr>
              <a:t>bigred</a:t>
            </a:r>
            <a:r>
              <a:rPr b="1" dirty="0">
                <a:solidFill>
                  <a:srgbClr val="0070C0"/>
                </a:solidFill>
              </a:rPr>
              <a:t>@</a:t>
            </a:r>
            <a:r>
              <a:rPr b="1" dirty="0">
                <a:solidFill>
                  <a:srgbClr val="942192"/>
                </a:solidFill>
              </a:rPr>
              <a:t>&lt;dta1 </a:t>
            </a:r>
            <a:r>
              <a:rPr b="1" dirty="0" err="1">
                <a:solidFill>
                  <a:srgbClr val="942192"/>
                </a:solidFill>
              </a:rPr>
              <a:t>ip</a:t>
            </a:r>
            <a:r>
              <a:rPr b="1" dirty="0">
                <a:solidFill>
                  <a:srgbClr val="942192"/>
                </a:solidFill>
              </a:rPr>
              <a:t>&gt;</a:t>
            </a:r>
            <a:r>
              <a:rPr b="1" dirty="0">
                <a:solidFill>
                  <a:srgbClr val="0070C0"/>
                </a:solidFill>
              </a:rPr>
              <a:t> </a:t>
            </a:r>
          </a:p>
          <a:p>
            <a:pPr>
              <a:defRPr sz="1600" b="0">
                <a:solidFill>
                  <a:srgbClr val="C00000"/>
                </a:solidFill>
                <a:latin typeface="Verdana"/>
                <a:ea typeface="Verdana"/>
                <a:cs typeface="Verdana"/>
                <a:sym typeface="Verdana"/>
              </a:defRPr>
            </a:pPr>
            <a:r>
              <a:rPr dirty="0"/>
              <a:t>rbean@172.16.119.3's password: </a:t>
            </a:r>
            <a:r>
              <a:rPr b="1" dirty="0" err="1">
                <a:solidFill>
                  <a:srgbClr val="0070C0"/>
                </a:solidFill>
              </a:rPr>
              <a:t>bigred</a:t>
            </a: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err="1">
                <a:solidFill>
                  <a:srgbClr val="0070C0"/>
                </a:solidFill>
              </a:rPr>
              <a:t>rm</a:t>
            </a:r>
            <a:r>
              <a:rPr b="1" dirty="0">
                <a:solidFill>
                  <a:srgbClr val="0070C0"/>
                </a:solidFill>
              </a:rPr>
              <a:t> -r ~/</a:t>
            </a:r>
            <a:r>
              <a:rPr b="1" dirty="0" err="1">
                <a:solidFill>
                  <a:srgbClr val="0070C0"/>
                </a:solidFill>
              </a:rPr>
              <a:t>opendata</a:t>
            </a:r>
            <a:r>
              <a:rPr b="1" dirty="0">
                <a:solidFill>
                  <a:srgbClr val="0070C0"/>
                </a:solidFill>
              </a:rPr>
              <a:t>;</a:t>
            </a:r>
            <a:r>
              <a:rPr dirty="0"/>
              <a:t> </a:t>
            </a:r>
            <a:r>
              <a:rPr b="1" dirty="0" err="1">
                <a:solidFill>
                  <a:srgbClr val="0070C0"/>
                </a:solidFill>
              </a:rPr>
              <a:t>wget</a:t>
            </a:r>
            <a:r>
              <a:rPr b="1" dirty="0">
                <a:solidFill>
                  <a:srgbClr val="0070C0"/>
                </a:solidFill>
              </a:rPr>
              <a:t> -</a:t>
            </a:r>
            <a:r>
              <a:rPr b="1" dirty="0" err="1">
                <a:solidFill>
                  <a:srgbClr val="0070C0"/>
                </a:solidFill>
              </a:rPr>
              <a:t>qO</a:t>
            </a:r>
            <a:r>
              <a:rPr b="1" dirty="0">
                <a:solidFill>
                  <a:srgbClr val="0070C0"/>
                </a:solidFill>
              </a:rPr>
              <a:t> - http://www.oc99.org/dt/myp.sh | bash</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tree -L 1 </a:t>
            </a:r>
            <a:r>
              <a:rPr b="1" dirty="0" err="1">
                <a:solidFill>
                  <a:srgbClr val="0070C0"/>
                </a:solidFill>
              </a:rPr>
              <a:t>opendata</a:t>
            </a:r>
            <a:endParaRPr b="1" dirty="0">
              <a:solidFill>
                <a:srgbClr val="0070C0"/>
              </a:solidFill>
            </a:endParaRPr>
          </a:p>
          <a:p>
            <a:pPr>
              <a:defRPr sz="1600" b="0">
                <a:solidFill>
                  <a:srgbClr val="C00000"/>
                </a:solidFill>
                <a:latin typeface="Menlo Regular"/>
                <a:ea typeface="Menlo Regular"/>
                <a:cs typeface="Menlo Regular"/>
                <a:sym typeface="Menlo Regular"/>
              </a:defRPr>
            </a:pPr>
            <a:r>
              <a:rPr dirty="0" err="1"/>
              <a:t>opendata</a:t>
            </a:r>
            <a:endParaRPr dirty="0"/>
          </a:p>
          <a:p>
            <a:pPr>
              <a:defRPr sz="1600" b="0">
                <a:solidFill>
                  <a:srgbClr val="C00000"/>
                </a:solidFill>
                <a:latin typeface="Menlo Regular"/>
                <a:ea typeface="Menlo Regular"/>
                <a:cs typeface="Menlo Regular"/>
                <a:sym typeface="Menlo Regular"/>
              </a:defRPr>
            </a:pPr>
            <a:r>
              <a:rPr dirty="0"/>
              <a:t>└── p</a:t>
            </a:r>
          </a:p>
          <a:p>
            <a:pPr>
              <a:defRPr sz="1600" b="0">
                <a:solidFill>
                  <a:srgbClr val="C00000"/>
                </a:solidFill>
                <a:latin typeface="Menlo Regular"/>
                <a:ea typeface="Menlo Regular"/>
                <a:cs typeface="Menlo Regular"/>
                <a:sym typeface="Menlo Regular"/>
              </a:defRPr>
            </a:pPr>
            <a:endParaRPr dirty="0"/>
          </a:p>
          <a:p>
            <a:pPr>
              <a:defRPr sz="1600" b="0">
                <a:solidFill>
                  <a:srgbClr val="C00000"/>
                </a:solidFill>
                <a:latin typeface="Menlo Regular"/>
                <a:ea typeface="Menlo Regular"/>
                <a:cs typeface="Menlo Regular"/>
                <a:sym typeface="Menlo Regular"/>
              </a:defRPr>
            </a:pPr>
            <a:r>
              <a:rPr dirty="0"/>
              <a:t>$ </a:t>
            </a:r>
            <a:r>
              <a:rPr b="1" dirty="0" err="1" smtClean="0">
                <a:solidFill>
                  <a:srgbClr val="0070C0"/>
                </a:solidFill>
                <a:latin typeface="Verdana"/>
                <a:ea typeface="Verdana"/>
                <a:cs typeface="Verdana"/>
                <a:sym typeface="Verdana"/>
              </a:rPr>
              <a:t>hdfs</a:t>
            </a:r>
            <a:r>
              <a:rPr b="1" dirty="0" smtClean="0">
                <a:solidFill>
                  <a:srgbClr val="0070C0"/>
                </a:solidFill>
                <a:latin typeface="Verdana"/>
                <a:ea typeface="Verdana"/>
                <a:cs typeface="Verdana"/>
                <a:sym typeface="Verdana"/>
              </a:rPr>
              <a:t> </a:t>
            </a:r>
            <a:r>
              <a:rPr b="1" dirty="0" err="1" smtClean="0">
                <a:solidFill>
                  <a:srgbClr val="0070C0"/>
                </a:solidFill>
                <a:latin typeface="Verdana"/>
                <a:ea typeface="Verdana"/>
                <a:cs typeface="Verdana"/>
                <a:sym typeface="Verdana"/>
              </a:rPr>
              <a:t>dfs</a:t>
            </a:r>
            <a:r>
              <a:rPr b="1" dirty="0" smtClean="0">
                <a:solidFill>
                  <a:srgbClr val="0070C0"/>
                </a:solidFill>
                <a:latin typeface="Verdana"/>
                <a:ea typeface="Verdana"/>
                <a:cs typeface="Verdana"/>
                <a:sym typeface="Verdana"/>
              </a:rPr>
              <a:t> -</a:t>
            </a:r>
            <a:r>
              <a:rPr b="1" dirty="0" err="1" smtClean="0">
                <a:solidFill>
                  <a:srgbClr val="0070C0"/>
                </a:solidFill>
                <a:latin typeface="Verdana"/>
                <a:ea typeface="Verdana"/>
                <a:cs typeface="Verdana"/>
                <a:sym typeface="Verdana"/>
              </a:rPr>
              <a:t>mkdir</a:t>
            </a:r>
            <a:r>
              <a:rPr b="1" dirty="0" smtClean="0">
                <a:solidFill>
                  <a:srgbClr val="0070C0"/>
                </a:solidFill>
                <a:latin typeface="Verdana"/>
                <a:ea typeface="Verdana"/>
                <a:cs typeface="Verdana"/>
                <a:sym typeface="Verdana"/>
              </a:rPr>
              <a:t> -p /dataset/</a:t>
            </a:r>
            <a:r>
              <a:rPr b="1" dirty="0" err="1" smtClean="0">
                <a:solidFill>
                  <a:srgbClr val="0070C0"/>
                </a:solidFill>
                <a:latin typeface="Verdana"/>
                <a:ea typeface="Verdana"/>
                <a:cs typeface="Verdana"/>
                <a:sym typeface="Verdana"/>
              </a:rPr>
              <a:t>opendata</a:t>
            </a:r>
            <a:endParaRPr lang="en-US" b="1" dirty="0" smtClean="0">
              <a:solidFill>
                <a:srgbClr val="0070C0"/>
              </a:solidFill>
              <a:latin typeface="Verdana"/>
              <a:ea typeface="Verdana"/>
              <a:cs typeface="Verdana"/>
              <a:sym typeface="Verdana"/>
            </a:endParaRPr>
          </a:p>
          <a:p>
            <a:pPr>
              <a:defRPr sz="1600" b="0">
                <a:solidFill>
                  <a:srgbClr val="C00000"/>
                </a:solidFill>
                <a:latin typeface="Menlo Regular"/>
                <a:ea typeface="Menlo Regular"/>
                <a:cs typeface="Menlo Regular"/>
                <a:sym typeface="Menlo Regular"/>
              </a:defRPr>
            </a:pPr>
            <a:endParaRPr b="1" dirty="0" smtClean="0">
              <a:solidFill>
                <a:srgbClr val="0070C0"/>
              </a:solidFill>
              <a:latin typeface="Verdana"/>
              <a:ea typeface="Verdana"/>
              <a:cs typeface="Verdana"/>
              <a:sym typeface="Verdana"/>
            </a:endParaRPr>
          </a:p>
          <a:p>
            <a:pPr>
              <a:defRPr sz="1600" b="0">
                <a:solidFill>
                  <a:srgbClr val="C00000"/>
                </a:solidFill>
                <a:latin typeface="Menlo Regular"/>
                <a:ea typeface="Menlo Regular"/>
                <a:cs typeface="Menlo Regular"/>
                <a:sym typeface="Menlo Regular"/>
              </a:defRPr>
            </a:pPr>
            <a:r>
              <a:rPr lang="en-US" altLang="zh-TW" b="1" dirty="0" smtClean="0">
                <a:solidFill>
                  <a:srgbClr val="0070C0"/>
                </a:solidFill>
                <a:latin typeface="Verdana"/>
                <a:ea typeface="Verdana"/>
                <a:cs typeface="Verdana"/>
                <a:sym typeface="Verdana"/>
              </a:rPr>
              <a:t>#</a:t>
            </a:r>
            <a:r>
              <a:rPr lang="zh-TW" altLang="en-US" b="1" dirty="0" smtClean="0">
                <a:solidFill>
                  <a:srgbClr val="0070C0"/>
                </a:solidFill>
                <a:latin typeface="Verdana"/>
                <a:ea typeface="Verdana"/>
                <a:cs typeface="Verdana"/>
                <a:sym typeface="Verdana"/>
              </a:rPr>
              <a:t> 從</a:t>
            </a:r>
            <a:r>
              <a:rPr lang="en-US" altLang="zh-TW" b="1" dirty="0" err="1" smtClean="0">
                <a:solidFill>
                  <a:srgbClr val="0070C0"/>
                </a:solidFill>
                <a:latin typeface="Verdana"/>
                <a:ea typeface="Verdana"/>
                <a:cs typeface="Verdana"/>
                <a:sym typeface="Verdana"/>
              </a:rPr>
              <a:t>linux</a:t>
            </a:r>
            <a:r>
              <a:rPr lang="en-US" altLang="zh-TW" b="1" dirty="0" smtClean="0">
                <a:solidFill>
                  <a:srgbClr val="0070C0"/>
                </a:solidFill>
                <a:latin typeface="Verdana"/>
                <a:ea typeface="Verdana"/>
                <a:cs typeface="Verdana"/>
                <a:sym typeface="Verdana"/>
              </a:rPr>
              <a:t> </a:t>
            </a:r>
            <a:r>
              <a:rPr lang="zh-TW" altLang="en-US" b="1" dirty="0" smtClean="0">
                <a:solidFill>
                  <a:srgbClr val="0070C0"/>
                </a:solidFill>
                <a:latin typeface="Verdana"/>
                <a:ea typeface="Verdana"/>
                <a:cs typeface="Verdana"/>
                <a:sym typeface="Verdana"/>
              </a:rPr>
              <a:t>的家目錄 底下的 </a:t>
            </a:r>
            <a:r>
              <a:rPr lang="en-US" altLang="zh-TW" dirty="0" err="1" smtClean="0">
                <a:solidFill>
                  <a:srgbClr val="0070C0"/>
                </a:solidFill>
                <a:latin typeface="Verdana"/>
                <a:ea typeface="Verdana"/>
                <a:cs typeface="Verdana"/>
                <a:sym typeface="Verdana"/>
              </a:rPr>
              <a:t>opendata</a:t>
            </a:r>
            <a:r>
              <a:rPr lang="en-US" altLang="zh-TW" dirty="0" smtClean="0">
                <a:solidFill>
                  <a:srgbClr val="0070C0"/>
                </a:solidFill>
                <a:latin typeface="Verdana"/>
                <a:ea typeface="Verdana"/>
                <a:cs typeface="Verdana"/>
                <a:sym typeface="Verdana"/>
              </a:rPr>
              <a:t>/* </a:t>
            </a:r>
            <a:r>
              <a:rPr lang="zh-TW" altLang="en-US" dirty="0" smtClean="0">
                <a:solidFill>
                  <a:srgbClr val="0070C0"/>
                </a:solidFill>
                <a:latin typeface="Verdana"/>
                <a:ea typeface="Verdana"/>
                <a:cs typeface="Verdana"/>
                <a:sym typeface="Verdana"/>
              </a:rPr>
              <a:t>放到 </a:t>
            </a:r>
            <a:r>
              <a:rPr lang="en-US" altLang="zh-TW" dirty="0" smtClean="0">
                <a:solidFill>
                  <a:srgbClr val="0070C0"/>
                </a:solidFill>
                <a:latin typeface="Verdana"/>
                <a:ea typeface="Verdana"/>
                <a:cs typeface="Verdana"/>
                <a:sym typeface="Verdana"/>
              </a:rPr>
              <a:t>Hadoop /dataset/</a:t>
            </a:r>
            <a:r>
              <a:rPr lang="en-US" altLang="zh-TW" dirty="0" err="1" smtClean="0">
                <a:solidFill>
                  <a:srgbClr val="0070C0"/>
                </a:solidFill>
                <a:latin typeface="Verdana"/>
                <a:ea typeface="Verdana"/>
                <a:cs typeface="Verdana"/>
                <a:sym typeface="Verdana"/>
              </a:rPr>
              <a:t>opendata</a:t>
            </a:r>
            <a:endParaRPr b="1" dirty="0" smtClean="0">
              <a:solidFill>
                <a:srgbClr val="0070C0"/>
              </a:solidFill>
              <a:latin typeface="Verdana"/>
              <a:ea typeface="Verdana"/>
              <a:cs typeface="Verdana"/>
              <a:sym typeface="Verdana"/>
            </a:endParaRPr>
          </a:p>
          <a:p>
            <a:pPr>
              <a:defRPr sz="1600" b="0">
                <a:solidFill>
                  <a:srgbClr val="C00000"/>
                </a:solidFill>
                <a:latin typeface="Menlo Regular"/>
                <a:ea typeface="Menlo Regular"/>
                <a:cs typeface="Menlo Regular"/>
                <a:sym typeface="Menlo Regular"/>
              </a:defRPr>
            </a:pPr>
            <a:r>
              <a:rPr dirty="0" smtClean="0"/>
              <a:t>$ </a:t>
            </a:r>
            <a:r>
              <a:rPr b="1" dirty="0" err="1">
                <a:solidFill>
                  <a:srgbClr val="0070C0"/>
                </a:solidFill>
                <a:latin typeface="Verdana"/>
                <a:ea typeface="Verdana"/>
                <a:cs typeface="Verdana"/>
                <a:sym typeface="Verdana"/>
              </a:rPr>
              <a:t>hdfs</a:t>
            </a:r>
            <a:r>
              <a:rPr b="1" dirty="0">
                <a:solidFill>
                  <a:srgbClr val="0070C0"/>
                </a:solidFill>
                <a:latin typeface="Verdana"/>
                <a:ea typeface="Verdana"/>
                <a:cs typeface="Verdana"/>
                <a:sym typeface="Verdana"/>
              </a:rPr>
              <a:t> </a:t>
            </a:r>
            <a:r>
              <a:rPr b="1" dirty="0" err="1">
                <a:solidFill>
                  <a:srgbClr val="0070C0"/>
                </a:solidFill>
                <a:latin typeface="Verdana"/>
                <a:ea typeface="Verdana"/>
                <a:cs typeface="Verdana"/>
                <a:sym typeface="Verdana"/>
              </a:rPr>
              <a:t>dfs</a:t>
            </a:r>
            <a:r>
              <a:rPr b="1" dirty="0">
                <a:solidFill>
                  <a:srgbClr val="0070C0"/>
                </a:solidFill>
                <a:latin typeface="Verdana"/>
                <a:ea typeface="Verdana"/>
                <a:cs typeface="Verdana"/>
                <a:sym typeface="Verdana"/>
              </a:rPr>
              <a:t> -put </a:t>
            </a:r>
            <a:r>
              <a:rPr b="1" dirty="0" err="1">
                <a:solidFill>
                  <a:srgbClr val="0070C0"/>
                </a:solidFill>
                <a:latin typeface="Verdana"/>
                <a:ea typeface="Verdana"/>
                <a:cs typeface="Verdana"/>
                <a:sym typeface="Verdana"/>
              </a:rPr>
              <a:t>opendata</a:t>
            </a:r>
            <a:r>
              <a:rPr b="1" dirty="0">
                <a:solidFill>
                  <a:srgbClr val="0070C0"/>
                </a:solidFill>
                <a:latin typeface="Verdana"/>
                <a:ea typeface="Verdana"/>
                <a:cs typeface="Verdana"/>
                <a:sym typeface="Verdana"/>
              </a:rPr>
              <a:t>/* /dataset/</a:t>
            </a:r>
            <a:r>
              <a:rPr b="1" dirty="0" err="1">
                <a:solidFill>
                  <a:srgbClr val="0070C0"/>
                </a:solidFill>
                <a:latin typeface="Verdana"/>
                <a:ea typeface="Verdana"/>
                <a:cs typeface="Verdana"/>
                <a:sym typeface="Verdana"/>
              </a:rPr>
              <a:t>opendata</a:t>
            </a:r>
            <a:r>
              <a:rPr b="1" dirty="0">
                <a:solidFill>
                  <a:srgbClr val="0070C0"/>
                </a:solidFill>
                <a:latin typeface="Verdana"/>
                <a:ea typeface="Verdana"/>
                <a:cs typeface="Verdana"/>
                <a:sym typeface="Verdana"/>
              </a:rPr>
              <a:t>/</a:t>
            </a:r>
          </a:p>
          <a:p>
            <a:pPr>
              <a:defRPr sz="1600" b="0">
                <a:solidFill>
                  <a:srgbClr val="C00000"/>
                </a:solidFill>
                <a:latin typeface="Menlo Regular"/>
                <a:ea typeface="Menlo Regular"/>
                <a:cs typeface="Menlo Regular"/>
                <a:sym typeface="Menlo Regular"/>
              </a:defRPr>
            </a:pPr>
            <a:endParaRPr b="1" dirty="0">
              <a:solidFill>
                <a:srgbClr val="0070C0"/>
              </a:solidFill>
              <a:latin typeface="Verdana"/>
              <a:ea typeface="Verdana"/>
              <a:cs typeface="Verdana"/>
              <a:sym typeface="Verdana"/>
            </a:endParaRPr>
          </a:p>
          <a:p>
            <a:pPr>
              <a:defRPr sz="1600" b="0">
                <a:solidFill>
                  <a:srgbClr val="C00000"/>
                </a:solidFill>
                <a:latin typeface="Menlo Regular"/>
                <a:ea typeface="Menlo Regular"/>
                <a:cs typeface="Menlo Regular"/>
                <a:sym typeface="Menlo Regular"/>
              </a:defRPr>
            </a:pPr>
            <a:r>
              <a:rPr dirty="0"/>
              <a:t>$ </a:t>
            </a:r>
            <a:r>
              <a:rPr b="1" dirty="0" err="1">
                <a:solidFill>
                  <a:srgbClr val="0070C0"/>
                </a:solidFill>
                <a:latin typeface="Verdana"/>
                <a:ea typeface="Verdana"/>
                <a:cs typeface="Verdana"/>
                <a:sym typeface="Verdana"/>
              </a:rPr>
              <a:t>hdfs</a:t>
            </a:r>
            <a:r>
              <a:rPr b="1" dirty="0">
                <a:solidFill>
                  <a:srgbClr val="0070C0"/>
                </a:solidFill>
                <a:latin typeface="Verdana"/>
                <a:ea typeface="Verdana"/>
                <a:cs typeface="Verdana"/>
                <a:sym typeface="Verdana"/>
              </a:rPr>
              <a:t> </a:t>
            </a:r>
            <a:r>
              <a:rPr b="1" dirty="0" err="1">
                <a:solidFill>
                  <a:srgbClr val="0070C0"/>
                </a:solidFill>
                <a:latin typeface="Verdana"/>
                <a:ea typeface="Verdana"/>
                <a:cs typeface="Verdana"/>
                <a:sym typeface="Verdana"/>
              </a:rPr>
              <a:t>dfs</a:t>
            </a:r>
            <a:r>
              <a:rPr b="1" dirty="0">
                <a:solidFill>
                  <a:srgbClr val="0070C0"/>
                </a:solidFill>
                <a:latin typeface="Verdana"/>
                <a:ea typeface="Verdana"/>
                <a:cs typeface="Verdana"/>
                <a:sym typeface="Verdana"/>
              </a:rPr>
              <a:t> -ls /dataset/</a:t>
            </a:r>
            <a:r>
              <a:rPr b="1" dirty="0" err="1">
                <a:solidFill>
                  <a:srgbClr val="0070C0"/>
                </a:solidFill>
                <a:latin typeface="Verdana"/>
                <a:ea typeface="Verdana"/>
                <a:cs typeface="Verdana"/>
                <a:sym typeface="Verdana"/>
              </a:rPr>
              <a:t>opendata</a:t>
            </a:r>
            <a:r>
              <a:rPr b="1" dirty="0">
                <a:solidFill>
                  <a:srgbClr val="0070C0"/>
                </a:solidFill>
                <a:latin typeface="Verdana"/>
                <a:ea typeface="Verdana"/>
                <a:cs typeface="Verdana"/>
                <a:sym typeface="Verdana"/>
              </a:rPr>
              <a:t>/</a:t>
            </a:r>
          </a:p>
          <a:p>
            <a:pPr>
              <a:defRPr sz="1600" b="0">
                <a:solidFill>
                  <a:srgbClr val="C00000"/>
                </a:solidFill>
                <a:latin typeface="Menlo Regular"/>
                <a:ea typeface="Menlo Regular"/>
                <a:cs typeface="Menlo Regular"/>
                <a:sym typeface="Menlo Regular"/>
              </a:defRPr>
            </a:pPr>
            <a:r>
              <a:rPr dirty="0"/>
              <a:t>Found 1 items</a:t>
            </a:r>
          </a:p>
          <a:p>
            <a:pPr>
              <a:defRPr sz="1600" b="0">
                <a:solidFill>
                  <a:srgbClr val="C00000"/>
                </a:solidFill>
                <a:latin typeface="Menlo Regular"/>
                <a:ea typeface="Menlo Regular"/>
                <a:cs typeface="Menlo Regular"/>
                <a:sym typeface="Menlo Regular"/>
              </a:defRPr>
            </a:pPr>
            <a:r>
              <a:rPr dirty="0" err="1"/>
              <a:t>drwxr</a:t>
            </a:r>
            <a:r>
              <a:rPr dirty="0"/>
              <a:t>-</a:t>
            </a:r>
            <a:r>
              <a:rPr dirty="0" err="1"/>
              <a:t>xr</a:t>
            </a:r>
            <a:r>
              <a:rPr dirty="0"/>
              <a:t>-x - </a:t>
            </a:r>
            <a:r>
              <a:rPr dirty="0" err="1"/>
              <a:t>bigred</a:t>
            </a:r>
            <a:r>
              <a:rPr dirty="0"/>
              <a:t> </a:t>
            </a:r>
            <a:r>
              <a:rPr dirty="0" err="1"/>
              <a:t>bigboss</a:t>
            </a:r>
            <a:r>
              <a:rPr dirty="0"/>
              <a:t> 0 2021-12-27 23:09 /dataset/</a:t>
            </a:r>
            <a:r>
              <a:rPr dirty="0" err="1"/>
              <a:t>opendata</a:t>
            </a:r>
            <a:r>
              <a:rPr dirty="0"/>
              <a:t>/p</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 echo $'CREATE EXTERNAL TABLE twpop (…"/>
          <p:cNvSpPr txBox="1"/>
          <p:nvPr/>
        </p:nvSpPr>
        <p:spPr>
          <a:xfrm>
            <a:off x="865187" y="1216025"/>
            <a:ext cx="7286626" cy="41395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lang="en-US" altLang="zh-TW" dirty="0" smtClean="0"/>
              <a:t>#</a:t>
            </a:r>
            <a:r>
              <a:rPr lang="zh-TW" altLang="en-US" dirty="0" smtClean="0"/>
              <a:t> 建立外部資料表，設計</a:t>
            </a:r>
            <a:r>
              <a:rPr lang="en-US" altLang="zh-TW" dirty="0" smtClean="0"/>
              <a:t>table</a:t>
            </a:r>
            <a:r>
              <a:rPr lang="zh-TW" altLang="en-US" dirty="0" smtClean="0"/>
              <a:t>的</a:t>
            </a:r>
            <a:r>
              <a:rPr lang="en-US" altLang="zh-TW" dirty="0" smtClean="0"/>
              <a:t>schema</a:t>
            </a:r>
            <a:endParaRPr lang="en-US" dirty="0" smtClean="0"/>
          </a:p>
          <a:p>
            <a:pPr>
              <a:defRPr sz="1600" b="0">
                <a:solidFill>
                  <a:srgbClr val="C00000"/>
                </a:solidFill>
                <a:latin typeface="Verdana"/>
                <a:ea typeface="Verdana"/>
                <a:cs typeface="Verdana"/>
                <a:sym typeface="Verdana"/>
              </a:defRPr>
            </a:pPr>
            <a:r>
              <a:rPr dirty="0" smtClean="0"/>
              <a:t>$ </a:t>
            </a:r>
            <a:r>
              <a:rPr b="1" dirty="0">
                <a:solidFill>
                  <a:srgbClr val="0070C0"/>
                </a:solidFill>
              </a:rPr>
              <a:t>echo $'</a:t>
            </a:r>
            <a:r>
              <a:rPr sz="1500" dirty="0"/>
              <a:t>CREATE EXTERNAL TABLE </a:t>
            </a:r>
            <a:r>
              <a:rPr sz="1500" dirty="0" err="1" smtClean="0"/>
              <a:t>twpop</a:t>
            </a:r>
            <a:r>
              <a:rPr sz="1500" dirty="0" smtClean="0"/>
              <a:t> (</a:t>
            </a:r>
            <a:endParaRPr sz="1500" dirty="0"/>
          </a:p>
          <a:p>
            <a:pPr>
              <a:defRPr sz="1500" b="0">
                <a:solidFill>
                  <a:srgbClr val="C00000"/>
                </a:solidFill>
                <a:latin typeface="Verdana"/>
                <a:ea typeface="Verdana"/>
                <a:cs typeface="Verdana"/>
                <a:sym typeface="Verdana"/>
              </a:defRPr>
            </a:pPr>
            <a:r>
              <a:rPr dirty="0"/>
              <a:t>year </a:t>
            </a:r>
            <a:r>
              <a:rPr dirty="0" err="1"/>
              <a:t>int</a:t>
            </a:r>
            <a:r>
              <a:rPr dirty="0"/>
              <a:t>, </a:t>
            </a:r>
          </a:p>
          <a:p>
            <a:pPr>
              <a:defRPr sz="1500" b="0">
                <a:solidFill>
                  <a:srgbClr val="C00000"/>
                </a:solidFill>
                <a:latin typeface="Verdana"/>
                <a:ea typeface="Verdana"/>
                <a:cs typeface="Verdana"/>
                <a:sym typeface="Verdana"/>
              </a:defRPr>
            </a:pPr>
            <a:r>
              <a:rPr dirty="0"/>
              <a:t>id string,</a:t>
            </a:r>
          </a:p>
          <a:p>
            <a:pPr>
              <a:defRPr sz="1500" b="0">
                <a:solidFill>
                  <a:srgbClr val="C00000"/>
                </a:solidFill>
                <a:latin typeface="Verdana"/>
                <a:ea typeface="Verdana"/>
                <a:cs typeface="Verdana"/>
                <a:sym typeface="Verdana"/>
              </a:defRPr>
            </a:pPr>
            <a:r>
              <a:rPr dirty="0"/>
              <a:t>total float,</a:t>
            </a:r>
          </a:p>
          <a:p>
            <a:pPr>
              <a:defRPr sz="1500" b="0">
                <a:solidFill>
                  <a:srgbClr val="C00000"/>
                </a:solidFill>
                <a:latin typeface="Verdana"/>
                <a:ea typeface="Verdana"/>
                <a:cs typeface="Verdana"/>
                <a:sym typeface="Verdana"/>
              </a:defRPr>
            </a:pPr>
            <a:r>
              <a:rPr dirty="0"/>
              <a:t>area float,</a:t>
            </a:r>
          </a:p>
          <a:p>
            <a:pPr>
              <a:defRPr sz="1500" b="0">
                <a:solidFill>
                  <a:srgbClr val="C00000"/>
                </a:solidFill>
                <a:latin typeface="Verdana"/>
                <a:ea typeface="Verdana"/>
                <a:cs typeface="Verdana"/>
                <a:sym typeface="Verdana"/>
              </a:defRPr>
            </a:pPr>
            <a:r>
              <a:rPr dirty="0"/>
              <a:t>density </a:t>
            </a:r>
            <a:r>
              <a:rPr dirty="0" err="1"/>
              <a:t>int</a:t>
            </a:r>
            <a:endParaRPr dirty="0"/>
          </a:p>
          <a:p>
            <a:pPr>
              <a:defRPr sz="1500" b="0">
                <a:solidFill>
                  <a:srgbClr val="C00000"/>
                </a:solidFill>
                <a:latin typeface="Verdana"/>
                <a:ea typeface="Verdana"/>
                <a:cs typeface="Verdana"/>
                <a:sym typeface="Verdana"/>
              </a:defRPr>
            </a:pPr>
            <a:r>
              <a:rPr dirty="0"/>
              <a:t>)</a:t>
            </a:r>
          </a:p>
          <a:p>
            <a:pPr>
              <a:defRPr sz="1500" b="0">
                <a:solidFill>
                  <a:srgbClr val="C00000"/>
                </a:solidFill>
                <a:latin typeface="Verdana"/>
                <a:ea typeface="Verdana"/>
                <a:cs typeface="Verdana"/>
                <a:sym typeface="Verdana"/>
              </a:defRPr>
            </a:pPr>
            <a:r>
              <a:rPr dirty="0"/>
              <a:t>ROW FORMAT DELIMITED FIELDS TERMINATED BY \',\'</a:t>
            </a:r>
          </a:p>
          <a:p>
            <a:pPr>
              <a:defRPr sz="1600" b="0">
                <a:solidFill>
                  <a:srgbClr val="C00000"/>
                </a:solidFill>
                <a:latin typeface="Verdana"/>
                <a:ea typeface="Verdana"/>
                <a:cs typeface="Verdana"/>
                <a:sym typeface="Verdana"/>
              </a:defRPr>
            </a:pPr>
            <a:r>
              <a:rPr sz="1500" dirty="0"/>
              <a:t>STORED AS TEXTFILE LOCATION </a:t>
            </a:r>
            <a:r>
              <a:rPr sz="1500" dirty="0" smtClean="0"/>
              <a:t>\'/dataset/</a:t>
            </a:r>
            <a:r>
              <a:rPr sz="1500" dirty="0" err="1" smtClean="0"/>
              <a:t>opendata</a:t>
            </a:r>
            <a:r>
              <a:rPr sz="1500" dirty="0" smtClean="0"/>
              <a:t>/p</a:t>
            </a:r>
            <a:r>
              <a:rPr sz="1500" dirty="0"/>
              <a:t>\';</a:t>
            </a:r>
            <a:r>
              <a:rPr b="1" dirty="0">
                <a:solidFill>
                  <a:srgbClr val="0070C0"/>
                </a:solidFill>
              </a:rPr>
              <a:t>' &gt;</a:t>
            </a:r>
            <a:r>
              <a:rPr dirty="0"/>
              <a:t> </a:t>
            </a:r>
            <a:r>
              <a:rPr b="1" dirty="0" err="1" smtClean="0">
                <a:solidFill>
                  <a:srgbClr val="0070C0"/>
                </a:solidFill>
              </a:rPr>
              <a:t>twpop.hsql</a:t>
            </a:r>
            <a:endParaRPr b="1" dirty="0">
              <a:solidFill>
                <a:srgbClr val="0070C0"/>
              </a:solidFill>
            </a:endParaRPr>
          </a:p>
          <a:p>
            <a:pPr>
              <a:defRPr sz="1600" b="0">
                <a:solidFill>
                  <a:srgbClr val="0070C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hive -f  </a:t>
            </a:r>
            <a:r>
              <a:rPr b="1" dirty="0" err="1" smtClean="0">
                <a:solidFill>
                  <a:srgbClr val="0070C0"/>
                </a:solidFill>
              </a:rPr>
              <a:t>twpop.hsql</a:t>
            </a:r>
            <a:r>
              <a:rPr b="1" dirty="0" smtClean="0">
                <a:solidFill>
                  <a:srgbClr val="0070C0"/>
                </a:solidFill>
              </a:rPr>
              <a:t>  </a:t>
            </a:r>
            <a:r>
              <a:rPr b="1" dirty="0">
                <a:solidFill>
                  <a:srgbClr val="0070C0"/>
                </a:solidFill>
              </a:rPr>
              <a:t>2&gt;/dev/null</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-e 'select count(*) from </a:t>
            </a:r>
            <a:r>
              <a:rPr b="1" dirty="0" err="1" smtClean="0">
                <a:solidFill>
                  <a:srgbClr val="0070C0"/>
                </a:solidFill>
              </a:rPr>
              <a:t>twpop</a:t>
            </a:r>
            <a:r>
              <a:rPr b="1" dirty="0" smtClean="0">
                <a:solidFill>
                  <a:srgbClr val="0070C0"/>
                </a:solidFill>
              </a:rPr>
              <a:t> </a:t>
            </a:r>
            <a:r>
              <a:rPr b="1" dirty="0">
                <a:solidFill>
                  <a:srgbClr val="0070C0"/>
                </a:solidFill>
              </a:rPr>
              <a:t>where year=104'  2&gt;/dev/null</a:t>
            </a:r>
          </a:p>
          <a:p>
            <a:pPr>
              <a:defRPr sz="1400" b="0">
                <a:solidFill>
                  <a:srgbClr val="C00000"/>
                </a:solidFill>
                <a:latin typeface="Verdana"/>
                <a:ea typeface="Verdana"/>
                <a:cs typeface="Verdana"/>
                <a:sym typeface="Verdana"/>
              </a:defRPr>
            </a:pPr>
            <a:r>
              <a:rPr dirty="0"/>
              <a:t>370</a:t>
            </a:r>
          </a:p>
        </p:txBody>
      </p:sp>
      <p:sp>
        <p:nvSpPr>
          <p:cNvPr id="279" name="建立外部人口密度資料表"/>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r>
              <a:t>建立外部人口密度資料表</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認識 Hive"/>
          <p:cNvSpPr txBox="1">
            <a:spLocks noGrp="1"/>
          </p:cNvSpPr>
          <p:nvPr>
            <p:ph type="title" idx="4294967295"/>
          </p:nvPr>
        </p:nvSpPr>
        <p:spPr>
          <a:xfrm>
            <a:off x="801687" y="0"/>
            <a:ext cx="7427913" cy="841375"/>
          </a:xfrm>
          <a:prstGeom prst="rect">
            <a:avLst/>
          </a:prstGeom>
        </p:spPr>
        <p:txBody>
          <a:bodyPr>
            <a:normAutofit/>
          </a:bodyPr>
          <a:lstStyle/>
          <a:p>
            <a:pPr>
              <a:defRPr sz="3200" b="0">
                <a:latin typeface="標楷體"/>
                <a:ea typeface="標楷體"/>
                <a:cs typeface="標楷體"/>
                <a:sym typeface="標楷體"/>
              </a:defRPr>
            </a:pPr>
            <a:r>
              <a:rPr dirty="0" err="1"/>
              <a:t>認識</a:t>
            </a:r>
            <a:r>
              <a:rPr dirty="0"/>
              <a:t> </a:t>
            </a:r>
            <a:r>
              <a:rPr sz="2800" b="1" dirty="0">
                <a:latin typeface="Verdana"/>
                <a:ea typeface="Verdana"/>
                <a:cs typeface="Verdana"/>
                <a:sym typeface="Verdana"/>
              </a:rPr>
              <a:t>Hive</a:t>
            </a:r>
          </a:p>
        </p:txBody>
      </p:sp>
      <p:sp>
        <p:nvSpPr>
          <p:cNvPr id="206" name="Apache Hive 是Hadoop 生態系統中的第一個 SQL 框架。Facebook 的工程師在2007年介紹了Hive，並在2008年將代碼捐獻給Apache 軟體基金會。2010年9月，Hive 畢業成為Apache 頂級項目。Hadoop 生態系統中的每個主要參與者都發布和支持Hive，包括Cloudera、MapR、Hortonworks 和IBM。Amazon Web Services 在Elastic MapReduce（EMR）中提供了Hive 的修改版作為雲服務。…"/>
          <p:cNvSpPr txBox="1"/>
          <p:nvPr/>
        </p:nvSpPr>
        <p:spPr>
          <a:xfrm>
            <a:off x="901700" y="1236662"/>
            <a:ext cx="73279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500" b="0">
                <a:solidFill>
                  <a:srgbClr val="C00000"/>
                </a:solidFill>
                <a:latin typeface="標楷體"/>
                <a:ea typeface="標楷體"/>
                <a:cs typeface="標楷體"/>
                <a:sym typeface="標楷體"/>
              </a:defRPr>
            </a:pPr>
            <a:r>
              <a:rPr dirty="0"/>
              <a:t>Apache Hive </a:t>
            </a:r>
            <a:r>
              <a:rPr dirty="0" err="1"/>
              <a:t>是Hadoop</a:t>
            </a:r>
            <a:r>
              <a:rPr dirty="0"/>
              <a:t> </a:t>
            </a:r>
            <a:r>
              <a:rPr dirty="0" err="1"/>
              <a:t>生態系統中的第一個</a:t>
            </a:r>
            <a:r>
              <a:rPr dirty="0"/>
              <a:t> SQL </a:t>
            </a:r>
            <a:r>
              <a:rPr dirty="0" err="1"/>
              <a:t>框架。Facebook</a:t>
            </a:r>
            <a:r>
              <a:rPr dirty="0"/>
              <a:t> 的工程師在2007年介紹了Hive，並在2008年將代碼捐獻給Apache 軟體基金會。2010年9月，Hive </a:t>
            </a:r>
            <a:r>
              <a:rPr dirty="0" err="1"/>
              <a:t>畢業成為Apache</a:t>
            </a:r>
            <a:r>
              <a:rPr dirty="0"/>
              <a:t> </a:t>
            </a:r>
            <a:r>
              <a:rPr dirty="0" err="1"/>
              <a:t>頂級項目。Hadoop</a:t>
            </a:r>
            <a:r>
              <a:rPr dirty="0"/>
              <a:t> </a:t>
            </a:r>
            <a:r>
              <a:rPr dirty="0" err="1"/>
              <a:t>生態系統中的每個主要參與者都發布和支持Hive，包括Cloudera、MapR、Hortonworks</a:t>
            </a:r>
            <a:r>
              <a:rPr dirty="0"/>
              <a:t> </a:t>
            </a:r>
            <a:r>
              <a:rPr dirty="0" err="1"/>
              <a:t>和IBM。Amazon</a:t>
            </a:r>
            <a:r>
              <a:rPr dirty="0"/>
              <a:t> Web Services </a:t>
            </a:r>
            <a:r>
              <a:rPr dirty="0" err="1"/>
              <a:t>在Elastic</a:t>
            </a:r>
            <a:r>
              <a:rPr dirty="0"/>
              <a:t> </a:t>
            </a:r>
            <a:r>
              <a:rPr dirty="0" err="1"/>
              <a:t>MapReduce（EMR）中提供了Hive</a:t>
            </a:r>
            <a:r>
              <a:rPr dirty="0"/>
              <a:t> </a:t>
            </a:r>
            <a:r>
              <a:rPr dirty="0" err="1"/>
              <a:t>的修改版作為雲服務</a:t>
            </a:r>
            <a:r>
              <a:rPr dirty="0"/>
              <a:t>。</a:t>
            </a:r>
          </a:p>
          <a:p>
            <a:pPr>
              <a:defRPr sz="1500" b="0">
                <a:solidFill>
                  <a:srgbClr val="C00000"/>
                </a:solidFill>
                <a:latin typeface="標楷體"/>
                <a:ea typeface="標楷體"/>
                <a:cs typeface="標楷體"/>
                <a:sym typeface="標楷體"/>
              </a:defRPr>
            </a:pPr>
            <a:endParaRPr dirty="0"/>
          </a:p>
          <a:p>
            <a:pPr>
              <a:defRPr sz="1500" b="0">
                <a:solidFill>
                  <a:srgbClr val="C00000"/>
                </a:solidFill>
                <a:latin typeface="標楷體"/>
                <a:ea typeface="標楷體"/>
                <a:cs typeface="標楷體"/>
                <a:sym typeface="標楷體"/>
              </a:defRPr>
            </a:pPr>
            <a:r>
              <a:rPr dirty="0" err="1"/>
              <a:t>早期發布的Hive</a:t>
            </a:r>
            <a:r>
              <a:rPr dirty="0"/>
              <a:t> </a:t>
            </a:r>
            <a:r>
              <a:rPr dirty="0" err="1"/>
              <a:t>使用MapReduce</a:t>
            </a:r>
            <a:r>
              <a:rPr dirty="0"/>
              <a:t> </a:t>
            </a:r>
            <a:r>
              <a:rPr dirty="0" err="1"/>
              <a:t>運行查詢。複雜查詢需要多次傳遞數據，這會降低性能。所以Hive</a:t>
            </a:r>
            <a:r>
              <a:rPr dirty="0"/>
              <a:t> </a:t>
            </a:r>
            <a:r>
              <a:rPr dirty="0" err="1"/>
              <a:t>不適合交互式分析。由Hortonworks</a:t>
            </a:r>
            <a:r>
              <a:rPr dirty="0"/>
              <a:t> </a:t>
            </a:r>
            <a:r>
              <a:rPr dirty="0" err="1"/>
              <a:t>領導的Stinger</a:t>
            </a:r>
            <a:r>
              <a:rPr dirty="0"/>
              <a:t> </a:t>
            </a:r>
            <a:r>
              <a:rPr dirty="0" err="1"/>
              <a:t>明顯的提高了Hive</a:t>
            </a:r>
            <a:r>
              <a:rPr dirty="0"/>
              <a:t> </a:t>
            </a:r>
            <a:r>
              <a:rPr dirty="0" err="1"/>
              <a:t>的性能，尤其是通過使用Apache</a:t>
            </a:r>
            <a:r>
              <a:rPr dirty="0"/>
              <a:t> </a:t>
            </a:r>
            <a:r>
              <a:rPr dirty="0" err="1"/>
              <a:t>Tez，一個精簡MapReduce</a:t>
            </a:r>
            <a:r>
              <a:rPr dirty="0"/>
              <a:t> </a:t>
            </a:r>
            <a:r>
              <a:rPr dirty="0" err="1"/>
              <a:t>代碼的應用框架。Tez</a:t>
            </a:r>
            <a:r>
              <a:rPr dirty="0"/>
              <a:t> </a:t>
            </a:r>
            <a:r>
              <a:rPr dirty="0" err="1"/>
              <a:t>和ORCfile，一種新的存儲格式，對Hive</a:t>
            </a:r>
            <a:r>
              <a:rPr dirty="0"/>
              <a:t> </a:t>
            </a:r>
            <a:r>
              <a:rPr dirty="0" err="1"/>
              <a:t>的查詢產生了明顯的提速</a:t>
            </a:r>
            <a:r>
              <a:rPr dirty="0"/>
              <a:t>。</a:t>
            </a:r>
          </a:p>
          <a:p>
            <a:pPr>
              <a:defRPr sz="1500" b="0">
                <a:solidFill>
                  <a:srgbClr val="C00000"/>
                </a:solidFill>
                <a:latin typeface="標楷體"/>
                <a:ea typeface="標楷體"/>
                <a:cs typeface="標楷體"/>
                <a:sym typeface="標楷體"/>
              </a:defRPr>
            </a:pPr>
            <a:endParaRPr dirty="0"/>
          </a:p>
          <a:p>
            <a:pPr>
              <a:defRPr sz="1500" b="0">
                <a:solidFill>
                  <a:srgbClr val="C00000"/>
                </a:solidFill>
                <a:latin typeface="標楷體"/>
                <a:ea typeface="標楷體"/>
                <a:cs typeface="標楷體"/>
                <a:sym typeface="標楷體"/>
              </a:defRPr>
            </a:pPr>
            <a:r>
              <a:rPr dirty="0"/>
              <a:t>Cloudera </a:t>
            </a:r>
            <a:r>
              <a:rPr dirty="0" err="1"/>
              <a:t>實驗室帶領一個並行項目重新設計Hive</a:t>
            </a:r>
            <a:r>
              <a:rPr dirty="0"/>
              <a:t> </a:t>
            </a:r>
            <a:r>
              <a:rPr dirty="0" err="1"/>
              <a:t>的後端，使其運行在Apache</a:t>
            </a:r>
            <a:r>
              <a:rPr dirty="0"/>
              <a:t> Spark </a:t>
            </a:r>
            <a:r>
              <a:rPr dirty="0" err="1"/>
              <a:t>上。經過長期測試後，Cloudera</a:t>
            </a:r>
            <a:r>
              <a:rPr dirty="0"/>
              <a:t> 在2016年初發布了Hive-on-Spark </a:t>
            </a:r>
            <a:r>
              <a:rPr dirty="0" err="1"/>
              <a:t>的正式版本</a:t>
            </a:r>
            <a:r>
              <a:rPr dirty="0"/>
              <a:t>。</a:t>
            </a:r>
          </a:p>
          <a:p>
            <a:pPr>
              <a:defRPr sz="1500" b="0">
                <a:solidFill>
                  <a:srgbClr val="C00000"/>
                </a:solidFill>
                <a:latin typeface="標楷體"/>
                <a:ea typeface="標楷體"/>
                <a:cs typeface="標楷體"/>
                <a:sym typeface="標楷體"/>
              </a:defRPr>
            </a:pPr>
            <a:endParaRPr dirty="0"/>
          </a:p>
          <a:p>
            <a:pPr>
              <a:defRPr sz="1500" b="0">
                <a:solidFill>
                  <a:srgbClr val="C00000"/>
                </a:solidFill>
                <a:latin typeface="標楷體"/>
                <a:ea typeface="標楷體"/>
                <a:cs typeface="標楷體"/>
                <a:sym typeface="標楷體"/>
              </a:defRPr>
            </a:pPr>
            <a:r>
              <a:rPr dirty="0"/>
              <a:t>在2016年，Hive 有100多人的貢獻者。該團隊在2月份發布了Hive 2.0，並在6月份發布了Hive 2.1。Hive 2.0 </a:t>
            </a:r>
            <a:r>
              <a:rPr dirty="0" err="1"/>
              <a:t>的改進包括了對Hive</a:t>
            </a:r>
            <a:r>
              <a:rPr dirty="0"/>
              <a:t>-on-Spark </a:t>
            </a:r>
            <a:r>
              <a:rPr dirty="0" err="1"/>
              <a:t>的多個改進，以及性能、可用性、可支持性和穩定性增強。Hive</a:t>
            </a:r>
            <a:r>
              <a:rPr dirty="0"/>
              <a:t> 2.1 </a:t>
            </a:r>
            <a:r>
              <a:rPr dirty="0" err="1"/>
              <a:t>包括了Hive</a:t>
            </a:r>
            <a:r>
              <a:rPr dirty="0"/>
              <a:t> LLAP（」Live Long and Process「），它結合持久化的查詢伺服器和優化後的內存緩存，來實現高性能。該團隊聲稱提高了25倍。</a:t>
            </a:r>
          </a:p>
          <a:p>
            <a:pPr>
              <a:defRPr sz="1500" b="0">
                <a:solidFill>
                  <a:srgbClr val="C00000"/>
                </a:solidFill>
                <a:latin typeface="標楷體"/>
                <a:ea typeface="標楷體"/>
                <a:cs typeface="標楷體"/>
                <a:sym typeface="標楷體"/>
              </a:defRPr>
            </a:pPr>
            <a:endParaRPr dirty="0"/>
          </a:p>
          <a:p>
            <a:pPr>
              <a:defRPr sz="1500" b="0">
                <a:solidFill>
                  <a:srgbClr val="C00000"/>
                </a:solidFill>
                <a:latin typeface="標楷體"/>
                <a:ea typeface="標楷體"/>
                <a:cs typeface="標楷體"/>
                <a:sym typeface="標楷體"/>
              </a:defRPr>
            </a:pPr>
            <a:r>
              <a:rPr dirty="0"/>
              <a:t>9月，Hivemall </a:t>
            </a:r>
            <a:r>
              <a:rPr dirty="0" err="1"/>
              <a:t>項目進入了Apache</a:t>
            </a:r>
            <a:r>
              <a:rPr dirty="0"/>
              <a:t> </a:t>
            </a:r>
            <a:r>
              <a:rPr dirty="0" err="1"/>
              <a:t>孵化器，正如我在我的機器學習年度總結的第二部分中指出的。Hivemall</a:t>
            </a:r>
            <a:r>
              <a:rPr dirty="0"/>
              <a:t> </a:t>
            </a:r>
            <a:r>
              <a:rPr dirty="0" err="1"/>
              <a:t>最初由Treasure</a:t>
            </a:r>
            <a:r>
              <a:rPr dirty="0"/>
              <a:t> Data </a:t>
            </a:r>
            <a:r>
              <a:rPr dirty="0" err="1"/>
              <a:t>開發並捐獻給Apache</a:t>
            </a:r>
            <a:r>
              <a:rPr dirty="0"/>
              <a:t> </a:t>
            </a:r>
            <a:r>
              <a:rPr dirty="0" err="1"/>
              <a:t>軟體基金會，它是一個可擴展的機器學習庫，通過一系列的Hive</a:t>
            </a:r>
            <a:r>
              <a:rPr dirty="0"/>
              <a:t> UDF </a:t>
            </a:r>
            <a:r>
              <a:rPr dirty="0" err="1"/>
              <a:t>來實現，設計用於在Hive、Pig</a:t>
            </a:r>
            <a:r>
              <a:rPr dirty="0"/>
              <a:t> </a:t>
            </a:r>
            <a:r>
              <a:rPr dirty="0" err="1"/>
              <a:t>和Spark</a:t>
            </a:r>
            <a:r>
              <a:rPr dirty="0"/>
              <a:t> SQL 上運行MapReduce。該團隊計劃在2017年第一季度發布了第一個版本。</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Hive 資料倉儲工具"/>
          <p:cNvSpPr txBox="1"/>
          <p:nvPr/>
        </p:nvSpPr>
        <p:spPr>
          <a:xfrm>
            <a:off x="1543956" y="1870685"/>
            <a:ext cx="5971950"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5400" b="0">
                <a:latin typeface="Verdana"/>
                <a:ea typeface="Verdana"/>
                <a:cs typeface="Verdana"/>
                <a:sym typeface="Verdana"/>
              </a:defRPr>
            </a:pPr>
            <a:r>
              <a:t>Hive </a:t>
            </a:r>
            <a:r>
              <a:rPr>
                <a:latin typeface="標楷體"/>
                <a:ea typeface="標楷體"/>
                <a:cs typeface="標楷體"/>
                <a:sym typeface="標楷體"/>
              </a:rPr>
              <a:t>資料倉儲工具</a:t>
            </a:r>
          </a:p>
        </p:txBody>
      </p:sp>
      <p:sp>
        <p:nvSpPr>
          <p:cNvPr id="284" name="按兩下來編輯"/>
          <p:cNvSpPr txBox="1">
            <a:spLocks noGrp="1"/>
          </p:cNvSpPr>
          <p:nvPr>
            <p:ph type="title" idx="4294967295"/>
          </p:nvPr>
        </p:nvSpPr>
        <p:spPr>
          <a:xfrm>
            <a:off x="830262" y="0"/>
            <a:ext cx="7399338" cy="841375"/>
          </a:xfrm>
          <a:prstGeom prst="rect">
            <a:avLst/>
          </a:prstGeom>
        </p:spPr>
        <p:txBody>
          <a:bodyPr>
            <a:normAutofit/>
          </a:bodyPr>
          <a:lstStyle/>
          <a:p>
            <a:endParaRPr/>
          </a:p>
        </p:txBody>
      </p:sp>
      <p:pic>
        <p:nvPicPr>
          <p:cNvPr id="285" name="image.png" descr="image.png"/>
          <p:cNvPicPr>
            <a:picLocks noChangeAspect="1"/>
          </p:cNvPicPr>
          <p:nvPr/>
        </p:nvPicPr>
        <p:blipFill>
          <a:blip r:embed="rId3">
            <a:extLst/>
          </a:blip>
          <a:stretch>
            <a:fillRect/>
          </a:stretch>
        </p:blipFill>
        <p:spPr>
          <a:xfrm>
            <a:off x="1722437" y="2990850"/>
            <a:ext cx="1819276" cy="1819275"/>
          </a:xfrm>
          <a:prstGeom prst="rect">
            <a:avLst/>
          </a:prstGeom>
          <a:ln w="12700">
            <a:miter lim="400000"/>
          </a:ln>
        </p:spPr>
      </p:pic>
      <p:sp>
        <p:nvSpPr>
          <p:cNvPr id="286" name="Hive 分割資料表…"/>
          <p:cNvSpPr txBox="1"/>
          <p:nvPr/>
        </p:nvSpPr>
        <p:spPr>
          <a:xfrm>
            <a:off x="3619500" y="3498850"/>
            <a:ext cx="3260494" cy="1082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b="0">
                <a:solidFill>
                  <a:srgbClr val="C00000"/>
                </a:solidFill>
                <a:latin typeface="Verdana"/>
                <a:ea typeface="Verdana"/>
                <a:cs typeface="Verdana"/>
                <a:sym typeface="Verdana"/>
              </a:defRPr>
            </a:pPr>
            <a:r>
              <a:t>Hive</a:t>
            </a:r>
            <a:r>
              <a:rPr>
                <a:latin typeface="Arial Narrow"/>
                <a:ea typeface="Arial Narrow"/>
                <a:cs typeface="Arial Narrow"/>
                <a:sym typeface="Arial Narrow"/>
              </a:rPr>
              <a:t> </a:t>
            </a:r>
            <a:r>
              <a:rPr>
                <a:latin typeface="標楷體"/>
                <a:ea typeface="標楷體"/>
                <a:cs typeface="標楷體"/>
                <a:sym typeface="標楷體"/>
              </a:rPr>
              <a:t>分割資料表 </a:t>
            </a:r>
          </a:p>
          <a:p>
            <a:pPr>
              <a:defRPr sz="3200" b="0">
                <a:solidFill>
                  <a:srgbClr val="C00000"/>
                </a:solidFill>
                <a:latin typeface="Verdana"/>
                <a:ea typeface="Verdana"/>
                <a:cs typeface="Verdana"/>
                <a:sym typeface="Verdana"/>
              </a:defRPr>
            </a:pPr>
            <a:r>
              <a:t>(Partition)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 hdfs dfs -mkdir mydataset…"/>
          <p:cNvSpPr txBox="1"/>
          <p:nvPr/>
        </p:nvSpPr>
        <p:spPr>
          <a:xfrm>
            <a:off x="886618" y="1256029"/>
            <a:ext cx="7286626" cy="65248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a:t>
            </a:r>
            <a:r>
              <a:rPr b="1" dirty="0" err="1">
                <a:solidFill>
                  <a:srgbClr val="0070C0"/>
                </a:solidFill>
              </a:rPr>
              <a:t>mkdir</a:t>
            </a:r>
            <a:r>
              <a:rPr b="1" dirty="0">
                <a:solidFill>
                  <a:srgbClr val="0070C0"/>
                </a:solidFill>
              </a:rPr>
              <a:t> </a:t>
            </a:r>
            <a:r>
              <a:rPr b="1" dirty="0" err="1" smtClean="0">
                <a:solidFill>
                  <a:srgbClr val="0070C0"/>
                </a:solidFill>
              </a:rPr>
              <a:t>mydataset</a:t>
            </a:r>
            <a:endParaRPr lang="en-US" b="1" dirty="0" smtClean="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lang="en-US" altLang="zh-TW" b="1" dirty="0" smtClean="0">
                <a:solidFill>
                  <a:srgbClr val="0070C0"/>
                </a:solidFill>
              </a:rPr>
              <a:t>#</a:t>
            </a:r>
            <a:r>
              <a:rPr lang="zh-TW" altLang="en-US" b="1" dirty="0" smtClean="0">
                <a:solidFill>
                  <a:srgbClr val="0070C0"/>
                </a:solidFill>
              </a:rPr>
              <a:t>資料表刪除 資料還在 </a:t>
            </a:r>
            <a:r>
              <a:rPr lang="en-US" altLang="zh-TW" b="1" dirty="0" smtClean="0">
                <a:solidFill>
                  <a:srgbClr val="0070C0"/>
                </a:solidFill>
              </a:rPr>
              <a:t>=</a:t>
            </a:r>
            <a:r>
              <a:rPr lang="zh-TW" altLang="en-US" b="1" dirty="0" smtClean="0">
                <a:solidFill>
                  <a:srgbClr val="0070C0"/>
                </a:solidFill>
              </a:rPr>
              <a:t> 外部資料表</a:t>
            </a:r>
            <a:endParaRPr lang="en-US" altLang="zh-TW" b="1" dirty="0" smtClean="0">
              <a:solidFill>
                <a:srgbClr val="0070C0"/>
              </a:solidFill>
            </a:endParaRPr>
          </a:p>
          <a:p>
            <a:pPr>
              <a:defRPr sz="1600" b="0">
                <a:solidFill>
                  <a:srgbClr val="C00000"/>
                </a:solidFill>
                <a:latin typeface="Verdana"/>
                <a:ea typeface="Verdana"/>
                <a:cs typeface="Verdana"/>
                <a:sym typeface="Verdana"/>
              </a:defRPr>
            </a:pPr>
            <a:r>
              <a:rPr lang="en-US" altLang="zh-TW" dirty="0"/>
              <a:t>#</a:t>
            </a:r>
            <a:r>
              <a:rPr lang="zh-TW" altLang="en-US" dirty="0"/>
              <a:t> </a:t>
            </a:r>
            <a:r>
              <a:rPr lang="en-US" altLang="zh-TW" dirty="0"/>
              <a:t>/user/$USER = </a:t>
            </a:r>
            <a:r>
              <a:rPr lang="zh-TW" altLang="en-US" dirty="0"/>
              <a:t>家目錄</a:t>
            </a:r>
            <a:endParaRPr lang="en-US" altLang="zh-TW" dirty="0"/>
          </a:p>
          <a:p>
            <a:pPr>
              <a:defRPr sz="1600" b="0">
                <a:solidFill>
                  <a:srgbClr val="C00000"/>
                </a:solidFill>
                <a:latin typeface="Verdana"/>
                <a:ea typeface="Verdana"/>
                <a:cs typeface="Verdana"/>
                <a:sym typeface="Verdana"/>
              </a:defRPr>
            </a:pPr>
            <a:r>
              <a:rPr lang="en-US" altLang="zh-TW" dirty="0"/>
              <a:t>#</a:t>
            </a:r>
            <a:r>
              <a:rPr lang="zh-TW" altLang="en-US" dirty="0"/>
              <a:t> </a:t>
            </a:r>
            <a:r>
              <a:rPr lang="en-US" altLang="zh-TW" dirty="0" err="1"/>
              <a:t>envsubst</a:t>
            </a:r>
            <a:r>
              <a:rPr lang="en-US" altLang="zh-TW" dirty="0"/>
              <a:t>  = </a:t>
            </a:r>
            <a:r>
              <a:rPr lang="zh-TW" altLang="en-US" dirty="0"/>
              <a:t>置換成真實的資料</a:t>
            </a:r>
            <a:endParaRPr lang="en-US" altLang="zh-TW" dirty="0"/>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echo $'</a:t>
            </a:r>
            <a:r>
              <a:rPr dirty="0"/>
              <a:t>CREATE </a:t>
            </a:r>
            <a:r>
              <a:rPr sz="1500" dirty="0"/>
              <a:t>EXTERNAL </a:t>
            </a:r>
            <a:r>
              <a:rPr dirty="0"/>
              <a:t>TABLE </a:t>
            </a:r>
            <a:r>
              <a:rPr b="1" dirty="0" err="1"/>
              <a:t>twpop_yp</a:t>
            </a:r>
            <a:r>
              <a:rPr b="1" dirty="0"/>
              <a:t> </a:t>
            </a:r>
            <a:r>
              <a:rPr dirty="0"/>
              <a:t>(</a:t>
            </a:r>
            <a:endParaRPr sz="1400" dirty="0"/>
          </a:p>
          <a:p>
            <a:pPr>
              <a:defRPr sz="1600" b="0">
                <a:solidFill>
                  <a:srgbClr val="C00000"/>
                </a:solidFill>
                <a:latin typeface="Verdana"/>
                <a:ea typeface="Verdana"/>
                <a:cs typeface="Verdana"/>
                <a:sym typeface="Verdana"/>
              </a:defRPr>
            </a:pPr>
            <a:r>
              <a:rPr dirty="0"/>
              <a:t>id string,</a:t>
            </a:r>
          </a:p>
          <a:p>
            <a:pPr>
              <a:defRPr sz="1600" b="0">
                <a:solidFill>
                  <a:srgbClr val="C00000"/>
                </a:solidFill>
                <a:latin typeface="Verdana"/>
                <a:ea typeface="Verdana"/>
                <a:cs typeface="Verdana"/>
                <a:sym typeface="Verdana"/>
              </a:defRPr>
            </a:pPr>
            <a:r>
              <a:rPr dirty="0"/>
              <a:t>total </a:t>
            </a:r>
            <a:r>
              <a:rPr dirty="0" err="1"/>
              <a:t>int</a:t>
            </a:r>
            <a:r>
              <a:rPr dirty="0"/>
              <a:t>,</a:t>
            </a:r>
          </a:p>
          <a:p>
            <a:pPr>
              <a:defRPr sz="1600" b="0">
                <a:solidFill>
                  <a:srgbClr val="C00000"/>
                </a:solidFill>
                <a:latin typeface="Verdana"/>
                <a:ea typeface="Verdana"/>
                <a:cs typeface="Verdana"/>
                <a:sym typeface="Verdana"/>
              </a:defRPr>
            </a:pPr>
            <a:r>
              <a:rPr dirty="0"/>
              <a:t>area float,</a:t>
            </a:r>
          </a:p>
          <a:p>
            <a:pPr>
              <a:defRPr sz="1600" b="0">
                <a:solidFill>
                  <a:srgbClr val="C00000"/>
                </a:solidFill>
                <a:latin typeface="Verdana"/>
                <a:ea typeface="Verdana"/>
                <a:cs typeface="Verdana"/>
                <a:sym typeface="Verdana"/>
              </a:defRPr>
            </a:pPr>
            <a:r>
              <a:rPr dirty="0"/>
              <a:t>density </a:t>
            </a:r>
            <a:r>
              <a:rPr dirty="0" err="1"/>
              <a:t>int</a:t>
            </a:r>
            <a:endParaRPr dirty="0"/>
          </a:p>
          <a:p>
            <a:pPr>
              <a:defRPr sz="1600" b="0">
                <a:solidFill>
                  <a:srgbClr val="C00000"/>
                </a:solidFill>
                <a:latin typeface="Verdana"/>
                <a:ea typeface="Verdana"/>
                <a:cs typeface="Verdana"/>
                <a:sym typeface="Verdana"/>
              </a:defRPr>
            </a:pPr>
            <a:r>
              <a:rPr dirty="0" smtClean="0"/>
              <a:t>)</a:t>
            </a:r>
            <a:endParaRPr dirty="0"/>
          </a:p>
          <a:p>
            <a:pPr>
              <a:defRPr sz="1400" b="0">
                <a:solidFill>
                  <a:srgbClr val="C00000"/>
                </a:solidFill>
                <a:latin typeface="Verdana"/>
                <a:ea typeface="Verdana"/>
                <a:cs typeface="Verdana"/>
                <a:sym typeface="Verdana"/>
              </a:defRPr>
            </a:pPr>
            <a:r>
              <a:rPr sz="1600" dirty="0"/>
              <a:t>PARTITIONED BY (year string)</a:t>
            </a:r>
          </a:p>
          <a:p>
            <a:pPr>
              <a:defRPr sz="1600" b="0">
                <a:solidFill>
                  <a:srgbClr val="C00000"/>
                </a:solidFill>
                <a:latin typeface="Verdana"/>
                <a:ea typeface="Verdana"/>
                <a:cs typeface="Verdana"/>
                <a:sym typeface="Verdana"/>
              </a:defRPr>
            </a:pPr>
            <a:r>
              <a:rPr dirty="0"/>
              <a:t>ROW FORMAT DELIMITED FIELDS TERMINATED BY \',\'</a:t>
            </a:r>
            <a:endParaRPr b="1" dirty="0">
              <a:solidFill>
                <a:srgbClr val="0070C0"/>
              </a:solidFill>
            </a:endParaRPr>
          </a:p>
          <a:p>
            <a:pPr>
              <a:defRPr sz="1600" b="0">
                <a:solidFill>
                  <a:srgbClr val="C00000"/>
                </a:solidFill>
                <a:latin typeface="Verdana"/>
                <a:ea typeface="Verdana"/>
                <a:cs typeface="Verdana"/>
                <a:sym typeface="Verdana"/>
              </a:defRPr>
            </a:pPr>
            <a:r>
              <a:rPr dirty="0"/>
              <a:t>STORED AS TEXTFILE </a:t>
            </a:r>
            <a:r>
              <a:rPr dirty="0" smtClean="0"/>
              <a:t>LOCATION</a:t>
            </a:r>
            <a:endParaRPr lang="en-US" dirty="0" smtClean="0"/>
          </a:p>
          <a:p>
            <a:pPr>
              <a:defRPr sz="1600" b="0">
                <a:solidFill>
                  <a:srgbClr val="C00000"/>
                </a:solidFill>
                <a:latin typeface="Verdana"/>
                <a:ea typeface="Verdana"/>
                <a:cs typeface="Verdana"/>
                <a:sym typeface="Verdana"/>
              </a:defRPr>
            </a:pPr>
            <a:r>
              <a:rPr dirty="0" smtClean="0"/>
              <a:t>\'</a:t>
            </a:r>
            <a:r>
              <a:rPr b="1" dirty="0" smtClean="0"/>
              <a:t>/</a:t>
            </a:r>
            <a:r>
              <a:rPr b="1" dirty="0"/>
              <a:t>user/$USER/</a:t>
            </a:r>
            <a:r>
              <a:rPr b="1" dirty="0" err="1"/>
              <a:t>mydataset</a:t>
            </a:r>
            <a:r>
              <a:rPr b="1" dirty="0"/>
              <a:t>/</a:t>
            </a:r>
            <a:r>
              <a:rPr b="1" dirty="0" err="1"/>
              <a:t>twpop_yp</a:t>
            </a:r>
            <a:r>
              <a:rPr dirty="0"/>
              <a:t>\';</a:t>
            </a:r>
            <a:r>
              <a:rPr b="1" dirty="0">
                <a:solidFill>
                  <a:srgbClr val="0070C0"/>
                </a:solidFill>
              </a:rPr>
              <a:t>' |</a:t>
            </a:r>
            <a:r>
              <a:rPr dirty="0"/>
              <a:t> </a:t>
            </a:r>
            <a:r>
              <a:rPr b="1" dirty="0" err="1">
                <a:solidFill>
                  <a:srgbClr val="0070C0"/>
                </a:solidFill>
              </a:rPr>
              <a:t>envsubst</a:t>
            </a:r>
            <a:r>
              <a:rPr b="1" dirty="0">
                <a:solidFill>
                  <a:srgbClr val="0070C0"/>
                </a:solidFill>
              </a:rPr>
              <a:t> &gt; </a:t>
            </a:r>
            <a:r>
              <a:rPr b="1" dirty="0" err="1">
                <a:solidFill>
                  <a:srgbClr val="0070C0"/>
                </a:solidFill>
              </a:rPr>
              <a:t>twpop_yp.hsql</a:t>
            </a:r>
            <a:endParaRPr b="1" dirty="0">
              <a:solidFill>
                <a:srgbClr val="0070C0"/>
              </a:solidFill>
            </a:endParaRPr>
          </a:p>
          <a:p>
            <a:pPr>
              <a:defRPr sz="1600" b="0">
                <a:solidFill>
                  <a:srgbClr val="0070C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hive -f </a:t>
            </a:r>
            <a:r>
              <a:rPr b="1" dirty="0" err="1">
                <a:solidFill>
                  <a:srgbClr val="0070C0"/>
                </a:solidFill>
              </a:rPr>
              <a:t>twpop_yp.hsql</a:t>
            </a:r>
            <a:r>
              <a:rPr b="1" dirty="0">
                <a:solidFill>
                  <a:srgbClr val="0070C0"/>
                </a:solidFill>
              </a:rPr>
              <a:t>  2&gt;/dev/null</a:t>
            </a:r>
          </a:p>
          <a:p>
            <a:pPr>
              <a:defRPr sz="1400" b="0">
                <a:solidFill>
                  <a:srgbClr val="C00000"/>
                </a:solidFill>
                <a:latin typeface="Verdana"/>
                <a:ea typeface="Verdana"/>
                <a:cs typeface="Verdana"/>
                <a:sym typeface="Verdana"/>
              </a:defRPr>
            </a:pPr>
            <a:endParaRPr b="1" dirty="0">
              <a:solidFill>
                <a:srgbClr val="0070C0"/>
              </a:solidFill>
            </a:endParaRPr>
          </a:p>
          <a:p>
            <a:pPr>
              <a:defRPr b="0">
                <a:solidFill>
                  <a:srgbClr val="C00000"/>
                </a:solidFill>
                <a:latin typeface="標楷體"/>
                <a:ea typeface="標楷體"/>
                <a:cs typeface="標楷體"/>
                <a:sym typeface="標楷體"/>
              </a:defRPr>
            </a:pPr>
            <a:r>
              <a:rPr dirty="0"/>
              <a:t>[註] </a:t>
            </a:r>
            <a:r>
              <a:rPr dirty="0" err="1"/>
              <a:t>上面命令會自動建立</a:t>
            </a:r>
            <a:r>
              <a:rPr dirty="0"/>
              <a:t> </a:t>
            </a:r>
            <a:r>
              <a:rPr sz="1600" b="1" dirty="0" err="1">
                <a:latin typeface="Verdana"/>
                <a:ea typeface="Verdana"/>
                <a:cs typeface="Verdana"/>
                <a:sym typeface="Verdana"/>
              </a:rPr>
              <a:t>mydataset</a:t>
            </a:r>
            <a:r>
              <a:rPr sz="1600" b="1" dirty="0">
                <a:latin typeface="Verdana"/>
                <a:ea typeface="Verdana"/>
                <a:cs typeface="Verdana"/>
                <a:sym typeface="Verdana"/>
              </a:rPr>
              <a:t>/</a:t>
            </a:r>
            <a:r>
              <a:rPr sz="1600" b="1" dirty="0" err="1">
                <a:latin typeface="Verdana"/>
                <a:ea typeface="Verdana"/>
                <a:cs typeface="Verdana"/>
                <a:sym typeface="Verdana"/>
              </a:rPr>
              <a:t>twpop_yp</a:t>
            </a:r>
            <a:r>
              <a:rPr dirty="0"/>
              <a:t> </a:t>
            </a:r>
            <a:r>
              <a:rPr dirty="0" err="1"/>
              <a:t>目錄</a:t>
            </a:r>
            <a:endParaRPr dirty="0"/>
          </a:p>
          <a:p>
            <a:pPr>
              <a:defRPr b="0">
                <a:solidFill>
                  <a:srgbClr val="C00000"/>
                </a:solidFill>
                <a:latin typeface="標楷體"/>
                <a:ea typeface="標楷體"/>
                <a:cs typeface="標楷體"/>
                <a:sym typeface="標楷體"/>
              </a:defRPr>
            </a:pPr>
            <a:endParaRPr dirty="0"/>
          </a:p>
          <a:p>
            <a:pPr>
              <a:defRPr sz="1600" b="0">
                <a:solidFill>
                  <a:srgbClr val="C00000"/>
                </a:solidFill>
                <a:latin typeface="Verdana"/>
                <a:ea typeface="Verdana"/>
                <a:cs typeface="Verdana"/>
                <a:sym typeface="Verdana"/>
              </a:defRPr>
            </a:pPr>
            <a:r>
              <a:rPr dirty="0"/>
              <a:t>$ </a:t>
            </a:r>
            <a:r>
              <a:rPr b="1" dirty="0">
                <a:solidFill>
                  <a:srgbClr val="0070C0"/>
                </a:solidFill>
              </a:rPr>
              <a:t>hive -e 'show tables' 2&gt;/dev/null</a:t>
            </a:r>
          </a:p>
          <a:p>
            <a:pPr>
              <a:defRPr sz="1600" b="0">
                <a:solidFill>
                  <a:srgbClr val="C00000"/>
                </a:solidFill>
                <a:latin typeface="Verdana"/>
                <a:ea typeface="Verdana"/>
                <a:cs typeface="Verdana"/>
                <a:sym typeface="Verdana"/>
              </a:defRPr>
            </a:pPr>
            <a:r>
              <a:rPr dirty="0" err="1"/>
              <a:t>twpop</a:t>
            </a:r>
            <a:endParaRPr dirty="0"/>
          </a:p>
          <a:p>
            <a:pPr>
              <a:defRPr sz="1600" b="0">
                <a:solidFill>
                  <a:srgbClr val="C00000"/>
                </a:solidFill>
                <a:latin typeface="Verdana"/>
                <a:ea typeface="Verdana"/>
                <a:cs typeface="Verdana"/>
                <a:sym typeface="Verdana"/>
              </a:defRPr>
            </a:pPr>
            <a:r>
              <a:rPr dirty="0" err="1"/>
              <a:t>twpop_yp</a:t>
            </a:r>
            <a:endParaRPr dirty="0"/>
          </a:p>
        </p:txBody>
      </p:sp>
      <p:sp>
        <p:nvSpPr>
          <p:cNvPr id="291" name="建立以年分割的人口密度外部資料表"/>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r>
              <a:t>建立以年分割的人口密度外部資料表</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 hive -S -e &quot;alter table twpop_yp add if not exists partition (year='102')&quot;…"/>
          <p:cNvSpPr txBox="1"/>
          <p:nvPr/>
        </p:nvSpPr>
        <p:spPr>
          <a:xfrm>
            <a:off x="928687" y="1216025"/>
            <a:ext cx="7286626" cy="4193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a:solidFill>
                  <a:srgbClr val="0070C0"/>
                </a:solidFill>
              </a:rPr>
              <a:t>hive -S -e "alter table </a:t>
            </a:r>
            <a:r>
              <a:rPr b="1" dirty="0" err="1">
                <a:solidFill>
                  <a:srgbClr val="0070C0"/>
                </a:solidFill>
              </a:rPr>
              <a:t>twpop_yp</a:t>
            </a:r>
            <a:r>
              <a:rPr b="1" dirty="0">
                <a:solidFill>
                  <a:srgbClr val="0070C0"/>
                </a:solidFill>
              </a:rPr>
              <a:t> add if not exists partition (year='102')"</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-ls </a:t>
            </a:r>
            <a:r>
              <a:rPr b="1" dirty="0" err="1">
                <a:solidFill>
                  <a:srgbClr val="0070C0"/>
                </a:solidFill>
              </a:rPr>
              <a:t>mydataset</a:t>
            </a:r>
            <a:r>
              <a:rPr b="1" dirty="0">
                <a:solidFill>
                  <a:srgbClr val="0070C0"/>
                </a:solidFill>
              </a:rPr>
              <a:t>/</a:t>
            </a:r>
            <a:r>
              <a:rPr b="1" dirty="0" err="1">
                <a:solidFill>
                  <a:srgbClr val="0070C0"/>
                </a:solidFill>
              </a:rPr>
              <a:t>twpop_yp</a:t>
            </a:r>
            <a:endParaRPr b="1" dirty="0">
              <a:solidFill>
                <a:srgbClr val="0070C0"/>
              </a:solidFill>
            </a:endParaRPr>
          </a:p>
          <a:p>
            <a:pPr>
              <a:defRPr sz="1500" b="0">
                <a:solidFill>
                  <a:srgbClr val="C00000"/>
                </a:solidFill>
                <a:latin typeface="Verdana"/>
                <a:ea typeface="Verdana"/>
                <a:cs typeface="Verdana"/>
                <a:sym typeface="Verdana"/>
              </a:defRPr>
            </a:pPr>
            <a:r>
              <a:rPr dirty="0"/>
              <a:t>Found 1 items</a:t>
            </a:r>
          </a:p>
          <a:p>
            <a:pPr>
              <a:defRPr sz="15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2021-08-21 20:25 </a:t>
            </a:r>
            <a:r>
              <a:rPr b="1" dirty="0" err="1"/>
              <a:t>mydataset</a:t>
            </a:r>
            <a:r>
              <a:rPr b="1" dirty="0"/>
              <a:t>/</a:t>
            </a:r>
            <a:r>
              <a:rPr b="1" dirty="0" err="1"/>
              <a:t>twpop_yp</a:t>
            </a:r>
            <a:r>
              <a:rPr b="1" dirty="0"/>
              <a:t>/year=102</a:t>
            </a:r>
          </a:p>
          <a:p>
            <a:pPr>
              <a:defRPr sz="1600" b="0">
                <a:solidFill>
                  <a:srgbClr val="C00000"/>
                </a:solidFill>
                <a:latin typeface="Verdana"/>
                <a:ea typeface="Verdana"/>
                <a:cs typeface="Verdana"/>
                <a:sym typeface="Verdana"/>
              </a:defRPr>
            </a:pPr>
            <a:endParaRPr b="1" dirty="0"/>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a:t>
            </a:r>
            <a:r>
              <a:rPr b="1" dirty="0" err="1">
                <a:solidFill>
                  <a:srgbClr val="0070C0"/>
                </a:solidFill>
              </a:rPr>
              <a:t>cp</a:t>
            </a:r>
            <a:r>
              <a:rPr b="1" dirty="0">
                <a:solidFill>
                  <a:srgbClr val="0070C0"/>
                </a:solidFill>
              </a:rPr>
              <a:t> /dataset/</a:t>
            </a:r>
            <a:r>
              <a:rPr b="1" dirty="0" err="1">
                <a:solidFill>
                  <a:srgbClr val="0070C0"/>
                </a:solidFill>
              </a:rPr>
              <a:t>opendata</a:t>
            </a:r>
            <a:r>
              <a:rPr b="1" dirty="0">
                <a:solidFill>
                  <a:srgbClr val="0070C0"/>
                </a:solidFill>
              </a:rPr>
              <a:t>/p/p102.csv   </a:t>
            </a:r>
            <a:r>
              <a:rPr b="1" dirty="0" err="1">
                <a:solidFill>
                  <a:srgbClr val="0070C0"/>
                </a:solidFill>
              </a:rPr>
              <a:t>mydataset</a:t>
            </a:r>
            <a:r>
              <a:rPr b="1" dirty="0">
                <a:solidFill>
                  <a:srgbClr val="0070C0"/>
                </a:solidFill>
              </a:rPr>
              <a:t>/</a:t>
            </a:r>
            <a:r>
              <a:rPr b="1" dirty="0" err="1">
                <a:solidFill>
                  <a:srgbClr val="0070C0"/>
                </a:solidFill>
              </a:rPr>
              <a:t>twpop_yp</a:t>
            </a:r>
            <a:r>
              <a:rPr b="1" dirty="0">
                <a:solidFill>
                  <a:srgbClr val="0070C0"/>
                </a:solidFill>
              </a:rPr>
              <a:t>/year=102</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-e 'select * from </a:t>
            </a:r>
            <a:r>
              <a:rPr b="1" dirty="0" err="1">
                <a:solidFill>
                  <a:srgbClr val="0070C0"/>
                </a:solidFill>
              </a:rPr>
              <a:t>twpop_yp</a:t>
            </a:r>
            <a:r>
              <a:rPr b="1" dirty="0">
                <a:solidFill>
                  <a:srgbClr val="0070C0"/>
                </a:solidFill>
              </a:rPr>
              <a:t> where year=102 limit 2' 2&gt;/dev/null</a:t>
            </a:r>
          </a:p>
          <a:p>
            <a:pPr>
              <a:defRPr sz="1600" b="0">
                <a:solidFill>
                  <a:srgbClr val="C00000"/>
                </a:solidFill>
                <a:latin typeface="Verdana"/>
                <a:ea typeface="Verdana"/>
                <a:cs typeface="Verdana"/>
                <a:sym typeface="Verdana"/>
              </a:defRPr>
            </a:pPr>
            <a:r>
              <a:rPr dirty="0"/>
              <a:t>102     </a:t>
            </a:r>
            <a:r>
              <a:rPr b="1" dirty="0"/>
              <a:t>NULL</a:t>
            </a:r>
            <a:r>
              <a:rPr dirty="0"/>
              <a:t>    556920.0        23      102</a:t>
            </a:r>
          </a:p>
          <a:p>
            <a:pPr>
              <a:defRPr sz="1600" b="0">
                <a:solidFill>
                  <a:srgbClr val="C00000"/>
                </a:solidFill>
                <a:latin typeface="Verdana"/>
                <a:ea typeface="Verdana"/>
                <a:cs typeface="Verdana"/>
                <a:sym typeface="Verdana"/>
              </a:defRPr>
            </a:pPr>
            <a:r>
              <a:rPr dirty="0"/>
              <a:t>102     </a:t>
            </a:r>
            <a:r>
              <a:rPr b="1" dirty="0"/>
              <a:t>NULL</a:t>
            </a:r>
            <a:r>
              <a:rPr dirty="0"/>
              <a:t>    389813.0        16      102</a:t>
            </a:r>
          </a:p>
          <a:p>
            <a:pPr>
              <a:defRPr sz="1600" b="0">
                <a:solidFill>
                  <a:srgbClr val="C00000"/>
                </a:solidFill>
                <a:latin typeface="Verdana"/>
                <a:ea typeface="Verdana"/>
                <a:cs typeface="Verdana"/>
                <a:sym typeface="Verdana"/>
              </a:defRPr>
            </a:pPr>
            <a:endParaRPr dirty="0"/>
          </a:p>
          <a:p>
            <a:pPr>
              <a:defRPr sz="1600" b="0">
                <a:solidFill>
                  <a:srgbClr val="C00000"/>
                </a:solidFill>
                <a:latin typeface="Verdana"/>
                <a:ea typeface="Verdana"/>
                <a:cs typeface="Verdana"/>
                <a:sym typeface="Verdana"/>
              </a:defRPr>
            </a:pPr>
            <a:r>
              <a:rPr dirty="0"/>
              <a:t>* </a:t>
            </a:r>
            <a:r>
              <a:rPr dirty="0" err="1"/>
              <a:t>上面命令顯示結果是不正確的</a:t>
            </a:r>
            <a:r>
              <a:rPr dirty="0"/>
              <a:t>, </a:t>
            </a:r>
            <a:r>
              <a:rPr dirty="0" err="1"/>
              <a:t>多了一個相同的</a:t>
            </a:r>
            <a:r>
              <a:rPr dirty="0"/>
              <a:t> year </a:t>
            </a:r>
            <a:r>
              <a:rPr dirty="0" err="1"/>
              <a:t>欄位</a:t>
            </a:r>
            <a:endParaRPr dirty="0"/>
          </a:p>
        </p:txBody>
      </p:sp>
      <p:sp>
        <p:nvSpPr>
          <p:cNvPr id="294" name="手動建立 twpop_yp 資料表的分割目錄"/>
          <p:cNvSpPr txBox="1">
            <a:spLocks noGrp="1"/>
          </p:cNvSpPr>
          <p:nvPr>
            <p:ph type="title" idx="4294967295"/>
          </p:nvPr>
        </p:nvSpPr>
        <p:spPr>
          <a:xfrm>
            <a:off x="830262" y="0"/>
            <a:ext cx="7399338" cy="841375"/>
          </a:xfrm>
          <a:prstGeom prst="rect">
            <a:avLst/>
          </a:prstGeom>
        </p:spPr>
        <p:txBody>
          <a:bodyPr>
            <a:normAutofit/>
          </a:bodyPr>
          <a:lstStyle/>
          <a:p>
            <a:pPr>
              <a:defRPr sz="3200" b="0">
                <a:latin typeface="標楷體"/>
                <a:ea typeface="標楷體"/>
                <a:cs typeface="標楷體"/>
                <a:sym typeface="標楷體"/>
              </a:defRPr>
            </a:pPr>
            <a:r>
              <a:t>手動建立 </a:t>
            </a:r>
            <a:r>
              <a:rPr sz="3000">
                <a:latin typeface="Verdana"/>
                <a:ea typeface="Verdana"/>
                <a:cs typeface="Verdana"/>
                <a:sym typeface="Verdana"/>
              </a:rPr>
              <a:t>twpop_yp</a:t>
            </a:r>
            <a:r>
              <a:t> 資料表的分割目錄</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移除 第一個 year 欄位…"/>
          <p:cNvSpPr txBox="1"/>
          <p:nvPr/>
        </p:nvSpPr>
        <p:spPr>
          <a:xfrm>
            <a:off x="886618" y="1249680"/>
            <a:ext cx="7286626" cy="4917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err="1"/>
              <a:t>移除</a:t>
            </a:r>
            <a:r>
              <a:rPr dirty="0"/>
              <a:t> </a:t>
            </a:r>
            <a:r>
              <a:rPr dirty="0" err="1"/>
              <a:t>第一個</a:t>
            </a:r>
            <a:r>
              <a:rPr dirty="0"/>
              <a:t> year </a:t>
            </a:r>
            <a:r>
              <a:rPr dirty="0" err="1"/>
              <a:t>欄位</a:t>
            </a:r>
            <a:endParaRPr dirty="0"/>
          </a:p>
          <a:p>
            <a:pPr>
              <a:defRPr sz="1600" b="0">
                <a:solidFill>
                  <a:srgbClr val="C00000"/>
                </a:solidFill>
                <a:latin typeface="Verdana"/>
                <a:ea typeface="Verdana"/>
                <a:cs typeface="Verdana"/>
                <a:sym typeface="Verdana"/>
              </a:defRPr>
            </a:pPr>
            <a:r>
              <a:rPr dirty="0"/>
              <a:t>$ </a:t>
            </a:r>
            <a:r>
              <a:rPr b="1" dirty="0">
                <a:solidFill>
                  <a:srgbClr val="0070C0"/>
                </a:solidFill>
              </a:rPr>
              <a:t>cat </a:t>
            </a:r>
            <a:r>
              <a:rPr b="1" dirty="0" err="1">
                <a:solidFill>
                  <a:srgbClr val="0070C0"/>
                </a:solidFill>
              </a:rPr>
              <a:t>opendata</a:t>
            </a:r>
            <a:r>
              <a:rPr b="1" dirty="0">
                <a:solidFill>
                  <a:srgbClr val="0070C0"/>
                </a:solidFill>
              </a:rPr>
              <a:t>/p/p102.csv | cut -d ',' -f2- &gt; pp102.csv</a:t>
            </a:r>
          </a:p>
          <a:p>
            <a:pPr>
              <a:defRPr sz="10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-put pp102.csv </a:t>
            </a:r>
            <a:r>
              <a:rPr b="1" dirty="0" err="1">
                <a:solidFill>
                  <a:srgbClr val="0070C0"/>
                </a:solidFill>
              </a:rPr>
              <a:t>mydataset</a:t>
            </a:r>
            <a:r>
              <a:rPr b="1" dirty="0">
                <a:solidFill>
                  <a:srgbClr val="0070C0"/>
                </a:solidFill>
              </a:rPr>
              <a:t>/</a:t>
            </a:r>
            <a:r>
              <a:rPr b="1" dirty="0" err="1">
                <a:solidFill>
                  <a:srgbClr val="0070C0"/>
                </a:solidFill>
              </a:rPr>
              <a:t>twpop_yp</a:t>
            </a:r>
            <a:r>
              <a:rPr b="1" dirty="0">
                <a:solidFill>
                  <a:srgbClr val="0070C0"/>
                </a:solidFill>
              </a:rPr>
              <a:t>/year=102/;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a:t>
            </a:r>
            <a:r>
              <a:rPr b="1" dirty="0" err="1">
                <a:solidFill>
                  <a:srgbClr val="0070C0"/>
                </a:solidFill>
              </a:rPr>
              <a:t>rm</a:t>
            </a:r>
            <a:r>
              <a:rPr b="1" dirty="0">
                <a:solidFill>
                  <a:srgbClr val="0070C0"/>
                </a:solidFill>
              </a:rPr>
              <a:t> </a:t>
            </a:r>
            <a:r>
              <a:rPr b="1" dirty="0" err="1">
                <a:solidFill>
                  <a:srgbClr val="0070C0"/>
                </a:solidFill>
              </a:rPr>
              <a:t>mydataset</a:t>
            </a:r>
            <a:r>
              <a:rPr b="1" dirty="0">
                <a:solidFill>
                  <a:srgbClr val="0070C0"/>
                </a:solidFill>
              </a:rPr>
              <a:t>/</a:t>
            </a:r>
            <a:r>
              <a:rPr b="1" dirty="0" err="1">
                <a:solidFill>
                  <a:srgbClr val="0070C0"/>
                </a:solidFill>
              </a:rPr>
              <a:t>twpop_yp</a:t>
            </a:r>
            <a:r>
              <a:rPr b="1" dirty="0">
                <a:solidFill>
                  <a:srgbClr val="0070C0"/>
                </a:solidFill>
              </a:rPr>
              <a:t>/year=102/p102.csv</a:t>
            </a:r>
          </a:p>
          <a:p>
            <a:pPr>
              <a:defRPr sz="15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-e 'select * from </a:t>
            </a:r>
            <a:r>
              <a:rPr b="1" dirty="0" err="1">
                <a:solidFill>
                  <a:srgbClr val="0070C0"/>
                </a:solidFill>
              </a:rPr>
              <a:t>twpop_yp</a:t>
            </a:r>
            <a:r>
              <a:rPr b="1" dirty="0">
                <a:solidFill>
                  <a:srgbClr val="0070C0"/>
                </a:solidFill>
              </a:rPr>
              <a:t> where year=102' 2&gt;/dev/null | tail -n 4</a:t>
            </a:r>
          </a:p>
          <a:p>
            <a:pPr>
              <a:defRPr sz="1500" b="0">
                <a:solidFill>
                  <a:srgbClr val="C00000"/>
                </a:solidFill>
                <a:latin typeface="Verdana"/>
                <a:ea typeface="Verdana"/>
                <a:cs typeface="Verdana"/>
                <a:sym typeface="Verdana"/>
              </a:defRPr>
            </a:pPr>
            <a:r>
              <a:rPr dirty="0" err="1"/>
              <a:t>連江縣莒光鄉</a:t>
            </a:r>
            <a:r>
              <a:rPr dirty="0"/>
              <a:t>　  1438    4.7     306     102</a:t>
            </a:r>
          </a:p>
          <a:p>
            <a:pPr>
              <a:defRPr sz="1500" b="0">
                <a:solidFill>
                  <a:srgbClr val="C00000"/>
                </a:solidFill>
                <a:latin typeface="Verdana"/>
                <a:ea typeface="Verdana"/>
                <a:cs typeface="Verdana"/>
                <a:sym typeface="Verdana"/>
              </a:defRPr>
            </a:pPr>
            <a:r>
              <a:rPr dirty="0" err="1"/>
              <a:t>連江縣東引鄉</a:t>
            </a:r>
            <a:r>
              <a:rPr dirty="0"/>
              <a:t>　  1171    3.8     308     102</a:t>
            </a:r>
          </a:p>
          <a:p>
            <a:pPr>
              <a:defRPr sz="1500" b="0">
                <a:solidFill>
                  <a:srgbClr val="C00000"/>
                </a:solidFill>
                <a:latin typeface="Verdana"/>
                <a:ea typeface="Verdana"/>
                <a:cs typeface="Verdana"/>
                <a:sym typeface="Verdana"/>
              </a:defRPr>
            </a:pPr>
            <a:r>
              <a:rPr dirty="0" err="1"/>
              <a:t>東沙群島</a:t>
            </a:r>
            <a:r>
              <a:rPr dirty="0"/>
              <a:t>        NULL    2.38    NULL    102</a:t>
            </a:r>
          </a:p>
          <a:p>
            <a:pPr>
              <a:defRPr sz="1500" b="0">
                <a:solidFill>
                  <a:srgbClr val="C00000"/>
                </a:solidFill>
                <a:latin typeface="Verdana"/>
                <a:ea typeface="Verdana"/>
                <a:cs typeface="Verdana"/>
                <a:sym typeface="Verdana"/>
              </a:defRPr>
            </a:pPr>
            <a:r>
              <a:rPr dirty="0" err="1"/>
              <a:t>南沙群島</a:t>
            </a:r>
            <a:r>
              <a:rPr dirty="0"/>
              <a:t>        NULL    0.4896  NULL    102</a:t>
            </a:r>
          </a:p>
          <a:p>
            <a:pPr>
              <a:defRPr sz="10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dirty="0"/>
              <a:t>* </a:t>
            </a:r>
            <a:r>
              <a:rPr dirty="0" err="1"/>
              <a:t>上面最後二筆資料的</a:t>
            </a:r>
            <a:r>
              <a:rPr dirty="0"/>
              <a:t> </a:t>
            </a:r>
            <a:r>
              <a:rPr dirty="0" err="1"/>
              <a:t>第二個欄位資料</a:t>
            </a:r>
            <a:r>
              <a:rPr dirty="0"/>
              <a:t> (</a:t>
            </a:r>
            <a:r>
              <a:rPr dirty="0" err="1"/>
              <a:t>people_total</a:t>
            </a:r>
            <a:r>
              <a:rPr dirty="0"/>
              <a:t>) </a:t>
            </a:r>
            <a:r>
              <a:rPr dirty="0" err="1"/>
              <a:t>無法解析</a:t>
            </a:r>
            <a:r>
              <a:rPr dirty="0"/>
              <a:t>, </a:t>
            </a:r>
            <a:r>
              <a:rPr dirty="0" err="1"/>
              <a:t>以至出現</a:t>
            </a:r>
            <a:r>
              <a:rPr dirty="0"/>
              <a:t> NULL 值, </a:t>
            </a:r>
            <a:r>
              <a:rPr dirty="0" err="1"/>
              <a:t>只要有一筆資料有欄位是</a:t>
            </a:r>
            <a:r>
              <a:rPr dirty="0"/>
              <a:t> NULL 值, select count(*) from </a:t>
            </a:r>
            <a:r>
              <a:rPr dirty="0" err="1"/>
              <a:t>twpop_yp</a:t>
            </a:r>
            <a:r>
              <a:rPr dirty="0"/>
              <a:t> </a:t>
            </a:r>
            <a:r>
              <a:rPr dirty="0" err="1"/>
              <a:t>這命令執行結果會出現</a:t>
            </a:r>
            <a:r>
              <a:rPr dirty="0"/>
              <a:t> 0</a:t>
            </a:r>
          </a:p>
          <a:p>
            <a:pPr>
              <a:defRPr sz="15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sz="1600" dirty="0"/>
              <a:t>$ </a:t>
            </a:r>
            <a:r>
              <a:rPr sz="1600" b="1" dirty="0">
                <a:solidFill>
                  <a:srgbClr val="0070C0"/>
                </a:solidFill>
              </a:rPr>
              <a:t>hive -e 'select count(*) from </a:t>
            </a:r>
            <a:r>
              <a:rPr sz="1600" b="1" dirty="0" err="1">
                <a:solidFill>
                  <a:srgbClr val="0070C0"/>
                </a:solidFill>
              </a:rPr>
              <a:t>twpop_yp</a:t>
            </a:r>
            <a:r>
              <a:rPr sz="1600" b="1" dirty="0">
                <a:solidFill>
                  <a:srgbClr val="0070C0"/>
                </a:solidFill>
              </a:rPr>
              <a:t> where year=102 and </a:t>
            </a:r>
            <a:r>
              <a:rPr sz="1600" b="1" dirty="0">
                <a:solidFill>
                  <a:srgbClr val="942192"/>
                </a:solidFill>
              </a:rPr>
              <a:t>total IS NOT NULL</a:t>
            </a:r>
            <a:r>
              <a:rPr sz="1600" b="1" dirty="0">
                <a:solidFill>
                  <a:srgbClr val="0070C0"/>
                </a:solidFill>
              </a:rPr>
              <a:t>' 2&gt;/dev/null</a:t>
            </a:r>
          </a:p>
          <a:p>
            <a:pPr>
              <a:defRPr sz="1500" b="0">
                <a:solidFill>
                  <a:srgbClr val="C00000"/>
                </a:solidFill>
                <a:latin typeface="Verdana"/>
                <a:ea typeface="Verdana"/>
                <a:cs typeface="Verdana"/>
                <a:sym typeface="Verdana"/>
              </a:defRPr>
            </a:pPr>
            <a:r>
              <a:rPr dirty="0"/>
              <a:t>368</a:t>
            </a:r>
          </a:p>
        </p:txBody>
      </p:sp>
      <p:sp>
        <p:nvSpPr>
          <p:cNvPr id="299" name="上載人口密度資料集至分割目錄"/>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r>
              <a:t>上載人口密度資料集至分割目錄</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 echo 'SET hive.exec.dynamic.partition.mode = nonstrict;…"/>
          <p:cNvSpPr txBox="1"/>
          <p:nvPr/>
        </p:nvSpPr>
        <p:spPr>
          <a:xfrm>
            <a:off x="858043" y="1242401"/>
            <a:ext cx="7399339" cy="4955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a:t>
            </a:r>
            <a:r>
              <a:rPr dirty="0">
                <a:solidFill>
                  <a:srgbClr val="0070C0"/>
                </a:solidFill>
              </a:rPr>
              <a:t> </a:t>
            </a:r>
            <a:r>
              <a:rPr b="1" dirty="0" smtClean="0">
                <a:solidFill>
                  <a:srgbClr val="0070C0"/>
                </a:solidFill>
              </a:rPr>
              <a:t>echo '</a:t>
            </a:r>
            <a:r>
              <a:rPr dirty="0" smtClean="0"/>
              <a:t>SET </a:t>
            </a:r>
            <a:r>
              <a:rPr dirty="0" err="1" smtClean="0"/>
              <a:t>hive.exec.dynamic.partition.mode</a:t>
            </a:r>
            <a:r>
              <a:rPr dirty="0" smtClean="0"/>
              <a:t> = </a:t>
            </a:r>
            <a:r>
              <a:rPr dirty="0" err="1" smtClean="0"/>
              <a:t>nonstrict</a:t>
            </a:r>
            <a:r>
              <a:rPr dirty="0" smtClean="0"/>
              <a:t>;</a:t>
            </a:r>
          </a:p>
          <a:p>
            <a:pPr>
              <a:defRPr sz="1600" b="0">
                <a:solidFill>
                  <a:srgbClr val="C00000"/>
                </a:solidFill>
                <a:latin typeface="Verdana"/>
                <a:ea typeface="Verdana"/>
                <a:cs typeface="Verdana"/>
                <a:sym typeface="Verdana"/>
              </a:defRPr>
            </a:pPr>
            <a:r>
              <a:rPr dirty="0" smtClean="0"/>
              <a:t>INSERT OVERWRITE TABLE </a:t>
            </a:r>
            <a:r>
              <a:rPr b="1" dirty="0" err="1" smtClean="0"/>
              <a:t>twpop_yp</a:t>
            </a:r>
            <a:r>
              <a:rPr dirty="0" smtClean="0"/>
              <a:t> </a:t>
            </a:r>
          </a:p>
          <a:p>
            <a:pPr>
              <a:defRPr sz="1600" b="0">
                <a:solidFill>
                  <a:srgbClr val="C00000"/>
                </a:solidFill>
                <a:latin typeface="Verdana"/>
                <a:ea typeface="Verdana"/>
                <a:cs typeface="Verdana"/>
                <a:sym typeface="Verdana"/>
              </a:defRPr>
            </a:pPr>
            <a:r>
              <a:rPr dirty="0" smtClean="0"/>
              <a:t>PARTITION (year)</a:t>
            </a:r>
          </a:p>
          <a:p>
            <a:pPr>
              <a:defRPr sz="1600" b="0">
                <a:solidFill>
                  <a:srgbClr val="C00000"/>
                </a:solidFill>
                <a:latin typeface="Verdana"/>
                <a:ea typeface="Verdana"/>
                <a:cs typeface="Verdana"/>
                <a:sym typeface="Verdana"/>
              </a:defRPr>
            </a:pPr>
            <a:r>
              <a:rPr dirty="0" smtClean="0"/>
              <a:t>SELECT </a:t>
            </a:r>
            <a:r>
              <a:rPr dirty="0" err="1" smtClean="0"/>
              <a:t>id,total,area,density,year</a:t>
            </a:r>
            <a:endParaRPr dirty="0" smtClean="0"/>
          </a:p>
          <a:p>
            <a:pPr>
              <a:defRPr sz="1500" b="0">
                <a:solidFill>
                  <a:srgbClr val="C00000"/>
                </a:solidFill>
                <a:latin typeface="Verdana"/>
                <a:ea typeface="Verdana"/>
                <a:cs typeface="Verdana"/>
                <a:sym typeface="Verdana"/>
              </a:defRPr>
            </a:pPr>
            <a:r>
              <a:rPr sz="1600" dirty="0" smtClean="0"/>
              <a:t>FROM </a:t>
            </a:r>
            <a:r>
              <a:rPr sz="1600" b="1" dirty="0" err="1" smtClean="0"/>
              <a:t>twpop</a:t>
            </a:r>
            <a:r>
              <a:rPr sz="1600" dirty="0" smtClean="0"/>
              <a:t>; </a:t>
            </a:r>
            <a:r>
              <a:rPr sz="1600" b="1" dirty="0" smtClean="0">
                <a:solidFill>
                  <a:srgbClr val="0070C0"/>
                </a:solidFill>
              </a:rPr>
              <a:t>' &gt; </a:t>
            </a:r>
            <a:r>
              <a:rPr b="1" dirty="0" err="1" smtClean="0">
                <a:solidFill>
                  <a:srgbClr val="0070C0"/>
                </a:solidFill>
              </a:rPr>
              <a:t>pp_insert.hsql</a:t>
            </a:r>
            <a:endParaRPr sz="1000" dirty="0" smtClean="0"/>
          </a:p>
          <a:p>
            <a:pPr>
              <a:defRPr sz="1000" b="0">
                <a:solidFill>
                  <a:srgbClr val="C00000"/>
                </a:solidFill>
                <a:latin typeface="Verdana"/>
                <a:ea typeface="Verdana"/>
                <a:cs typeface="Verdana"/>
                <a:sym typeface="Verdana"/>
              </a:defRPr>
            </a:pPr>
            <a:endParaRPr sz="1000" dirty="0"/>
          </a:p>
          <a:p>
            <a:pPr>
              <a:defRPr sz="1600" b="0">
                <a:solidFill>
                  <a:srgbClr val="C00000"/>
                </a:solidFill>
                <a:latin typeface="Verdana"/>
                <a:ea typeface="Verdana"/>
                <a:cs typeface="Verdana"/>
                <a:sym typeface="Verdana"/>
              </a:defRPr>
            </a:pPr>
            <a:r>
              <a:rPr dirty="0"/>
              <a:t>$ </a:t>
            </a:r>
            <a:r>
              <a:rPr b="1" dirty="0">
                <a:solidFill>
                  <a:srgbClr val="0070C0"/>
                </a:solidFill>
              </a:rPr>
              <a:t>hive -f </a:t>
            </a:r>
            <a:r>
              <a:rPr b="1" dirty="0" err="1">
                <a:solidFill>
                  <a:srgbClr val="0070C0"/>
                </a:solidFill>
              </a:rPr>
              <a:t>pp_insert.hsql</a:t>
            </a:r>
            <a:r>
              <a:rPr b="1" dirty="0">
                <a:solidFill>
                  <a:srgbClr val="0070C0"/>
                </a:solidFill>
              </a:rPr>
              <a:t>  2&gt;/dev/null</a:t>
            </a:r>
          </a:p>
          <a:p>
            <a:pPr>
              <a:defRPr sz="1000" b="0">
                <a:solidFill>
                  <a:srgbClr val="C00000"/>
                </a:solidFill>
                <a:latin typeface="Verdana"/>
                <a:ea typeface="Verdana"/>
                <a:cs typeface="Verdana"/>
                <a:sym typeface="Verdana"/>
              </a:defRPr>
            </a:pPr>
            <a:endParaRPr b="1" dirty="0">
              <a:solidFill>
                <a:srgbClr val="0070C0"/>
              </a:solidFill>
            </a:endParaRPr>
          </a:p>
          <a:p>
            <a:pPr>
              <a:defRPr sz="1400" b="0">
                <a:solidFill>
                  <a:srgbClr val="C00000"/>
                </a:solidFill>
                <a:latin typeface="Verdana"/>
                <a:ea typeface="Verdana"/>
                <a:cs typeface="Verdana"/>
                <a:sym typeface="Verdana"/>
              </a:defRPr>
            </a:pPr>
            <a:r>
              <a:rPr sz="1600" dirty="0"/>
              <a:t>$ </a:t>
            </a:r>
            <a:r>
              <a:rPr sz="1600" b="1" dirty="0" err="1">
                <a:solidFill>
                  <a:srgbClr val="0070C0"/>
                </a:solidFill>
              </a:rPr>
              <a:t>hdfs</a:t>
            </a:r>
            <a:r>
              <a:rPr sz="1600" b="1" dirty="0">
                <a:solidFill>
                  <a:srgbClr val="0070C0"/>
                </a:solidFill>
              </a:rPr>
              <a:t> </a:t>
            </a:r>
            <a:r>
              <a:rPr sz="1600" b="1" dirty="0" err="1">
                <a:solidFill>
                  <a:srgbClr val="0070C0"/>
                </a:solidFill>
              </a:rPr>
              <a:t>dfs</a:t>
            </a:r>
            <a:r>
              <a:rPr sz="1600" b="1" dirty="0">
                <a:solidFill>
                  <a:srgbClr val="0070C0"/>
                </a:solidFill>
              </a:rPr>
              <a:t> -ls </a:t>
            </a:r>
            <a:r>
              <a:rPr sz="1600" b="1" dirty="0" err="1">
                <a:solidFill>
                  <a:srgbClr val="0070C0"/>
                </a:solidFill>
              </a:rPr>
              <a:t>mydataset</a:t>
            </a:r>
            <a:r>
              <a:rPr sz="1600" b="1" dirty="0">
                <a:solidFill>
                  <a:srgbClr val="0070C0"/>
                </a:solidFill>
              </a:rPr>
              <a:t>/</a:t>
            </a:r>
            <a:r>
              <a:rPr sz="1600" b="1" dirty="0" err="1">
                <a:solidFill>
                  <a:srgbClr val="0070C0"/>
                </a:solidFill>
              </a:rPr>
              <a:t>twpop_yp</a:t>
            </a:r>
            <a:endParaRPr sz="1600" b="1" dirty="0">
              <a:solidFill>
                <a:srgbClr val="0070C0"/>
              </a:solidFill>
            </a:endParaRPr>
          </a:p>
          <a:p>
            <a:pPr>
              <a:defRPr sz="1400" b="0">
                <a:solidFill>
                  <a:srgbClr val="C00000"/>
                </a:solidFill>
                <a:latin typeface="Verdana"/>
                <a:ea typeface="Verdana"/>
                <a:cs typeface="Verdana"/>
                <a:sym typeface="Verdana"/>
              </a:defRPr>
            </a:pPr>
            <a:r>
              <a:rPr dirty="0"/>
              <a:t>Found 7 items</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year=102</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year=103</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year=104</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year=105</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year=106</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year=107</a:t>
            </a:r>
          </a:p>
          <a:p>
            <a:pPr>
              <a:defRPr sz="14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07:09 /dataset/</a:t>
            </a:r>
            <a:r>
              <a:rPr dirty="0" err="1"/>
              <a:t>twpop_yp</a:t>
            </a:r>
            <a:r>
              <a:rPr dirty="0"/>
              <a:t>/</a:t>
            </a:r>
            <a:r>
              <a:rPr b="1" dirty="0"/>
              <a:t>year=108</a:t>
            </a:r>
          </a:p>
          <a:p>
            <a:pPr>
              <a:defRPr sz="1400" b="0">
                <a:solidFill>
                  <a:srgbClr val="C00000"/>
                </a:solidFill>
                <a:latin typeface="Verdana"/>
                <a:ea typeface="Verdana"/>
                <a:cs typeface="Verdana"/>
                <a:sym typeface="Verdana"/>
              </a:defRPr>
            </a:pPr>
            <a:endParaRPr b="1" dirty="0"/>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-ls  </a:t>
            </a:r>
            <a:r>
              <a:rPr b="1" dirty="0" err="1">
                <a:solidFill>
                  <a:srgbClr val="0070C0"/>
                </a:solidFill>
              </a:rPr>
              <a:t>mydataset</a:t>
            </a:r>
            <a:r>
              <a:rPr b="1" dirty="0">
                <a:solidFill>
                  <a:srgbClr val="0070C0"/>
                </a:solidFill>
              </a:rPr>
              <a:t>/</a:t>
            </a:r>
            <a:r>
              <a:rPr b="1" dirty="0" err="1">
                <a:solidFill>
                  <a:srgbClr val="0070C0"/>
                </a:solidFill>
              </a:rPr>
              <a:t>twpop_yp</a:t>
            </a:r>
            <a:r>
              <a:rPr b="1" dirty="0">
                <a:solidFill>
                  <a:srgbClr val="0070C0"/>
                </a:solidFill>
              </a:rPr>
              <a:t>/year=102</a:t>
            </a:r>
          </a:p>
          <a:p>
            <a:pPr>
              <a:defRPr sz="1500" b="0">
                <a:solidFill>
                  <a:srgbClr val="C00000"/>
                </a:solidFill>
                <a:latin typeface="Verdana"/>
                <a:ea typeface="Verdana"/>
                <a:cs typeface="Verdana"/>
                <a:sym typeface="Verdana"/>
              </a:defRPr>
            </a:pPr>
            <a:r>
              <a:rPr dirty="0"/>
              <a:t>Found 1 items</a:t>
            </a:r>
          </a:p>
          <a:p>
            <a:pPr>
              <a:defRPr sz="1500" b="0">
                <a:solidFill>
                  <a:srgbClr val="C00000"/>
                </a:solidFill>
                <a:latin typeface="Verdana"/>
                <a:ea typeface="Verdana"/>
                <a:cs typeface="Verdana"/>
                <a:sym typeface="Verdana"/>
              </a:defRPr>
            </a:pPr>
            <a:r>
              <a:rPr dirty="0"/>
              <a:t>-</a:t>
            </a:r>
            <a:r>
              <a:rPr dirty="0" err="1"/>
              <a:t>rwxr</a:t>
            </a:r>
            <a:r>
              <a:rPr dirty="0"/>
              <a:t>-</a:t>
            </a:r>
            <a:r>
              <a:rPr dirty="0" err="1"/>
              <a:t>xr</a:t>
            </a:r>
            <a:r>
              <a:rPr dirty="0"/>
              <a:t>-x   3 </a:t>
            </a:r>
            <a:r>
              <a:rPr dirty="0" err="1"/>
              <a:t>bigred</a:t>
            </a:r>
            <a:r>
              <a:rPr dirty="0"/>
              <a:t> </a:t>
            </a:r>
            <a:r>
              <a:rPr dirty="0" err="1"/>
              <a:t>bigboss</a:t>
            </a:r>
            <a:r>
              <a:rPr dirty="0"/>
              <a:t>      15557 2021-08-21 21:50 </a:t>
            </a:r>
            <a:r>
              <a:rPr dirty="0" err="1"/>
              <a:t>mydataset</a:t>
            </a:r>
            <a:r>
              <a:rPr dirty="0"/>
              <a:t>/</a:t>
            </a:r>
            <a:r>
              <a:rPr dirty="0" err="1"/>
              <a:t>twpop_yp</a:t>
            </a:r>
            <a:r>
              <a:rPr dirty="0"/>
              <a:t>/year=102/</a:t>
            </a:r>
            <a:r>
              <a:rPr b="1" dirty="0"/>
              <a:t>000000_0</a:t>
            </a:r>
          </a:p>
        </p:txBody>
      </p:sp>
      <p:sp>
        <p:nvSpPr>
          <p:cNvPr id="302" name="自動產生 twpop_yp 資料表分割目錄"/>
          <p:cNvSpPr txBox="1">
            <a:spLocks noGrp="1"/>
          </p:cNvSpPr>
          <p:nvPr>
            <p:ph type="title" idx="4294967295"/>
          </p:nvPr>
        </p:nvSpPr>
        <p:spPr>
          <a:xfrm>
            <a:off x="830262" y="0"/>
            <a:ext cx="7399338" cy="841375"/>
          </a:xfrm>
          <a:prstGeom prst="rect">
            <a:avLst/>
          </a:prstGeom>
        </p:spPr>
        <p:txBody>
          <a:bodyPr>
            <a:normAutofit/>
          </a:bodyPr>
          <a:lstStyle/>
          <a:p>
            <a:pPr>
              <a:defRPr sz="3200" b="0">
                <a:latin typeface="標楷體"/>
                <a:ea typeface="標楷體"/>
                <a:cs typeface="標楷體"/>
                <a:sym typeface="標楷體"/>
              </a:defRPr>
            </a:pPr>
            <a:r>
              <a:t>自動產生 </a:t>
            </a:r>
            <a:r>
              <a:rPr sz="3000">
                <a:latin typeface="Verdana"/>
                <a:ea typeface="Verdana"/>
                <a:cs typeface="Verdana"/>
                <a:sym typeface="Verdana"/>
              </a:rPr>
              <a:t>twpop_yp</a:t>
            </a:r>
            <a:r>
              <a:t> 資料表分割目錄</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 hive -e 'select * from twpop_yp where year=102 limit 2' 2&gt;/dev/null…"/>
          <p:cNvSpPr txBox="1"/>
          <p:nvPr/>
        </p:nvSpPr>
        <p:spPr>
          <a:xfrm>
            <a:off x="886618" y="1229213"/>
            <a:ext cx="7286626" cy="476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a:solidFill>
                  <a:srgbClr val="0070C0"/>
                </a:solidFill>
              </a:rPr>
              <a:t>hive -e 'select * from </a:t>
            </a:r>
            <a:r>
              <a:rPr b="1" dirty="0" err="1">
                <a:solidFill>
                  <a:srgbClr val="0070C0"/>
                </a:solidFill>
              </a:rPr>
              <a:t>twpop_yp</a:t>
            </a:r>
            <a:r>
              <a:rPr b="1" dirty="0">
                <a:solidFill>
                  <a:srgbClr val="0070C0"/>
                </a:solidFill>
              </a:rPr>
              <a:t> where year=102 limit 2' 2&gt;/dev/null</a:t>
            </a:r>
            <a:endParaRPr sz="1400" b="1" dirty="0">
              <a:solidFill>
                <a:srgbClr val="0070C0"/>
              </a:solidFill>
            </a:endParaRPr>
          </a:p>
          <a:p>
            <a:pPr>
              <a:defRPr sz="1400" b="0">
                <a:solidFill>
                  <a:srgbClr val="C00000"/>
                </a:solidFill>
                <a:latin typeface="Verdana"/>
                <a:ea typeface="Verdana"/>
                <a:cs typeface="Verdana"/>
                <a:sym typeface="Verdana"/>
              </a:defRPr>
            </a:pPr>
            <a:r>
              <a:rPr dirty="0" err="1"/>
              <a:t>新北市板橋區</a:t>
            </a:r>
            <a:r>
              <a:rPr dirty="0"/>
              <a:t>　	556920.0	23.1373	24070	102</a:t>
            </a:r>
          </a:p>
          <a:p>
            <a:pPr>
              <a:defRPr sz="1400" b="0">
                <a:solidFill>
                  <a:srgbClr val="C00000"/>
                </a:solidFill>
                <a:latin typeface="Verdana"/>
                <a:ea typeface="Verdana"/>
                <a:cs typeface="Verdana"/>
                <a:sym typeface="Verdana"/>
              </a:defRPr>
            </a:pPr>
            <a:r>
              <a:rPr dirty="0" err="1"/>
              <a:t>新北市三重區</a:t>
            </a:r>
            <a:r>
              <a:rPr dirty="0"/>
              <a:t>　	389813.0	16.317	23890	102</a:t>
            </a:r>
          </a:p>
          <a:p>
            <a:pPr>
              <a:defRPr sz="1000" b="0">
                <a:solidFill>
                  <a:srgbClr val="C00000"/>
                </a:solidFill>
                <a:latin typeface="Verdana"/>
                <a:ea typeface="Verdana"/>
                <a:cs typeface="Verdana"/>
                <a:sym typeface="Verdana"/>
              </a:defRPr>
            </a:pPr>
            <a:endParaRPr dirty="0"/>
          </a:p>
          <a:p>
            <a:pPr>
              <a:defRPr b="0">
                <a:solidFill>
                  <a:srgbClr val="C00000"/>
                </a:solidFill>
                <a:latin typeface="標楷體"/>
                <a:ea typeface="標楷體"/>
                <a:cs typeface="標楷體"/>
                <a:sym typeface="標楷體"/>
              </a:defRPr>
            </a:pPr>
            <a:r>
              <a:rPr sz="1600" dirty="0">
                <a:latin typeface="Verdana"/>
                <a:ea typeface="Verdana"/>
                <a:cs typeface="Verdana"/>
                <a:sym typeface="Verdana"/>
              </a:rPr>
              <a:t>$ </a:t>
            </a:r>
            <a:r>
              <a:rPr sz="1600" b="1" dirty="0">
                <a:solidFill>
                  <a:srgbClr val="0070C0"/>
                </a:solidFill>
                <a:latin typeface="Verdana"/>
                <a:ea typeface="Verdana"/>
                <a:cs typeface="Verdana"/>
                <a:sym typeface="Verdana"/>
              </a:rPr>
              <a:t>for </a:t>
            </a:r>
            <a:r>
              <a:rPr sz="1600" b="1" dirty="0" err="1">
                <a:solidFill>
                  <a:srgbClr val="0070C0"/>
                </a:solidFill>
                <a:latin typeface="Verdana"/>
                <a:ea typeface="Verdana"/>
                <a:cs typeface="Verdana"/>
                <a:sym typeface="Verdana"/>
              </a:rPr>
              <a:t>i</a:t>
            </a:r>
            <a:r>
              <a:rPr sz="1600" b="1" dirty="0">
                <a:solidFill>
                  <a:srgbClr val="0070C0"/>
                </a:solidFill>
                <a:latin typeface="Verdana"/>
                <a:ea typeface="Verdana"/>
                <a:cs typeface="Verdana"/>
                <a:sym typeface="Verdana"/>
              </a:rPr>
              <a:t> in {1..3}; do (echo ""; time hive -e 'select sum(total)/10000 from </a:t>
            </a:r>
            <a:r>
              <a:rPr sz="1600" b="1" dirty="0" err="1">
                <a:solidFill>
                  <a:srgbClr val="0070C0"/>
                </a:solidFill>
                <a:latin typeface="Verdana"/>
                <a:ea typeface="Verdana"/>
                <a:cs typeface="Verdana"/>
                <a:sym typeface="Verdana"/>
              </a:rPr>
              <a:t>twpop_yp</a:t>
            </a:r>
            <a:r>
              <a:rPr sz="1600" b="1" dirty="0">
                <a:solidFill>
                  <a:srgbClr val="0070C0"/>
                </a:solidFill>
                <a:latin typeface="Verdana"/>
                <a:ea typeface="Verdana"/>
                <a:cs typeface="Verdana"/>
                <a:sym typeface="Verdana"/>
              </a:rPr>
              <a:t> where year=107' 2&gt;/dev/null); done</a:t>
            </a:r>
          </a:p>
          <a:p>
            <a:pPr>
              <a:defRPr sz="1000" b="0">
                <a:solidFill>
                  <a:srgbClr val="C00000"/>
                </a:solidFill>
                <a:latin typeface="Verdana"/>
                <a:ea typeface="Verdana"/>
                <a:cs typeface="Verdana"/>
                <a:sym typeface="Verdana"/>
              </a:defRPr>
            </a:pPr>
            <a:endParaRPr sz="1600" b="1" dirty="0">
              <a:solidFill>
                <a:srgbClr val="0070C0"/>
              </a:solidFill>
              <a:latin typeface="Verdana"/>
              <a:ea typeface="Verdana"/>
              <a:cs typeface="Verdana"/>
              <a:sym typeface="Verdana"/>
            </a:endParaRPr>
          </a:p>
          <a:p>
            <a:pPr>
              <a:defRPr sz="1400" b="0">
                <a:solidFill>
                  <a:srgbClr val="C00000"/>
                </a:solidFill>
                <a:latin typeface="Verdana"/>
                <a:ea typeface="Verdana"/>
                <a:cs typeface="Verdana"/>
                <a:sym typeface="Verdana"/>
              </a:defRPr>
            </a:pPr>
            <a:r>
              <a:rPr dirty="0"/>
              <a:t>2358.8932</a:t>
            </a:r>
          </a:p>
          <a:p>
            <a:pPr>
              <a:defRPr sz="1400" b="0">
                <a:solidFill>
                  <a:srgbClr val="C00000"/>
                </a:solidFill>
                <a:latin typeface="Verdana"/>
                <a:ea typeface="Verdana"/>
                <a:cs typeface="Verdana"/>
                <a:sym typeface="Verdana"/>
              </a:defRPr>
            </a:pPr>
            <a:r>
              <a:rPr dirty="0"/>
              <a:t>real	0m35.105s</a:t>
            </a:r>
          </a:p>
          <a:p>
            <a:pPr>
              <a:defRPr sz="1400" b="0">
                <a:solidFill>
                  <a:srgbClr val="C00000"/>
                </a:solidFill>
                <a:latin typeface="Verdana"/>
                <a:ea typeface="Verdana"/>
                <a:cs typeface="Verdana"/>
                <a:sym typeface="Verdana"/>
              </a:defRPr>
            </a:pPr>
            <a:r>
              <a:rPr dirty="0"/>
              <a:t>user	0m22.112s</a:t>
            </a:r>
          </a:p>
          <a:p>
            <a:pPr>
              <a:defRPr sz="1400" b="0">
                <a:solidFill>
                  <a:srgbClr val="C00000"/>
                </a:solidFill>
                <a:latin typeface="Verdana"/>
                <a:ea typeface="Verdana"/>
                <a:cs typeface="Verdana"/>
                <a:sym typeface="Verdana"/>
              </a:defRPr>
            </a:pPr>
            <a:r>
              <a:rPr dirty="0"/>
              <a:t>sys	0m1.100s</a:t>
            </a:r>
          </a:p>
          <a:p>
            <a:pPr>
              <a:defRPr sz="1000" b="0">
                <a:solidFill>
                  <a:srgbClr val="C00000"/>
                </a:solidFill>
                <a:latin typeface="Verdana"/>
                <a:ea typeface="Verdana"/>
                <a:cs typeface="Verdana"/>
                <a:sym typeface="Verdana"/>
              </a:defRPr>
            </a:pPr>
            <a:endParaRPr dirty="0"/>
          </a:p>
          <a:p>
            <a:pPr>
              <a:defRPr sz="1400" b="0">
                <a:solidFill>
                  <a:srgbClr val="C00000"/>
                </a:solidFill>
                <a:latin typeface="Verdana"/>
                <a:ea typeface="Verdana"/>
                <a:cs typeface="Verdana"/>
                <a:sym typeface="Verdana"/>
              </a:defRPr>
            </a:pPr>
            <a:r>
              <a:rPr dirty="0"/>
              <a:t>2358.8932</a:t>
            </a:r>
          </a:p>
          <a:p>
            <a:pPr>
              <a:defRPr sz="1400" b="0">
                <a:solidFill>
                  <a:srgbClr val="C00000"/>
                </a:solidFill>
                <a:latin typeface="Verdana"/>
                <a:ea typeface="Verdana"/>
                <a:cs typeface="Verdana"/>
                <a:sym typeface="Verdana"/>
              </a:defRPr>
            </a:pPr>
            <a:r>
              <a:rPr dirty="0"/>
              <a:t>real	0m33.271s</a:t>
            </a:r>
          </a:p>
          <a:p>
            <a:pPr>
              <a:defRPr sz="1400" b="0">
                <a:solidFill>
                  <a:srgbClr val="C00000"/>
                </a:solidFill>
                <a:latin typeface="Verdana"/>
                <a:ea typeface="Verdana"/>
                <a:cs typeface="Verdana"/>
                <a:sym typeface="Verdana"/>
              </a:defRPr>
            </a:pPr>
            <a:r>
              <a:rPr dirty="0"/>
              <a:t>user	0m21.205s</a:t>
            </a:r>
          </a:p>
          <a:p>
            <a:pPr>
              <a:defRPr sz="1400" b="0">
                <a:solidFill>
                  <a:srgbClr val="C00000"/>
                </a:solidFill>
                <a:latin typeface="Verdana"/>
                <a:ea typeface="Verdana"/>
                <a:cs typeface="Verdana"/>
                <a:sym typeface="Verdana"/>
              </a:defRPr>
            </a:pPr>
            <a:r>
              <a:rPr dirty="0"/>
              <a:t>sys	0m1.218s</a:t>
            </a:r>
          </a:p>
          <a:p>
            <a:pPr>
              <a:defRPr sz="1000" b="0">
                <a:solidFill>
                  <a:srgbClr val="C00000"/>
                </a:solidFill>
                <a:latin typeface="Verdana"/>
                <a:ea typeface="Verdana"/>
                <a:cs typeface="Verdana"/>
                <a:sym typeface="Verdana"/>
              </a:defRPr>
            </a:pPr>
            <a:endParaRPr dirty="0"/>
          </a:p>
          <a:p>
            <a:pPr>
              <a:defRPr sz="1400" b="0">
                <a:solidFill>
                  <a:srgbClr val="C00000"/>
                </a:solidFill>
                <a:latin typeface="Verdana"/>
                <a:ea typeface="Verdana"/>
                <a:cs typeface="Verdana"/>
                <a:sym typeface="Verdana"/>
              </a:defRPr>
            </a:pPr>
            <a:r>
              <a:rPr dirty="0"/>
              <a:t>2358.8932</a:t>
            </a:r>
          </a:p>
          <a:p>
            <a:pPr>
              <a:defRPr sz="1400" b="0">
                <a:solidFill>
                  <a:srgbClr val="C00000"/>
                </a:solidFill>
                <a:latin typeface="Verdana"/>
                <a:ea typeface="Verdana"/>
                <a:cs typeface="Verdana"/>
                <a:sym typeface="Verdana"/>
              </a:defRPr>
            </a:pPr>
            <a:r>
              <a:rPr dirty="0"/>
              <a:t>real	0m39.934s</a:t>
            </a:r>
          </a:p>
          <a:p>
            <a:pPr>
              <a:defRPr sz="1400" b="0">
                <a:solidFill>
                  <a:srgbClr val="C00000"/>
                </a:solidFill>
                <a:latin typeface="Verdana"/>
                <a:ea typeface="Verdana"/>
                <a:cs typeface="Verdana"/>
                <a:sym typeface="Verdana"/>
              </a:defRPr>
            </a:pPr>
            <a:r>
              <a:rPr dirty="0"/>
              <a:t>user	0m28.107s</a:t>
            </a:r>
          </a:p>
          <a:p>
            <a:pPr>
              <a:defRPr sz="1400" b="0">
                <a:solidFill>
                  <a:srgbClr val="C00000"/>
                </a:solidFill>
                <a:latin typeface="Verdana"/>
                <a:ea typeface="Verdana"/>
                <a:cs typeface="Verdana"/>
                <a:sym typeface="Verdana"/>
              </a:defRPr>
            </a:pPr>
            <a:r>
              <a:rPr dirty="0"/>
              <a:t>sys	0m1.304s</a:t>
            </a:r>
          </a:p>
        </p:txBody>
      </p:sp>
      <p:sp>
        <p:nvSpPr>
          <p:cNvPr id="305" name="分析人口密度資料集"/>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pPr>
              <a:defRPr sz="2800"/>
            </a:pPr>
            <a:r>
              <a:rPr sz="3200"/>
              <a:t>分析人口密度資料集</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問題 1 : 103 年到 105 年台北市總人口數變化 ?"/>
          <p:cNvSpPr txBox="1"/>
          <p:nvPr/>
        </p:nvSpPr>
        <p:spPr>
          <a:xfrm>
            <a:off x="1215127" y="3265487"/>
            <a:ext cx="7000876" cy="1323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solidFill>
                  <a:srgbClr val="C00000"/>
                </a:solidFill>
                <a:latin typeface="Verdana"/>
                <a:ea typeface="Verdana"/>
                <a:cs typeface="Verdana"/>
                <a:sym typeface="Verdana"/>
              </a:defRPr>
            </a:pPr>
            <a:r>
              <a:rPr b="0">
                <a:latin typeface="標楷體"/>
                <a:ea typeface="標楷體"/>
                <a:cs typeface="標楷體"/>
                <a:sym typeface="標楷體"/>
              </a:rPr>
              <a:t>問題</a:t>
            </a:r>
            <a:r>
              <a:rPr sz="2400"/>
              <a:t> 1 :</a:t>
            </a:r>
            <a:r>
              <a:t> </a:t>
            </a:r>
            <a:r>
              <a:rPr sz="2400"/>
              <a:t>103 </a:t>
            </a:r>
            <a:r>
              <a:rPr b="0">
                <a:latin typeface="標楷體"/>
                <a:ea typeface="標楷體"/>
                <a:cs typeface="標楷體"/>
                <a:sym typeface="標楷體"/>
              </a:rPr>
              <a:t>年到 </a:t>
            </a:r>
            <a:r>
              <a:rPr sz="2400"/>
              <a:t>105 </a:t>
            </a:r>
            <a:r>
              <a:rPr b="0">
                <a:latin typeface="標楷體"/>
                <a:ea typeface="標楷體"/>
                <a:cs typeface="標楷體"/>
                <a:sym typeface="標楷體"/>
              </a:rPr>
              <a:t>年台北市總人口數變化 </a:t>
            </a:r>
            <a:r>
              <a:t>?</a:t>
            </a:r>
          </a:p>
          <a:p>
            <a:pPr>
              <a:defRPr sz="2400">
                <a:solidFill>
                  <a:srgbClr val="C00000"/>
                </a:solidFill>
                <a:latin typeface="Verdana"/>
                <a:ea typeface="Verdana"/>
                <a:cs typeface="Verdana"/>
                <a:sym typeface="Verdana"/>
              </a:defRPr>
            </a:pPr>
            <a:r>
              <a:t> </a:t>
            </a:r>
          </a:p>
        </p:txBody>
      </p:sp>
      <p:sp>
        <p:nvSpPr>
          <p:cNvPr id="310" name="討論"/>
          <p:cNvSpPr txBox="1"/>
          <p:nvPr/>
        </p:nvSpPr>
        <p:spPr>
          <a:xfrm>
            <a:off x="4940300" y="1370012"/>
            <a:ext cx="1609725" cy="793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5800"/>
              </a:lnSpc>
              <a:defRPr sz="5400" b="0">
                <a:solidFill>
                  <a:srgbClr val="C00000"/>
                </a:solidFill>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討論</a:t>
            </a:r>
          </a:p>
        </p:txBody>
      </p:sp>
      <p:pic>
        <p:nvPicPr>
          <p:cNvPr id="311" name="image.jpeg" descr="image.jpeg"/>
          <p:cNvPicPr>
            <a:picLocks noChangeAspect="1"/>
          </p:cNvPicPr>
          <p:nvPr/>
        </p:nvPicPr>
        <p:blipFill>
          <a:blip r:embed="rId3">
            <a:extLst/>
          </a:blip>
          <a:stretch>
            <a:fillRect/>
          </a:stretch>
        </p:blipFill>
        <p:spPr>
          <a:xfrm>
            <a:off x="2484437" y="836612"/>
            <a:ext cx="2203451" cy="1871663"/>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按兩下來編輯"/>
          <p:cNvSpPr txBox="1">
            <a:spLocks noGrp="1"/>
          </p:cNvSpPr>
          <p:nvPr>
            <p:ph type="title" idx="4294967295"/>
          </p:nvPr>
        </p:nvSpPr>
        <p:spPr>
          <a:xfrm>
            <a:off x="830262" y="0"/>
            <a:ext cx="7399338" cy="841375"/>
          </a:xfrm>
          <a:prstGeom prst="rect">
            <a:avLst/>
          </a:prstGeom>
        </p:spPr>
        <p:txBody>
          <a:bodyPr>
            <a:normAutofit/>
          </a:bodyPr>
          <a:lstStyle/>
          <a:p>
            <a:pPr>
              <a:defRPr sz="3200">
                <a:latin typeface="Verdana"/>
                <a:ea typeface="Verdana"/>
                <a:cs typeface="Verdana"/>
                <a:sym typeface="Verdana"/>
              </a:defRPr>
            </a:pPr>
            <a:endParaRPr/>
          </a:p>
        </p:txBody>
      </p:sp>
      <p:pic>
        <p:nvPicPr>
          <p:cNvPr id="316" name="ç¸éåç" descr="ç¸éåç"/>
          <p:cNvPicPr>
            <a:picLocks noChangeAspect="1"/>
          </p:cNvPicPr>
          <p:nvPr/>
        </p:nvPicPr>
        <p:blipFill>
          <a:blip r:embed="rId2">
            <a:extLst/>
          </a:blip>
          <a:srcRect l="20193" t="10398" r="20872" b="27575"/>
          <a:stretch>
            <a:fillRect/>
          </a:stretch>
        </p:blipFill>
        <p:spPr>
          <a:xfrm>
            <a:off x="2044700" y="2349500"/>
            <a:ext cx="4660900" cy="2760663"/>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olumn Storage"/>
          <p:cNvSpPr txBox="1">
            <a:spLocks noGrp="1"/>
          </p:cNvSpPr>
          <p:nvPr>
            <p:ph type="title" idx="4294967295"/>
          </p:nvPr>
        </p:nvSpPr>
        <p:spPr>
          <a:xfrm>
            <a:off x="830262" y="0"/>
            <a:ext cx="7399338" cy="841375"/>
          </a:xfrm>
          <a:prstGeom prst="rect">
            <a:avLst/>
          </a:prstGeom>
        </p:spPr>
        <p:txBody>
          <a:bodyPr>
            <a:normAutofit/>
          </a:bodyPr>
          <a:lstStyle>
            <a:lvl1pPr>
              <a:defRPr>
                <a:latin typeface="Verdana"/>
                <a:ea typeface="Verdana"/>
                <a:cs typeface="Verdana"/>
                <a:sym typeface="Verdana"/>
              </a:defRPr>
            </a:lvl1pPr>
          </a:lstStyle>
          <a:p>
            <a:r>
              <a:t>Column Storage</a:t>
            </a:r>
          </a:p>
        </p:txBody>
      </p:sp>
      <p:pic>
        <p:nvPicPr>
          <p:cNvPr id="319" name="image.png" descr="image.png"/>
          <p:cNvPicPr>
            <a:picLocks noChangeAspect="1"/>
          </p:cNvPicPr>
          <p:nvPr/>
        </p:nvPicPr>
        <p:blipFill>
          <a:blip r:embed="rId2">
            <a:extLst/>
          </a:blip>
          <a:stretch>
            <a:fillRect/>
          </a:stretch>
        </p:blipFill>
        <p:spPr>
          <a:xfrm>
            <a:off x="1085850" y="2952750"/>
            <a:ext cx="6659563" cy="3079750"/>
          </a:xfrm>
          <a:prstGeom prst="rect">
            <a:avLst/>
          </a:prstGeom>
          <a:ln w="12700">
            <a:miter lim="400000"/>
          </a:ln>
        </p:spPr>
      </p:pic>
      <p:sp>
        <p:nvSpPr>
          <p:cNvPr id="320" name="Vertica stores data in a column format so it can be queried for best performance. Compared to row-based storage, column storage reduces disk I/O making it ideal for read-intensive workloads. VERTICA reads only the columns needed to answer the query. For "/>
          <p:cNvSpPr txBox="1"/>
          <p:nvPr/>
        </p:nvSpPr>
        <p:spPr>
          <a:xfrm>
            <a:off x="863600" y="1225550"/>
            <a:ext cx="7315200" cy="1602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400" b="0">
                <a:solidFill>
                  <a:srgbClr val="C00000"/>
                </a:solidFill>
                <a:latin typeface="Verdana"/>
                <a:ea typeface="Verdana"/>
                <a:cs typeface="Verdana"/>
                <a:sym typeface="Verdana"/>
              </a:defRPr>
            </a:pPr>
            <a:r>
              <a:t>Vertica stores data in a column format so it can be queried for best performance. Compared to row-based storage, column storage reduces disk I/O making it ideal for read-intensive workloads. VERTICA reads only the columns needed to answer the query. For example:</a:t>
            </a:r>
          </a:p>
          <a:p>
            <a:pPr>
              <a:defRPr sz="1400" b="0">
                <a:solidFill>
                  <a:srgbClr val="C00000"/>
                </a:solidFill>
                <a:latin typeface="Verdana"/>
                <a:ea typeface="Verdana"/>
                <a:cs typeface="Verdana"/>
                <a:sym typeface="Verdana"/>
              </a:defRPr>
            </a:pPr>
            <a:endParaRPr/>
          </a:p>
          <a:p>
            <a:pPr>
              <a:defRPr sz="1400" b="0">
                <a:solidFill>
                  <a:srgbClr val="C00000"/>
                </a:solidFill>
                <a:latin typeface="Verdana"/>
                <a:ea typeface="Verdana"/>
                <a:cs typeface="Verdana"/>
                <a:sym typeface="Verdana"/>
              </a:defRPr>
            </a:pPr>
            <a:r>
              <a:t>=&gt; </a:t>
            </a:r>
            <a:r>
              <a:rPr b="1"/>
              <a:t>SELECT avg(price) FROM tickstore WHERE symbol = 'AAPL' and date = '5/31/13';</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Apache Parquet Format"/>
          <p:cNvSpPr txBox="1">
            <a:spLocks noGrp="1"/>
          </p:cNvSpPr>
          <p:nvPr>
            <p:ph type="title" idx="4294967295"/>
          </p:nvPr>
        </p:nvSpPr>
        <p:spPr>
          <a:xfrm>
            <a:off x="830262" y="0"/>
            <a:ext cx="7399338" cy="841375"/>
          </a:xfrm>
          <a:prstGeom prst="rect">
            <a:avLst/>
          </a:prstGeom>
        </p:spPr>
        <p:txBody>
          <a:bodyPr>
            <a:normAutofit/>
          </a:bodyPr>
          <a:lstStyle>
            <a:lvl1pPr>
              <a:defRPr>
                <a:latin typeface="Verdana"/>
                <a:ea typeface="Verdana"/>
                <a:cs typeface="Verdana"/>
                <a:sym typeface="Verdana"/>
              </a:defRPr>
            </a:lvl1pPr>
          </a:lstStyle>
          <a:p>
            <a:r>
              <a:rPr dirty="0"/>
              <a:t>Apache Parquet Format</a:t>
            </a:r>
          </a:p>
        </p:txBody>
      </p:sp>
      <p:pic>
        <p:nvPicPr>
          <p:cNvPr id="323" name="影像" descr="影像"/>
          <p:cNvPicPr>
            <a:picLocks noChangeAspect="1"/>
          </p:cNvPicPr>
          <p:nvPr/>
        </p:nvPicPr>
        <p:blipFill>
          <a:blip r:embed="rId2">
            <a:extLst/>
          </a:blip>
          <a:srcRect l="11574" t="26831" r="10089" b="26831"/>
          <a:stretch>
            <a:fillRect/>
          </a:stretch>
        </p:blipFill>
        <p:spPr>
          <a:xfrm>
            <a:off x="957710" y="2060086"/>
            <a:ext cx="6780191" cy="3011080"/>
          </a:xfrm>
          <a:prstGeom prst="rect">
            <a:avLst/>
          </a:prstGeom>
          <a:ln w="12700">
            <a:miter lim="400000"/>
          </a:ln>
        </p:spPr>
      </p:pic>
      <p:sp>
        <p:nvSpPr>
          <p:cNvPr id="2" name="矩形 1"/>
          <p:cNvSpPr/>
          <p:nvPr/>
        </p:nvSpPr>
        <p:spPr>
          <a:xfrm>
            <a:off x="3124683" y="3565626"/>
            <a:ext cx="2087431" cy="369332"/>
          </a:xfrm>
          <a:prstGeom prst="rect">
            <a:avLst/>
          </a:prstGeom>
        </p:spPr>
        <p:txBody>
          <a:bodyPr wrap="none">
            <a:spAutoFit/>
          </a:bodyPr>
          <a:lstStyle/>
          <a:p>
            <a:r>
              <a:rPr lang="en-US" altLang="zh-TW" dirty="0" smtClean="0"/>
              <a:t>Parquet</a:t>
            </a:r>
            <a:r>
              <a:rPr lang="zh-TW" altLang="en-US" dirty="0" smtClean="0"/>
              <a:t> </a:t>
            </a:r>
            <a:r>
              <a:rPr lang="en-US" altLang="zh-TW" dirty="0" smtClean="0"/>
              <a:t>=&gt;</a:t>
            </a:r>
            <a:r>
              <a:rPr lang="zh-TW" altLang="en-US" dirty="0" smtClean="0"/>
              <a:t>垂直切割</a:t>
            </a:r>
            <a:endParaRPr lang="zh-TW" altLang="en-US" dirty="0"/>
          </a:p>
        </p:txBody>
      </p:sp>
      <p:sp>
        <p:nvSpPr>
          <p:cNvPr id="5" name="矩形 4"/>
          <p:cNvSpPr/>
          <p:nvPr/>
        </p:nvSpPr>
        <p:spPr>
          <a:xfrm>
            <a:off x="3124683" y="1686703"/>
            <a:ext cx="3392275" cy="369332"/>
          </a:xfrm>
          <a:prstGeom prst="rect">
            <a:avLst/>
          </a:prstGeom>
        </p:spPr>
        <p:txBody>
          <a:bodyPr wrap="none">
            <a:spAutoFit/>
          </a:bodyPr>
          <a:lstStyle/>
          <a:p>
            <a:r>
              <a:rPr lang="en-US" altLang="zh-TW" dirty="0" smtClean="0"/>
              <a:t>Partition =&gt; </a:t>
            </a:r>
            <a:r>
              <a:rPr lang="zh-TW" altLang="en-US" dirty="0" smtClean="0"/>
              <a:t>水平切割</a:t>
            </a:r>
            <a:r>
              <a:rPr lang="en-US" altLang="zh-TW" dirty="0" smtClean="0"/>
              <a:t>, year</a:t>
            </a:r>
            <a:r>
              <a:rPr lang="zh-TW" altLang="en-US" dirty="0" smtClean="0"/>
              <a:t>資料夾</a:t>
            </a:r>
            <a:endParaRPr lang="zh-TW" alt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啟動 Hive 並建立資料表"/>
          <p:cNvSpPr txBox="1">
            <a:spLocks noGrp="1"/>
          </p:cNvSpPr>
          <p:nvPr>
            <p:ph type="title" idx="4294967295"/>
          </p:nvPr>
        </p:nvSpPr>
        <p:spPr>
          <a:xfrm>
            <a:off x="801687" y="0"/>
            <a:ext cx="7427913" cy="841375"/>
          </a:xfrm>
          <a:prstGeom prst="rect">
            <a:avLst/>
          </a:prstGeom>
        </p:spPr>
        <p:txBody>
          <a:bodyPr>
            <a:normAutofit/>
          </a:bodyPr>
          <a:lstStyle/>
          <a:p>
            <a:pPr>
              <a:defRPr sz="3200" b="0">
                <a:latin typeface="標楷體"/>
                <a:ea typeface="標楷體"/>
                <a:cs typeface="標楷體"/>
                <a:sym typeface="標楷體"/>
              </a:defRPr>
            </a:pPr>
            <a:r>
              <a:t>啟動 </a:t>
            </a:r>
            <a:r>
              <a:rPr sz="2800" b="1">
                <a:latin typeface="Verdana"/>
                <a:ea typeface="Verdana"/>
                <a:cs typeface="Verdana"/>
                <a:sym typeface="Verdana"/>
              </a:rPr>
              <a:t>Hive</a:t>
            </a:r>
            <a:r>
              <a:t> 並建立資料表</a:t>
            </a:r>
          </a:p>
        </p:txBody>
      </p:sp>
      <p:sp>
        <p:nvSpPr>
          <p:cNvPr id="211" name="在 Windows 系統的 cmd.exe 視窗, 執行以下命令…"/>
          <p:cNvSpPr txBox="1"/>
          <p:nvPr/>
        </p:nvSpPr>
        <p:spPr>
          <a:xfrm>
            <a:off x="851693" y="1294130"/>
            <a:ext cx="7327901" cy="48628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rPr dirty="0"/>
              <a:t>在 </a:t>
            </a:r>
            <a:r>
              <a:rPr sz="1600" b="1" dirty="0">
                <a:latin typeface="Verdana"/>
                <a:ea typeface="Verdana"/>
                <a:cs typeface="Verdana"/>
                <a:sym typeface="Verdana"/>
              </a:rPr>
              <a:t>Windows</a:t>
            </a:r>
            <a:r>
              <a:rPr dirty="0"/>
              <a:t> </a:t>
            </a:r>
            <a:r>
              <a:rPr dirty="0" err="1"/>
              <a:t>系統的</a:t>
            </a:r>
            <a:r>
              <a:rPr dirty="0"/>
              <a:t> </a:t>
            </a:r>
            <a:r>
              <a:rPr sz="1600" b="1" dirty="0">
                <a:latin typeface="Verdana"/>
                <a:ea typeface="Verdana"/>
                <a:cs typeface="Verdana"/>
                <a:sym typeface="Verdana"/>
              </a:rPr>
              <a:t>cmd.exe</a:t>
            </a:r>
            <a:r>
              <a:rPr dirty="0"/>
              <a:t> </a:t>
            </a:r>
            <a:r>
              <a:rPr dirty="0" err="1"/>
              <a:t>視窗</a:t>
            </a:r>
            <a:r>
              <a:rPr dirty="0"/>
              <a:t>, </a:t>
            </a:r>
            <a:r>
              <a:rPr dirty="0" err="1" smtClean="0"/>
              <a:t>執行以下命令</a:t>
            </a:r>
            <a:endParaRPr lang="en-US" dirty="0" smtClean="0"/>
          </a:p>
          <a:p>
            <a:pPr>
              <a:defRPr sz="1400" b="0">
                <a:solidFill>
                  <a:srgbClr val="C00000"/>
                </a:solidFill>
                <a:latin typeface="Verdana"/>
                <a:ea typeface="Verdana"/>
                <a:cs typeface="Verdana"/>
                <a:sym typeface="Verdana"/>
              </a:defRPr>
            </a:pPr>
            <a:r>
              <a:rPr lang="en-US" altLang="zh-TW" sz="1400" b="0" dirty="0">
                <a:solidFill>
                  <a:srgbClr val="0070C0"/>
                </a:solidFill>
                <a:latin typeface="Verdana"/>
                <a:ea typeface="Verdana"/>
                <a:cs typeface="Verdana"/>
              </a:rPr>
              <a:t>#</a:t>
            </a:r>
            <a:r>
              <a:rPr lang="zh-TW" altLang="en-US" sz="1400" b="0" dirty="0">
                <a:solidFill>
                  <a:srgbClr val="0070C0"/>
                </a:solidFill>
                <a:latin typeface="Verdana"/>
                <a:ea typeface="Verdana"/>
                <a:cs typeface="Verdana"/>
              </a:rPr>
              <a:t> 資料分析師 </a:t>
            </a:r>
            <a:r>
              <a:rPr lang="en-US" altLang="zh-TW" sz="1400" b="0" dirty="0" err="1">
                <a:solidFill>
                  <a:srgbClr val="0070C0"/>
                </a:solidFill>
                <a:latin typeface="Verdana"/>
                <a:ea typeface="Verdana"/>
                <a:cs typeface="Verdana"/>
              </a:rPr>
              <a:t>rbean</a:t>
            </a:r>
            <a:endParaRPr sz="1400" b="0" dirty="0">
              <a:solidFill>
                <a:srgbClr val="0070C0"/>
              </a:solidFill>
              <a:latin typeface="Verdana"/>
              <a:ea typeface="Verdana"/>
              <a:cs typeface="Verdana"/>
            </a:endParaRPr>
          </a:p>
          <a:p>
            <a:pPr>
              <a:defRPr sz="1600" b="0">
                <a:solidFill>
                  <a:srgbClr val="C00000"/>
                </a:solidFill>
                <a:latin typeface="Verdana"/>
                <a:ea typeface="Verdana"/>
                <a:cs typeface="Verdana"/>
                <a:sym typeface="Verdana"/>
              </a:defRPr>
            </a:pPr>
            <a:r>
              <a:rPr dirty="0"/>
              <a:t>$ </a:t>
            </a:r>
            <a:r>
              <a:rPr b="1" dirty="0" err="1">
                <a:solidFill>
                  <a:srgbClr val="0070C0"/>
                </a:solidFill>
              </a:rPr>
              <a:t>ssh</a:t>
            </a:r>
            <a:r>
              <a:rPr b="1" dirty="0">
                <a:solidFill>
                  <a:srgbClr val="0070C0"/>
                </a:solidFill>
              </a:rPr>
              <a:t> </a:t>
            </a:r>
            <a:r>
              <a:rPr b="1" dirty="0" err="1">
                <a:solidFill>
                  <a:srgbClr val="0070C0"/>
                </a:solidFill>
              </a:rPr>
              <a:t>rbean</a:t>
            </a:r>
            <a:r>
              <a:rPr b="1" dirty="0">
                <a:solidFill>
                  <a:srgbClr val="0070C0"/>
                </a:solidFill>
              </a:rPr>
              <a:t>@</a:t>
            </a:r>
            <a:r>
              <a:rPr b="1" dirty="0">
                <a:solidFill>
                  <a:srgbClr val="942192"/>
                </a:solidFill>
              </a:rPr>
              <a:t>&lt;dta1 </a:t>
            </a:r>
            <a:r>
              <a:rPr b="1" dirty="0" err="1">
                <a:solidFill>
                  <a:srgbClr val="942192"/>
                </a:solidFill>
              </a:rPr>
              <a:t>ip</a:t>
            </a:r>
            <a:r>
              <a:rPr b="1" dirty="0">
                <a:solidFill>
                  <a:srgbClr val="942192"/>
                </a:solidFill>
              </a:rPr>
              <a:t>&gt;</a:t>
            </a:r>
            <a:r>
              <a:rPr b="1" dirty="0">
                <a:solidFill>
                  <a:srgbClr val="0070C0"/>
                </a:solidFill>
              </a:rPr>
              <a:t> </a:t>
            </a:r>
          </a:p>
          <a:p>
            <a:pPr>
              <a:defRPr sz="1600" b="0">
                <a:solidFill>
                  <a:srgbClr val="C00000"/>
                </a:solidFill>
                <a:latin typeface="Verdana"/>
                <a:ea typeface="Verdana"/>
                <a:cs typeface="Verdana"/>
                <a:sym typeface="Verdana"/>
              </a:defRPr>
            </a:pPr>
            <a:r>
              <a:rPr dirty="0"/>
              <a:t>rbean@172.16.119.3's password: </a:t>
            </a:r>
            <a:r>
              <a:rPr b="1" dirty="0" err="1">
                <a:solidFill>
                  <a:srgbClr val="0070C0"/>
                </a:solidFill>
              </a:rPr>
              <a:t>rbean</a:t>
            </a: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-S</a:t>
            </a:r>
            <a:endParaRPr sz="1400" dirty="0"/>
          </a:p>
          <a:p>
            <a:pPr>
              <a:defRPr sz="1600" b="0">
                <a:solidFill>
                  <a:srgbClr val="C00000"/>
                </a:solidFill>
                <a:latin typeface="Verdana"/>
                <a:ea typeface="Verdana"/>
                <a:cs typeface="Verdana"/>
                <a:sym typeface="Verdana"/>
              </a:defRPr>
            </a:pPr>
            <a:r>
              <a:rPr dirty="0" err="1">
                <a:latin typeface="標楷體"/>
                <a:ea typeface="標楷體"/>
                <a:cs typeface="標楷體"/>
                <a:sym typeface="標楷體"/>
              </a:rPr>
              <a:t>建立</a:t>
            </a:r>
            <a:r>
              <a:rPr dirty="0">
                <a:latin typeface="標楷體"/>
                <a:ea typeface="標楷體"/>
                <a:cs typeface="標楷體"/>
                <a:sym typeface="標楷體"/>
              </a:rPr>
              <a:t> </a:t>
            </a:r>
            <a:r>
              <a:rPr dirty="0"/>
              <a:t>dummy </a:t>
            </a:r>
            <a:r>
              <a:rPr dirty="0" err="1">
                <a:latin typeface="標楷體"/>
                <a:ea typeface="標楷體"/>
                <a:cs typeface="標楷體"/>
                <a:sym typeface="標楷體"/>
              </a:rPr>
              <a:t>表格</a:t>
            </a:r>
            <a:endParaRPr dirty="0">
              <a:latin typeface="標楷體"/>
              <a:ea typeface="標楷體"/>
              <a:cs typeface="標楷體"/>
              <a:sym typeface="標楷體"/>
            </a:endParaRPr>
          </a:p>
          <a:p>
            <a:pPr>
              <a:defRPr sz="1600" b="0">
                <a:solidFill>
                  <a:srgbClr val="C00000"/>
                </a:solidFill>
                <a:latin typeface="Verdana"/>
                <a:ea typeface="Verdana"/>
                <a:cs typeface="Verdana"/>
                <a:sym typeface="Verdana"/>
              </a:defRPr>
            </a:pPr>
            <a:r>
              <a:rPr dirty="0"/>
              <a:t>hive (default)&gt; </a:t>
            </a:r>
            <a:r>
              <a:rPr b="1" dirty="0">
                <a:solidFill>
                  <a:srgbClr val="0070C0"/>
                </a:solidFill>
              </a:rPr>
              <a:t>create table dummy (x string</a:t>
            </a:r>
            <a:r>
              <a:rPr b="1" dirty="0" smtClean="0">
                <a:solidFill>
                  <a:srgbClr val="0070C0"/>
                </a:solidFill>
              </a:rPr>
              <a:t>);</a:t>
            </a:r>
            <a:endParaRPr lang="en-US" b="1" dirty="0" smtClean="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400" b="0">
                <a:solidFill>
                  <a:srgbClr val="C00000"/>
                </a:solidFill>
                <a:latin typeface="Verdana"/>
                <a:ea typeface="Verdana"/>
                <a:cs typeface="Verdana"/>
                <a:sym typeface="Verdana"/>
              </a:defRPr>
            </a:pPr>
            <a:r>
              <a:rPr lang="en-US" dirty="0" smtClean="0">
                <a:solidFill>
                  <a:srgbClr val="0070C0"/>
                </a:solidFill>
              </a:rPr>
              <a:t># Hive </a:t>
            </a:r>
            <a:r>
              <a:rPr lang="zh-TW" altLang="en-US" dirty="0" smtClean="0">
                <a:solidFill>
                  <a:srgbClr val="0070C0"/>
                </a:solidFill>
              </a:rPr>
              <a:t>資料夾一定存在</a:t>
            </a:r>
            <a:r>
              <a:rPr lang="en-US" altLang="zh-TW" dirty="0" smtClean="0">
                <a:solidFill>
                  <a:srgbClr val="0070C0"/>
                </a:solidFill>
              </a:rPr>
              <a:t>HDFS</a:t>
            </a:r>
            <a:r>
              <a:rPr lang="zh-TW" altLang="en-US" dirty="0" smtClean="0">
                <a:solidFill>
                  <a:srgbClr val="0070C0"/>
                </a:solidFill>
              </a:rPr>
              <a:t>底下</a:t>
            </a:r>
            <a:endParaRPr b="1" dirty="0">
              <a:solidFill>
                <a:srgbClr val="0070C0"/>
              </a:solidFill>
            </a:endParaRPr>
          </a:p>
          <a:p>
            <a:pPr>
              <a:defRPr sz="1600" b="0">
                <a:solidFill>
                  <a:srgbClr val="C00000"/>
                </a:solidFill>
                <a:latin typeface="Verdana"/>
                <a:ea typeface="Verdana"/>
                <a:cs typeface="Verdana"/>
                <a:sym typeface="Verdana"/>
              </a:defRPr>
            </a:pPr>
            <a:r>
              <a:rPr dirty="0" err="1">
                <a:latin typeface="標楷體"/>
                <a:ea typeface="標楷體"/>
                <a:cs typeface="標楷體"/>
                <a:sym typeface="標楷體"/>
              </a:rPr>
              <a:t>第一次建立表格</a:t>
            </a:r>
            <a:r>
              <a:rPr dirty="0"/>
              <a:t>, </a:t>
            </a:r>
            <a:r>
              <a:rPr sz="1400" dirty="0"/>
              <a:t>Hive</a:t>
            </a:r>
            <a:r>
              <a:rPr dirty="0"/>
              <a:t> </a:t>
            </a:r>
            <a:r>
              <a:rPr dirty="0" err="1">
                <a:latin typeface="標楷體"/>
                <a:ea typeface="標楷體"/>
                <a:cs typeface="標楷體"/>
                <a:sym typeface="標楷體"/>
              </a:rPr>
              <a:t>會在</a:t>
            </a:r>
            <a:r>
              <a:rPr dirty="0">
                <a:latin typeface="標楷體"/>
                <a:ea typeface="標楷體"/>
                <a:cs typeface="標楷體"/>
                <a:sym typeface="標楷體"/>
              </a:rPr>
              <a:t> </a:t>
            </a:r>
            <a:r>
              <a:rPr sz="1400" dirty="0"/>
              <a:t>HDFS</a:t>
            </a:r>
            <a:r>
              <a:rPr dirty="0"/>
              <a:t> </a:t>
            </a:r>
            <a:r>
              <a:rPr dirty="0" err="1">
                <a:latin typeface="標楷體"/>
                <a:ea typeface="標楷體"/>
                <a:cs typeface="標楷體"/>
                <a:sym typeface="標楷體"/>
              </a:rPr>
              <a:t>建立</a:t>
            </a:r>
            <a:r>
              <a:rPr dirty="0">
                <a:latin typeface="標楷體"/>
                <a:ea typeface="標楷體"/>
                <a:cs typeface="標楷體"/>
                <a:sym typeface="標楷體"/>
              </a:rPr>
              <a:t> </a:t>
            </a:r>
            <a:r>
              <a:rPr sz="1400" dirty="0"/>
              <a:t>/user/&lt;account&gt;/hive</a:t>
            </a:r>
            <a:r>
              <a:rPr dirty="0"/>
              <a:t> </a:t>
            </a:r>
            <a:r>
              <a:rPr dirty="0" err="1">
                <a:latin typeface="標楷體"/>
                <a:ea typeface="標楷體"/>
                <a:cs typeface="標楷體"/>
                <a:sym typeface="標楷體"/>
              </a:rPr>
              <a:t>目錄</a:t>
            </a:r>
            <a:r>
              <a:rPr dirty="0"/>
              <a:t>, </a:t>
            </a:r>
            <a:r>
              <a:rPr dirty="0" err="1">
                <a:latin typeface="標楷體"/>
                <a:ea typeface="標楷體"/>
                <a:cs typeface="標楷體"/>
                <a:sym typeface="標楷體"/>
              </a:rPr>
              <a:t>用來儲存資料表的資料</a:t>
            </a:r>
            <a:r>
              <a:rPr dirty="0"/>
              <a:t>, </a:t>
            </a:r>
            <a:r>
              <a:rPr dirty="0" err="1">
                <a:latin typeface="標楷體"/>
                <a:ea typeface="標楷體"/>
                <a:cs typeface="標楷體"/>
                <a:sym typeface="標楷體"/>
              </a:rPr>
              <a:t>檢視命令如下</a:t>
            </a:r>
            <a:r>
              <a:rPr dirty="0">
                <a:latin typeface="標楷體"/>
                <a:ea typeface="標楷體"/>
                <a:cs typeface="標楷體"/>
                <a:sym typeface="標楷體"/>
              </a:rPr>
              <a:t> </a:t>
            </a:r>
            <a:r>
              <a:rPr dirty="0"/>
              <a:t>:</a:t>
            </a:r>
          </a:p>
          <a:p>
            <a:pPr>
              <a:defRPr sz="1600" b="0">
                <a:solidFill>
                  <a:srgbClr val="C00000"/>
                </a:solidFill>
                <a:latin typeface="Verdana"/>
                <a:ea typeface="Verdana"/>
                <a:cs typeface="Verdana"/>
                <a:sym typeface="Verdana"/>
              </a:defRPr>
            </a:pPr>
            <a:r>
              <a:rPr dirty="0"/>
              <a:t>hive (default)&gt; </a:t>
            </a:r>
            <a:r>
              <a:rPr b="1" dirty="0" err="1">
                <a:solidFill>
                  <a:srgbClr val="0070C0"/>
                </a:solidFill>
              </a:rPr>
              <a:t>dfs</a:t>
            </a:r>
            <a:r>
              <a:rPr b="1" dirty="0">
                <a:solidFill>
                  <a:srgbClr val="0070C0"/>
                </a:solidFill>
              </a:rPr>
              <a:t>  -ls  /user/</a:t>
            </a:r>
            <a:r>
              <a:rPr b="1" dirty="0" err="1">
                <a:solidFill>
                  <a:srgbClr val="00B050"/>
                </a:solidFill>
              </a:rPr>
              <a:t>rbean</a:t>
            </a:r>
            <a:r>
              <a:rPr b="1" dirty="0">
                <a:solidFill>
                  <a:srgbClr val="0070C0"/>
                </a:solidFill>
              </a:rPr>
              <a:t>/hive;</a:t>
            </a:r>
          </a:p>
          <a:p>
            <a:pPr>
              <a:defRPr sz="1400" b="0">
                <a:solidFill>
                  <a:srgbClr val="C00000"/>
                </a:solidFill>
                <a:latin typeface="Verdana"/>
                <a:ea typeface="Verdana"/>
                <a:cs typeface="Verdana"/>
                <a:sym typeface="Verdana"/>
              </a:defRPr>
            </a:pPr>
            <a:r>
              <a:rPr dirty="0"/>
              <a:t>Found 1 items</a:t>
            </a:r>
          </a:p>
          <a:p>
            <a:pPr>
              <a:defRPr sz="1400" b="0">
                <a:solidFill>
                  <a:srgbClr val="C00000"/>
                </a:solidFill>
                <a:latin typeface="Verdana"/>
                <a:ea typeface="Verdana"/>
                <a:cs typeface="Verdana"/>
                <a:sym typeface="Verdana"/>
              </a:defRPr>
            </a:pPr>
            <a:r>
              <a:rPr dirty="0" err="1"/>
              <a:t>drwxr</a:t>
            </a:r>
            <a:r>
              <a:rPr dirty="0"/>
              <a:t>-</a:t>
            </a:r>
            <a:r>
              <a:rPr dirty="0" err="1"/>
              <a:t>xr</a:t>
            </a:r>
            <a:r>
              <a:rPr dirty="0"/>
              <a:t>-x   - &lt;account&gt; soup      0 2017-02-15 14:07 /user/</a:t>
            </a:r>
            <a:r>
              <a:rPr dirty="0" err="1"/>
              <a:t>rbean</a:t>
            </a:r>
            <a:r>
              <a:rPr dirty="0"/>
              <a:t>/hive/dummy</a:t>
            </a:r>
          </a:p>
          <a:p>
            <a:pPr>
              <a:defRPr sz="1400" b="0">
                <a:solidFill>
                  <a:srgbClr val="C00000"/>
                </a:solidFill>
                <a:latin typeface="Verdana"/>
                <a:ea typeface="Verdana"/>
                <a:cs typeface="Verdana"/>
                <a:sym typeface="Verdana"/>
              </a:defRPr>
            </a:pPr>
            <a:endParaRPr dirty="0"/>
          </a:p>
          <a:p>
            <a:pPr>
              <a:defRPr b="0">
                <a:solidFill>
                  <a:srgbClr val="C00000"/>
                </a:solidFill>
                <a:latin typeface="標楷體"/>
                <a:ea typeface="標楷體"/>
                <a:cs typeface="標楷體"/>
                <a:sym typeface="標楷體"/>
              </a:defRPr>
            </a:pPr>
            <a:r>
              <a:rPr dirty="0" err="1"/>
              <a:t>顯示目前所有表格名稱</a:t>
            </a:r>
            <a:endParaRPr dirty="0"/>
          </a:p>
          <a:p>
            <a:pPr>
              <a:defRPr sz="1600" b="0">
                <a:solidFill>
                  <a:srgbClr val="C00000"/>
                </a:solidFill>
                <a:latin typeface="Verdana"/>
                <a:ea typeface="Verdana"/>
                <a:cs typeface="Verdana"/>
                <a:sym typeface="Verdana"/>
              </a:defRPr>
            </a:pPr>
            <a:r>
              <a:rPr dirty="0"/>
              <a:t>hive&gt; </a:t>
            </a:r>
            <a:r>
              <a:rPr b="1" dirty="0">
                <a:solidFill>
                  <a:srgbClr val="0070C0"/>
                </a:solidFill>
              </a:rPr>
              <a:t>show tables;</a:t>
            </a:r>
          </a:p>
          <a:p>
            <a:pPr>
              <a:defRPr sz="1400" b="0">
                <a:solidFill>
                  <a:srgbClr val="C00000"/>
                </a:solidFill>
                <a:latin typeface="Verdana"/>
                <a:ea typeface="Verdana"/>
                <a:cs typeface="Verdana"/>
                <a:sym typeface="Verdana"/>
              </a:defRPr>
            </a:pPr>
            <a:r>
              <a:rPr dirty="0"/>
              <a:t>dummy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 echo $'drop table if exists twpop_pp;…"/>
          <p:cNvSpPr txBox="1"/>
          <p:nvPr/>
        </p:nvSpPr>
        <p:spPr>
          <a:xfrm>
            <a:off x="865187" y="1216025"/>
            <a:ext cx="7286626" cy="4001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echo $'</a:t>
            </a:r>
            <a:r>
              <a:rPr dirty="0"/>
              <a:t>drop table if exists </a:t>
            </a:r>
            <a:r>
              <a:rPr dirty="0" err="1"/>
              <a:t>twpop_pp</a:t>
            </a:r>
            <a:r>
              <a:rPr dirty="0"/>
              <a:t>;</a:t>
            </a:r>
          </a:p>
          <a:p>
            <a:pPr>
              <a:defRPr sz="1600" b="0">
                <a:solidFill>
                  <a:srgbClr val="C00000"/>
                </a:solidFill>
                <a:latin typeface="Verdana"/>
                <a:ea typeface="Verdana"/>
                <a:cs typeface="Verdana"/>
                <a:sym typeface="Verdana"/>
              </a:defRPr>
            </a:pPr>
            <a:r>
              <a:rPr dirty="0"/>
              <a:t>CREATE EXTERNAL TABLE </a:t>
            </a:r>
            <a:r>
              <a:rPr dirty="0" err="1"/>
              <a:t>twpop_pp</a:t>
            </a:r>
            <a:r>
              <a:rPr dirty="0"/>
              <a:t> (</a:t>
            </a:r>
            <a:endParaRPr sz="1400" dirty="0"/>
          </a:p>
          <a:p>
            <a:pPr>
              <a:defRPr sz="1600" b="0">
                <a:solidFill>
                  <a:srgbClr val="C00000"/>
                </a:solidFill>
                <a:latin typeface="Verdana"/>
                <a:ea typeface="Verdana"/>
                <a:cs typeface="Verdana"/>
                <a:sym typeface="Verdana"/>
              </a:defRPr>
            </a:pPr>
            <a:r>
              <a:rPr dirty="0"/>
              <a:t>id string,</a:t>
            </a:r>
          </a:p>
          <a:p>
            <a:pPr>
              <a:defRPr sz="1600" b="0">
                <a:solidFill>
                  <a:srgbClr val="C00000"/>
                </a:solidFill>
                <a:latin typeface="Verdana"/>
                <a:ea typeface="Verdana"/>
                <a:cs typeface="Verdana"/>
                <a:sym typeface="Verdana"/>
              </a:defRPr>
            </a:pPr>
            <a:r>
              <a:rPr dirty="0"/>
              <a:t>total </a:t>
            </a:r>
            <a:r>
              <a:rPr dirty="0" err="1"/>
              <a:t>int</a:t>
            </a:r>
            <a:r>
              <a:rPr dirty="0"/>
              <a:t>,</a:t>
            </a:r>
          </a:p>
          <a:p>
            <a:pPr>
              <a:defRPr sz="1600" b="0">
                <a:solidFill>
                  <a:srgbClr val="C00000"/>
                </a:solidFill>
                <a:latin typeface="Verdana"/>
                <a:ea typeface="Verdana"/>
                <a:cs typeface="Verdana"/>
                <a:sym typeface="Verdana"/>
              </a:defRPr>
            </a:pPr>
            <a:r>
              <a:rPr dirty="0"/>
              <a:t>area float,</a:t>
            </a:r>
          </a:p>
          <a:p>
            <a:pPr>
              <a:defRPr sz="1600" b="0">
                <a:solidFill>
                  <a:srgbClr val="C00000"/>
                </a:solidFill>
                <a:latin typeface="Verdana"/>
                <a:ea typeface="Verdana"/>
                <a:cs typeface="Verdana"/>
                <a:sym typeface="Verdana"/>
              </a:defRPr>
            </a:pPr>
            <a:r>
              <a:rPr dirty="0"/>
              <a:t>density </a:t>
            </a:r>
            <a:r>
              <a:rPr dirty="0" err="1"/>
              <a:t>int</a:t>
            </a:r>
            <a:endParaRPr dirty="0"/>
          </a:p>
          <a:p>
            <a:pPr>
              <a:defRPr sz="1600" b="0">
                <a:solidFill>
                  <a:srgbClr val="C00000"/>
                </a:solidFill>
                <a:latin typeface="Verdana"/>
                <a:ea typeface="Verdana"/>
                <a:cs typeface="Verdana"/>
                <a:sym typeface="Verdana"/>
              </a:defRPr>
            </a:pPr>
            <a:r>
              <a:rPr dirty="0"/>
              <a:t>)</a:t>
            </a:r>
          </a:p>
          <a:p>
            <a:pPr>
              <a:defRPr sz="1400" b="0">
                <a:solidFill>
                  <a:srgbClr val="C00000"/>
                </a:solidFill>
                <a:latin typeface="Verdana"/>
                <a:ea typeface="Verdana"/>
                <a:cs typeface="Verdana"/>
                <a:sym typeface="Verdana"/>
              </a:defRPr>
            </a:pPr>
            <a:r>
              <a:rPr sz="1600" dirty="0"/>
              <a:t>PARTITIONED BY (year string)</a:t>
            </a:r>
          </a:p>
          <a:p>
            <a:pPr>
              <a:defRPr sz="1600" b="0">
                <a:solidFill>
                  <a:srgbClr val="C00000"/>
                </a:solidFill>
                <a:latin typeface="Verdana"/>
                <a:ea typeface="Verdana"/>
                <a:cs typeface="Verdana"/>
                <a:sym typeface="Verdana"/>
              </a:defRPr>
            </a:pPr>
            <a:r>
              <a:rPr dirty="0"/>
              <a:t>ROW FORMAT DELIMITED FIELDS TERMINATED BY \',\' </a:t>
            </a:r>
          </a:p>
          <a:p>
            <a:pPr>
              <a:defRPr sz="1600" b="0">
                <a:solidFill>
                  <a:srgbClr val="C00000"/>
                </a:solidFill>
                <a:latin typeface="Verdana"/>
                <a:ea typeface="Verdana"/>
                <a:cs typeface="Verdana"/>
                <a:sym typeface="Verdana"/>
              </a:defRPr>
            </a:pPr>
            <a:r>
              <a:rPr dirty="0"/>
              <a:t>STORED AS </a:t>
            </a:r>
            <a:r>
              <a:rPr b="1" dirty="0">
                <a:solidFill>
                  <a:schemeClr val="accent6">
                    <a:lumMod val="75000"/>
                  </a:schemeClr>
                </a:solidFill>
              </a:rPr>
              <a:t>Parquet</a:t>
            </a:r>
            <a:r>
              <a:rPr dirty="0"/>
              <a:t> LOCATION \'/user/</a:t>
            </a:r>
            <a:r>
              <a:rPr b="1" dirty="0"/>
              <a:t>$USER</a:t>
            </a:r>
            <a:r>
              <a:rPr dirty="0"/>
              <a:t>/</a:t>
            </a:r>
            <a:r>
              <a:rPr dirty="0" err="1"/>
              <a:t>mydataset</a:t>
            </a:r>
            <a:r>
              <a:rPr dirty="0"/>
              <a:t>/</a:t>
            </a:r>
            <a:r>
              <a:rPr dirty="0" err="1"/>
              <a:t>twpop_pp</a:t>
            </a:r>
            <a:r>
              <a:rPr dirty="0"/>
              <a:t>\'; ' </a:t>
            </a:r>
            <a:r>
              <a:rPr b="1" dirty="0">
                <a:solidFill>
                  <a:srgbClr val="0070C0"/>
                </a:solidFill>
              </a:rPr>
              <a:t>| </a:t>
            </a:r>
            <a:r>
              <a:rPr b="1" dirty="0" err="1">
                <a:solidFill>
                  <a:srgbClr val="0070C0"/>
                </a:solidFill>
              </a:rPr>
              <a:t>envsubst</a:t>
            </a:r>
            <a:r>
              <a:rPr b="1" dirty="0">
                <a:solidFill>
                  <a:srgbClr val="0070C0"/>
                </a:solidFill>
              </a:rPr>
              <a:t> &gt; </a:t>
            </a:r>
            <a:r>
              <a:rPr b="1" dirty="0" err="1">
                <a:solidFill>
                  <a:srgbClr val="0070C0"/>
                </a:solidFill>
              </a:rPr>
              <a:t>twpop_pp.hsql</a:t>
            </a:r>
            <a:endParaRPr sz="1400" dirty="0"/>
          </a:p>
          <a:p>
            <a:pPr>
              <a:defRPr sz="1600" b="0">
                <a:solidFill>
                  <a:srgbClr val="0070C0"/>
                </a:solidFill>
                <a:latin typeface="Verdana"/>
                <a:ea typeface="Verdana"/>
                <a:cs typeface="Verdana"/>
                <a:sym typeface="Verdana"/>
              </a:defRPr>
            </a:pPr>
            <a:endParaRPr sz="1400" dirty="0"/>
          </a:p>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hive -f </a:t>
            </a:r>
            <a:r>
              <a:rPr b="1" dirty="0" err="1">
                <a:solidFill>
                  <a:srgbClr val="0070C0"/>
                </a:solidFill>
              </a:rPr>
              <a:t>twpop_pp.hsql</a:t>
            </a:r>
            <a:r>
              <a:rPr b="1" dirty="0">
                <a:solidFill>
                  <a:srgbClr val="0070C0"/>
                </a:solidFill>
              </a:rPr>
              <a:t>  2&gt;/dev/null</a:t>
            </a:r>
          </a:p>
          <a:p>
            <a:pPr>
              <a:defRPr sz="1400" b="0">
                <a:solidFill>
                  <a:srgbClr val="C00000"/>
                </a:solidFill>
                <a:latin typeface="Verdana"/>
                <a:ea typeface="Verdana"/>
                <a:cs typeface="Verdana"/>
                <a:sym typeface="Verdana"/>
              </a:defRPr>
            </a:pPr>
            <a:endParaRPr b="1" dirty="0">
              <a:solidFill>
                <a:srgbClr val="0070C0"/>
              </a:solidFill>
            </a:endParaRPr>
          </a:p>
          <a:p>
            <a:pPr>
              <a:defRPr b="0">
                <a:solidFill>
                  <a:srgbClr val="C00000"/>
                </a:solidFill>
                <a:latin typeface="標楷體"/>
                <a:ea typeface="標楷體"/>
                <a:cs typeface="標楷體"/>
                <a:sym typeface="標楷體"/>
              </a:defRPr>
            </a:pPr>
            <a:r>
              <a:rPr dirty="0"/>
              <a:t>[註] </a:t>
            </a:r>
            <a:r>
              <a:rPr dirty="0" err="1"/>
              <a:t>上面命令會自動建立</a:t>
            </a:r>
            <a:r>
              <a:rPr dirty="0"/>
              <a:t> </a:t>
            </a:r>
            <a:r>
              <a:rPr sz="1600" b="1" dirty="0" err="1">
                <a:latin typeface="Verdana"/>
                <a:ea typeface="Verdana"/>
                <a:cs typeface="Verdana"/>
                <a:sym typeface="Verdana"/>
              </a:rPr>
              <a:t>mydataset</a:t>
            </a:r>
            <a:r>
              <a:rPr sz="1600" b="1" dirty="0">
                <a:latin typeface="Verdana"/>
                <a:ea typeface="Verdana"/>
                <a:cs typeface="Verdana"/>
                <a:sym typeface="Verdana"/>
              </a:rPr>
              <a:t>/</a:t>
            </a:r>
            <a:r>
              <a:rPr sz="1600" b="1" dirty="0" err="1">
                <a:latin typeface="Verdana"/>
                <a:ea typeface="Verdana"/>
                <a:cs typeface="Verdana"/>
                <a:sym typeface="Verdana"/>
              </a:rPr>
              <a:t>twpop_pp</a:t>
            </a:r>
            <a:r>
              <a:rPr dirty="0"/>
              <a:t> </a:t>
            </a:r>
            <a:r>
              <a:rPr dirty="0" err="1"/>
              <a:t>目錄</a:t>
            </a:r>
            <a:r>
              <a:rPr dirty="0"/>
              <a:t> </a:t>
            </a:r>
          </a:p>
        </p:txBody>
      </p:sp>
      <p:sp>
        <p:nvSpPr>
          <p:cNvPr id="326" name="建立九宮格的人口密度資料表"/>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r>
              <a:t>建立九宮格的人口密度資料表</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 echo 'SET hive.exec.dynamic.partition.mode = nonstrict;…"/>
          <p:cNvSpPr txBox="1"/>
          <p:nvPr/>
        </p:nvSpPr>
        <p:spPr>
          <a:xfrm>
            <a:off x="886618" y="1242401"/>
            <a:ext cx="7286626" cy="52014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a:t>
            </a:r>
            <a:r>
              <a:rPr dirty="0">
                <a:solidFill>
                  <a:srgbClr val="0070C0"/>
                </a:solidFill>
              </a:rPr>
              <a:t> </a:t>
            </a:r>
            <a:r>
              <a:rPr b="1" dirty="0">
                <a:solidFill>
                  <a:srgbClr val="0070C0"/>
                </a:solidFill>
              </a:rPr>
              <a:t>echo '</a:t>
            </a:r>
            <a:r>
              <a:rPr dirty="0"/>
              <a:t>SET </a:t>
            </a:r>
            <a:r>
              <a:rPr dirty="0" err="1"/>
              <a:t>hive.exec.dynamic.partition.mode</a:t>
            </a:r>
            <a:r>
              <a:rPr dirty="0"/>
              <a:t> = </a:t>
            </a:r>
            <a:r>
              <a:rPr dirty="0" err="1"/>
              <a:t>nonstrict</a:t>
            </a:r>
            <a:r>
              <a:rPr dirty="0"/>
              <a:t>;</a:t>
            </a:r>
          </a:p>
          <a:p>
            <a:pPr>
              <a:defRPr sz="1600" b="0">
                <a:solidFill>
                  <a:srgbClr val="C00000"/>
                </a:solidFill>
                <a:latin typeface="Verdana"/>
                <a:ea typeface="Verdana"/>
                <a:cs typeface="Verdana"/>
                <a:sym typeface="Verdana"/>
              </a:defRPr>
            </a:pPr>
            <a:r>
              <a:rPr dirty="0"/>
              <a:t>INSERT OVERWRITE TABLE </a:t>
            </a:r>
            <a:r>
              <a:rPr b="1" dirty="0" err="1"/>
              <a:t>twpop_pp</a:t>
            </a:r>
            <a:r>
              <a:rPr dirty="0"/>
              <a:t> </a:t>
            </a:r>
          </a:p>
          <a:p>
            <a:pPr>
              <a:defRPr sz="1600" b="0">
                <a:solidFill>
                  <a:srgbClr val="C00000"/>
                </a:solidFill>
                <a:latin typeface="Verdana"/>
                <a:ea typeface="Verdana"/>
                <a:cs typeface="Verdana"/>
                <a:sym typeface="Verdana"/>
              </a:defRPr>
            </a:pPr>
            <a:r>
              <a:rPr dirty="0"/>
              <a:t>PARTITION (year)</a:t>
            </a:r>
          </a:p>
          <a:p>
            <a:pPr>
              <a:defRPr sz="1600" b="0">
                <a:solidFill>
                  <a:srgbClr val="C00000"/>
                </a:solidFill>
                <a:latin typeface="Verdana"/>
                <a:ea typeface="Verdana"/>
                <a:cs typeface="Verdana"/>
                <a:sym typeface="Verdana"/>
              </a:defRPr>
            </a:pPr>
            <a:r>
              <a:rPr dirty="0"/>
              <a:t>SELECT </a:t>
            </a:r>
            <a:r>
              <a:rPr dirty="0" err="1"/>
              <a:t>id,total,area,density,year</a:t>
            </a:r>
            <a:endParaRPr dirty="0"/>
          </a:p>
          <a:p>
            <a:pPr>
              <a:defRPr sz="1500" b="0">
                <a:solidFill>
                  <a:srgbClr val="C00000"/>
                </a:solidFill>
                <a:latin typeface="Verdana"/>
                <a:ea typeface="Verdana"/>
                <a:cs typeface="Verdana"/>
                <a:sym typeface="Verdana"/>
              </a:defRPr>
            </a:pPr>
            <a:r>
              <a:rPr sz="1600" dirty="0"/>
              <a:t>FROM </a:t>
            </a:r>
            <a:r>
              <a:rPr sz="1600" b="1" dirty="0" err="1"/>
              <a:t>twpop</a:t>
            </a:r>
            <a:r>
              <a:rPr sz="1600" dirty="0"/>
              <a:t>; </a:t>
            </a:r>
            <a:r>
              <a:rPr sz="1600" b="1" dirty="0">
                <a:solidFill>
                  <a:srgbClr val="0070C0"/>
                </a:solidFill>
              </a:rPr>
              <a:t>' &gt; </a:t>
            </a:r>
            <a:r>
              <a:rPr b="1" dirty="0" err="1">
                <a:solidFill>
                  <a:srgbClr val="0070C0"/>
                </a:solidFill>
              </a:rPr>
              <a:t>ppp_insert.hsql</a:t>
            </a:r>
            <a:endParaRPr sz="1000" dirty="0"/>
          </a:p>
          <a:p>
            <a:pPr>
              <a:defRPr sz="1000" b="0">
                <a:solidFill>
                  <a:srgbClr val="C00000"/>
                </a:solidFill>
                <a:latin typeface="Verdana"/>
                <a:ea typeface="Verdana"/>
                <a:cs typeface="Verdana"/>
                <a:sym typeface="Verdana"/>
              </a:defRPr>
            </a:pPr>
            <a:endParaRPr sz="1000" dirty="0"/>
          </a:p>
          <a:p>
            <a:pPr>
              <a:defRPr sz="1600" b="0">
                <a:solidFill>
                  <a:srgbClr val="C00000"/>
                </a:solidFill>
                <a:latin typeface="Verdana"/>
                <a:ea typeface="Verdana"/>
                <a:cs typeface="Verdana"/>
                <a:sym typeface="Verdana"/>
              </a:defRPr>
            </a:pPr>
            <a:r>
              <a:rPr dirty="0"/>
              <a:t>$ </a:t>
            </a:r>
            <a:r>
              <a:rPr b="1" dirty="0">
                <a:solidFill>
                  <a:srgbClr val="0070C0"/>
                </a:solidFill>
              </a:rPr>
              <a:t>hive -f </a:t>
            </a:r>
            <a:r>
              <a:rPr b="1" dirty="0" err="1">
                <a:solidFill>
                  <a:srgbClr val="0070C0"/>
                </a:solidFill>
              </a:rPr>
              <a:t>ppp_insert.hsql</a:t>
            </a:r>
            <a:endParaRPr b="1" dirty="0">
              <a:solidFill>
                <a:srgbClr val="0070C0"/>
              </a:solidFill>
            </a:endParaRPr>
          </a:p>
          <a:p>
            <a:pPr>
              <a:defRPr sz="10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-ls </a:t>
            </a:r>
            <a:r>
              <a:rPr b="1" dirty="0" err="1">
                <a:solidFill>
                  <a:srgbClr val="0070C0"/>
                </a:solidFill>
              </a:rPr>
              <a:t>mydataset</a:t>
            </a:r>
            <a:r>
              <a:rPr b="1" dirty="0">
                <a:solidFill>
                  <a:srgbClr val="0070C0"/>
                </a:solidFill>
              </a:rPr>
              <a:t>/</a:t>
            </a:r>
            <a:r>
              <a:rPr b="1" dirty="0" err="1">
                <a:solidFill>
                  <a:srgbClr val="0070C0"/>
                </a:solidFill>
              </a:rPr>
              <a:t>twpop_pp</a:t>
            </a:r>
            <a:endParaRPr b="1" dirty="0">
              <a:solidFill>
                <a:srgbClr val="0070C0"/>
              </a:solidFill>
            </a:endParaRPr>
          </a:p>
          <a:p>
            <a:pPr>
              <a:defRPr sz="1300" b="0">
                <a:solidFill>
                  <a:srgbClr val="C00000"/>
                </a:solidFill>
                <a:latin typeface="Verdana"/>
                <a:ea typeface="Verdana"/>
                <a:cs typeface="Verdana"/>
                <a:sym typeface="Verdana"/>
              </a:defRPr>
            </a:pPr>
            <a:r>
              <a:rPr dirty="0"/>
              <a:t>Found 7 items</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/year=102</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/year=103</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/year=104</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/year=105</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/year=106</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/year=107</a:t>
            </a:r>
          </a:p>
          <a:p>
            <a:pPr>
              <a:defRPr sz="1300" b="0">
                <a:solidFill>
                  <a:srgbClr val="C00000"/>
                </a:solidFill>
                <a:latin typeface="Verdana"/>
                <a:ea typeface="Verdana"/>
                <a:cs typeface="Verdana"/>
                <a:sym typeface="Verdana"/>
              </a:defRPr>
            </a:pPr>
            <a:r>
              <a:rPr dirty="0" err="1"/>
              <a:t>drwxr</a:t>
            </a:r>
            <a:r>
              <a:rPr dirty="0"/>
              <a:t>-</a:t>
            </a:r>
            <a:r>
              <a:rPr dirty="0" err="1"/>
              <a:t>xr</a:t>
            </a:r>
            <a:r>
              <a:rPr dirty="0"/>
              <a:t>-x   - </a:t>
            </a:r>
            <a:r>
              <a:rPr dirty="0" err="1"/>
              <a:t>bigred</a:t>
            </a:r>
            <a:r>
              <a:rPr dirty="0"/>
              <a:t> </a:t>
            </a:r>
            <a:r>
              <a:rPr dirty="0" err="1"/>
              <a:t>bigboss</a:t>
            </a:r>
            <a:r>
              <a:rPr dirty="0"/>
              <a:t>    0 2020-09-27 08:03 /dataset/</a:t>
            </a:r>
            <a:r>
              <a:rPr dirty="0" err="1"/>
              <a:t>twpop_par</a:t>
            </a:r>
            <a:r>
              <a:rPr dirty="0"/>
              <a:t>/year=108</a:t>
            </a:r>
          </a:p>
          <a:p>
            <a:pPr>
              <a:defRPr sz="1600" b="0">
                <a:solidFill>
                  <a:srgbClr val="C00000"/>
                </a:solidFill>
                <a:latin typeface="Verdana"/>
                <a:ea typeface="Verdana"/>
                <a:cs typeface="Verdana"/>
                <a:sym typeface="Verdana"/>
              </a:defRPr>
            </a:pPr>
            <a:endParaRPr lang="en-US" dirty="0" smtClean="0"/>
          </a:p>
          <a:p>
            <a:pPr>
              <a:defRPr sz="1600" b="0">
                <a:solidFill>
                  <a:srgbClr val="C00000"/>
                </a:solidFill>
                <a:latin typeface="Verdana"/>
                <a:ea typeface="Verdana"/>
                <a:cs typeface="Verdana"/>
                <a:sym typeface="Verdana"/>
              </a:defRPr>
            </a:pPr>
            <a:r>
              <a:rPr lang="en-US" altLang="zh-TW" dirty="0" smtClean="0">
                <a:solidFill>
                  <a:schemeClr val="accent5">
                    <a:lumMod val="75000"/>
                  </a:schemeClr>
                </a:solidFill>
              </a:rPr>
              <a:t>#</a:t>
            </a:r>
            <a:r>
              <a:rPr lang="zh-TW" altLang="en-US" dirty="0" smtClean="0">
                <a:solidFill>
                  <a:schemeClr val="accent5">
                    <a:lumMod val="75000"/>
                  </a:schemeClr>
                </a:solidFill>
              </a:rPr>
              <a:t> 壓縮演算法 </a:t>
            </a:r>
            <a:r>
              <a:rPr lang="en-US" altLang="zh-TW" dirty="0" smtClean="0">
                <a:solidFill>
                  <a:schemeClr val="accent5">
                    <a:lumMod val="75000"/>
                  </a:schemeClr>
                </a:solidFill>
              </a:rPr>
              <a:t>snappy</a:t>
            </a:r>
            <a:r>
              <a:rPr lang="zh-TW" altLang="en-US" dirty="0" smtClean="0">
                <a:solidFill>
                  <a:schemeClr val="accent5">
                    <a:lumMod val="75000"/>
                  </a:schemeClr>
                </a:solidFill>
              </a:rPr>
              <a:t>用在九宮格</a:t>
            </a:r>
            <a:r>
              <a:rPr lang="en-US" altLang="zh-TW" dirty="0" smtClean="0">
                <a:solidFill>
                  <a:schemeClr val="accent5">
                    <a:lumMod val="75000"/>
                  </a:schemeClr>
                </a:solidFill>
              </a:rPr>
              <a:t>, parquet </a:t>
            </a:r>
            <a:r>
              <a:rPr lang="zh-TW" altLang="en-US" dirty="0" smtClean="0">
                <a:solidFill>
                  <a:schemeClr val="accent5">
                    <a:lumMod val="75000"/>
                  </a:schemeClr>
                </a:solidFill>
              </a:rPr>
              <a:t>是一個壓縮檔</a:t>
            </a:r>
            <a:r>
              <a:rPr lang="en-US" altLang="zh-TW" dirty="0" smtClean="0">
                <a:solidFill>
                  <a:schemeClr val="accent5">
                    <a:lumMod val="75000"/>
                  </a:schemeClr>
                </a:solidFill>
              </a:rPr>
              <a:t>, bzip2 </a:t>
            </a:r>
            <a:r>
              <a:rPr lang="zh-TW" altLang="en-US" dirty="0" smtClean="0">
                <a:solidFill>
                  <a:schemeClr val="accent5">
                    <a:lumMod val="75000"/>
                  </a:schemeClr>
                </a:solidFill>
              </a:rPr>
              <a:t>是另一種壓縮技術</a:t>
            </a:r>
            <a:r>
              <a:rPr lang="en-US" altLang="zh-TW" dirty="0" smtClean="0">
                <a:solidFill>
                  <a:schemeClr val="accent5">
                    <a:lumMod val="75000"/>
                  </a:schemeClr>
                </a:solidFill>
              </a:rPr>
              <a:t>.</a:t>
            </a:r>
            <a:r>
              <a:rPr lang="zh-TW" altLang="en-US" dirty="0" smtClean="0">
                <a:solidFill>
                  <a:schemeClr val="accent5">
                    <a:lumMod val="75000"/>
                  </a:schemeClr>
                </a:solidFill>
              </a:rPr>
              <a:t> </a:t>
            </a:r>
            <a:endParaRPr dirty="0">
              <a:solidFill>
                <a:schemeClr val="accent5">
                  <a:lumMod val="75000"/>
                </a:schemeClr>
              </a:solidFill>
            </a:endParaRPr>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-cat </a:t>
            </a:r>
            <a:r>
              <a:rPr b="1" dirty="0" err="1">
                <a:solidFill>
                  <a:srgbClr val="0070C0"/>
                </a:solidFill>
              </a:rPr>
              <a:t>mydataset</a:t>
            </a:r>
            <a:r>
              <a:rPr b="1" dirty="0">
                <a:solidFill>
                  <a:srgbClr val="0070C0"/>
                </a:solidFill>
              </a:rPr>
              <a:t>/</a:t>
            </a:r>
            <a:r>
              <a:rPr b="1" dirty="0" err="1">
                <a:solidFill>
                  <a:srgbClr val="0070C0"/>
                </a:solidFill>
              </a:rPr>
              <a:t>twpop_pp</a:t>
            </a:r>
            <a:r>
              <a:rPr b="1" dirty="0">
                <a:solidFill>
                  <a:srgbClr val="0070C0"/>
                </a:solidFill>
              </a:rPr>
              <a:t>/year=102/000000_0 | head -c 36</a:t>
            </a:r>
          </a:p>
          <a:p>
            <a:pPr>
              <a:defRPr sz="1600" b="0">
                <a:solidFill>
                  <a:srgbClr val="C00000"/>
                </a:solidFill>
                <a:latin typeface="Verdana"/>
                <a:ea typeface="Verdana"/>
                <a:cs typeface="Verdana"/>
                <a:sym typeface="Verdana"/>
              </a:defRPr>
            </a:pPr>
            <a:r>
              <a:rPr dirty="0"/>
              <a:t>PAR1     ,         </a:t>
            </a:r>
            <a:r>
              <a:rPr dirty="0" err="1"/>
              <a:t>高雄市cat</a:t>
            </a:r>
            <a:r>
              <a:rPr dirty="0"/>
              <a:t>: Unable to write to output stream.</a:t>
            </a:r>
          </a:p>
        </p:txBody>
      </p:sp>
      <p:sp>
        <p:nvSpPr>
          <p:cNvPr id="329" name="匯入人口密度資料"/>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r>
              <a:t>匯入人口密度資料</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 for i in {1..3}; do (echo &quot;&quot;; time hive -e 'select sum(total)/10000 from twpop_pp where year=107' 2&gt;/dev/null); done…"/>
          <p:cNvSpPr txBox="1"/>
          <p:nvPr/>
        </p:nvSpPr>
        <p:spPr>
          <a:xfrm>
            <a:off x="886618" y="1230630"/>
            <a:ext cx="7286626" cy="468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rPr sz="1600" dirty="0">
                <a:latin typeface="Verdana"/>
                <a:ea typeface="Verdana"/>
                <a:cs typeface="Verdana"/>
                <a:sym typeface="Verdana"/>
              </a:rPr>
              <a:t>$ </a:t>
            </a:r>
            <a:r>
              <a:rPr sz="1600" b="1" dirty="0">
                <a:solidFill>
                  <a:srgbClr val="0070C0"/>
                </a:solidFill>
                <a:latin typeface="Verdana"/>
                <a:ea typeface="Verdana"/>
                <a:cs typeface="Verdana"/>
                <a:sym typeface="Verdana"/>
              </a:rPr>
              <a:t>for </a:t>
            </a:r>
            <a:r>
              <a:rPr sz="1600" b="1" dirty="0" err="1">
                <a:solidFill>
                  <a:srgbClr val="0070C0"/>
                </a:solidFill>
                <a:latin typeface="Verdana"/>
                <a:ea typeface="Verdana"/>
                <a:cs typeface="Verdana"/>
                <a:sym typeface="Verdana"/>
              </a:rPr>
              <a:t>i</a:t>
            </a:r>
            <a:r>
              <a:rPr sz="1600" b="1" dirty="0">
                <a:solidFill>
                  <a:srgbClr val="0070C0"/>
                </a:solidFill>
                <a:latin typeface="Verdana"/>
                <a:ea typeface="Verdana"/>
                <a:cs typeface="Verdana"/>
                <a:sym typeface="Verdana"/>
              </a:rPr>
              <a:t> in {1..3}; do (echo ""; time hive -e 'select sum(total)/10000 from </a:t>
            </a:r>
            <a:r>
              <a:rPr sz="1600" b="1" dirty="0" err="1">
                <a:solidFill>
                  <a:srgbClr val="0070C0"/>
                </a:solidFill>
                <a:latin typeface="Verdana"/>
                <a:ea typeface="Verdana"/>
                <a:cs typeface="Verdana"/>
                <a:sym typeface="Verdana"/>
              </a:rPr>
              <a:t>twpop_pp</a:t>
            </a:r>
            <a:r>
              <a:rPr sz="1600" b="1" dirty="0">
                <a:solidFill>
                  <a:srgbClr val="0070C0"/>
                </a:solidFill>
                <a:latin typeface="Verdana"/>
                <a:ea typeface="Verdana"/>
                <a:cs typeface="Verdana"/>
                <a:sym typeface="Verdana"/>
              </a:rPr>
              <a:t> where year=107' 2&gt;/dev/null); done</a:t>
            </a:r>
          </a:p>
          <a:p>
            <a:pPr>
              <a:defRPr sz="1500" b="0">
                <a:solidFill>
                  <a:srgbClr val="C00000"/>
                </a:solidFill>
                <a:latin typeface="Verdana"/>
                <a:ea typeface="Verdana"/>
                <a:cs typeface="Verdana"/>
                <a:sym typeface="Verdana"/>
              </a:defRPr>
            </a:pPr>
            <a:endParaRPr sz="1600" b="1" dirty="0">
              <a:solidFill>
                <a:srgbClr val="0070C0"/>
              </a:solidFill>
              <a:latin typeface="Verdana"/>
              <a:ea typeface="Verdana"/>
              <a:cs typeface="Verdana"/>
              <a:sym typeface="Verdana"/>
            </a:endParaRPr>
          </a:p>
          <a:p>
            <a:pPr>
              <a:defRPr sz="1500" b="0">
                <a:solidFill>
                  <a:srgbClr val="C00000"/>
                </a:solidFill>
                <a:latin typeface="Verdana"/>
                <a:ea typeface="Verdana"/>
                <a:cs typeface="Verdana"/>
                <a:sym typeface="Verdana"/>
              </a:defRPr>
            </a:pPr>
            <a:r>
              <a:rPr dirty="0"/>
              <a:t>2358.8932</a:t>
            </a:r>
          </a:p>
          <a:p>
            <a:pPr>
              <a:defRPr sz="15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dirty="0"/>
              <a:t>real	0m36.985s</a:t>
            </a:r>
          </a:p>
          <a:p>
            <a:pPr>
              <a:defRPr sz="1500" b="0">
                <a:solidFill>
                  <a:srgbClr val="C00000"/>
                </a:solidFill>
                <a:latin typeface="Verdana"/>
                <a:ea typeface="Verdana"/>
                <a:cs typeface="Verdana"/>
                <a:sym typeface="Verdana"/>
              </a:defRPr>
            </a:pPr>
            <a:r>
              <a:rPr dirty="0"/>
              <a:t>user	0m23.823s</a:t>
            </a:r>
          </a:p>
          <a:p>
            <a:pPr>
              <a:defRPr sz="1500" b="0">
                <a:solidFill>
                  <a:srgbClr val="C00000"/>
                </a:solidFill>
                <a:latin typeface="Verdana"/>
                <a:ea typeface="Verdana"/>
                <a:cs typeface="Verdana"/>
                <a:sym typeface="Verdana"/>
              </a:defRPr>
            </a:pPr>
            <a:r>
              <a:rPr dirty="0"/>
              <a:t>sys	0m1.108s</a:t>
            </a:r>
          </a:p>
          <a:p>
            <a:pPr>
              <a:defRPr sz="15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dirty="0"/>
              <a:t>2358.8932</a:t>
            </a:r>
          </a:p>
          <a:p>
            <a:pPr>
              <a:defRPr sz="15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dirty="0"/>
              <a:t>real	0m37.594s</a:t>
            </a:r>
          </a:p>
          <a:p>
            <a:pPr>
              <a:defRPr sz="1500" b="0">
                <a:solidFill>
                  <a:srgbClr val="C00000"/>
                </a:solidFill>
                <a:latin typeface="Verdana"/>
                <a:ea typeface="Verdana"/>
                <a:cs typeface="Verdana"/>
                <a:sym typeface="Verdana"/>
              </a:defRPr>
            </a:pPr>
            <a:r>
              <a:rPr dirty="0"/>
              <a:t>user	0m25.144s</a:t>
            </a:r>
          </a:p>
          <a:p>
            <a:pPr>
              <a:defRPr sz="1500" b="0">
                <a:solidFill>
                  <a:srgbClr val="C00000"/>
                </a:solidFill>
                <a:latin typeface="Verdana"/>
                <a:ea typeface="Verdana"/>
                <a:cs typeface="Verdana"/>
                <a:sym typeface="Verdana"/>
              </a:defRPr>
            </a:pPr>
            <a:r>
              <a:rPr dirty="0"/>
              <a:t>sys	0m1.276s</a:t>
            </a:r>
          </a:p>
          <a:p>
            <a:pPr>
              <a:defRPr sz="15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dirty="0"/>
              <a:t>2358.8932</a:t>
            </a:r>
          </a:p>
          <a:p>
            <a:pPr>
              <a:defRPr sz="1500" b="0">
                <a:solidFill>
                  <a:srgbClr val="C00000"/>
                </a:solidFill>
                <a:latin typeface="Verdana"/>
                <a:ea typeface="Verdana"/>
                <a:cs typeface="Verdana"/>
                <a:sym typeface="Verdana"/>
              </a:defRPr>
            </a:pPr>
            <a:endParaRPr dirty="0"/>
          </a:p>
          <a:p>
            <a:pPr>
              <a:defRPr sz="1500" b="0">
                <a:solidFill>
                  <a:srgbClr val="C00000"/>
                </a:solidFill>
                <a:latin typeface="Verdana"/>
                <a:ea typeface="Verdana"/>
                <a:cs typeface="Verdana"/>
                <a:sym typeface="Verdana"/>
              </a:defRPr>
            </a:pPr>
            <a:r>
              <a:rPr dirty="0"/>
              <a:t>real	0m36.962s</a:t>
            </a:r>
          </a:p>
          <a:p>
            <a:pPr>
              <a:defRPr sz="1500" b="0">
                <a:solidFill>
                  <a:srgbClr val="C00000"/>
                </a:solidFill>
                <a:latin typeface="Verdana"/>
                <a:ea typeface="Verdana"/>
                <a:cs typeface="Verdana"/>
                <a:sym typeface="Verdana"/>
              </a:defRPr>
            </a:pPr>
            <a:r>
              <a:rPr dirty="0"/>
              <a:t>user	0m23.921s</a:t>
            </a:r>
          </a:p>
          <a:p>
            <a:pPr>
              <a:defRPr sz="1500" b="0">
                <a:solidFill>
                  <a:srgbClr val="C00000"/>
                </a:solidFill>
                <a:latin typeface="Verdana"/>
                <a:ea typeface="Verdana"/>
                <a:cs typeface="Verdana"/>
                <a:sym typeface="Verdana"/>
              </a:defRPr>
            </a:pPr>
            <a:r>
              <a:rPr dirty="0"/>
              <a:t>sys	0m1.468s</a:t>
            </a:r>
          </a:p>
        </p:txBody>
      </p:sp>
      <p:sp>
        <p:nvSpPr>
          <p:cNvPr id="332" name="人口密度資料分析"/>
          <p:cNvSpPr txBox="1">
            <a:spLocks noGrp="1"/>
          </p:cNvSpPr>
          <p:nvPr>
            <p:ph type="title" idx="4294967295"/>
          </p:nvPr>
        </p:nvSpPr>
        <p:spPr>
          <a:xfrm>
            <a:off x="830262" y="0"/>
            <a:ext cx="7399338" cy="841375"/>
          </a:xfrm>
          <a:prstGeom prst="rect">
            <a:avLst/>
          </a:prstGeom>
        </p:spPr>
        <p:txBody>
          <a:bodyPr>
            <a:normAutofit/>
          </a:bodyPr>
          <a:lstStyle>
            <a:lvl1pPr>
              <a:defRPr sz="3200" b="0">
                <a:latin typeface="標楷體"/>
                <a:ea typeface="標楷體"/>
                <a:cs typeface="標楷體"/>
                <a:sym typeface="標楷體"/>
              </a:defRPr>
            </a:lvl1pPr>
          </a:lstStyle>
          <a:p>
            <a:pPr>
              <a:defRPr sz="2800"/>
            </a:pPr>
            <a:r>
              <a:rPr sz="3200"/>
              <a:t>人口密度資料分析</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原始資料集, 有 year 這欄位, 這欄位資料是重複…"/>
          <p:cNvSpPr txBox="1"/>
          <p:nvPr/>
        </p:nvSpPr>
        <p:spPr>
          <a:xfrm>
            <a:off x="886618" y="1229213"/>
            <a:ext cx="7286626" cy="3431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t>原始資料集, 有 </a:t>
            </a:r>
            <a:r>
              <a:rPr>
                <a:latin typeface="Verdana"/>
                <a:ea typeface="Verdana"/>
                <a:cs typeface="Verdana"/>
                <a:sym typeface="Verdana"/>
              </a:rPr>
              <a:t>y</a:t>
            </a:r>
            <a:r>
              <a:rPr sz="1600">
                <a:latin typeface="Verdana"/>
                <a:ea typeface="Verdana"/>
                <a:cs typeface="Verdana"/>
                <a:sym typeface="Verdana"/>
              </a:rPr>
              <a:t>ear</a:t>
            </a:r>
            <a:r>
              <a:t> 這欄位, 這欄位資料是重複</a:t>
            </a:r>
          </a:p>
          <a:p>
            <a:pPr>
              <a:defRPr sz="1600" b="0">
                <a:solidFill>
                  <a:srgbClr val="C00000"/>
                </a:solidFill>
                <a:latin typeface="Verdana"/>
                <a:ea typeface="Verdana"/>
                <a:cs typeface="Verdana"/>
                <a:sym typeface="Verdana"/>
              </a:defRPr>
            </a:pPr>
            <a:r>
              <a:t>$ </a:t>
            </a:r>
            <a:r>
              <a:rPr b="1">
                <a:solidFill>
                  <a:srgbClr val="0070C0"/>
                </a:solidFill>
              </a:rPr>
              <a:t>hdfs dfs -du -s -h /dataset/twpop/</a:t>
            </a:r>
          </a:p>
          <a:p>
            <a:pPr>
              <a:defRPr sz="1600" b="0">
                <a:solidFill>
                  <a:srgbClr val="C00000"/>
                </a:solidFill>
                <a:latin typeface="Verdana"/>
                <a:ea typeface="Verdana"/>
                <a:cs typeface="Verdana"/>
                <a:sym typeface="Verdana"/>
              </a:defRPr>
            </a:pPr>
            <a:r>
              <a:rPr b="1"/>
              <a:t>107.7 K</a:t>
            </a:r>
            <a:r>
              <a:t>  215.4 K  /dataset/twpop</a:t>
            </a:r>
          </a:p>
          <a:p>
            <a:pPr>
              <a:defRPr b="0">
                <a:solidFill>
                  <a:srgbClr val="C00000"/>
                </a:solidFill>
                <a:latin typeface="標楷體"/>
                <a:ea typeface="標楷體"/>
                <a:cs typeface="標楷體"/>
                <a:sym typeface="標楷體"/>
              </a:defRPr>
            </a:pPr>
            <a:endParaRPr/>
          </a:p>
          <a:p>
            <a:pPr>
              <a:defRPr b="0">
                <a:solidFill>
                  <a:srgbClr val="C00000"/>
                </a:solidFill>
                <a:latin typeface="標楷體"/>
                <a:ea typeface="標楷體"/>
                <a:cs typeface="標楷體"/>
                <a:sym typeface="標楷體"/>
              </a:defRPr>
            </a:pPr>
            <a:endParaRPr/>
          </a:p>
          <a:p>
            <a:pPr>
              <a:defRPr b="0">
                <a:solidFill>
                  <a:srgbClr val="C00000"/>
                </a:solidFill>
                <a:latin typeface="標楷體"/>
                <a:ea typeface="標楷體"/>
                <a:cs typeface="標楷體"/>
                <a:sym typeface="標楷體"/>
              </a:defRPr>
            </a:pPr>
            <a:r>
              <a:t>分割後的資料集, 沒有 </a:t>
            </a:r>
            <a:r>
              <a:rPr sz="1600">
                <a:latin typeface="Verdana"/>
                <a:ea typeface="Verdana"/>
                <a:cs typeface="Verdana"/>
                <a:sym typeface="Verdana"/>
              </a:rPr>
              <a:t>year</a:t>
            </a:r>
            <a:r>
              <a:t> 這欄位, </a:t>
            </a:r>
            <a:r>
              <a:rPr sz="1600">
                <a:latin typeface="Verdana"/>
                <a:ea typeface="Verdana"/>
                <a:cs typeface="Verdana"/>
                <a:sym typeface="Verdana"/>
              </a:rPr>
              <a:t>year</a:t>
            </a:r>
            <a:r>
              <a:t> 欄位變成 資料夾名稱</a:t>
            </a:r>
          </a:p>
          <a:p>
            <a:pPr>
              <a:defRPr sz="1600" b="0">
                <a:solidFill>
                  <a:srgbClr val="C00000"/>
                </a:solidFill>
                <a:latin typeface="Verdana"/>
                <a:ea typeface="Verdana"/>
                <a:cs typeface="Verdana"/>
                <a:sym typeface="Verdana"/>
              </a:defRPr>
            </a:pPr>
            <a:r>
              <a:t>$ </a:t>
            </a:r>
            <a:r>
              <a:rPr b="1">
                <a:solidFill>
                  <a:srgbClr val="0070C0"/>
                </a:solidFill>
              </a:rPr>
              <a:t>hdfs dfs -du -s -h mydataset/twpop_yp/</a:t>
            </a:r>
          </a:p>
          <a:p>
            <a:pPr>
              <a:defRPr sz="1600" b="0">
                <a:solidFill>
                  <a:srgbClr val="C00000"/>
                </a:solidFill>
                <a:latin typeface="Verdana"/>
                <a:ea typeface="Verdana"/>
                <a:cs typeface="Verdana"/>
                <a:sym typeface="Verdana"/>
              </a:defRPr>
            </a:pPr>
            <a:r>
              <a:rPr b="1"/>
              <a:t>100.1 K</a:t>
            </a:r>
            <a:r>
              <a:t>  200.1 K  mydataset/twpop_yp</a:t>
            </a:r>
          </a:p>
          <a:p>
            <a:pPr>
              <a:defRPr sz="1400" b="0">
                <a:solidFill>
                  <a:srgbClr val="C00000"/>
                </a:solidFill>
                <a:latin typeface="Verdana"/>
                <a:ea typeface="Verdana"/>
                <a:cs typeface="Verdana"/>
                <a:sym typeface="Verdana"/>
              </a:defRPr>
            </a:pPr>
            <a:endParaRPr/>
          </a:p>
          <a:p>
            <a:pPr>
              <a:defRPr sz="1400" b="0">
                <a:solidFill>
                  <a:srgbClr val="C00000"/>
                </a:solidFill>
                <a:latin typeface="Verdana"/>
                <a:ea typeface="Verdana"/>
                <a:cs typeface="Verdana"/>
                <a:sym typeface="Verdana"/>
              </a:defRPr>
            </a:pPr>
            <a:endParaRPr/>
          </a:p>
          <a:p>
            <a:pPr>
              <a:defRPr b="0">
                <a:solidFill>
                  <a:srgbClr val="C00000"/>
                </a:solidFill>
                <a:latin typeface="標楷體"/>
                <a:ea typeface="標楷體"/>
                <a:cs typeface="標楷體"/>
                <a:sym typeface="標楷體"/>
              </a:defRPr>
            </a:pPr>
            <a:r>
              <a:rPr sz="1600" b="1">
                <a:latin typeface="Verdana"/>
                <a:ea typeface="Verdana"/>
                <a:cs typeface="Verdana"/>
                <a:sym typeface="Verdana"/>
              </a:rPr>
              <a:t>Parquet </a:t>
            </a:r>
            <a:r>
              <a:t>格式的資料集, 因有壓縮所以會更小</a:t>
            </a:r>
            <a:endParaRPr>
              <a:solidFill>
                <a:srgbClr val="0070C0"/>
              </a:solidFill>
            </a:endParaRPr>
          </a:p>
          <a:p>
            <a:pPr>
              <a:defRPr sz="1600" b="0">
                <a:solidFill>
                  <a:srgbClr val="C00000"/>
                </a:solidFill>
                <a:latin typeface="Verdana"/>
                <a:ea typeface="Verdana"/>
                <a:cs typeface="Verdana"/>
                <a:sym typeface="Verdana"/>
              </a:defRPr>
            </a:pPr>
            <a:r>
              <a:t>$ </a:t>
            </a:r>
            <a:r>
              <a:rPr b="1">
                <a:solidFill>
                  <a:srgbClr val="0070C0"/>
                </a:solidFill>
              </a:rPr>
              <a:t>hdfs dfs -du -s -h mydataset/twpop_pp/</a:t>
            </a:r>
          </a:p>
          <a:p>
            <a:pPr>
              <a:defRPr sz="1600" b="0">
                <a:solidFill>
                  <a:srgbClr val="C00000"/>
                </a:solidFill>
                <a:latin typeface="Verdana"/>
                <a:ea typeface="Verdana"/>
                <a:cs typeface="Verdana"/>
                <a:sym typeface="Verdana"/>
              </a:defRPr>
            </a:pPr>
            <a:r>
              <a:rPr b="1"/>
              <a:t>92.2 K</a:t>
            </a:r>
            <a:r>
              <a:t>  184.4 K  mydataset/twpop_pp</a:t>
            </a:r>
          </a:p>
        </p:txBody>
      </p:sp>
      <p:sp>
        <p:nvSpPr>
          <p:cNvPr id="335" name="比較 原始, 分割 及 Parquet 三種資料集"/>
          <p:cNvSpPr txBox="1">
            <a:spLocks noGrp="1"/>
          </p:cNvSpPr>
          <p:nvPr>
            <p:ph type="title" idx="4294967295"/>
          </p:nvPr>
        </p:nvSpPr>
        <p:spPr>
          <a:xfrm>
            <a:off x="830262" y="0"/>
            <a:ext cx="7399338" cy="841375"/>
          </a:xfrm>
          <a:prstGeom prst="rect">
            <a:avLst/>
          </a:prstGeom>
        </p:spPr>
        <p:txBody>
          <a:bodyPr>
            <a:normAutofit/>
          </a:bodyPr>
          <a:lstStyle/>
          <a:p>
            <a:pPr>
              <a:defRPr b="0">
                <a:latin typeface="標楷體"/>
                <a:ea typeface="標楷體"/>
                <a:cs typeface="標楷體"/>
                <a:sym typeface="標楷體"/>
              </a:defRPr>
            </a:pPr>
            <a:r>
              <a:rPr sz="3200"/>
              <a:t>比較 原始, 分割 及 </a:t>
            </a:r>
            <a:r>
              <a:rPr sz="3000">
                <a:latin typeface="Verdana"/>
                <a:ea typeface="Verdana"/>
                <a:cs typeface="Verdana"/>
                <a:sym typeface="Verdana"/>
              </a:rPr>
              <a:t>Parquet </a:t>
            </a:r>
            <a:r>
              <a:rPr sz="3200"/>
              <a:t>三種資料集</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Hive 基本命令 (二)"/>
          <p:cNvSpPr txBox="1">
            <a:spLocks noGrp="1"/>
          </p:cNvSpPr>
          <p:nvPr>
            <p:ph type="title" idx="4294967295"/>
          </p:nvPr>
        </p:nvSpPr>
        <p:spPr>
          <a:xfrm>
            <a:off x="801687" y="0"/>
            <a:ext cx="7427913" cy="841375"/>
          </a:xfrm>
          <a:prstGeom prst="rect">
            <a:avLst/>
          </a:prstGeom>
        </p:spPr>
        <p:txBody>
          <a:bodyPr>
            <a:normAutofit/>
          </a:bodyPr>
          <a:lstStyle/>
          <a:p>
            <a:pPr>
              <a:defRPr sz="3200">
                <a:latin typeface="Verdana"/>
                <a:ea typeface="Verdana"/>
                <a:cs typeface="Verdana"/>
                <a:sym typeface="Verdana"/>
              </a:defRPr>
            </a:pPr>
            <a:r>
              <a:rPr sz="3000"/>
              <a:t>Hive</a:t>
            </a:r>
            <a:r>
              <a:rPr sz="3000" b="0">
                <a:latin typeface="標楷體"/>
                <a:ea typeface="標楷體"/>
                <a:cs typeface="標楷體"/>
                <a:sym typeface="標楷體"/>
              </a:rPr>
              <a:t> </a:t>
            </a:r>
            <a:r>
              <a:rPr b="0">
                <a:latin typeface="標楷體"/>
                <a:ea typeface="標楷體"/>
                <a:cs typeface="標楷體"/>
                <a:sym typeface="標楷體"/>
              </a:rPr>
              <a:t>基本命令 (二)</a:t>
            </a:r>
          </a:p>
        </p:txBody>
      </p:sp>
      <p:sp>
        <p:nvSpPr>
          <p:cNvPr id="216" name="增加資料…"/>
          <p:cNvSpPr txBox="1"/>
          <p:nvPr/>
        </p:nvSpPr>
        <p:spPr>
          <a:xfrm>
            <a:off x="865187" y="1196975"/>
            <a:ext cx="7300913" cy="5057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0">
                <a:solidFill>
                  <a:srgbClr val="C00000"/>
                </a:solidFill>
                <a:latin typeface="標楷體"/>
                <a:ea typeface="標楷體"/>
                <a:cs typeface="標楷體"/>
                <a:sym typeface="標楷體"/>
              </a:defRPr>
            </a:pPr>
            <a:r>
              <a:t>增加資料</a:t>
            </a:r>
          </a:p>
          <a:p>
            <a:pPr>
              <a:defRPr sz="1600" b="0">
                <a:solidFill>
                  <a:srgbClr val="C00000"/>
                </a:solidFill>
                <a:latin typeface="Verdana"/>
                <a:ea typeface="Verdana"/>
                <a:cs typeface="Verdana"/>
                <a:sym typeface="Verdana"/>
              </a:defRPr>
            </a:pPr>
            <a:r>
              <a:t>hive (default)&gt;</a:t>
            </a:r>
            <a:r>
              <a:rPr>
                <a:solidFill>
                  <a:srgbClr val="0070C0"/>
                </a:solidFill>
              </a:rPr>
              <a:t> </a:t>
            </a:r>
            <a:r>
              <a:rPr b="1">
                <a:solidFill>
                  <a:srgbClr val="0070C0"/>
                </a:solidFill>
              </a:rPr>
              <a:t>insert into dummy values('abc');</a:t>
            </a:r>
            <a:endParaRPr>
              <a:solidFill>
                <a:srgbClr val="0070C0"/>
              </a:solidFill>
            </a:endParaRPr>
          </a:p>
          <a:p>
            <a:pPr>
              <a:defRPr sz="1600" b="0">
                <a:solidFill>
                  <a:srgbClr val="C00000"/>
                </a:solidFill>
                <a:latin typeface="Verdana"/>
                <a:ea typeface="Verdana"/>
                <a:cs typeface="Verdana"/>
                <a:sym typeface="Verdana"/>
              </a:defRPr>
            </a:pPr>
            <a:r>
              <a:t>hive (default)&gt;</a:t>
            </a:r>
            <a:r>
              <a:rPr>
                <a:solidFill>
                  <a:srgbClr val="0070C0"/>
                </a:solidFill>
              </a:rPr>
              <a:t> </a:t>
            </a:r>
            <a:r>
              <a:rPr b="1">
                <a:solidFill>
                  <a:srgbClr val="0070C0"/>
                </a:solidFill>
              </a:rPr>
              <a:t>insert into dummy values('xyz'); </a:t>
            </a:r>
          </a:p>
          <a:p>
            <a:pPr>
              <a:defRPr sz="1000" b="0">
                <a:solidFill>
                  <a:srgbClr val="C00000"/>
                </a:solidFill>
                <a:latin typeface="Verdana"/>
                <a:ea typeface="Verdana"/>
                <a:cs typeface="Verdana"/>
                <a:sym typeface="Verdana"/>
              </a:defRPr>
            </a:pPr>
            <a:endParaRPr b="1">
              <a:solidFill>
                <a:srgbClr val="0070C0"/>
              </a:solidFill>
            </a:endParaRPr>
          </a:p>
          <a:p>
            <a:pPr>
              <a:defRPr sz="1600" b="0">
                <a:solidFill>
                  <a:srgbClr val="C00000"/>
                </a:solidFill>
                <a:latin typeface="Verdana"/>
                <a:ea typeface="Verdana"/>
                <a:cs typeface="Verdana"/>
                <a:sym typeface="Verdana"/>
              </a:defRPr>
            </a:pPr>
            <a:r>
              <a:t>hive (default)&gt; </a:t>
            </a:r>
            <a:r>
              <a:rPr b="1">
                <a:solidFill>
                  <a:srgbClr val="0070C0"/>
                </a:solidFill>
              </a:rPr>
              <a:t>dfs -ls /user/</a:t>
            </a:r>
            <a:r>
              <a:rPr b="1">
                <a:solidFill>
                  <a:srgbClr val="942192"/>
                </a:solidFill>
              </a:rPr>
              <a:t>rbean</a:t>
            </a:r>
            <a:r>
              <a:rPr b="1">
                <a:solidFill>
                  <a:srgbClr val="0070C0"/>
                </a:solidFill>
              </a:rPr>
              <a:t>/hive/dummy;</a:t>
            </a:r>
            <a:r>
              <a:rPr b="1"/>
              <a:t> </a:t>
            </a:r>
          </a:p>
          <a:p>
            <a:pPr>
              <a:defRPr sz="1400" b="0">
                <a:solidFill>
                  <a:srgbClr val="C00000"/>
                </a:solidFill>
                <a:latin typeface="Verdana"/>
                <a:ea typeface="Verdana"/>
                <a:cs typeface="Verdana"/>
                <a:sym typeface="Verdana"/>
              </a:defRPr>
            </a:pPr>
            <a:r>
              <a:t>Found 2 items</a:t>
            </a:r>
          </a:p>
          <a:p>
            <a:pPr>
              <a:defRPr sz="1400" b="0">
                <a:solidFill>
                  <a:srgbClr val="C00000"/>
                </a:solidFill>
                <a:latin typeface="Verdana"/>
                <a:ea typeface="Verdana"/>
                <a:cs typeface="Verdana"/>
                <a:sym typeface="Verdana"/>
              </a:defRPr>
            </a:pPr>
            <a:r>
              <a:t>-rw-r--r--   2 rbean rbean          4 2020-09-27 01:40 /user/rbean/hive/dummy/</a:t>
            </a:r>
            <a:r>
              <a:rPr b="1"/>
              <a:t>000000_0</a:t>
            </a:r>
          </a:p>
          <a:p>
            <a:pPr>
              <a:defRPr sz="1400" b="0">
                <a:solidFill>
                  <a:srgbClr val="C00000"/>
                </a:solidFill>
                <a:latin typeface="Verdana"/>
                <a:ea typeface="Verdana"/>
                <a:cs typeface="Verdana"/>
                <a:sym typeface="Verdana"/>
              </a:defRPr>
            </a:pPr>
            <a:r>
              <a:t>-rw-r--r--   2 rbean rbean          4 2020-09-27 01:41 /user/rbean/hive/dummy/</a:t>
            </a:r>
            <a:r>
              <a:rPr b="1"/>
              <a:t>000000_0_copy_1</a:t>
            </a:r>
          </a:p>
          <a:p>
            <a:pPr>
              <a:defRPr b="0">
                <a:solidFill>
                  <a:srgbClr val="C00000"/>
                </a:solidFill>
                <a:latin typeface="Verdana"/>
                <a:ea typeface="Verdana"/>
                <a:cs typeface="Verdana"/>
                <a:sym typeface="Verdana"/>
              </a:defRPr>
            </a:pPr>
            <a:endParaRPr sz="1400"/>
          </a:p>
          <a:p>
            <a:pPr>
              <a:defRPr b="0">
                <a:solidFill>
                  <a:srgbClr val="C00000"/>
                </a:solidFill>
                <a:latin typeface="Verdana"/>
                <a:ea typeface="Verdana"/>
                <a:cs typeface="Verdana"/>
                <a:sym typeface="Verdana"/>
              </a:defRPr>
            </a:pPr>
            <a:r>
              <a:rPr>
                <a:latin typeface="標楷體"/>
                <a:ea typeface="標楷體"/>
                <a:cs typeface="標楷體"/>
                <a:sym typeface="標楷體"/>
              </a:rPr>
              <a:t>查詢 </a:t>
            </a:r>
            <a:r>
              <a:rPr sz="1600"/>
              <a:t>dummy </a:t>
            </a:r>
            <a:r>
              <a:rPr>
                <a:latin typeface="標楷體"/>
                <a:ea typeface="標楷體"/>
                <a:cs typeface="標楷體"/>
                <a:sym typeface="標楷體"/>
              </a:rPr>
              <a:t>表格資料</a:t>
            </a:r>
          </a:p>
          <a:p>
            <a:pPr>
              <a:defRPr sz="1600" b="0">
                <a:solidFill>
                  <a:srgbClr val="C00000"/>
                </a:solidFill>
                <a:latin typeface="Verdana"/>
                <a:ea typeface="Verdana"/>
                <a:cs typeface="Verdana"/>
                <a:sym typeface="Verdana"/>
              </a:defRPr>
            </a:pPr>
            <a:r>
              <a:t>hive&gt; </a:t>
            </a:r>
            <a:r>
              <a:rPr b="1">
                <a:solidFill>
                  <a:srgbClr val="0070C0"/>
                </a:solidFill>
              </a:rPr>
              <a:t>select * from dummy;</a:t>
            </a:r>
          </a:p>
          <a:p>
            <a:pPr>
              <a:defRPr sz="1400" b="0">
                <a:solidFill>
                  <a:srgbClr val="C00000"/>
                </a:solidFill>
                <a:latin typeface="Verdana"/>
                <a:ea typeface="Verdana"/>
                <a:cs typeface="Verdana"/>
                <a:sym typeface="Verdana"/>
              </a:defRPr>
            </a:pPr>
            <a:r>
              <a:t>abc</a:t>
            </a:r>
          </a:p>
          <a:p>
            <a:pPr>
              <a:defRPr sz="1400" b="0">
                <a:solidFill>
                  <a:srgbClr val="C00000"/>
                </a:solidFill>
                <a:latin typeface="Verdana"/>
                <a:ea typeface="Verdana"/>
                <a:cs typeface="Verdana"/>
                <a:sym typeface="Verdana"/>
              </a:defRPr>
            </a:pPr>
            <a:r>
              <a:t>xyz</a:t>
            </a:r>
          </a:p>
          <a:p>
            <a:pPr>
              <a:defRPr sz="1400" b="0">
                <a:solidFill>
                  <a:srgbClr val="C00000"/>
                </a:solidFill>
                <a:latin typeface="Verdana"/>
                <a:ea typeface="Verdana"/>
                <a:cs typeface="Verdana"/>
                <a:sym typeface="Verdana"/>
              </a:defRPr>
            </a:pPr>
            <a:endParaRPr/>
          </a:p>
          <a:p>
            <a:pPr>
              <a:defRPr b="0">
                <a:solidFill>
                  <a:srgbClr val="C00000"/>
                </a:solidFill>
                <a:latin typeface="Verdana"/>
                <a:ea typeface="Verdana"/>
                <a:cs typeface="Verdana"/>
                <a:sym typeface="Verdana"/>
              </a:defRPr>
            </a:pPr>
            <a:r>
              <a:rPr>
                <a:latin typeface="標楷體"/>
                <a:ea typeface="標楷體"/>
                <a:cs typeface="標楷體"/>
                <a:sym typeface="標楷體"/>
              </a:rPr>
              <a:t>刪除 </a:t>
            </a:r>
            <a:r>
              <a:rPr sz="1600"/>
              <a:t>dummy</a:t>
            </a:r>
            <a:r>
              <a:t> </a:t>
            </a:r>
            <a:r>
              <a:rPr>
                <a:latin typeface="標楷體"/>
                <a:ea typeface="標楷體"/>
                <a:cs typeface="標楷體"/>
                <a:sym typeface="標楷體"/>
              </a:rPr>
              <a:t>表格</a:t>
            </a:r>
          </a:p>
          <a:p>
            <a:pPr>
              <a:defRPr sz="1600" b="0">
                <a:solidFill>
                  <a:srgbClr val="C00000"/>
                </a:solidFill>
                <a:latin typeface="Verdana"/>
                <a:ea typeface="Verdana"/>
                <a:cs typeface="Verdana"/>
                <a:sym typeface="Verdana"/>
              </a:defRPr>
            </a:pPr>
            <a:r>
              <a:t>hive (default)&gt; </a:t>
            </a:r>
            <a:r>
              <a:rPr b="1">
                <a:solidFill>
                  <a:srgbClr val="0070C0"/>
                </a:solidFill>
              </a:rPr>
              <a:t>drop table dummy;</a:t>
            </a:r>
          </a:p>
          <a:p>
            <a:pPr>
              <a:defRPr sz="1600" b="0">
                <a:solidFill>
                  <a:srgbClr val="C00000"/>
                </a:solidFill>
                <a:latin typeface="Verdana"/>
                <a:ea typeface="Verdana"/>
                <a:cs typeface="Verdana"/>
                <a:sym typeface="Verdana"/>
              </a:defRPr>
            </a:pPr>
            <a:r>
              <a:t>hive (default)&gt; </a:t>
            </a:r>
            <a:r>
              <a:rPr b="1">
                <a:solidFill>
                  <a:srgbClr val="0070C0"/>
                </a:solidFill>
              </a:rPr>
              <a:t>dfs -ls /user/</a:t>
            </a:r>
            <a:r>
              <a:rPr b="1">
                <a:solidFill>
                  <a:srgbClr val="942192"/>
                </a:solidFill>
              </a:rPr>
              <a:t>rbean</a:t>
            </a:r>
            <a:r>
              <a:rPr b="1">
                <a:solidFill>
                  <a:srgbClr val="0070C0"/>
                </a:solidFill>
              </a:rPr>
              <a:t>/hive/dummy; </a:t>
            </a:r>
          </a:p>
          <a:p>
            <a:pPr>
              <a:defRPr sz="1400" b="0">
                <a:solidFill>
                  <a:srgbClr val="C00000"/>
                </a:solidFill>
                <a:latin typeface="Verdana"/>
                <a:ea typeface="Verdana"/>
                <a:cs typeface="Verdana"/>
                <a:sym typeface="Verdana"/>
              </a:defRPr>
            </a:pPr>
            <a:r>
              <a:t>ls: `/user/rbean/hive/dummy': No such file or directory</a:t>
            </a:r>
          </a:p>
          <a:p>
            <a:pPr>
              <a:defRPr sz="1400" b="0">
                <a:solidFill>
                  <a:srgbClr val="C00000"/>
                </a:solidFill>
                <a:latin typeface="Verdana"/>
                <a:ea typeface="Verdana"/>
                <a:cs typeface="Verdana"/>
                <a:sym typeface="Verdana"/>
              </a:defRPr>
            </a:pPr>
            <a:r>
              <a:t>...........</a:t>
            </a:r>
            <a:endParaRPr sz="1000">
              <a:solidFill>
                <a:srgbClr val="0070C0"/>
              </a:solidFill>
            </a:endParaRPr>
          </a:p>
          <a:p>
            <a:pPr>
              <a:defRPr sz="1600" b="0">
                <a:solidFill>
                  <a:srgbClr val="C00000"/>
                </a:solidFill>
                <a:latin typeface="Verdana"/>
                <a:ea typeface="Verdana"/>
                <a:cs typeface="Verdana"/>
                <a:sym typeface="Verdana"/>
              </a:defRPr>
            </a:pPr>
            <a:r>
              <a:t>hive&gt; </a:t>
            </a:r>
            <a:r>
              <a:rPr b="1">
                <a:solidFill>
                  <a:srgbClr val="0070C0"/>
                </a:solidFill>
              </a:rPr>
              <a:t>quit;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建立 Customers 資料表"/>
          <p:cNvSpPr txBox="1">
            <a:spLocks noGrp="1"/>
          </p:cNvSpPr>
          <p:nvPr>
            <p:ph type="title" idx="4294967295"/>
          </p:nvPr>
        </p:nvSpPr>
        <p:spPr>
          <a:xfrm>
            <a:off x="801687" y="0"/>
            <a:ext cx="7427913" cy="841375"/>
          </a:xfrm>
          <a:prstGeom prst="rect">
            <a:avLst/>
          </a:prstGeom>
        </p:spPr>
        <p:txBody>
          <a:bodyPr>
            <a:normAutofit/>
          </a:bodyPr>
          <a:lstStyle/>
          <a:p>
            <a:pPr>
              <a:defRPr sz="3200" b="0">
                <a:latin typeface="標楷體"/>
                <a:ea typeface="標楷體"/>
                <a:cs typeface="標楷體"/>
                <a:sym typeface="標楷體"/>
              </a:defRPr>
            </a:pPr>
            <a:r>
              <a:rPr dirty="0" err="1"/>
              <a:t>建立</a:t>
            </a:r>
            <a:r>
              <a:rPr dirty="0"/>
              <a:t> </a:t>
            </a:r>
            <a:r>
              <a:rPr sz="2800" b="1" dirty="0">
                <a:latin typeface="Verdana"/>
                <a:ea typeface="Verdana"/>
                <a:cs typeface="Verdana"/>
                <a:sym typeface="Verdana"/>
              </a:rPr>
              <a:t>Customers</a:t>
            </a:r>
            <a:r>
              <a:rPr b="1" dirty="0">
                <a:latin typeface="Verdana"/>
                <a:ea typeface="Verdana"/>
                <a:cs typeface="Verdana"/>
                <a:sym typeface="Verdana"/>
              </a:rPr>
              <a:t> </a:t>
            </a:r>
            <a:r>
              <a:rPr dirty="0" err="1"/>
              <a:t>資料表</a:t>
            </a:r>
            <a:endParaRPr dirty="0"/>
          </a:p>
        </p:txBody>
      </p:sp>
      <p:sp>
        <p:nvSpPr>
          <p:cNvPr id="221" name="+----+----------+-----+-----------+----------+…"/>
          <p:cNvSpPr txBox="1"/>
          <p:nvPr/>
        </p:nvSpPr>
        <p:spPr>
          <a:xfrm>
            <a:off x="980507" y="1210603"/>
            <a:ext cx="7182986" cy="4938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Monaco"/>
                <a:ea typeface="Monaco"/>
                <a:cs typeface="Monaco"/>
                <a:sym typeface="Monaco"/>
              </a:defRPr>
            </a:pPr>
            <a:r>
              <a:t>+----+----------+-----+-----------+----------+ </a:t>
            </a:r>
          </a:p>
          <a:p>
            <a:pPr>
              <a:defRPr sz="1600" b="0">
                <a:solidFill>
                  <a:srgbClr val="C00000"/>
                </a:solidFill>
                <a:latin typeface="Monaco"/>
                <a:ea typeface="Monaco"/>
                <a:cs typeface="Monaco"/>
                <a:sym typeface="Monaco"/>
              </a:defRPr>
            </a:pPr>
            <a:r>
              <a:t>| ID | NAME     | AGE | ADDRESS   | SALARY   | </a:t>
            </a:r>
          </a:p>
          <a:p>
            <a:pPr>
              <a:defRPr sz="1600" b="0">
                <a:solidFill>
                  <a:srgbClr val="C00000"/>
                </a:solidFill>
                <a:latin typeface="Monaco"/>
                <a:ea typeface="Monaco"/>
                <a:cs typeface="Monaco"/>
                <a:sym typeface="Monaco"/>
              </a:defRPr>
            </a:pPr>
            <a:r>
              <a:t>+----+----------+-----+-----------+----------+ </a:t>
            </a:r>
          </a:p>
          <a:p>
            <a:pPr>
              <a:defRPr sz="1600" b="0">
                <a:solidFill>
                  <a:srgbClr val="C00000"/>
                </a:solidFill>
                <a:latin typeface="Monaco"/>
                <a:ea typeface="Monaco"/>
                <a:cs typeface="Monaco"/>
                <a:sym typeface="Monaco"/>
              </a:defRPr>
            </a:pPr>
            <a:r>
              <a:t>| 1  | Ramesh   | 32  | Ahmedabad | 2000.00  |  </a:t>
            </a:r>
          </a:p>
          <a:p>
            <a:pPr>
              <a:defRPr sz="1600" b="0">
                <a:solidFill>
                  <a:srgbClr val="C00000"/>
                </a:solidFill>
                <a:latin typeface="Monaco"/>
                <a:ea typeface="Monaco"/>
                <a:cs typeface="Monaco"/>
                <a:sym typeface="Monaco"/>
              </a:defRPr>
            </a:pPr>
            <a:r>
              <a:t>| 2  | Khilan   | 25  | Delhi     | 1500.00  |  </a:t>
            </a:r>
          </a:p>
          <a:p>
            <a:pPr>
              <a:defRPr sz="1600" b="0">
                <a:solidFill>
                  <a:srgbClr val="C00000"/>
                </a:solidFill>
                <a:latin typeface="Monaco"/>
                <a:ea typeface="Monaco"/>
                <a:cs typeface="Monaco"/>
                <a:sym typeface="Monaco"/>
              </a:defRPr>
            </a:pPr>
            <a:r>
              <a:t>| 3  | kaushik  | 23  | Kota      | 2000.00  | </a:t>
            </a:r>
          </a:p>
          <a:p>
            <a:pPr>
              <a:defRPr sz="1600" b="0">
                <a:solidFill>
                  <a:srgbClr val="C00000"/>
                </a:solidFill>
                <a:latin typeface="Monaco"/>
                <a:ea typeface="Monaco"/>
                <a:cs typeface="Monaco"/>
                <a:sym typeface="Monaco"/>
              </a:defRPr>
            </a:pPr>
            <a:r>
              <a:t>| 4  | Chaitali | 25  | Mumbai    | 6500.00  | </a:t>
            </a:r>
          </a:p>
          <a:p>
            <a:pPr>
              <a:defRPr sz="1600" b="0">
                <a:solidFill>
                  <a:srgbClr val="C00000"/>
                </a:solidFill>
                <a:latin typeface="Monaco"/>
                <a:ea typeface="Monaco"/>
                <a:cs typeface="Monaco"/>
                <a:sym typeface="Monaco"/>
              </a:defRPr>
            </a:pPr>
            <a:r>
              <a:t>| 5  | Hardik   | 27  | Bhopal    | 8500.00  | </a:t>
            </a:r>
          </a:p>
          <a:p>
            <a:pPr>
              <a:defRPr sz="1600" b="0">
                <a:solidFill>
                  <a:srgbClr val="C00000"/>
                </a:solidFill>
                <a:latin typeface="Monaco"/>
                <a:ea typeface="Monaco"/>
                <a:cs typeface="Monaco"/>
                <a:sym typeface="Monaco"/>
              </a:defRPr>
            </a:pPr>
            <a:r>
              <a:t>| 6  | Komal    | 22  | MP        | 4500.00  | </a:t>
            </a:r>
          </a:p>
          <a:p>
            <a:pPr>
              <a:defRPr sz="1600" b="0">
                <a:solidFill>
                  <a:srgbClr val="C00000"/>
                </a:solidFill>
                <a:latin typeface="Monaco"/>
                <a:ea typeface="Monaco"/>
                <a:cs typeface="Monaco"/>
                <a:sym typeface="Monaco"/>
              </a:defRPr>
            </a:pPr>
            <a:r>
              <a:t>| 7  | Muffy    | 24  | Indore    | 10000.00 | </a:t>
            </a:r>
          </a:p>
          <a:p>
            <a:pPr>
              <a:defRPr sz="1600" b="0">
                <a:solidFill>
                  <a:srgbClr val="C00000"/>
                </a:solidFill>
                <a:latin typeface="Monaco"/>
                <a:ea typeface="Monaco"/>
                <a:cs typeface="Monaco"/>
                <a:sym typeface="Monaco"/>
              </a:defRPr>
            </a:pPr>
            <a:r>
              <a:t>+----+----------+-----+-----------+----------+</a:t>
            </a:r>
          </a:p>
          <a:p>
            <a:pPr>
              <a:defRPr sz="1600" b="0">
                <a:solidFill>
                  <a:srgbClr val="C00000"/>
                </a:solidFill>
                <a:latin typeface="Monaco"/>
                <a:ea typeface="Monaco"/>
                <a:cs typeface="Monaco"/>
                <a:sym typeface="Monaco"/>
              </a:defRPr>
            </a:pPr>
            <a:endParaRPr/>
          </a:p>
          <a:p>
            <a:pPr>
              <a:defRPr b="0">
                <a:solidFill>
                  <a:srgbClr val="C00000"/>
                </a:solidFill>
                <a:latin typeface="Monaco"/>
                <a:ea typeface="Monaco"/>
                <a:cs typeface="Monaco"/>
                <a:sym typeface="Monaco"/>
              </a:defRPr>
            </a:pPr>
            <a:r>
              <a:rPr b="1">
                <a:latin typeface="Verdana"/>
                <a:ea typeface="Verdana"/>
                <a:cs typeface="Verdana"/>
                <a:sym typeface="Verdana"/>
              </a:rPr>
              <a:t>schema on write (Relation Database)</a:t>
            </a:r>
            <a:r>
              <a:t> </a:t>
            </a:r>
          </a:p>
          <a:p>
            <a:pPr>
              <a:defRPr sz="1600" b="0">
                <a:solidFill>
                  <a:srgbClr val="C00000"/>
                </a:solidFill>
                <a:latin typeface="Monaco"/>
                <a:ea typeface="Monaco"/>
                <a:cs typeface="Monaco"/>
                <a:sym typeface="Monaco"/>
              </a:defRPr>
            </a:pPr>
            <a:r>
              <a:t>mysql -&gt; create db/table(schema) -&gt; insert data</a:t>
            </a:r>
          </a:p>
          <a:p>
            <a:pPr>
              <a:defRPr sz="1600" b="0">
                <a:solidFill>
                  <a:srgbClr val="C00000"/>
                </a:solidFill>
                <a:latin typeface="Monaco"/>
                <a:ea typeface="Monaco"/>
                <a:cs typeface="Monaco"/>
                <a:sym typeface="Monaco"/>
              </a:defRPr>
            </a:pPr>
            <a:endParaRPr/>
          </a:p>
          <a:p>
            <a:pPr>
              <a:defRPr>
                <a:solidFill>
                  <a:srgbClr val="C00000"/>
                </a:solidFill>
                <a:latin typeface="Verdana"/>
                <a:ea typeface="Verdana"/>
                <a:cs typeface="Verdana"/>
                <a:sym typeface="Verdana"/>
              </a:defRPr>
            </a:pPr>
            <a:r>
              <a:t>schema on read (Hadoop + Hive) </a:t>
            </a:r>
          </a:p>
          <a:p>
            <a:pPr>
              <a:defRPr sz="1600" b="0">
                <a:solidFill>
                  <a:srgbClr val="C00000"/>
                </a:solidFill>
                <a:latin typeface="Monaco"/>
                <a:ea typeface="Monaco"/>
                <a:cs typeface="Monaco"/>
                <a:sym typeface="Monaco"/>
              </a:defRPr>
            </a:pPr>
            <a:r>
              <a:t>hive -&gt; insert data (hdfs dfs -put) -&gt; create db/table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建立 Customers 資料表"/>
          <p:cNvSpPr txBox="1">
            <a:spLocks noGrp="1"/>
          </p:cNvSpPr>
          <p:nvPr>
            <p:ph type="title" idx="4294967295"/>
          </p:nvPr>
        </p:nvSpPr>
        <p:spPr>
          <a:xfrm>
            <a:off x="801687" y="0"/>
            <a:ext cx="7427913" cy="841375"/>
          </a:xfrm>
          <a:prstGeom prst="rect">
            <a:avLst/>
          </a:prstGeom>
        </p:spPr>
        <p:txBody>
          <a:bodyPr>
            <a:normAutofit/>
          </a:bodyPr>
          <a:lstStyle/>
          <a:p>
            <a:pPr>
              <a:defRPr sz="3200" b="0">
                <a:latin typeface="標楷體"/>
                <a:ea typeface="標楷體"/>
                <a:cs typeface="標楷體"/>
                <a:sym typeface="標楷體"/>
              </a:defRPr>
            </a:pPr>
            <a:r>
              <a:t>建立 </a:t>
            </a:r>
            <a:r>
              <a:rPr sz="2800" b="1">
                <a:latin typeface="Verdana"/>
                <a:ea typeface="Verdana"/>
                <a:cs typeface="Verdana"/>
                <a:sym typeface="Verdana"/>
              </a:rPr>
              <a:t>Customers</a:t>
            </a:r>
            <a:r>
              <a:rPr b="1">
                <a:latin typeface="Verdana"/>
                <a:ea typeface="Verdana"/>
                <a:cs typeface="Verdana"/>
                <a:sym typeface="Verdana"/>
              </a:rPr>
              <a:t> </a:t>
            </a:r>
            <a:r>
              <a:t>資料表</a:t>
            </a:r>
          </a:p>
        </p:txBody>
      </p:sp>
      <p:sp>
        <p:nvSpPr>
          <p:cNvPr id="226" name="$ echo '1,Ramesh,32,Ahmedabad,2000.00…"/>
          <p:cNvSpPr txBox="1"/>
          <p:nvPr/>
        </p:nvSpPr>
        <p:spPr>
          <a:xfrm>
            <a:off x="924150" y="1230796"/>
            <a:ext cx="7182987" cy="3469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a:solidFill>
                  <a:srgbClr val="0070C0"/>
                </a:solidFill>
              </a:rPr>
              <a:t>echo '</a:t>
            </a:r>
            <a:r>
              <a:rPr dirty="0"/>
              <a:t>1,Ramesh,32,Ahmedabad,2000.00</a:t>
            </a:r>
          </a:p>
          <a:p>
            <a:pPr>
              <a:defRPr sz="1600" b="0">
                <a:solidFill>
                  <a:srgbClr val="C00000"/>
                </a:solidFill>
                <a:latin typeface="Verdana"/>
                <a:ea typeface="Verdana"/>
                <a:cs typeface="Verdana"/>
                <a:sym typeface="Verdana"/>
              </a:defRPr>
            </a:pPr>
            <a:r>
              <a:rPr dirty="0"/>
              <a:t>2,Khilan,25,Delhi,1500.00  </a:t>
            </a:r>
          </a:p>
          <a:p>
            <a:pPr>
              <a:defRPr sz="1600" b="0">
                <a:solidFill>
                  <a:srgbClr val="C00000"/>
                </a:solidFill>
                <a:latin typeface="Verdana"/>
                <a:ea typeface="Verdana"/>
                <a:cs typeface="Verdana"/>
                <a:sym typeface="Verdana"/>
              </a:defRPr>
            </a:pPr>
            <a:r>
              <a:rPr dirty="0"/>
              <a:t>3,kaushik,23,Kota,2000.00 </a:t>
            </a:r>
          </a:p>
          <a:p>
            <a:pPr>
              <a:defRPr sz="1600" b="0">
                <a:solidFill>
                  <a:srgbClr val="C00000"/>
                </a:solidFill>
                <a:latin typeface="Verdana"/>
                <a:ea typeface="Verdana"/>
                <a:cs typeface="Verdana"/>
                <a:sym typeface="Verdana"/>
              </a:defRPr>
            </a:pPr>
            <a:r>
              <a:rPr dirty="0"/>
              <a:t>4,Chaitali,25,Mumbai,6500.00</a:t>
            </a:r>
          </a:p>
          <a:p>
            <a:pPr>
              <a:defRPr sz="1600" b="0">
                <a:solidFill>
                  <a:srgbClr val="C00000"/>
                </a:solidFill>
                <a:latin typeface="Verdana"/>
                <a:ea typeface="Verdana"/>
                <a:cs typeface="Verdana"/>
                <a:sym typeface="Verdana"/>
              </a:defRPr>
            </a:pPr>
            <a:r>
              <a:rPr dirty="0"/>
              <a:t>5,Hardik,27,Bhopal,8500.00 </a:t>
            </a:r>
          </a:p>
          <a:p>
            <a:pPr>
              <a:defRPr sz="1600" b="0">
                <a:solidFill>
                  <a:srgbClr val="C00000"/>
                </a:solidFill>
                <a:latin typeface="Verdana"/>
                <a:ea typeface="Verdana"/>
                <a:cs typeface="Verdana"/>
                <a:sym typeface="Verdana"/>
              </a:defRPr>
            </a:pPr>
            <a:r>
              <a:rPr dirty="0"/>
              <a:t>6,Komal,22,MP,4500.00</a:t>
            </a:r>
          </a:p>
          <a:p>
            <a:pPr>
              <a:defRPr sz="1600" b="0">
                <a:solidFill>
                  <a:srgbClr val="C00000"/>
                </a:solidFill>
                <a:latin typeface="Verdana"/>
                <a:ea typeface="Verdana"/>
                <a:cs typeface="Verdana"/>
                <a:sym typeface="Verdana"/>
              </a:defRPr>
            </a:pPr>
            <a:r>
              <a:rPr dirty="0"/>
              <a:t>7,Muffy,24,Indore,10000.00</a:t>
            </a:r>
            <a:r>
              <a:rPr b="1" dirty="0">
                <a:solidFill>
                  <a:srgbClr val="0070C0"/>
                </a:solidFill>
              </a:rPr>
              <a:t>' &gt; customers.csv</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a:t>
            </a:r>
            <a:r>
              <a:rPr b="1" dirty="0" err="1">
                <a:solidFill>
                  <a:srgbClr val="0070C0"/>
                </a:solidFill>
              </a:rPr>
              <a:t>mkdir</a:t>
            </a:r>
            <a:r>
              <a:rPr b="1" dirty="0">
                <a:solidFill>
                  <a:srgbClr val="0070C0"/>
                </a:solidFill>
              </a:rPr>
              <a:t> -p </a:t>
            </a:r>
            <a:r>
              <a:rPr b="1" dirty="0" err="1">
                <a:solidFill>
                  <a:srgbClr val="0070C0"/>
                </a:solidFill>
              </a:rPr>
              <a:t>mydataset</a:t>
            </a:r>
            <a:r>
              <a:rPr b="1" dirty="0">
                <a:solidFill>
                  <a:srgbClr val="0070C0"/>
                </a:solidFill>
              </a:rPr>
              <a:t>/customers</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b="1" dirty="0">
                <a:solidFill>
                  <a:srgbClr val="0070C0"/>
                </a:solidFill>
              </a:rPr>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-put customers.csv  </a:t>
            </a:r>
            <a:r>
              <a:rPr b="1" dirty="0" err="1">
                <a:solidFill>
                  <a:srgbClr val="0070C0"/>
                </a:solidFill>
              </a:rPr>
              <a:t>mydataset</a:t>
            </a:r>
            <a:r>
              <a:rPr b="1" dirty="0">
                <a:solidFill>
                  <a:srgbClr val="0070C0"/>
                </a:solidFill>
              </a:rPr>
              <a:t>/customers</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建立 Customers 資料表"/>
          <p:cNvSpPr txBox="1">
            <a:spLocks noGrp="1"/>
          </p:cNvSpPr>
          <p:nvPr>
            <p:ph type="title" idx="4294967295"/>
          </p:nvPr>
        </p:nvSpPr>
        <p:spPr>
          <a:xfrm>
            <a:off x="801687" y="0"/>
            <a:ext cx="7427913" cy="841375"/>
          </a:xfrm>
          <a:prstGeom prst="rect">
            <a:avLst/>
          </a:prstGeom>
        </p:spPr>
        <p:txBody>
          <a:bodyPr>
            <a:normAutofit/>
          </a:bodyPr>
          <a:lstStyle/>
          <a:p>
            <a:pPr>
              <a:defRPr sz="3200" b="0">
                <a:latin typeface="標楷體"/>
                <a:ea typeface="標楷體"/>
                <a:cs typeface="標楷體"/>
                <a:sym typeface="標楷體"/>
              </a:defRPr>
            </a:pPr>
            <a:r>
              <a:t>建立 </a:t>
            </a:r>
            <a:r>
              <a:rPr sz="2800" b="1">
                <a:latin typeface="Verdana"/>
                <a:ea typeface="Verdana"/>
                <a:cs typeface="Verdana"/>
                <a:sym typeface="Verdana"/>
              </a:rPr>
              <a:t>Customers</a:t>
            </a:r>
            <a:r>
              <a:rPr b="1">
                <a:latin typeface="Verdana"/>
                <a:ea typeface="Verdana"/>
                <a:cs typeface="Verdana"/>
                <a:sym typeface="Verdana"/>
              </a:rPr>
              <a:t> </a:t>
            </a:r>
            <a:r>
              <a:t>資料表</a:t>
            </a:r>
          </a:p>
        </p:txBody>
      </p:sp>
      <p:sp>
        <p:nvSpPr>
          <p:cNvPr id="229" name="$ echo $'CREATE TABLE customers (…"/>
          <p:cNvSpPr txBox="1"/>
          <p:nvPr/>
        </p:nvSpPr>
        <p:spPr>
          <a:xfrm>
            <a:off x="924150" y="1207790"/>
            <a:ext cx="7182987" cy="421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a:solidFill>
                  <a:srgbClr val="0070C0"/>
                </a:solidFill>
              </a:rPr>
              <a:t>echo $'</a:t>
            </a:r>
            <a:r>
              <a:rPr dirty="0"/>
              <a:t>CREATE TABLE customers (</a:t>
            </a:r>
            <a:endParaRPr sz="1400" dirty="0"/>
          </a:p>
          <a:p>
            <a:pPr>
              <a:defRPr sz="1600" b="0">
                <a:solidFill>
                  <a:srgbClr val="C00000"/>
                </a:solidFill>
                <a:latin typeface="Verdana"/>
                <a:ea typeface="Verdana"/>
                <a:cs typeface="Verdana"/>
                <a:sym typeface="Verdana"/>
              </a:defRPr>
            </a:pPr>
            <a:r>
              <a:rPr sz="1400" dirty="0"/>
              <a:t>   </a:t>
            </a:r>
            <a:r>
              <a:rPr dirty="0"/>
              <a:t>id </a:t>
            </a:r>
            <a:r>
              <a:rPr dirty="0" err="1"/>
              <a:t>int</a:t>
            </a:r>
            <a:r>
              <a:rPr dirty="0"/>
              <a:t>,</a:t>
            </a:r>
          </a:p>
          <a:p>
            <a:pPr>
              <a:defRPr sz="1600" b="0">
                <a:solidFill>
                  <a:srgbClr val="C00000"/>
                </a:solidFill>
                <a:latin typeface="Verdana"/>
                <a:ea typeface="Verdana"/>
                <a:cs typeface="Verdana"/>
                <a:sym typeface="Verdana"/>
              </a:defRPr>
            </a:pPr>
            <a:r>
              <a:rPr dirty="0"/>
              <a:t>   name string,</a:t>
            </a:r>
          </a:p>
          <a:p>
            <a:pPr>
              <a:defRPr sz="1600" b="0">
                <a:solidFill>
                  <a:srgbClr val="C00000"/>
                </a:solidFill>
                <a:latin typeface="Verdana"/>
                <a:ea typeface="Verdana"/>
                <a:cs typeface="Verdana"/>
                <a:sym typeface="Verdana"/>
              </a:defRPr>
            </a:pPr>
            <a:r>
              <a:rPr dirty="0"/>
              <a:t>   age </a:t>
            </a:r>
            <a:r>
              <a:rPr dirty="0" err="1"/>
              <a:t>int</a:t>
            </a:r>
            <a:r>
              <a:rPr dirty="0"/>
              <a:t>,</a:t>
            </a:r>
          </a:p>
          <a:p>
            <a:pPr>
              <a:defRPr sz="1600" b="0">
                <a:solidFill>
                  <a:srgbClr val="C00000"/>
                </a:solidFill>
                <a:latin typeface="Verdana"/>
                <a:ea typeface="Verdana"/>
                <a:cs typeface="Verdana"/>
                <a:sym typeface="Verdana"/>
              </a:defRPr>
            </a:pPr>
            <a:r>
              <a:rPr dirty="0"/>
              <a:t>   address string,</a:t>
            </a:r>
          </a:p>
          <a:p>
            <a:pPr>
              <a:defRPr sz="1600" b="0">
                <a:solidFill>
                  <a:srgbClr val="C00000"/>
                </a:solidFill>
                <a:latin typeface="Verdana"/>
                <a:ea typeface="Verdana"/>
                <a:cs typeface="Verdana"/>
                <a:sym typeface="Verdana"/>
              </a:defRPr>
            </a:pPr>
            <a:r>
              <a:rPr dirty="0"/>
              <a:t>   salary float</a:t>
            </a:r>
          </a:p>
          <a:p>
            <a:pPr>
              <a:defRPr sz="1600" b="0">
                <a:solidFill>
                  <a:srgbClr val="C00000"/>
                </a:solidFill>
                <a:latin typeface="Verdana"/>
                <a:ea typeface="Verdana"/>
                <a:cs typeface="Verdana"/>
                <a:sym typeface="Verdana"/>
              </a:defRPr>
            </a:pPr>
            <a:r>
              <a:rPr dirty="0"/>
              <a:t>)</a:t>
            </a:r>
          </a:p>
          <a:p>
            <a:pPr>
              <a:defRPr sz="1600" b="0">
                <a:solidFill>
                  <a:srgbClr val="C00000"/>
                </a:solidFill>
                <a:latin typeface="Verdana"/>
                <a:ea typeface="Verdana"/>
                <a:cs typeface="Verdana"/>
                <a:sym typeface="Verdana"/>
              </a:defRPr>
            </a:pPr>
            <a:r>
              <a:rPr dirty="0"/>
              <a:t>ROW FORMAT DELIMITED FIELDS TERMINATED BY \',\'</a:t>
            </a:r>
          </a:p>
          <a:p>
            <a:pPr>
              <a:defRPr sz="1600" b="0">
                <a:solidFill>
                  <a:srgbClr val="C00000"/>
                </a:solidFill>
                <a:latin typeface="Verdana"/>
                <a:ea typeface="Verdana"/>
                <a:cs typeface="Verdana"/>
                <a:sym typeface="Verdana"/>
              </a:defRPr>
            </a:pPr>
            <a:r>
              <a:rPr dirty="0"/>
              <a:t>STORED AS TEXTFILE LOCATION \'/user/</a:t>
            </a:r>
            <a:r>
              <a:rPr b="1" dirty="0">
                <a:solidFill>
                  <a:srgbClr val="942192"/>
                </a:solidFill>
              </a:rPr>
              <a:t>$USER</a:t>
            </a:r>
            <a:r>
              <a:rPr dirty="0"/>
              <a:t>/</a:t>
            </a:r>
            <a:r>
              <a:rPr dirty="0" err="1"/>
              <a:t>mydataset</a:t>
            </a:r>
            <a:r>
              <a:rPr dirty="0"/>
              <a:t>/customers\' ; </a:t>
            </a:r>
            <a:r>
              <a:rPr b="1" dirty="0">
                <a:solidFill>
                  <a:srgbClr val="0070C0"/>
                </a:solidFill>
              </a:rPr>
              <a:t>' |  </a:t>
            </a:r>
            <a:r>
              <a:rPr b="1" dirty="0" err="1">
                <a:solidFill>
                  <a:srgbClr val="0070C0"/>
                </a:solidFill>
              </a:rPr>
              <a:t>envsubst</a:t>
            </a:r>
            <a:r>
              <a:rPr b="1" dirty="0">
                <a:solidFill>
                  <a:srgbClr val="0070C0"/>
                </a:solidFill>
              </a:rPr>
              <a:t> &gt; </a:t>
            </a:r>
            <a:r>
              <a:rPr b="1" dirty="0" err="1">
                <a:solidFill>
                  <a:srgbClr val="0070C0"/>
                </a:solidFill>
              </a:rPr>
              <a:t>customers.hsql</a:t>
            </a: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-S -f </a:t>
            </a:r>
            <a:r>
              <a:rPr b="1" dirty="0" err="1">
                <a:solidFill>
                  <a:srgbClr val="0070C0"/>
                </a:solidFill>
              </a:rPr>
              <a:t>customers.hsql</a:t>
            </a: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0">
                <a:solidFill>
                  <a:srgbClr val="1E1E1E"/>
                </a:solidFill>
                <a:latin typeface="Verdana"/>
                <a:ea typeface="Verdana"/>
                <a:cs typeface="Verdana"/>
                <a:sym typeface="Verdana"/>
              </a:defRPr>
            </a:pPr>
            <a:r>
              <a:rPr dirty="0">
                <a:solidFill>
                  <a:srgbClr val="C00000"/>
                </a:solidFill>
              </a:rPr>
              <a:t>$</a:t>
            </a:r>
            <a:r>
              <a:rPr b="1" dirty="0">
                <a:solidFill>
                  <a:srgbClr val="0070C0"/>
                </a:solidFill>
              </a:rPr>
              <a:t> hive -S -e "show tables" 2&gt;/dev/null</a:t>
            </a:r>
          </a:p>
          <a:p>
            <a:pPr>
              <a:defRPr sz="1600" b="0">
                <a:solidFill>
                  <a:srgbClr val="C00000"/>
                </a:solidFill>
                <a:latin typeface="Verdana"/>
                <a:ea typeface="Verdana"/>
                <a:cs typeface="Verdana"/>
                <a:sym typeface="Verdana"/>
              </a:defRPr>
            </a:pPr>
            <a:r>
              <a:rPr dirty="0"/>
              <a:t>customers</a:t>
            </a:r>
            <a:endParaRPr b="1" dirty="0">
              <a:solidFill>
                <a:srgbClr val="0070C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新增與查詢 Customers 資料表"/>
          <p:cNvSpPr txBox="1">
            <a:spLocks noGrp="1"/>
          </p:cNvSpPr>
          <p:nvPr>
            <p:ph type="title" idx="4294967295"/>
          </p:nvPr>
        </p:nvSpPr>
        <p:spPr>
          <a:xfrm>
            <a:off x="801687" y="0"/>
            <a:ext cx="7427913" cy="841375"/>
          </a:xfrm>
          <a:prstGeom prst="rect">
            <a:avLst/>
          </a:prstGeom>
        </p:spPr>
        <p:txBody>
          <a:bodyPr>
            <a:normAutofit/>
          </a:bodyPr>
          <a:lstStyle/>
          <a:p>
            <a:pPr>
              <a:defRPr>
                <a:latin typeface="Verdana"/>
                <a:ea typeface="Verdana"/>
                <a:cs typeface="Verdana"/>
                <a:sym typeface="Verdana"/>
              </a:defRPr>
            </a:pPr>
            <a:r>
              <a:rPr sz="3200" b="0">
                <a:latin typeface="標楷體"/>
                <a:ea typeface="標楷體"/>
                <a:cs typeface="標楷體"/>
                <a:sym typeface="標楷體"/>
              </a:rPr>
              <a:t>新增與查詢</a:t>
            </a:r>
            <a:r>
              <a:rPr b="0">
                <a:latin typeface="標楷體"/>
                <a:ea typeface="標楷體"/>
                <a:cs typeface="標楷體"/>
                <a:sym typeface="標楷體"/>
              </a:rPr>
              <a:t> </a:t>
            </a:r>
            <a:r>
              <a:t>Customers </a:t>
            </a:r>
            <a:r>
              <a:rPr sz="3200" b="0">
                <a:latin typeface="標楷體"/>
                <a:ea typeface="標楷體"/>
                <a:cs typeface="標楷體"/>
                <a:sym typeface="標楷體"/>
              </a:rPr>
              <a:t>資料表</a:t>
            </a:r>
          </a:p>
        </p:txBody>
      </p:sp>
      <p:sp>
        <p:nvSpPr>
          <p:cNvPr id="234" name="$ hive -S -e &quot;select count(*) from customers&quot; 2&gt;/dev/null…"/>
          <p:cNvSpPr txBox="1"/>
          <p:nvPr/>
        </p:nvSpPr>
        <p:spPr>
          <a:xfrm>
            <a:off x="914400" y="1236662"/>
            <a:ext cx="7315200" cy="4917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 </a:t>
            </a:r>
            <a:r>
              <a:rPr b="1" dirty="0">
                <a:solidFill>
                  <a:srgbClr val="0070C0"/>
                </a:solidFill>
              </a:rPr>
              <a:t>hive -S -e "select count(*) from customers" 2&gt;/dev/null</a:t>
            </a:r>
          </a:p>
          <a:p>
            <a:pPr>
              <a:defRPr sz="1600" b="0">
                <a:solidFill>
                  <a:srgbClr val="C00000"/>
                </a:solidFill>
                <a:latin typeface="Verdana"/>
                <a:ea typeface="Verdana"/>
                <a:cs typeface="Verdana"/>
                <a:sym typeface="Verdana"/>
              </a:defRPr>
            </a:pPr>
            <a:r>
              <a:rPr dirty="0"/>
              <a:t>7</a:t>
            </a:r>
          </a:p>
          <a:p>
            <a:pPr>
              <a:defRPr sz="1600" b="0">
                <a:solidFill>
                  <a:srgbClr val="C00000"/>
                </a:solidFill>
                <a:latin typeface="Verdana"/>
                <a:ea typeface="Verdana"/>
                <a:cs typeface="Verdana"/>
                <a:sym typeface="Verdana"/>
              </a:defRPr>
            </a:pPr>
            <a:endParaRPr dirty="0"/>
          </a:p>
          <a:p>
            <a:pPr>
              <a:defRPr sz="1600" b="0">
                <a:solidFill>
                  <a:srgbClr val="C00000"/>
                </a:solidFill>
                <a:latin typeface="Verdana"/>
                <a:ea typeface="Verdana"/>
                <a:cs typeface="Verdana"/>
                <a:sym typeface="Verdana"/>
              </a:defRPr>
            </a:pPr>
            <a:r>
              <a:rPr dirty="0"/>
              <a:t>$ </a:t>
            </a:r>
            <a:r>
              <a:rPr b="1" dirty="0">
                <a:solidFill>
                  <a:srgbClr val="0070C0"/>
                </a:solidFill>
              </a:rPr>
              <a:t>hive -S -e "select </a:t>
            </a:r>
            <a:r>
              <a:rPr b="1" dirty="0" err="1">
                <a:solidFill>
                  <a:srgbClr val="0070C0"/>
                </a:solidFill>
              </a:rPr>
              <a:t>id,name,salary</a:t>
            </a:r>
            <a:r>
              <a:rPr b="1" dirty="0">
                <a:solidFill>
                  <a:srgbClr val="0070C0"/>
                </a:solidFill>
              </a:rPr>
              <a:t> from customers where salary &gt;= 4500" 2&gt;/dev/null</a:t>
            </a:r>
          </a:p>
          <a:p>
            <a:pPr>
              <a:defRPr sz="1600" b="0">
                <a:solidFill>
                  <a:srgbClr val="C00000"/>
                </a:solidFill>
                <a:latin typeface="Verdana"/>
                <a:ea typeface="Verdana"/>
                <a:cs typeface="Verdana"/>
                <a:sym typeface="Verdana"/>
              </a:defRPr>
            </a:pPr>
            <a:r>
              <a:rPr dirty="0"/>
              <a:t>4	</a:t>
            </a:r>
            <a:r>
              <a:rPr dirty="0" err="1"/>
              <a:t>Chaitali</a:t>
            </a:r>
            <a:r>
              <a:rPr dirty="0"/>
              <a:t>	6500.0</a:t>
            </a:r>
          </a:p>
          <a:p>
            <a:pPr>
              <a:defRPr sz="1600" b="0">
                <a:solidFill>
                  <a:srgbClr val="C00000"/>
                </a:solidFill>
                <a:latin typeface="Verdana"/>
                <a:ea typeface="Verdana"/>
                <a:cs typeface="Verdana"/>
                <a:sym typeface="Verdana"/>
              </a:defRPr>
            </a:pPr>
            <a:r>
              <a:rPr dirty="0"/>
              <a:t>5	</a:t>
            </a:r>
            <a:r>
              <a:rPr dirty="0" err="1"/>
              <a:t>Hardik</a:t>
            </a:r>
            <a:r>
              <a:rPr dirty="0"/>
              <a:t>	8500.0</a:t>
            </a:r>
          </a:p>
          <a:p>
            <a:pPr>
              <a:defRPr sz="1600" b="0">
                <a:solidFill>
                  <a:srgbClr val="C00000"/>
                </a:solidFill>
                <a:latin typeface="Verdana"/>
                <a:ea typeface="Verdana"/>
                <a:cs typeface="Verdana"/>
                <a:sym typeface="Verdana"/>
              </a:defRPr>
            </a:pPr>
            <a:r>
              <a:rPr dirty="0"/>
              <a:t>6	</a:t>
            </a:r>
            <a:r>
              <a:rPr dirty="0" err="1"/>
              <a:t>Komal</a:t>
            </a:r>
            <a:r>
              <a:rPr dirty="0"/>
              <a:t>	4500.0</a:t>
            </a:r>
          </a:p>
          <a:p>
            <a:pPr>
              <a:defRPr sz="1600" b="0">
                <a:solidFill>
                  <a:srgbClr val="C00000"/>
                </a:solidFill>
                <a:latin typeface="Verdana"/>
                <a:ea typeface="Verdana"/>
                <a:cs typeface="Verdana"/>
                <a:sym typeface="Verdana"/>
              </a:defRPr>
            </a:pPr>
            <a:r>
              <a:rPr dirty="0"/>
              <a:t>7	</a:t>
            </a:r>
            <a:r>
              <a:rPr dirty="0" err="1"/>
              <a:t>Muffy</a:t>
            </a:r>
            <a:r>
              <a:rPr dirty="0"/>
              <a:t>	10000.0</a:t>
            </a:r>
          </a:p>
          <a:p>
            <a:pPr>
              <a:defRPr sz="1600" b="0">
                <a:solidFill>
                  <a:srgbClr val="C00000"/>
                </a:solidFill>
                <a:latin typeface="Verdana"/>
                <a:ea typeface="Verdana"/>
                <a:cs typeface="Verdana"/>
                <a:sym typeface="Verdana"/>
              </a:defRPr>
            </a:pPr>
            <a:endParaRPr dirty="0"/>
          </a:p>
          <a:p>
            <a:pPr>
              <a:defRPr sz="1600" b="0">
                <a:solidFill>
                  <a:srgbClr val="C00000"/>
                </a:solidFill>
                <a:latin typeface="Verdana"/>
                <a:ea typeface="Verdana"/>
                <a:cs typeface="Verdana"/>
                <a:sym typeface="Verdana"/>
              </a:defRPr>
            </a:pPr>
            <a:r>
              <a:rPr dirty="0"/>
              <a:t>$ </a:t>
            </a:r>
            <a:r>
              <a:rPr b="1" dirty="0">
                <a:solidFill>
                  <a:srgbClr val="0070C0"/>
                </a:solidFill>
              </a:rPr>
              <a:t>echo '</a:t>
            </a:r>
            <a:r>
              <a:rPr dirty="0"/>
              <a:t>8,Dilliard,31,Hamilton,3000.00</a:t>
            </a:r>
          </a:p>
          <a:p>
            <a:pPr>
              <a:defRPr sz="1600" b="0">
                <a:solidFill>
                  <a:srgbClr val="C00000"/>
                </a:solidFill>
                <a:latin typeface="Verdana"/>
                <a:ea typeface="Verdana"/>
                <a:cs typeface="Verdana"/>
                <a:sym typeface="Verdana"/>
              </a:defRPr>
            </a:pPr>
            <a:r>
              <a:rPr dirty="0"/>
              <a:t>9,Marrier,27,Laredo,2500.00  </a:t>
            </a:r>
          </a:p>
          <a:p>
            <a:pPr>
              <a:defRPr sz="1600" b="0">
                <a:solidFill>
                  <a:srgbClr val="C00000"/>
                </a:solidFill>
                <a:latin typeface="Verdana"/>
                <a:ea typeface="Verdana"/>
                <a:cs typeface="Verdana"/>
                <a:sym typeface="Verdana"/>
              </a:defRPr>
            </a:pPr>
            <a:r>
              <a:rPr dirty="0"/>
              <a:t>10,Garufi,43,Milwaukee,3400.00 </a:t>
            </a:r>
          </a:p>
          <a:p>
            <a:pPr>
              <a:defRPr sz="1600" b="0">
                <a:solidFill>
                  <a:srgbClr val="C00000"/>
                </a:solidFill>
                <a:latin typeface="Verdana"/>
                <a:ea typeface="Verdana"/>
                <a:cs typeface="Verdana"/>
                <a:sym typeface="Verdana"/>
              </a:defRPr>
            </a:pPr>
            <a:r>
              <a:rPr dirty="0"/>
              <a:t>11,Rim,25,Taylor,6700.00</a:t>
            </a:r>
            <a:r>
              <a:rPr b="1" dirty="0">
                <a:solidFill>
                  <a:srgbClr val="0070C0"/>
                </a:solidFill>
              </a:rPr>
              <a:t>' &gt; customers.csv</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a:t>
            </a:r>
            <a:r>
              <a:rPr b="1" dirty="0">
                <a:solidFill>
                  <a:srgbClr val="0070C0"/>
                </a:solidFill>
              </a:rPr>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a:t>
            </a:r>
            <a:r>
              <a:rPr b="1" dirty="0" err="1">
                <a:solidFill>
                  <a:srgbClr val="0070C0"/>
                </a:solidFill>
              </a:rPr>
              <a:t>appendToFile</a:t>
            </a:r>
            <a:r>
              <a:rPr b="1" dirty="0">
                <a:solidFill>
                  <a:srgbClr val="0070C0"/>
                </a:solidFill>
              </a:rPr>
              <a:t> customers.csv  </a:t>
            </a:r>
            <a:r>
              <a:rPr b="1" dirty="0" err="1">
                <a:solidFill>
                  <a:srgbClr val="0070C0"/>
                </a:solidFill>
              </a:rPr>
              <a:t>mydataset</a:t>
            </a:r>
            <a:r>
              <a:rPr b="1" dirty="0">
                <a:solidFill>
                  <a:srgbClr val="0070C0"/>
                </a:solidFill>
              </a:rPr>
              <a:t>/customers/customers.csv </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b="1" dirty="0">
                <a:solidFill>
                  <a:srgbClr val="0070C0"/>
                </a:solidFill>
              </a:rPr>
              <a:t>hive -S -e "select count(*) from customers" 2&gt;/dev/null</a:t>
            </a:r>
          </a:p>
          <a:p>
            <a:pPr>
              <a:defRPr sz="1600" b="0">
                <a:solidFill>
                  <a:srgbClr val="C00000"/>
                </a:solidFill>
                <a:latin typeface="Verdana"/>
                <a:ea typeface="Verdana"/>
                <a:cs typeface="Verdana"/>
                <a:sym typeface="Verdana"/>
              </a:defRPr>
            </a:pPr>
            <a:r>
              <a:rPr dirty="0"/>
              <a:t>11</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刪除 Customers 資料表"/>
          <p:cNvSpPr txBox="1">
            <a:spLocks noGrp="1"/>
          </p:cNvSpPr>
          <p:nvPr>
            <p:ph type="title" idx="4294967295"/>
          </p:nvPr>
        </p:nvSpPr>
        <p:spPr>
          <a:xfrm>
            <a:off x="801687" y="0"/>
            <a:ext cx="7427913" cy="841375"/>
          </a:xfrm>
          <a:prstGeom prst="rect">
            <a:avLst/>
          </a:prstGeom>
        </p:spPr>
        <p:txBody>
          <a:bodyPr>
            <a:normAutofit/>
          </a:bodyPr>
          <a:lstStyle/>
          <a:p>
            <a:pPr>
              <a:defRPr>
                <a:latin typeface="Verdana"/>
                <a:ea typeface="Verdana"/>
                <a:cs typeface="Verdana"/>
                <a:sym typeface="Verdana"/>
              </a:defRPr>
            </a:pPr>
            <a:r>
              <a:rPr sz="3200" b="0">
                <a:latin typeface="標楷體"/>
                <a:ea typeface="標楷體"/>
                <a:cs typeface="標楷體"/>
                <a:sym typeface="標楷體"/>
              </a:rPr>
              <a:t>刪除</a:t>
            </a:r>
            <a:r>
              <a:rPr b="0">
                <a:latin typeface="標楷體"/>
                <a:ea typeface="標楷體"/>
                <a:cs typeface="標楷體"/>
                <a:sym typeface="標楷體"/>
              </a:rPr>
              <a:t> </a:t>
            </a:r>
            <a:r>
              <a:t>Customers </a:t>
            </a:r>
            <a:r>
              <a:rPr sz="3200" b="0">
                <a:latin typeface="標楷體"/>
                <a:ea typeface="標楷體"/>
                <a:cs typeface="標楷體"/>
                <a:sym typeface="標楷體"/>
              </a:rPr>
              <a:t>資料表</a:t>
            </a:r>
          </a:p>
        </p:txBody>
      </p:sp>
      <p:sp>
        <p:nvSpPr>
          <p:cNvPr id="237" name="$ hive -e &quot;drop table customers&quot;…"/>
          <p:cNvSpPr txBox="1"/>
          <p:nvPr/>
        </p:nvSpPr>
        <p:spPr>
          <a:xfrm>
            <a:off x="914400" y="1236662"/>
            <a:ext cx="7315200" cy="1336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b="0">
                <a:solidFill>
                  <a:srgbClr val="C00000"/>
                </a:solidFill>
                <a:latin typeface="Verdana"/>
                <a:ea typeface="Verdana"/>
                <a:cs typeface="Verdana"/>
                <a:sym typeface="Verdana"/>
              </a:defRPr>
            </a:pPr>
            <a:r>
              <a:rPr dirty="0"/>
              <a:t>$</a:t>
            </a:r>
            <a:r>
              <a:rPr b="1" dirty="0">
                <a:solidFill>
                  <a:srgbClr val="0070C0"/>
                </a:solidFill>
              </a:rPr>
              <a:t> hive -e "drop table customers"</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r>
              <a:rPr dirty="0"/>
              <a:t>* </a:t>
            </a:r>
            <a:r>
              <a:rPr dirty="0" err="1"/>
              <a:t>因是內部資料表</a:t>
            </a:r>
            <a:r>
              <a:rPr dirty="0"/>
              <a:t>, </a:t>
            </a:r>
            <a:r>
              <a:rPr dirty="0" err="1"/>
              <a:t>所以</a:t>
            </a:r>
            <a:r>
              <a:rPr dirty="0"/>
              <a:t> </a:t>
            </a:r>
            <a:r>
              <a:rPr dirty="0" err="1"/>
              <a:t>mydataset</a:t>
            </a:r>
            <a:r>
              <a:rPr dirty="0"/>
              <a:t>/customers </a:t>
            </a:r>
            <a:r>
              <a:rPr dirty="0" err="1"/>
              <a:t>資料夾會被刪除</a:t>
            </a:r>
            <a:endParaRPr dirty="0"/>
          </a:p>
          <a:p>
            <a:pPr>
              <a:defRPr sz="1600" b="0">
                <a:solidFill>
                  <a:srgbClr val="C00000"/>
                </a:solidFill>
                <a:latin typeface="Verdana"/>
                <a:ea typeface="Verdana"/>
                <a:cs typeface="Verdana"/>
                <a:sym typeface="Verdana"/>
              </a:defRPr>
            </a:pPr>
            <a:endParaRPr dirty="0"/>
          </a:p>
          <a:p>
            <a:pPr>
              <a:defRPr sz="16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-ls </a:t>
            </a:r>
            <a:r>
              <a:rPr b="1" dirty="0" err="1">
                <a:solidFill>
                  <a:srgbClr val="0070C0"/>
                </a:solidFill>
              </a:rPr>
              <a:t>mydataset</a:t>
            </a:r>
            <a:r>
              <a:rPr b="1" dirty="0">
                <a:solidFill>
                  <a:srgbClr val="0070C0"/>
                </a:solidFill>
              </a:rPr>
              <a:t>/</a:t>
            </a:r>
          </a:p>
        </p:txBody>
      </p:sp>
    </p:spTree>
  </p:cSld>
  <p:clrMapOvr>
    <a:masterClrMapping/>
  </p:clrMapOvr>
  <p:transition spd="med"/>
</p:sld>
</file>

<file path=ppt/theme/theme1.xml><?xml version="1.0" encoding="utf-8"?>
<a:theme xmlns:a="http://schemas.openxmlformats.org/drawingml/2006/main"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Arial"/>
        <a:ea typeface="Arial"/>
        <a:cs typeface="Arial"/>
      </a:majorFont>
      <a:minorFont>
        <a:latin typeface="Helvetica"/>
        <a:ea typeface="Helvetica"/>
        <a:cs typeface="Helvetica"/>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lumOff val="44000"/>
            </a:schemeClr>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Arial"/>
        <a:ea typeface="Arial"/>
        <a:cs typeface="Arial"/>
      </a:majorFont>
      <a:minorFont>
        <a:latin typeface="Helvetica"/>
        <a:ea typeface="Helvetica"/>
        <a:cs typeface="Helvetica"/>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lumOff val="44000"/>
            </a:schemeClr>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854</TotalTime>
  <Words>5207</Words>
  <Application>Microsoft Office PowerPoint</Application>
  <PresentationFormat>如螢幕大小 (4:3)</PresentationFormat>
  <Paragraphs>724</Paragraphs>
  <Slides>33</Slides>
  <Notes>16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33</vt:i4>
      </vt:variant>
    </vt:vector>
  </HeadingPairs>
  <TitlesOfParts>
    <vt:vector size="43" baseType="lpstr">
      <vt:lpstr>Menlo Regular</vt:lpstr>
      <vt:lpstr>Monaco</vt:lpstr>
      <vt:lpstr>新細明體</vt:lpstr>
      <vt:lpstr>標楷體</vt:lpstr>
      <vt:lpstr>Arial</vt:lpstr>
      <vt:lpstr>Arial Narrow</vt:lpstr>
      <vt:lpstr>Century Gothic</vt:lpstr>
      <vt:lpstr>Palatino Linotype</vt:lpstr>
      <vt:lpstr>Verdana</vt:lpstr>
      <vt:lpstr>2576A_V2</vt:lpstr>
      <vt:lpstr>PowerPoint 簡報</vt:lpstr>
      <vt:lpstr>認識 Hive</vt:lpstr>
      <vt:lpstr>啟動 Hive 並建立資料表</vt:lpstr>
      <vt:lpstr>Hive 基本命令 (二)</vt:lpstr>
      <vt:lpstr>建立 Customers 資料表</vt:lpstr>
      <vt:lpstr>建立 Customers 資料表</vt:lpstr>
      <vt:lpstr>建立 Customers 資料表</vt:lpstr>
      <vt:lpstr>新增與查詢 Customers 資料表</vt:lpstr>
      <vt:lpstr>刪除 Customers 資料表</vt:lpstr>
      <vt:lpstr>summary</vt:lpstr>
      <vt:lpstr>PowerPoint 簡報</vt:lpstr>
      <vt:lpstr>PowerPoint 簡報</vt:lpstr>
      <vt:lpstr>PowerPoint 簡報</vt:lpstr>
      <vt:lpstr>準備 102 年各鄉鎮市區人口密度資料集</vt:lpstr>
      <vt:lpstr>分析 102 年各鄉鎮市區人口密度</vt:lpstr>
      <vt:lpstr>分析 102 年各鄉鎮市區人口密度</vt:lpstr>
      <vt:lpstr>PowerPoint 簡報</vt:lpstr>
      <vt:lpstr>取得 各鄉鎮市區人口密度資料集</vt:lpstr>
      <vt:lpstr>建立外部人口密度資料表</vt:lpstr>
      <vt:lpstr>PowerPoint 簡報</vt:lpstr>
      <vt:lpstr>建立以年分割的人口密度外部資料表</vt:lpstr>
      <vt:lpstr>手動建立 twpop_yp 資料表的分割目錄</vt:lpstr>
      <vt:lpstr>上載人口密度資料集至分割目錄</vt:lpstr>
      <vt:lpstr>自動產生 twpop_yp 資料表分割目錄</vt:lpstr>
      <vt:lpstr>分析人口密度資料集</vt:lpstr>
      <vt:lpstr>PowerPoint 簡報</vt:lpstr>
      <vt:lpstr>PowerPoint 簡報</vt:lpstr>
      <vt:lpstr>Column Storage</vt:lpstr>
      <vt:lpstr>Apache Parquet Format</vt:lpstr>
      <vt:lpstr>建立九宮格的人口密度資料表</vt:lpstr>
      <vt:lpstr>匯入人口密度資料</vt:lpstr>
      <vt:lpstr>人口密度資料分析</vt:lpstr>
      <vt:lpstr>比較 原始, 分割 及 Parquet 三種資料集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student</cp:lastModifiedBy>
  <cp:revision>24</cp:revision>
  <dcterms:modified xsi:type="dcterms:W3CDTF">2022-11-10T06:25:50Z</dcterms:modified>
</cp:coreProperties>
</file>