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1pPr>
    <a:lvl2pPr marL="0" marR="0" indent="4572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2pPr>
    <a:lvl3pPr marL="0" marR="0" indent="9144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3pPr>
    <a:lvl4pPr marL="0" marR="0" indent="13716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4pPr>
    <a:lvl5pPr marL="0" marR="0" indent="18288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a:p>
        </p:txBody>
      </p:sp>
      <p:sp>
        <p:nvSpPr>
          <p:cNvPr id="38" name="Shape 3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a:p>
        </p:txBody>
      </p:sp>
      <p:sp>
        <p:nvSpPr>
          <p:cNvPr id="44" name="Shape 44"/>
          <p:cNvSpPr/>
          <p:nvPr>
            <p:ph type="body" sz="quarter" idx="1"/>
          </p:nvPr>
        </p:nvSpPr>
        <p:spPr>
          <a:prstGeom prst="rect">
            <a:avLst/>
          </a:prstGeom>
        </p:spPr>
        <p:txBody>
          <a:bodyPr/>
          <a:lstStyle/>
          <a:p>
            <a:pPr>
              <a:lnSpc>
                <a:spcPct val="80000"/>
              </a:lnSpc>
              <a:spcBef>
                <a:spcPts val="200"/>
              </a:spcBef>
              <a:defRPr b="1"/>
            </a:pPr>
            <a:r>
              <a:rPr b="0">
                <a:latin typeface="新細明體"/>
                <a:ea typeface="新細明體"/>
                <a:cs typeface="新細明體"/>
                <a:sym typeface="新細明體"/>
              </a:rPr>
              <a:t>什麼是超融合架構？</a:t>
            </a:r>
          </a:p>
          <a:p>
            <a:pPr>
              <a:lnSpc>
                <a:spcPct val="80000"/>
              </a:lnSpc>
              <a:spcBef>
                <a:spcPts val="200"/>
              </a:spcBef>
            </a:pPr>
            <a:r>
              <a:t>http://www.ithome.com.tw/tech/102114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defRPr b="1"/>
            </a:pPr>
            <a:r>
              <a:t>1. Tuning Spark applications</a:t>
            </a:r>
          </a:p>
          <a:p>
            <a:pPr/>
            <a:r>
              <a:t>https://researchcomputing.princeton.edu/computational-hardware/hadoop/spark-memory</a:t>
            </a:r>
          </a:p>
          <a:p>
            <a:pPr/>
          </a:p>
          <a:p>
            <a:pPr>
              <a:spcBef>
                <a:spcPts val="0"/>
              </a:spcBef>
              <a:defRPr b="1" sz="1300">
                <a:latin typeface="Verdana"/>
                <a:ea typeface="Verdana"/>
                <a:cs typeface="Verdana"/>
                <a:sym typeface="Verdana"/>
              </a:defRPr>
            </a:pPr>
            <a:r>
              <a:t>$ hls</a:t>
            </a:r>
          </a:p>
          <a:p>
            <a:pPr>
              <a:spcBef>
                <a:spcPts val="0"/>
              </a:spcBef>
              <a:defRPr sz="1300">
                <a:latin typeface="Verdana"/>
                <a:ea typeface="Verdana"/>
                <a:cs typeface="Verdana"/>
                <a:sym typeface="Verdana"/>
              </a:defRPr>
            </a:pPr>
            <a:r>
              <a:t>..........</a:t>
            </a:r>
          </a:p>
          <a:p>
            <a:pPr>
              <a:spcBef>
                <a:spcPts val="0"/>
              </a:spcBef>
              <a:defRPr sz="1300">
                <a:latin typeface="Verdana"/>
                <a:ea typeface="Verdana"/>
                <a:cs typeface="Verdana"/>
                <a:sym typeface="Verdana"/>
              </a:defRPr>
            </a:pPr>
            <a:r>
              <a:t>[dtw1]</a:t>
            </a:r>
          </a:p>
          <a:p>
            <a:pPr>
              <a:spcBef>
                <a:spcPts val="0"/>
              </a:spcBef>
              <a:defRPr sz="1300">
                <a:latin typeface="Verdana"/>
                <a:ea typeface="Verdana"/>
                <a:cs typeface="Verdana"/>
                <a:sym typeface="Verdana"/>
              </a:defRPr>
            </a:pPr>
            <a:r>
              <a:t>181 NodeManager</a:t>
            </a:r>
          </a:p>
          <a:p>
            <a:pPr>
              <a:spcBef>
                <a:spcPts val="0"/>
              </a:spcBef>
              <a:defRPr sz="1300">
                <a:latin typeface="Verdana"/>
                <a:ea typeface="Verdana"/>
                <a:cs typeface="Verdana"/>
                <a:sym typeface="Verdana"/>
              </a:defRPr>
            </a:pPr>
            <a:r>
              <a:t>72 DataNode</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[dtw2]</a:t>
            </a:r>
          </a:p>
          <a:p>
            <a:pPr>
              <a:spcBef>
                <a:spcPts val="0"/>
              </a:spcBef>
              <a:defRPr sz="1300">
                <a:latin typeface="Verdana"/>
                <a:ea typeface="Verdana"/>
                <a:cs typeface="Verdana"/>
                <a:sym typeface="Verdana"/>
              </a:defRPr>
            </a:pPr>
            <a:r>
              <a:t>1008 </a:t>
            </a:r>
            <a:r>
              <a:rPr b="1"/>
              <a:t>CoarseGrainedExecutorBackend</a:t>
            </a:r>
            <a:endParaRPr b="1"/>
          </a:p>
          <a:p>
            <a:pPr>
              <a:spcBef>
                <a:spcPts val="0"/>
              </a:spcBef>
              <a:defRPr sz="1300">
                <a:latin typeface="Verdana"/>
                <a:ea typeface="Verdana"/>
                <a:cs typeface="Verdana"/>
                <a:sym typeface="Verdana"/>
              </a:defRPr>
            </a:pPr>
            <a:r>
              <a:t>181 NodeManager</a:t>
            </a:r>
          </a:p>
          <a:p>
            <a:pPr>
              <a:spcBef>
                <a:spcPts val="0"/>
              </a:spcBef>
              <a:defRPr sz="1300">
                <a:latin typeface="Verdana"/>
                <a:ea typeface="Verdana"/>
                <a:cs typeface="Verdana"/>
                <a:sym typeface="Verdana"/>
              </a:defRPr>
            </a:pPr>
            <a:r>
              <a:t>72 DataNode</a:t>
            </a:r>
          </a:p>
          <a:p>
            <a:pPr>
              <a:spcBef>
                <a:spcPts val="0"/>
              </a:spcBef>
              <a:defRPr sz="1300">
                <a:latin typeface="Verdana"/>
                <a:ea typeface="Verdana"/>
                <a:cs typeface="Verdana"/>
                <a:sym typeface="Verdana"/>
              </a:defRPr>
            </a:pPr>
            <a:r>
              <a:t>909 </a:t>
            </a:r>
            <a:r>
              <a:rPr b="1"/>
              <a:t>ApplicationMaster   (包括 driver）</a:t>
            </a:r>
            <a:endParaRPr b="1"/>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[註] 在 client 不會出現 SparkSubmit 程式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lnSpc>
                <a:spcPct val="80000"/>
              </a:lnSpc>
              <a:spcBef>
                <a:spcPts val="200"/>
              </a:spcBef>
            </a:pPr>
            <a:r>
              <a:t>In </a:t>
            </a:r>
            <a:r>
              <a:rPr b="1"/>
              <a:t>yarn-cluster mode</a:t>
            </a:r>
            <a:r>
              <a:t>, the Spark driver runs inside an application master process which is managed by YARN on the cluster, and the client can go away after initiating the application. yarn-cluster mode makes sense for production jobs.</a:t>
            </a:r>
          </a:p>
          <a:p>
            <a:pPr>
              <a:lnSpc>
                <a:spcPct val="80000"/>
              </a:lnSpc>
              <a:spcBef>
                <a:spcPts val="200"/>
              </a:spcBef>
              <a:defRPr b="1"/>
            </a:pPr>
          </a:p>
          <a:p>
            <a:pPr>
              <a:lnSpc>
                <a:spcPct val="80000"/>
              </a:lnSpc>
              <a:spcBef>
                <a:spcPts val="200"/>
              </a:spcBef>
              <a:defRPr b="1"/>
            </a:pPr>
            <a:r>
              <a:t>Apache Spark Internals</a:t>
            </a:r>
          </a:p>
          <a:p>
            <a:pPr>
              <a:lnSpc>
                <a:spcPct val="80000"/>
              </a:lnSpc>
              <a:spcBef>
                <a:spcPts val="200"/>
              </a:spcBef>
            </a:pPr>
            <a:r>
              <a:t>https://www.learningjournal.guru/article/apache-spark/apache-spark-internals/</a:t>
            </a:r>
          </a:p>
          <a:p>
            <a:pPr>
              <a:lnSpc>
                <a:spcPct val="80000"/>
              </a:lnSpc>
              <a:spcBef>
                <a:spcPts val="200"/>
              </a:spcBef>
            </a:pPr>
          </a:p>
          <a:p>
            <a:pPr>
              <a:lnSpc>
                <a:spcPct val="80000"/>
              </a:lnSpc>
              <a:spcBef>
                <a:spcPts val="200"/>
              </a:spcBef>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spcBef>
                <a:spcPts val="0"/>
              </a:spcBef>
              <a:defRPr b="1" sz="1300">
                <a:latin typeface="Verdana"/>
                <a:ea typeface="Verdana"/>
                <a:cs typeface="Verdana"/>
                <a:sym typeface="Verdana"/>
              </a:defRPr>
            </a:pPr>
            <a:r>
              <a:t>$ hls</a:t>
            </a:r>
          </a:p>
          <a:p>
            <a:pPr>
              <a:spcBef>
                <a:spcPts val="0"/>
              </a:spcBef>
              <a:defRPr sz="1300">
                <a:latin typeface="Verdana"/>
                <a:ea typeface="Verdana"/>
                <a:cs typeface="Verdana"/>
                <a:sym typeface="Verdana"/>
              </a:defRPr>
            </a:pPr>
            <a:r>
              <a:t>..........</a:t>
            </a:r>
          </a:p>
          <a:p>
            <a:pPr>
              <a:spcBef>
                <a:spcPts val="0"/>
              </a:spcBef>
              <a:defRPr sz="1300">
                <a:latin typeface="Verdana"/>
                <a:ea typeface="Verdana"/>
                <a:cs typeface="Verdana"/>
                <a:sym typeface="Verdana"/>
              </a:defRPr>
            </a:pPr>
            <a:r>
              <a:t>[wka02]</a:t>
            </a:r>
          </a:p>
          <a:p>
            <a:pPr>
              <a:spcBef>
                <a:spcPts val="0"/>
              </a:spcBef>
              <a:defRPr sz="1300">
                <a:latin typeface="Verdana"/>
                <a:ea typeface="Verdana"/>
                <a:cs typeface="Verdana"/>
                <a:sym typeface="Verdana"/>
              </a:defRPr>
            </a:pPr>
            <a:r>
              <a:t>181 NodeManager</a:t>
            </a:r>
          </a:p>
          <a:p>
            <a:pPr>
              <a:spcBef>
                <a:spcPts val="0"/>
              </a:spcBef>
              <a:defRPr sz="1300">
                <a:latin typeface="Verdana"/>
                <a:ea typeface="Verdana"/>
                <a:cs typeface="Verdana"/>
                <a:sym typeface="Verdana"/>
              </a:defRPr>
            </a:pPr>
            <a:r>
              <a:t>72 DataNode</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[wka03]</a:t>
            </a:r>
          </a:p>
          <a:p>
            <a:pPr>
              <a:spcBef>
                <a:spcPts val="0"/>
              </a:spcBef>
              <a:defRPr sz="1300">
                <a:latin typeface="Verdana"/>
                <a:ea typeface="Verdana"/>
                <a:cs typeface="Verdana"/>
                <a:sym typeface="Verdana"/>
              </a:defRPr>
            </a:pPr>
            <a:r>
              <a:t>1008 </a:t>
            </a:r>
            <a:r>
              <a:rPr b="1"/>
              <a:t>CoarseGrainedExecutorBackend</a:t>
            </a:r>
            <a:endParaRPr b="1"/>
          </a:p>
          <a:p>
            <a:pPr>
              <a:spcBef>
                <a:spcPts val="0"/>
              </a:spcBef>
              <a:defRPr sz="1300">
                <a:latin typeface="Verdana"/>
                <a:ea typeface="Verdana"/>
                <a:cs typeface="Verdana"/>
                <a:sym typeface="Verdana"/>
              </a:defRPr>
            </a:pPr>
            <a:r>
              <a:t>181 NodeManager</a:t>
            </a:r>
          </a:p>
          <a:p>
            <a:pPr>
              <a:spcBef>
                <a:spcPts val="0"/>
              </a:spcBef>
              <a:defRPr sz="1300">
                <a:latin typeface="Verdana"/>
                <a:ea typeface="Verdana"/>
                <a:cs typeface="Verdana"/>
                <a:sym typeface="Verdana"/>
              </a:defRPr>
            </a:pPr>
            <a:r>
              <a:t>72 DataNode</a:t>
            </a:r>
          </a:p>
          <a:p>
            <a:pPr>
              <a:spcBef>
                <a:spcPts val="0"/>
              </a:spcBef>
              <a:defRPr sz="1300">
                <a:latin typeface="Verdana"/>
                <a:ea typeface="Verdana"/>
                <a:cs typeface="Verdana"/>
                <a:sym typeface="Verdana"/>
              </a:defRPr>
            </a:pPr>
            <a:r>
              <a:t>909 </a:t>
            </a:r>
            <a:r>
              <a:rPr b="1"/>
              <a:t>ApplicationMaster   (包括 driver）</a:t>
            </a:r>
            <a:endParaRPr b="1"/>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[註] 在 client 不會出現 SparkSubmit 程式</a:t>
            </a:r>
          </a:p>
          <a:p>
            <a:pPr>
              <a:spcBef>
                <a:spcPts val="0"/>
              </a:spcBef>
              <a:defRPr b="1" sz="1300">
                <a:latin typeface="Verdana"/>
                <a:ea typeface="Verdana"/>
                <a:cs typeface="Verdana"/>
                <a:sym typeface="Verdana"/>
              </a:defRPr>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defRPr b="1"/>
            </a:pPr>
            <a:r>
              <a:t>1. How many concurrent tasks in one executor and how Spark handles multithreading among tasks in one executor? (一定要看)</a:t>
            </a:r>
          </a:p>
          <a:p>
            <a:pPr/>
            <a:r>
              <a:t>https://stackoverflow.com/questions/63349110/how-many-concurrent-tasks-in-one-executor-and-how-spark-handles-multithreading-a</a:t>
            </a:r>
          </a:p>
          <a:p>
            <a:pPr>
              <a:defRPr b="1"/>
            </a:pPr>
            <a:r>
              <a:t>2. Apache Spark Executor for Executing Spark Tasks</a:t>
            </a:r>
          </a:p>
          <a:p>
            <a:pPr/>
            <a:r>
              <a:t>https://data-flair.training/blogs/spark-executor/</a:t>
            </a:r>
          </a:p>
          <a:p>
            <a:pPr>
              <a:defRPr b="1"/>
            </a:pPr>
            <a:r>
              <a:t>3. How DAG works under the covers in RDD?</a:t>
            </a:r>
          </a:p>
          <a:p>
            <a:pPr/>
            <a:r>
              <a:t>https://stackoverflow.com/questions/25836316/how-dag-works-under-the-covers-in-rdd</a:t>
            </a:r>
          </a:p>
          <a:p>
            <a:pPr>
              <a:defRPr b="1"/>
            </a:pPr>
            <a:r>
              <a:t>4. 6 recommendations for optimizing a Spark job</a:t>
            </a:r>
          </a:p>
          <a:p>
            <a:pPr>
              <a:defRPr>
                <a:latin typeface="Verdana"/>
                <a:ea typeface="Verdana"/>
                <a:cs typeface="Verdana"/>
                <a:sym typeface="Verdana"/>
              </a:defRPr>
            </a:pPr>
            <a:r>
              <a:t>https://towardsdatascience.com/6-recommendations-for-optimizing-a-spark-job-5899ec269b4b</a:t>
            </a:r>
          </a:p>
          <a:p>
            <a:pPr>
              <a:defRPr>
                <a:latin typeface="Verdana"/>
                <a:ea typeface="Verdana"/>
                <a:cs typeface="Verdana"/>
                <a:sym typeface="Verdana"/>
              </a:defRPr>
            </a:pPr>
          </a:p>
          <a:p>
            <a:pPr>
              <a:defRPr>
                <a:latin typeface="Verdana"/>
                <a:ea typeface="Verdana"/>
                <a:cs typeface="Verdana"/>
                <a:sym typeface="Verdana"/>
              </a:defRPr>
            </a:pPr>
            <a:r>
              <a:t>One vCPU can hold only one thread.</a:t>
            </a:r>
          </a:p>
          <a:p>
            <a:pPr>
              <a:defRPr>
                <a:latin typeface="Verdana"/>
                <a:ea typeface="Verdana"/>
                <a:cs typeface="Verdana"/>
                <a:sym typeface="Verdana"/>
              </a:defRPr>
            </a:pPr>
            <a:r>
              <a:t>In case you have assign 4 vCPU to your executor it will never spawns more than 4 threads.</a:t>
            </a:r>
          </a:p>
          <a:p>
            <a:pPr>
              <a:defRPr>
                <a:latin typeface="Verdana"/>
                <a:ea typeface="Verdana"/>
                <a:cs typeface="Verdana"/>
                <a:sym typeface="Verdana"/>
              </a:defRPr>
            </a:pPr>
          </a:p>
          <a:p>
            <a:pPr>
              <a:defRPr>
                <a:latin typeface="Verdana"/>
                <a:ea typeface="Verdana"/>
                <a:cs typeface="Verdana"/>
                <a:sym typeface="Verdana"/>
              </a:defRPr>
            </a:pPr>
            <a:r>
              <a:t>For more detail</a:t>
            </a:r>
          </a:p>
          <a:p>
            <a:pPr>
              <a:defRPr>
                <a:latin typeface="Verdana"/>
                <a:ea typeface="Verdana"/>
                <a:cs typeface="Verdana"/>
                <a:sym typeface="Verdana"/>
              </a:defRPr>
            </a:pPr>
            <a:r>
              <a:t>Calculation of vCPU &amp; Cores</a:t>
            </a:r>
          </a:p>
          <a:p>
            <a:pPr>
              <a:defRPr>
                <a:latin typeface="Verdana"/>
                <a:ea typeface="Verdana"/>
                <a:cs typeface="Verdana"/>
                <a:sym typeface="Verdana"/>
              </a:defRPr>
            </a:pPr>
          </a:p>
          <a:p>
            <a:pPr>
              <a:defRPr>
                <a:latin typeface="Verdana"/>
                <a:ea typeface="Verdana"/>
                <a:cs typeface="Verdana"/>
                <a:sym typeface="Verdana"/>
              </a:defRPr>
            </a:pPr>
            <a:r>
              <a:t>First, we need to select a virtual server and CPU. For this example, we’ll select Intel Xeon E-2288G as the underlying CPU. Key stats for the Intel Xeon E-2288G include 8 cores / 16 threads with a 3.7GHz base clock and 5.0GHz turbo boost. There is 16MB of onboard cache.</a:t>
            </a:r>
          </a:p>
          <a:p>
            <a:pPr>
              <a:defRPr>
                <a:latin typeface="Verdana"/>
                <a:ea typeface="Verdana"/>
                <a:cs typeface="Verdana"/>
                <a:sym typeface="Verdana"/>
              </a:defRPr>
            </a:pPr>
          </a:p>
          <a:p>
            <a:pPr>
              <a:defRPr b="1">
                <a:latin typeface="Verdana"/>
                <a:ea typeface="Verdana"/>
                <a:cs typeface="Verdana"/>
                <a:sym typeface="Verdana"/>
              </a:defRPr>
            </a:pPr>
            <a:r>
              <a:t>(16 Threads x 8 Cores) x 1 CPU = 128 vCPU</a:t>
            </a:r>
          </a:p>
          <a:p>
            <a:pPr/>
          </a:p>
          <a:p>
            <a:pPr/>
          </a:p>
          <a:p>
            <a:pPr>
              <a:defRPr b="1">
                <a:latin typeface="Verdana"/>
                <a:ea typeface="Verdana"/>
                <a:cs typeface="Verdana"/>
                <a:sym typeface="Verdana"/>
              </a:defRPr>
            </a:pPr>
            <a:r>
              <a:t>software threads vs hardware threads</a:t>
            </a:r>
          </a:p>
          <a:p>
            <a:pPr>
              <a:defRPr>
                <a:latin typeface="Verdana"/>
                <a:ea typeface="Verdana"/>
                <a:cs typeface="Verdana"/>
                <a:sym typeface="Verdana"/>
              </a:defRPr>
            </a:pPr>
            <a:r>
              <a:t>Software threads are threads of execution managed by the operating system.</a:t>
            </a:r>
          </a:p>
          <a:p>
            <a:pPr>
              <a:defRPr sz="300">
                <a:latin typeface="Verdana"/>
                <a:ea typeface="Verdana"/>
                <a:cs typeface="Verdana"/>
                <a:sym typeface="Verdana"/>
              </a:defRPr>
            </a:pPr>
          </a:p>
          <a:p>
            <a:pPr>
              <a:defRPr>
                <a:latin typeface="Verdana"/>
                <a:ea typeface="Verdana"/>
                <a:cs typeface="Verdana"/>
                <a:sym typeface="Verdana"/>
              </a:defRPr>
            </a:pPr>
            <a:r>
              <a:t>Hardware threads are a feature of some processors that allow better utilisation of the processor under some circumstances. They may be exposed to/by the operating system as appearing to be additional cores ("hyperthreading").</a:t>
            </a:r>
          </a:p>
          <a:p>
            <a:pPr>
              <a:defRPr sz="400">
                <a:latin typeface="Verdana"/>
                <a:ea typeface="Verdana"/>
                <a:cs typeface="Verdana"/>
                <a:sym typeface="Verdana"/>
              </a:defRPr>
            </a:pPr>
          </a:p>
          <a:p>
            <a:pPr>
              <a:defRPr>
                <a:latin typeface="Verdana"/>
                <a:ea typeface="Verdana"/>
                <a:cs typeface="Verdana"/>
                <a:sym typeface="Verdana"/>
              </a:defRPr>
            </a:pPr>
            <a:r>
              <a:t>In Java, the threads you create maintain the software thread abstraction, where the JVM is the "operating system". Whether the JVM then maps Java threads to OS threads is the JVM's business (but it almost certainly does). And then the OS will be using hardware threads if they are available.</a:t>
            </a:r>
          </a:p>
          <a:p>
            <a:pPr>
              <a:defRPr>
                <a:latin typeface="Verdana"/>
                <a:ea typeface="Verdana"/>
                <a:cs typeface="Verdana"/>
                <a:sym typeface="Verdana"/>
              </a:defRPr>
            </a:pPr>
          </a:p>
          <a:p>
            <a:pPr>
              <a:defRPr>
                <a:latin typeface="Verdana"/>
                <a:ea typeface="Verdana"/>
                <a:cs typeface="Verdana"/>
                <a:sym typeface="Verdana"/>
              </a:defRPr>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spcBef>
                <a:spcPts val="0"/>
              </a:spcBef>
              <a:defRPr b="1"/>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defRPr b="1"/>
            </a:pPr>
            <a:r>
              <a:t>1. How many concurrent tasks in one executor and how Spark handles multithreading among tasks in one executor? (一定要看)</a:t>
            </a:r>
          </a:p>
          <a:p>
            <a:pPr/>
            <a:r>
              <a:t>https://stackoverflow.com/questions/63349110/how-many-concurrent-tasks-in-one-executor-and-how-spark-handles-multithreading-a</a:t>
            </a:r>
          </a:p>
          <a:p>
            <a:pPr>
              <a:defRPr b="1"/>
            </a:pPr>
            <a:r>
              <a:t>2. Apache Spark Executor for Executing Spark Tasks</a:t>
            </a:r>
          </a:p>
          <a:p>
            <a:pPr/>
            <a:r>
              <a:t>https://data-flair.training/blogs/spark-executor/</a:t>
            </a:r>
          </a:p>
          <a:p>
            <a:pPr/>
          </a:p>
          <a:p>
            <a:pPr/>
            <a:r>
              <a:t>Consider the following scenarios (assume </a:t>
            </a:r>
            <a:r>
              <a:rPr b="1"/>
              <a:t>spark.task.cpus = 1</a:t>
            </a:r>
            <a:r>
              <a:t>, and ignore vcore concept for simplicity):</a:t>
            </a:r>
          </a:p>
          <a:p>
            <a:pPr/>
          </a:p>
          <a:p>
            <a:pPr/>
            <a:r>
              <a:t>10 executors (2 cores/executor), 10 partitions =&gt; I think the number of concurrent tasks at a time is 10</a:t>
            </a:r>
          </a:p>
          <a:p>
            <a:pPr/>
            <a:r>
              <a:t>10 executors (2 cores/executor), 2 partitions =&gt; I think the number of concurrent tasks at a time is 2</a:t>
            </a:r>
          </a:p>
          <a:p>
            <a:pPr/>
            <a:r>
              <a:t>10 executors (2 cores/executor), 20 partitions =&gt; I think the number of concurrent tasks at a time is 20</a:t>
            </a:r>
          </a:p>
          <a:p>
            <a:pPr/>
            <a:r>
              <a:t>10 executors (1 cores/executor), 20 partitions =&gt; I think the number of concurrent tasks at a time is 10</a:t>
            </a:r>
          </a:p>
          <a:p>
            <a:pP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a:p>
        </p:txBody>
      </p:sp>
      <p:sp>
        <p:nvSpPr>
          <p:cNvPr id="55" name="Shape 55"/>
          <p:cNvSpPr/>
          <p:nvPr>
            <p:ph type="body" sz="quarter" idx="1"/>
          </p:nvPr>
        </p:nvSpPr>
        <p:spPr>
          <a:prstGeom prst="rect">
            <a:avLst/>
          </a:prstGeom>
        </p:spPr>
        <p:txBody>
          <a:bodyPr/>
          <a:lstStyle/>
          <a:p>
            <a:pPr>
              <a:lnSpc>
                <a:spcPct val="80000"/>
              </a:lnSpc>
              <a:spcBef>
                <a:spcPts val="200"/>
              </a:spcBef>
              <a:defRPr b="1"/>
            </a:pPr>
            <a:r>
              <a:t>1. What is Apache Spark ? (一定要看)</a:t>
            </a:r>
          </a:p>
          <a:p>
            <a:pPr>
              <a:lnSpc>
                <a:spcPct val="80000"/>
              </a:lnSpc>
              <a:spcBef>
                <a:spcPts val="200"/>
              </a:spcBef>
            </a:pPr>
            <a:r>
              <a:t>https://blog.exxactcorp.com/the-benefits-examples-of-using-apache-spark-with-pyspark-using-python/</a:t>
            </a:r>
          </a:p>
          <a:p>
            <a:pPr>
              <a:lnSpc>
                <a:spcPct val="80000"/>
              </a:lnSpc>
              <a:spcBef>
                <a:spcPts val="200"/>
              </a:spcBef>
              <a:defRPr b="1"/>
            </a:pPr>
            <a:r>
              <a:t>2. Apache Spark</a:t>
            </a:r>
          </a:p>
          <a:p>
            <a:pPr>
              <a:lnSpc>
                <a:spcPct val="80000"/>
              </a:lnSpc>
              <a:spcBef>
                <a:spcPts val="200"/>
              </a:spcBef>
            </a:pPr>
            <a:r>
              <a:t>https://jaceklaskowski.gitbooks.io/mastering-apache-spark/content/spark-overview.html</a:t>
            </a:r>
          </a:p>
          <a:p>
            <a:pPr>
              <a:lnSpc>
                <a:spcPct val="80000"/>
              </a:lnSpc>
              <a:spcBef>
                <a:spcPts val="200"/>
              </a:spcBef>
              <a:defRPr b="1"/>
            </a:pPr>
            <a:r>
              <a:t>3. </a:t>
            </a:r>
            <a:r>
              <a:rPr b="0">
                <a:latin typeface="新細明體"/>
                <a:ea typeface="新細明體"/>
                <a:cs typeface="新細明體"/>
                <a:sym typeface="新細明體"/>
              </a:rPr>
              <a:t>分散式計算的新角色</a:t>
            </a:r>
            <a:r>
              <a:t>Spark</a:t>
            </a:r>
          </a:p>
          <a:p>
            <a:pPr>
              <a:lnSpc>
                <a:spcPct val="80000"/>
              </a:lnSpc>
              <a:spcBef>
                <a:spcPts val="200"/>
              </a:spcBef>
            </a:pPr>
            <a:r>
              <a:t>https://www.ithome.com.tw/voice/94139</a:t>
            </a:r>
          </a:p>
          <a:p>
            <a:pPr>
              <a:spcBef>
                <a:spcPts val="200"/>
              </a:spcBef>
              <a:defRPr b="1">
                <a:solidFill>
                  <a:srgbClr val="222222"/>
                </a:solidFill>
                <a:latin typeface="inherit"/>
                <a:ea typeface="inherit"/>
                <a:cs typeface="inherit"/>
                <a:sym typeface="inherit"/>
              </a:defRPr>
            </a:pPr>
            <a:r>
              <a:t>4. A Tale of Three Apache Spark APIs: RDDs, DataFrames, and Datasets</a:t>
            </a:r>
          </a:p>
          <a:p>
            <a:pPr>
              <a:spcBef>
                <a:spcPts val="200"/>
              </a:spcBef>
              <a:defRPr>
                <a:solidFill>
                  <a:srgbClr val="222222"/>
                </a:solidFill>
                <a:latin typeface="inherit"/>
                <a:ea typeface="inherit"/>
                <a:cs typeface="inherit"/>
                <a:sym typeface="inherit"/>
              </a:defRPr>
            </a:pPr>
            <a:r>
              <a:t>https://databricks.com/blog/2016/07/14/a-tale-of-three-apache-spark-apis-rdds-dataframes-and-datasets.html</a:t>
            </a:r>
          </a:p>
          <a:p>
            <a:pPr>
              <a:spcBef>
                <a:spcPts val="200"/>
              </a:spcBef>
              <a:defRPr b="1">
                <a:solidFill>
                  <a:srgbClr val="222222"/>
                </a:solidFill>
                <a:latin typeface="inherit"/>
                <a:ea typeface="inherit"/>
                <a:cs typeface="inherit"/>
                <a:sym typeface="inherit"/>
              </a:defRPr>
            </a:pPr>
            <a:r>
              <a:t>5.[資料科學] 簡單介紹 SparkSQL</a:t>
            </a:r>
          </a:p>
          <a:p>
            <a:pPr>
              <a:spcBef>
                <a:spcPts val="200"/>
              </a:spcBef>
              <a:defRPr>
                <a:solidFill>
                  <a:srgbClr val="222222"/>
                </a:solidFill>
                <a:latin typeface="inherit"/>
                <a:ea typeface="inherit"/>
                <a:cs typeface="inherit"/>
                <a:sym typeface="inherit"/>
              </a:defRPr>
            </a:pPr>
            <a:r>
              <a:t>https://medium.com/bryanyang0528/簡單介紹-sparksql-77dd47c80bc1</a:t>
            </a:r>
          </a:p>
          <a:p>
            <a:pPr>
              <a:lnSpc>
                <a:spcPct val="80000"/>
              </a:lnSpc>
            </a:pPr>
          </a:p>
          <a:p>
            <a:pPr>
              <a:lnSpc>
                <a:spcPct val="80000"/>
              </a:lnSpc>
            </a:pPr>
          </a:p>
          <a:p>
            <a:pPr>
              <a:lnSpc>
                <a:spcPct val="80000"/>
              </a:lnSpc>
              <a:spcBef>
                <a:spcPts val="200"/>
              </a:spcBef>
            </a:pPr>
            <a:r>
              <a:rPr>
                <a:latin typeface="新細明體"/>
                <a:ea typeface="新細明體"/>
                <a:cs typeface="新細明體"/>
                <a:sym typeface="新細明體"/>
              </a:rPr>
              <a:t>以「計算」來說，在過去幾年以來，</a:t>
            </a:r>
            <a:r>
              <a:t>Hadoop</a:t>
            </a:r>
            <a:r>
              <a:rPr>
                <a:latin typeface="新細明體"/>
                <a:ea typeface="新細明體"/>
                <a:cs typeface="新細明體"/>
                <a:sym typeface="新細明體"/>
              </a:rPr>
              <a:t>的</a:t>
            </a:r>
            <a:r>
              <a:t>MapReduce</a:t>
            </a:r>
            <a:r>
              <a:rPr>
                <a:latin typeface="新細明體"/>
                <a:ea typeface="新細明體"/>
                <a:cs typeface="新細明體"/>
                <a:sym typeface="新細明體"/>
              </a:rPr>
              <a:t>計算平臺獲得了廣泛採用，也便利了許多開發團隊在計算、處理大規模海量資料時的工作。不過，即使如此，</a:t>
            </a:r>
            <a:r>
              <a:t>MapReduce</a:t>
            </a:r>
            <a:r>
              <a:rPr>
                <a:latin typeface="新細明體"/>
                <a:ea typeface="新細明體"/>
                <a:cs typeface="新細明體"/>
                <a:sym typeface="新細明體"/>
              </a:rPr>
              <a:t>仍有些許值得改進之處，在前些日子，有個名為</a:t>
            </a:r>
            <a:r>
              <a:t>Spark</a:t>
            </a:r>
            <a:r>
              <a:rPr>
                <a:latin typeface="新細明體"/>
                <a:ea typeface="新細明體"/>
                <a:cs typeface="新細明體"/>
                <a:sym typeface="新細明體"/>
              </a:rPr>
              <a:t>的平臺問世，而在最近，</a:t>
            </a:r>
            <a:r>
              <a:t>Spark</a:t>
            </a:r>
            <a:r>
              <a:rPr>
                <a:latin typeface="新細明體"/>
                <a:ea typeface="新細明體"/>
                <a:cs typeface="新細明體"/>
                <a:sym typeface="新細明體"/>
              </a:rPr>
              <a:t>也邁進了正式產品的階段，這意謂著在</a:t>
            </a:r>
            <a:r>
              <a:t>MapReduce</a:t>
            </a:r>
            <a:r>
              <a:rPr>
                <a:latin typeface="新細明體"/>
                <a:ea typeface="新細明體"/>
                <a:cs typeface="新細明體"/>
                <a:sym typeface="新細明體"/>
              </a:rPr>
              <a:t>之外，開發者多了一個新的選擇，而</a:t>
            </a:r>
            <a:r>
              <a:t>Spark</a:t>
            </a:r>
            <a:r>
              <a:rPr>
                <a:latin typeface="新細明體"/>
                <a:ea typeface="新細明體"/>
                <a:cs typeface="新細明體"/>
                <a:sym typeface="新細明體"/>
              </a:rPr>
              <a:t>的出現，也正是瞄準了一些</a:t>
            </a:r>
            <a:r>
              <a:t>MapReduce</a:t>
            </a:r>
            <a:r>
              <a:rPr>
                <a:latin typeface="新細明體"/>
                <a:ea typeface="新細明體"/>
                <a:cs typeface="新細明體"/>
                <a:sym typeface="新細明體"/>
              </a:rPr>
              <a:t>在應用上的限制而來的。</a:t>
            </a:r>
          </a:p>
          <a:p>
            <a:pPr>
              <a:lnSpc>
                <a:spcPct val="80000"/>
              </a:lnSpc>
            </a:pPr>
          </a:p>
          <a:p>
            <a:pPr>
              <a:lnSpc>
                <a:spcPct val="80000"/>
              </a:lnSpc>
              <a:spcBef>
                <a:spcPts val="200"/>
              </a:spcBef>
            </a:pPr>
            <a:r>
              <a:rPr>
                <a:latin typeface="新細明體"/>
                <a:ea typeface="新細明體"/>
                <a:cs typeface="新細明體"/>
                <a:sym typeface="新細明體"/>
              </a:rPr>
              <a:t>在這一回中，就讓我們簡單、概略地介紹一下 </a:t>
            </a:r>
            <a:r>
              <a:t>Spark</a:t>
            </a:r>
            <a:r>
              <a:rPr>
                <a:latin typeface="新細明體"/>
                <a:ea typeface="新細明體"/>
                <a:cs typeface="新細明體"/>
                <a:sym typeface="新細明體"/>
              </a:rPr>
              <a:t>。</a:t>
            </a:r>
          </a:p>
          <a:p>
            <a:pPr>
              <a:lnSpc>
                <a:spcPct val="80000"/>
              </a:lnSpc>
            </a:pPr>
          </a:p>
          <a:p>
            <a:pPr>
              <a:lnSpc>
                <a:spcPct val="80000"/>
              </a:lnSpc>
              <a:spcBef>
                <a:spcPts val="200"/>
              </a:spcBef>
            </a:pPr>
            <a:r>
              <a:t>Hadoop</a:t>
            </a:r>
            <a:r>
              <a:rPr>
                <a:latin typeface="新細明體"/>
                <a:ea typeface="新細明體"/>
                <a:cs typeface="新細明體"/>
                <a:sym typeface="新細明體"/>
              </a:rPr>
              <a:t>出現勁敵，與之相容，而且執行速度更快</a:t>
            </a:r>
          </a:p>
          <a:p>
            <a:pPr>
              <a:lnSpc>
                <a:spcPct val="80000"/>
              </a:lnSpc>
            </a:pPr>
          </a:p>
          <a:p>
            <a:pPr>
              <a:lnSpc>
                <a:spcPct val="80000"/>
              </a:lnSpc>
              <a:spcBef>
                <a:spcPts val="200"/>
              </a:spcBef>
            </a:pPr>
            <a:r>
              <a:rPr>
                <a:latin typeface="新細明體"/>
                <a:ea typeface="新細明體"/>
                <a:cs typeface="新細明體"/>
                <a:sym typeface="新細明體"/>
              </a:rPr>
              <a:t>不意外的，</a:t>
            </a:r>
            <a:r>
              <a:t>Spark</a:t>
            </a:r>
            <a:r>
              <a:rPr>
                <a:latin typeface="新細明體"/>
                <a:ea typeface="新細明體"/>
                <a:cs typeface="新細明體"/>
                <a:sym typeface="新細明體"/>
              </a:rPr>
              <a:t>也是著名的</a:t>
            </a:r>
            <a:r>
              <a:t>Apache</a:t>
            </a:r>
            <a:r>
              <a:rPr>
                <a:latin typeface="新細明體"/>
                <a:ea typeface="新細明體"/>
                <a:cs typeface="新細明體"/>
                <a:sym typeface="新細明體"/>
              </a:rPr>
              <a:t>開放原始碼專案之一，就和</a:t>
            </a:r>
            <a:r>
              <a:t>Hadoop</a:t>
            </a:r>
            <a:r>
              <a:rPr>
                <a:latin typeface="新細明體"/>
                <a:ea typeface="新細明體"/>
                <a:cs typeface="新細明體"/>
                <a:sym typeface="新細明體"/>
              </a:rPr>
              <a:t>上的</a:t>
            </a:r>
            <a:r>
              <a:t>MapReduce</a:t>
            </a:r>
            <a:r>
              <a:rPr>
                <a:latin typeface="新細明體"/>
                <a:ea typeface="新細明體"/>
                <a:cs typeface="新細明體"/>
                <a:sym typeface="新細明體"/>
              </a:rPr>
              <a:t>一樣，同樣是個具規模可擴充性的分散式計算平臺，而且，試著在一些面向上，提供優於</a:t>
            </a:r>
            <a:r>
              <a:t>Hadoop MapReduce</a:t>
            </a:r>
            <a:r>
              <a:rPr>
                <a:latin typeface="新細明體"/>
                <a:ea typeface="新細明體"/>
                <a:cs typeface="新細明體"/>
                <a:sym typeface="新細明體"/>
              </a:rPr>
              <a:t>的方案。</a:t>
            </a:r>
          </a:p>
          <a:p>
            <a:pPr>
              <a:lnSpc>
                <a:spcPct val="80000"/>
              </a:lnSpc>
            </a:pPr>
          </a:p>
          <a:p>
            <a:pPr>
              <a:lnSpc>
                <a:spcPct val="80000"/>
              </a:lnSpc>
              <a:spcBef>
                <a:spcPts val="200"/>
              </a:spcBef>
            </a:pPr>
            <a:r>
              <a:rPr>
                <a:latin typeface="新細明體"/>
                <a:ea typeface="新細明體"/>
                <a:cs typeface="新細明體"/>
                <a:sym typeface="新細明體"/>
              </a:rPr>
              <a:t>在大規模資料的計算、分析上，排序作業的處理時間，一直是個重要的指標。而在著名的</a:t>
            </a:r>
            <a:r>
              <a:t>Daytona Gay Sort</a:t>
            </a:r>
            <a:r>
              <a:rPr>
                <a:latin typeface="新細明體"/>
                <a:ea typeface="新細明體"/>
                <a:cs typeface="新細明體"/>
                <a:sym typeface="新細明體"/>
              </a:rPr>
              <a:t>競賽中，針對</a:t>
            </a:r>
            <a:r>
              <a:t>102.5 TB</a:t>
            </a:r>
            <a:r>
              <a:rPr>
                <a:latin typeface="新細明體"/>
                <a:ea typeface="新細明體"/>
                <a:cs typeface="新細明體"/>
                <a:sym typeface="新細明體"/>
              </a:rPr>
              <a:t>的資料量排序，</a:t>
            </a:r>
            <a:r>
              <a:t>Hadoop MapReduce</a:t>
            </a:r>
            <a:r>
              <a:rPr>
                <a:latin typeface="新細明體"/>
                <a:ea typeface="新細明體"/>
                <a:cs typeface="新細明體"/>
                <a:sym typeface="新細明體"/>
              </a:rPr>
              <a:t>的記錄是以</a:t>
            </a:r>
            <a:r>
              <a:t>2,100</a:t>
            </a:r>
            <a:r>
              <a:rPr>
                <a:latin typeface="新細明體"/>
                <a:ea typeface="新細明體"/>
                <a:cs typeface="新細明體"/>
                <a:sym typeface="新細明體"/>
              </a:rPr>
              <a:t>個計算節點，在</a:t>
            </a:r>
            <a:r>
              <a:t>72</a:t>
            </a:r>
            <a:r>
              <a:rPr>
                <a:latin typeface="新細明體"/>
                <a:ea typeface="新細明體"/>
                <a:cs typeface="新細明體"/>
                <a:sym typeface="新細明體"/>
              </a:rPr>
              <a:t>分鐘內完成排序的計算工作。而</a:t>
            </a:r>
            <a:r>
              <a:t>Spark</a:t>
            </a:r>
            <a:r>
              <a:rPr>
                <a:latin typeface="新細明體"/>
                <a:ea typeface="新細明體"/>
                <a:cs typeface="新細明體"/>
                <a:sym typeface="新細明體"/>
              </a:rPr>
              <a:t>最近則以十分之一的</a:t>
            </a:r>
            <a:r>
              <a:t>206</a:t>
            </a:r>
            <a:r>
              <a:rPr>
                <a:latin typeface="新細明體"/>
                <a:ea typeface="新細明體"/>
                <a:cs typeface="新細明體"/>
                <a:sym typeface="新細明體"/>
              </a:rPr>
              <a:t>計算節點數，在</a:t>
            </a:r>
            <a:r>
              <a:t>23</a:t>
            </a:r>
            <a:r>
              <a:rPr>
                <a:latin typeface="新細明體"/>
                <a:ea typeface="新細明體"/>
                <a:cs typeface="新細明體"/>
                <a:sym typeface="新細明體"/>
              </a:rPr>
              <a:t>分鐘內即完成了 </a:t>
            </a:r>
            <a:r>
              <a:t>100TB </a:t>
            </a:r>
            <a:r>
              <a:rPr>
                <a:latin typeface="新細明體"/>
                <a:ea typeface="新細明體"/>
                <a:cs typeface="新細明體"/>
                <a:sym typeface="新細明體"/>
              </a:rPr>
              <a:t>資料量的排序。</a:t>
            </a:r>
          </a:p>
          <a:p>
            <a:pPr>
              <a:lnSpc>
                <a:spcPct val="80000"/>
              </a:lnSpc>
            </a:pPr>
          </a:p>
          <a:p>
            <a:pPr>
              <a:lnSpc>
                <a:spcPct val="80000"/>
              </a:lnSpc>
              <a:spcBef>
                <a:spcPts val="200"/>
              </a:spcBef>
            </a:pPr>
            <a:r>
              <a:rPr>
                <a:latin typeface="新細明體"/>
                <a:ea typeface="新細明體"/>
                <a:cs typeface="新細明體"/>
                <a:sym typeface="新細明體"/>
              </a:rPr>
              <a:t>這意謂著，</a:t>
            </a:r>
            <a:r>
              <a:t>Spark</a:t>
            </a:r>
            <a:r>
              <a:rPr>
                <a:latin typeface="新細明體"/>
                <a:ea typeface="新細明體"/>
                <a:cs typeface="新細明體"/>
                <a:sym typeface="新細明體"/>
              </a:rPr>
              <a:t>可以做到用十分之一的計算節點數量，卻只用三分之一的時間，就完成了相同規模的計算工作。從這個結果，我們可以看出</a:t>
            </a:r>
            <a:r>
              <a:t>Spark</a:t>
            </a:r>
            <a:r>
              <a:rPr>
                <a:latin typeface="新細明體"/>
                <a:ea typeface="新細明體"/>
                <a:cs typeface="新細明體"/>
                <a:sym typeface="新細明體"/>
              </a:rPr>
              <a:t>在未來的應用潛力。</a:t>
            </a:r>
          </a:p>
          <a:p>
            <a:pPr>
              <a:lnSpc>
                <a:spcPct val="80000"/>
              </a:lnSpc>
            </a:pPr>
          </a:p>
          <a:p>
            <a:pPr>
              <a:lnSpc>
                <a:spcPct val="80000"/>
              </a:lnSpc>
              <a:spcBef>
                <a:spcPts val="200"/>
              </a:spcBef>
            </a:pPr>
            <a:r>
              <a:t>Spark</a:t>
            </a:r>
            <a:r>
              <a:rPr>
                <a:latin typeface="新細明體"/>
                <a:ea typeface="新細明體"/>
                <a:cs typeface="新細明體"/>
                <a:sym typeface="新細明體"/>
              </a:rPr>
              <a:t>是什麼呢？簡單來說，它是一個快速的群集計算系統，它具備了幾個特色，首先，它和</a:t>
            </a:r>
            <a:r>
              <a:t>Apache Hadoop</a:t>
            </a:r>
            <a:r>
              <a:rPr>
                <a:latin typeface="新細明體"/>
                <a:ea typeface="新細明體"/>
                <a:cs typeface="新細明體"/>
                <a:sym typeface="新細明體"/>
              </a:rPr>
              <a:t>相容，這意思是說，它支援了</a:t>
            </a:r>
            <a:r>
              <a:t>Hadoop</a:t>
            </a:r>
            <a:r>
              <a:rPr>
                <a:latin typeface="新細明體"/>
                <a:ea typeface="新細明體"/>
                <a:cs typeface="新細明體"/>
                <a:sym typeface="新細明體"/>
              </a:rPr>
              <a:t>所支援的儲存系統，包括</a:t>
            </a:r>
            <a:r>
              <a:t>HDFS</a:t>
            </a:r>
            <a:r>
              <a:rPr>
                <a:latin typeface="新細明體"/>
                <a:ea typeface="新細明體"/>
                <a:cs typeface="新細明體"/>
                <a:sym typeface="新細明體"/>
              </a:rPr>
              <a:t>、</a:t>
            </a:r>
            <a:r>
              <a:t>S3</a:t>
            </a:r>
            <a:r>
              <a:rPr>
                <a:latin typeface="新細明體"/>
                <a:ea typeface="新細明體"/>
                <a:cs typeface="新細明體"/>
                <a:sym typeface="新細明體"/>
              </a:rPr>
              <a:t>、</a:t>
            </a:r>
            <a:r>
              <a:t>……</a:t>
            </a:r>
            <a:r>
              <a:rPr>
                <a:latin typeface="新細明體"/>
                <a:ea typeface="新細明體"/>
                <a:cs typeface="新細明體"/>
                <a:sym typeface="新細明體"/>
              </a:rPr>
              <a:t>等等。這些儲存系統，可以說是當前在處理大規模資料時，開發者所慣以使用的儲存系統了，因此，</a:t>
            </a:r>
            <a:r>
              <a:t>Spark </a:t>
            </a:r>
            <a:r>
              <a:rPr>
                <a:latin typeface="新細明體"/>
                <a:ea typeface="新細明體"/>
                <a:cs typeface="新細明體"/>
                <a:sym typeface="新細明體"/>
              </a:rPr>
              <a:t>同樣立足於這些儲存系統之上。</a:t>
            </a:r>
          </a:p>
          <a:p>
            <a:pPr>
              <a:lnSpc>
                <a:spcPct val="80000"/>
              </a:lnSpc>
            </a:pPr>
          </a:p>
          <a:p>
            <a:pPr>
              <a:lnSpc>
                <a:spcPct val="80000"/>
              </a:lnSpc>
              <a:spcBef>
                <a:spcPts val="200"/>
              </a:spcBef>
            </a:pPr>
            <a:r>
              <a:rPr>
                <a:latin typeface="新細明體"/>
                <a:ea typeface="新細明體"/>
                <a:cs typeface="新細明體"/>
                <a:sym typeface="新細明體"/>
              </a:rPr>
              <a:t>此外，重要的是，</a:t>
            </a:r>
            <a:r>
              <a:t>Spark</a:t>
            </a:r>
            <a:r>
              <a:rPr>
                <a:latin typeface="新細明體"/>
                <a:ea typeface="新細明體"/>
                <a:cs typeface="新細明體"/>
                <a:sym typeface="新細明體"/>
              </a:rPr>
              <a:t>在幾個面向上，改進了</a:t>
            </a:r>
            <a:r>
              <a:t>Hadoop</a:t>
            </a:r>
            <a:r>
              <a:rPr>
                <a:latin typeface="新細明體"/>
                <a:ea typeface="新細明體"/>
                <a:cs typeface="新細明體"/>
                <a:sym typeface="新細明體"/>
              </a:rPr>
              <a:t>用的傳統</a:t>
            </a:r>
            <a:r>
              <a:t>MapReduce</a:t>
            </a:r>
            <a:r>
              <a:rPr>
                <a:latin typeface="新細明體"/>
                <a:ea typeface="新細明體"/>
                <a:cs typeface="新細明體"/>
                <a:sym typeface="新細明體"/>
              </a:rPr>
              <a:t>。</a:t>
            </a:r>
          </a:p>
          <a:p>
            <a:pPr>
              <a:lnSpc>
                <a:spcPct val="80000"/>
              </a:lnSpc>
            </a:pPr>
          </a:p>
          <a:p>
            <a:pPr>
              <a:lnSpc>
                <a:spcPct val="80000"/>
              </a:lnSpc>
              <a:spcBef>
                <a:spcPts val="200"/>
              </a:spcBef>
            </a:pPr>
            <a:r>
              <a:t>Spark</a:t>
            </a:r>
            <a:r>
              <a:rPr>
                <a:latin typeface="新細明體"/>
                <a:ea typeface="新細明體"/>
                <a:cs typeface="新細明體"/>
                <a:sym typeface="新細明體"/>
              </a:rPr>
              <a:t>透過一個以分散式記憶體為主的計算模型，來大幅提高計算效率，因此在</a:t>
            </a:r>
            <a:r>
              <a:t>100TB</a:t>
            </a:r>
            <a:r>
              <a:rPr>
                <a:latin typeface="新細明體"/>
                <a:ea typeface="新細明體"/>
                <a:cs typeface="新細明體"/>
                <a:sym typeface="新細明體"/>
              </a:rPr>
              <a:t>級的資料排序上，</a:t>
            </a:r>
            <a:r>
              <a:t>Spark</a:t>
            </a:r>
            <a:r>
              <a:rPr>
                <a:latin typeface="新細明體"/>
                <a:ea typeface="新細明體"/>
                <a:cs typeface="新細明體"/>
                <a:sym typeface="新細明體"/>
              </a:rPr>
              <a:t>展現了它的計算高效率。另一方面，</a:t>
            </a:r>
            <a:r>
              <a:t>Spark </a:t>
            </a:r>
            <a:r>
              <a:rPr>
                <a:latin typeface="新細明體"/>
                <a:ea typeface="新細明體"/>
                <a:cs typeface="新細明體"/>
                <a:sym typeface="新細明體"/>
              </a:rPr>
              <a:t>提供了豐富而且易用的</a:t>
            </a:r>
            <a:r>
              <a:t>API</a:t>
            </a:r>
            <a:r>
              <a:rPr>
                <a:latin typeface="新細明體"/>
                <a:ea typeface="新細明體"/>
                <a:cs typeface="新細明體"/>
                <a:sym typeface="新細明體"/>
              </a:rPr>
              <a:t>，這使得開發者在利用程表述計算邏輯時，得以獲得</a:t>
            </a:r>
            <a:r>
              <a:t>API</a:t>
            </a:r>
            <a:r>
              <a:rPr>
                <a:latin typeface="新細明體"/>
                <a:ea typeface="新細明體"/>
                <a:cs typeface="新細明體"/>
                <a:sym typeface="新細明體"/>
              </a:rPr>
              <a:t>層次的支持，如此，一來更容易撰寫程式，二來也能有效降低所需的程式碼行數。</a:t>
            </a:r>
          </a:p>
          <a:p>
            <a:pPr>
              <a:lnSpc>
                <a:spcPct val="80000"/>
              </a:lnSpc>
            </a:pPr>
          </a:p>
          <a:p>
            <a:pPr>
              <a:lnSpc>
                <a:spcPct val="80000"/>
              </a:lnSpc>
              <a:spcBef>
                <a:spcPts val="200"/>
              </a:spcBef>
            </a:pPr>
            <a:r>
              <a:rPr>
                <a:latin typeface="新細明體"/>
                <a:ea typeface="新細明體"/>
                <a:cs typeface="新細明體"/>
                <a:sym typeface="新細明體"/>
              </a:rPr>
              <a:t>而且，開發者可以利用三種程式語言來開發</a:t>
            </a:r>
            <a:r>
              <a:t>Spark </a:t>
            </a:r>
            <a:r>
              <a:rPr>
                <a:latin typeface="新細明體"/>
                <a:ea typeface="新細明體"/>
                <a:cs typeface="新細明體"/>
                <a:sym typeface="新細明體"/>
              </a:rPr>
              <a:t>之上的應用程式，包括了</a:t>
            </a:r>
            <a:r>
              <a:t>Scala</a:t>
            </a:r>
            <a:r>
              <a:rPr>
                <a:latin typeface="新細明體"/>
                <a:ea typeface="新細明體"/>
                <a:cs typeface="新細明體"/>
                <a:sym typeface="新細明體"/>
              </a:rPr>
              <a:t>、</a:t>
            </a:r>
            <a:r>
              <a:t>Python</a:t>
            </a:r>
            <a:r>
              <a:rPr>
                <a:latin typeface="新細明體"/>
                <a:ea typeface="新細明體"/>
                <a:cs typeface="新細明體"/>
                <a:sym typeface="新細明體"/>
              </a:rPr>
              <a:t>，以及 </a:t>
            </a:r>
            <a:r>
              <a:t>Java</a:t>
            </a:r>
            <a:r>
              <a:rPr>
                <a:latin typeface="新細明體"/>
                <a:ea typeface="新細明體"/>
                <a:cs typeface="新細明體"/>
                <a:sym typeface="新細明體"/>
              </a:rPr>
              <a:t>，這代表著開發者可以視應用的情境，來決定使用何種語言來撰寫</a:t>
            </a:r>
            <a:r>
              <a:t>Spark</a:t>
            </a:r>
            <a:r>
              <a:rPr>
                <a:latin typeface="新細明體"/>
                <a:ea typeface="新細明體"/>
                <a:cs typeface="新細明體"/>
                <a:sym typeface="新細明體"/>
              </a:rPr>
              <a:t>程式，更能彈性的符合開發時的需求。</a:t>
            </a:r>
          </a:p>
          <a:p>
            <a:pPr>
              <a:lnSpc>
                <a:spcPct val="80000"/>
              </a:lnSpc>
            </a:pPr>
          </a:p>
          <a:p>
            <a:pPr>
              <a:lnSpc>
                <a:spcPct val="80000"/>
              </a:lnSpc>
              <a:spcBef>
                <a:spcPts val="200"/>
              </a:spcBef>
            </a:pPr>
            <a:r>
              <a:rPr>
                <a:latin typeface="新細明體"/>
                <a:ea typeface="新細明體"/>
                <a:cs typeface="新細明體"/>
                <a:sym typeface="新細明體"/>
              </a:rPr>
              <a:t>執行時，可在本地端、雲端，或是自身所管理的群集中</a:t>
            </a:r>
          </a:p>
          <a:p>
            <a:pPr>
              <a:lnSpc>
                <a:spcPct val="80000"/>
              </a:lnSpc>
            </a:pPr>
          </a:p>
          <a:p>
            <a:pPr>
              <a:lnSpc>
                <a:spcPct val="80000"/>
              </a:lnSpc>
              <a:spcBef>
                <a:spcPts val="200"/>
              </a:spcBef>
            </a:pPr>
            <a:r>
              <a:rPr>
                <a:latin typeface="新細明體"/>
                <a:ea typeface="新細明體"/>
                <a:cs typeface="新細明體"/>
                <a:sym typeface="新細明體"/>
              </a:rPr>
              <a:t>目前，運行</a:t>
            </a:r>
            <a:r>
              <a:t>Spark</a:t>
            </a:r>
            <a:r>
              <a:rPr>
                <a:latin typeface="新細明體"/>
                <a:ea typeface="新細明體"/>
                <a:cs typeface="新細明體"/>
                <a:sym typeface="新細明體"/>
              </a:rPr>
              <a:t>應用程式的方式，有三種選項，你可以選擇在本地端的機器上執行，這只需要引入 </a:t>
            </a:r>
            <a:r>
              <a:t>Spark </a:t>
            </a:r>
            <a:r>
              <a:rPr>
                <a:latin typeface="新細明體"/>
                <a:ea typeface="新細明體"/>
                <a:cs typeface="新細明體"/>
                <a:sym typeface="新細明體"/>
              </a:rPr>
              <a:t>的程式庫就能辦到。</a:t>
            </a:r>
          </a:p>
          <a:p>
            <a:pPr>
              <a:lnSpc>
                <a:spcPct val="80000"/>
              </a:lnSpc>
            </a:pPr>
          </a:p>
          <a:p>
            <a:pPr>
              <a:lnSpc>
                <a:spcPct val="80000"/>
              </a:lnSpc>
              <a:spcBef>
                <a:spcPts val="200"/>
              </a:spcBef>
            </a:pPr>
            <a:r>
              <a:rPr>
                <a:latin typeface="新細明體"/>
                <a:ea typeface="新細明體"/>
                <a:cs typeface="新細明體"/>
                <a:sym typeface="新細明體"/>
              </a:rPr>
              <a:t>針對更大型規模的計算工作，本地機器的計算能力恐怕難以滿足，此時，你可以選擇將</a:t>
            </a:r>
            <a:r>
              <a:t>Spark</a:t>
            </a:r>
            <a:r>
              <a:rPr>
                <a:latin typeface="新細明體"/>
                <a:ea typeface="新細明體"/>
                <a:cs typeface="新細明體"/>
                <a:sym typeface="新細明體"/>
              </a:rPr>
              <a:t>程式送至</a:t>
            </a:r>
            <a:r>
              <a:t>AWS</a:t>
            </a:r>
            <a:r>
              <a:rPr>
                <a:latin typeface="新細明體"/>
                <a:ea typeface="新細明體"/>
                <a:cs typeface="新細明體"/>
                <a:sym typeface="新細明體"/>
              </a:rPr>
              <a:t>的</a:t>
            </a:r>
            <a:r>
              <a:t>EC2</a:t>
            </a:r>
            <a:r>
              <a:rPr>
                <a:latin typeface="新細明體"/>
                <a:ea typeface="新細明體"/>
                <a:cs typeface="新細明體"/>
                <a:sym typeface="新細明體"/>
              </a:rPr>
              <a:t>平臺上執行，這使得你可以權衡費用預算，以及需要完成計算工作的時間限制，來決定究竟投入多少</a:t>
            </a:r>
            <a:r>
              <a:t>EC2</a:t>
            </a:r>
            <a:r>
              <a:rPr>
                <a:latin typeface="新細明體"/>
                <a:ea typeface="新細明體"/>
                <a:cs typeface="新細明體"/>
                <a:sym typeface="新細明體"/>
              </a:rPr>
              <a:t>上的計算資源，來建立你的</a:t>
            </a:r>
            <a:r>
              <a:t>Spark </a:t>
            </a:r>
            <a:r>
              <a:rPr>
                <a:latin typeface="新細明體"/>
                <a:ea typeface="新細明體"/>
                <a:cs typeface="新細明體"/>
                <a:sym typeface="新細明體"/>
              </a:rPr>
              <a:t>群集。</a:t>
            </a:r>
          </a:p>
          <a:p>
            <a:pPr>
              <a:lnSpc>
                <a:spcPct val="80000"/>
              </a:lnSpc>
            </a:pPr>
          </a:p>
          <a:p>
            <a:pPr>
              <a:lnSpc>
                <a:spcPct val="80000"/>
              </a:lnSpc>
              <a:spcBef>
                <a:spcPts val="200"/>
              </a:spcBef>
            </a:pPr>
            <a:r>
              <a:t>Spark</a:t>
            </a:r>
            <a:r>
              <a:rPr>
                <a:latin typeface="新細明體"/>
                <a:ea typeface="新細明體"/>
                <a:cs typeface="新細明體"/>
                <a:sym typeface="新細明體"/>
              </a:rPr>
              <a:t>當中，現在已經附上了將程式送至</a:t>
            </a:r>
            <a:r>
              <a:t>EC2</a:t>
            </a:r>
            <a:r>
              <a:rPr>
                <a:latin typeface="新細明體"/>
                <a:ea typeface="新細明體"/>
                <a:cs typeface="新細明體"/>
                <a:sym typeface="新細明體"/>
              </a:rPr>
              <a:t>執行的</a:t>
            </a:r>
            <a:r>
              <a:t>script</a:t>
            </a:r>
            <a:r>
              <a:rPr>
                <a:latin typeface="新細明體"/>
                <a:ea typeface="新細明體"/>
                <a:cs typeface="新細明體"/>
                <a:sym typeface="新細明體"/>
              </a:rPr>
              <a:t>，所以，你可以輕易在</a:t>
            </a:r>
            <a:r>
              <a:t>EC2</a:t>
            </a:r>
            <a:r>
              <a:rPr>
                <a:latin typeface="新細明體"/>
                <a:ea typeface="新細明體"/>
                <a:cs typeface="新細明體"/>
                <a:sym typeface="新細明體"/>
              </a:rPr>
              <a:t>上運行你所開發的</a:t>
            </a:r>
            <a:r>
              <a:t>Spark</a:t>
            </a:r>
            <a:r>
              <a:rPr>
                <a:latin typeface="新細明體"/>
                <a:ea typeface="新細明體"/>
                <a:cs typeface="新細明體"/>
                <a:sym typeface="新細明體"/>
              </a:rPr>
              <a:t>程式。當然，對於某些具有龐大資源的組織來說，他們可能會考慮不送至公開的雲端平臺上來執行他們的程式，因此，</a:t>
            </a:r>
            <a:r>
              <a:t>Spark</a:t>
            </a:r>
            <a:r>
              <a:rPr>
                <a:latin typeface="新細明體"/>
                <a:ea typeface="新細明體"/>
                <a:cs typeface="新細明體"/>
                <a:sym typeface="新細明體"/>
              </a:rPr>
              <a:t>也允許你透過諸如</a:t>
            </a:r>
            <a:r>
              <a:t>Mesos</a:t>
            </a:r>
            <a:r>
              <a:rPr>
                <a:latin typeface="新細明體"/>
                <a:ea typeface="新細明體"/>
                <a:cs typeface="新細明體"/>
                <a:sym typeface="新細明體"/>
              </a:rPr>
              <a:t>、</a:t>
            </a:r>
            <a:r>
              <a:t>YARN</a:t>
            </a:r>
            <a:r>
              <a:rPr>
                <a:latin typeface="新細明體"/>
                <a:ea typeface="新細明體"/>
                <a:cs typeface="新細明體"/>
                <a:sym typeface="新細明體"/>
              </a:rPr>
              <a:t>等來管理自有的群集，並且在自有的群集上運行</a:t>
            </a:r>
            <a:r>
              <a:t>Spark</a:t>
            </a:r>
            <a:r>
              <a:rPr>
                <a:latin typeface="新細明體"/>
                <a:ea typeface="新細明體"/>
                <a:cs typeface="新細明體"/>
                <a:sym typeface="新細明體"/>
              </a:rPr>
              <a:t>程式。</a:t>
            </a:r>
          </a:p>
          <a:p>
            <a:pPr>
              <a:lnSpc>
                <a:spcPct val="80000"/>
              </a:lnSpc>
            </a:pPr>
          </a:p>
          <a:p>
            <a:pPr>
              <a:lnSpc>
                <a:spcPct val="80000"/>
              </a:lnSpc>
              <a:spcBef>
                <a:spcPts val="200"/>
              </a:spcBef>
            </a:pPr>
            <a:r>
              <a:rPr>
                <a:latin typeface="新細明體"/>
                <a:ea typeface="新細明體"/>
                <a:cs typeface="新細明體"/>
                <a:sym typeface="新細明體"/>
              </a:rPr>
              <a:t>所採用的關鍵核心技術</a:t>
            </a:r>
            <a:r>
              <a:t>RDD</a:t>
            </a:r>
            <a:r>
              <a:rPr>
                <a:latin typeface="新細明體"/>
                <a:ea typeface="新細明體"/>
                <a:cs typeface="新細明體"/>
                <a:sym typeface="新細明體"/>
              </a:rPr>
              <a:t>，相當獨特</a:t>
            </a:r>
          </a:p>
          <a:p>
            <a:pPr>
              <a:lnSpc>
                <a:spcPct val="80000"/>
              </a:lnSpc>
            </a:pPr>
          </a:p>
          <a:p>
            <a:pPr>
              <a:lnSpc>
                <a:spcPct val="80000"/>
              </a:lnSpc>
              <a:spcBef>
                <a:spcPts val="200"/>
              </a:spcBef>
            </a:pPr>
            <a:r>
              <a:t>Spark</a:t>
            </a:r>
            <a:r>
              <a:rPr>
                <a:latin typeface="新細明體"/>
                <a:ea typeface="新細明體"/>
                <a:cs typeface="新細明體"/>
                <a:sym typeface="新細明體"/>
              </a:rPr>
              <a:t>的核心支柱，乃是一個名為</a:t>
            </a:r>
            <a:r>
              <a:t>RDD</a:t>
            </a:r>
            <a:r>
              <a:rPr>
                <a:latin typeface="新細明體"/>
                <a:ea typeface="新細明體"/>
                <a:cs typeface="新細明體"/>
                <a:sym typeface="新細明體"/>
              </a:rPr>
              <a:t>（</a:t>
            </a:r>
            <a:r>
              <a:t>Resilient Distributed Dataset</a:t>
            </a:r>
            <a:r>
              <a:rPr>
                <a:latin typeface="新細明體"/>
                <a:ea typeface="新細明體"/>
                <a:cs typeface="新細明體"/>
                <a:sym typeface="新細明體"/>
              </a:rPr>
              <a:t>）的分散式計算模型，而其諸多優勢，主要也是源自於</a:t>
            </a:r>
            <a:r>
              <a:t>RDD</a:t>
            </a:r>
            <a:r>
              <a:rPr>
                <a:latin typeface="新細明體"/>
                <a:ea typeface="新細明體"/>
                <a:cs typeface="新細明體"/>
                <a:sym typeface="新細明體"/>
              </a:rPr>
              <a:t>本身的特性。</a:t>
            </a:r>
          </a:p>
          <a:p>
            <a:pPr>
              <a:lnSpc>
                <a:spcPct val="80000"/>
              </a:lnSpc>
            </a:pPr>
          </a:p>
          <a:p>
            <a:pPr>
              <a:lnSpc>
                <a:spcPct val="80000"/>
              </a:lnSpc>
              <a:spcBef>
                <a:spcPts val="200"/>
              </a:spcBef>
            </a:pPr>
            <a:r>
              <a:rPr>
                <a:latin typeface="新細明體"/>
                <a:ea typeface="新細明體"/>
                <a:cs typeface="新細明體"/>
                <a:sym typeface="新細明體"/>
              </a:rPr>
              <a:t>所謂的</a:t>
            </a:r>
            <a:r>
              <a:t>RDD</a:t>
            </a:r>
            <a:r>
              <a:rPr>
                <a:latin typeface="新細明體"/>
                <a:ea typeface="新細明體"/>
                <a:cs typeface="新細明體"/>
                <a:sym typeface="新細明體"/>
              </a:rPr>
              <a:t>，乃是由</a:t>
            </a:r>
            <a:r>
              <a:t>AMPLab</a:t>
            </a:r>
            <a:r>
              <a:rPr>
                <a:latin typeface="新細明體"/>
                <a:ea typeface="新細明體"/>
                <a:cs typeface="新細明體"/>
                <a:sym typeface="新細明體"/>
              </a:rPr>
              <a:t>實驗室所提出的概念，類似一種分散式的記憶體。而且，</a:t>
            </a:r>
            <a:r>
              <a:t>RDD</a:t>
            </a:r>
            <a:r>
              <a:rPr>
                <a:latin typeface="新細明體"/>
                <a:ea typeface="新細明體"/>
                <a:cs typeface="新細明體"/>
                <a:sym typeface="新細明體"/>
              </a:rPr>
              <a:t>是一種可跨群集（</a:t>
            </a:r>
            <a:r>
              <a:t>cluster</a:t>
            </a:r>
            <a:r>
              <a:rPr>
                <a:latin typeface="新細明體"/>
                <a:ea typeface="新細明體"/>
                <a:cs typeface="新細明體"/>
                <a:sym typeface="新細明體"/>
              </a:rPr>
              <a:t>）被使用、可儲存於主記憶體中的</a:t>
            </a:r>
            <a:r>
              <a:t>immutable</a:t>
            </a:r>
            <a:r>
              <a:rPr>
                <a:latin typeface="新細明體"/>
                <a:ea typeface="新細明體"/>
                <a:cs typeface="新細明體"/>
                <a:sym typeface="新細明體"/>
              </a:rPr>
              <a:t>的物件集合。這裡所謂的</a:t>
            </a:r>
            <a:r>
              <a:t>immutable</a:t>
            </a:r>
            <a:r>
              <a:rPr>
                <a:latin typeface="新細明體"/>
                <a:ea typeface="新細明體"/>
                <a:cs typeface="新細明體"/>
                <a:sym typeface="新細明體"/>
              </a:rPr>
              <a:t>物件，乃是指在被產生之後，其狀態便無法被修改的物件。</a:t>
            </a:r>
          </a:p>
          <a:p>
            <a:pPr>
              <a:lnSpc>
                <a:spcPct val="80000"/>
              </a:lnSpc>
            </a:pPr>
          </a:p>
          <a:p>
            <a:pPr>
              <a:lnSpc>
                <a:spcPct val="80000"/>
              </a:lnSpc>
              <a:spcBef>
                <a:spcPts val="200"/>
              </a:spcBef>
            </a:pPr>
            <a:r>
              <a:rPr>
                <a:latin typeface="新細明體"/>
                <a:ea typeface="新細明體"/>
                <a:cs typeface="新細明體"/>
                <a:sym typeface="新細明體"/>
              </a:rPr>
              <a:t>在</a:t>
            </a:r>
            <a:r>
              <a:t>RDD</a:t>
            </a:r>
            <a:r>
              <a:rPr>
                <a:latin typeface="新細明體"/>
                <a:ea typeface="新細明體"/>
                <a:cs typeface="新細明體"/>
                <a:sym typeface="新細明體"/>
              </a:rPr>
              <a:t>之上，可以施加兩類型的操作，一種稱為「轉換（</a:t>
            </a:r>
            <a:r>
              <a:t>Transformation</a:t>
            </a:r>
            <a:r>
              <a:rPr>
                <a:latin typeface="新細明體"/>
                <a:ea typeface="新細明體"/>
                <a:cs typeface="新細明體"/>
                <a:sym typeface="新細明體"/>
              </a:rPr>
              <a:t>）」，另一種則為「動作（</a:t>
            </a:r>
            <a:r>
              <a:t>Action</a:t>
            </a:r>
            <a:r>
              <a:rPr>
                <a:latin typeface="新細明體"/>
                <a:ea typeface="新細明體"/>
                <a:cs typeface="新細明體"/>
                <a:sym typeface="新細明體"/>
              </a:rPr>
              <a:t>）」。其中，所謂的「轉換」，其操作結果為新的</a:t>
            </a:r>
            <a:r>
              <a:t>RDD</a:t>
            </a:r>
            <a:r>
              <a:rPr>
                <a:latin typeface="新細明體"/>
                <a:ea typeface="新細明體"/>
                <a:cs typeface="新細明體"/>
                <a:sym typeface="新細明體"/>
              </a:rPr>
              <a:t>，意即其作用在於將</a:t>
            </a:r>
            <a:r>
              <a:t>RDD</a:t>
            </a:r>
            <a:r>
              <a:rPr>
                <a:latin typeface="新細明體"/>
                <a:ea typeface="新細明體"/>
                <a:cs typeface="新細明體"/>
                <a:sym typeface="新細明體"/>
              </a:rPr>
              <a:t>再轉換生成另一個</a:t>
            </a:r>
            <a:r>
              <a:t>RDD</a:t>
            </a:r>
            <a:r>
              <a:rPr>
                <a:latin typeface="新細明體"/>
                <a:ea typeface="新細明體"/>
                <a:cs typeface="新細明體"/>
                <a:sym typeface="新細明體"/>
              </a:rPr>
              <a:t>。而所謂的「動作」，則是在</a:t>
            </a:r>
            <a:r>
              <a:t>RDD</a:t>
            </a:r>
            <a:r>
              <a:rPr>
                <a:latin typeface="新細明體"/>
                <a:ea typeface="新細明體"/>
                <a:cs typeface="新細明體"/>
                <a:sym typeface="新細明體"/>
              </a:rPr>
              <a:t>之上進行計算之後，將其結果返回 </a:t>
            </a:r>
            <a:r>
              <a:t>Spark </a:t>
            </a:r>
            <a:r>
              <a:rPr>
                <a:latin typeface="新細明體"/>
                <a:ea typeface="新細明體"/>
                <a:cs typeface="新細明體"/>
                <a:sym typeface="新細明體"/>
              </a:rPr>
              <a:t>的驅動程序，或寫至檔案系統。</a:t>
            </a:r>
          </a:p>
          <a:p>
            <a:pPr>
              <a:lnSpc>
                <a:spcPct val="80000"/>
              </a:lnSpc>
            </a:pPr>
          </a:p>
          <a:p>
            <a:pPr>
              <a:lnSpc>
                <a:spcPct val="80000"/>
              </a:lnSpc>
              <a:spcBef>
                <a:spcPts val="200"/>
              </a:spcBef>
            </a:pPr>
            <a:r>
              <a:rPr>
                <a:latin typeface="新細明體"/>
                <a:ea typeface="新細明體"/>
                <a:cs typeface="新細明體"/>
                <a:sym typeface="新細明體"/>
              </a:rPr>
              <a:t>換句話說，「轉換」的結果，是在</a:t>
            </a:r>
            <a:r>
              <a:t>RDD</a:t>
            </a:r>
            <a:r>
              <a:rPr>
                <a:latin typeface="新細明體"/>
                <a:ea typeface="新細明體"/>
                <a:cs typeface="新細明體"/>
                <a:sym typeface="新細明體"/>
              </a:rPr>
              <a:t>的計算世界中，而「動作」的結果，則是輸出至此世界之外。所以，當我們產生</a:t>
            </a:r>
            <a:r>
              <a:t>RDD</a:t>
            </a:r>
            <a:r>
              <a:rPr>
                <a:latin typeface="新細明體"/>
                <a:ea typeface="新細明體"/>
                <a:cs typeface="新細明體"/>
                <a:sym typeface="新細明體"/>
              </a:rPr>
              <a:t>物件進到計算世界中之後，可以對其施加多次的「轉換」，當一旦於其上執行「動作」之後，就會從此計算世界中，得到真正可使用的計算結果了。</a:t>
            </a:r>
          </a:p>
          <a:p>
            <a:pPr>
              <a:lnSpc>
                <a:spcPct val="80000"/>
              </a:lnSpc>
            </a:pPr>
          </a:p>
          <a:p>
            <a:pPr>
              <a:lnSpc>
                <a:spcPct val="80000"/>
              </a:lnSpc>
              <a:spcBef>
                <a:spcPts val="200"/>
              </a:spcBef>
            </a:pPr>
            <a:r>
              <a:t>RDD</a:t>
            </a:r>
            <a:r>
              <a:rPr>
                <a:latin typeface="新細明體"/>
                <a:ea typeface="新細明體"/>
                <a:cs typeface="新細明體"/>
                <a:sym typeface="新細明體"/>
              </a:rPr>
              <a:t>本身有個</a:t>
            </a:r>
            <a:r>
              <a:t>Lineage</a:t>
            </a:r>
            <a:r>
              <a:rPr>
                <a:latin typeface="新細明體"/>
                <a:ea typeface="新細明體"/>
                <a:cs typeface="新細明體"/>
                <a:sym typeface="新細明體"/>
              </a:rPr>
              <a:t>機制，也就是說，它會維持每個</a:t>
            </a:r>
            <a:r>
              <a:t>RDD</a:t>
            </a:r>
            <a:r>
              <a:rPr>
                <a:latin typeface="新細明體"/>
                <a:ea typeface="新細明體"/>
                <a:cs typeface="新細明體"/>
                <a:sym typeface="新細明體"/>
              </a:rPr>
              <a:t>與其父代</a:t>
            </a:r>
            <a:r>
              <a:t>RDD reference</a:t>
            </a:r>
            <a:r>
              <a:rPr>
                <a:latin typeface="新細明體"/>
                <a:ea typeface="新細明體"/>
                <a:cs typeface="新細明體"/>
                <a:sym typeface="新細明體"/>
              </a:rPr>
              <a:t>之間的關聯，以及究竟是透過什麼操作，才由父代</a:t>
            </a:r>
            <a:r>
              <a:t>RDD</a:t>
            </a:r>
            <a:r>
              <a:rPr>
                <a:latin typeface="新細明體"/>
                <a:ea typeface="新細明體"/>
                <a:cs typeface="新細明體"/>
                <a:sym typeface="新細明體"/>
              </a:rPr>
              <a:t>得到該</a:t>
            </a:r>
            <a:r>
              <a:t>RDD</a:t>
            </a:r>
            <a:r>
              <a:rPr>
                <a:latin typeface="新細明體"/>
                <a:ea typeface="新細明體"/>
                <a:cs typeface="新細明體"/>
                <a:sym typeface="新細明體"/>
              </a:rPr>
              <a:t>的資訊。</a:t>
            </a:r>
          </a:p>
          <a:p>
            <a:pPr>
              <a:lnSpc>
                <a:spcPct val="80000"/>
              </a:lnSpc>
            </a:pPr>
          </a:p>
          <a:p>
            <a:pPr>
              <a:lnSpc>
                <a:spcPct val="80000"/>
              </a:lnSpc>
              <a:spcBef>
                <a:spcPts val="200"/>
              </a:spcBef>
            </a:pPr>
            <a:r>
              <a:rPr>
                <a:latin typeface="新細明體"/>
                <a:ea typeface="新細明體"/>
                <a:cs typeface="新細明體"/>
                <a:sym typeface="新細明體"/>
              </a:rPr>
              <a:t>正如你所知的，</a:t>
            </a:r>
            <a:r>
              <a:t>RDD</a:t>
            </a:r>
            <a:r>
              <a:rPr>
                <a:latin typeface="新細明體"/>
                <a:ea typeface="新細明體"/>
                <a:cs typeface="新細明體"/>
                <a:sym typeface="新細明體"/>
              </a:rPr>
              <a:t>透過「轉換」操作可以得出新的轉換，但</a:t>
            </a:r>
            <a:r>
              <a:t>Spark</a:t>
            </a:r>
            <a:r>
              <a:rPr>
                <a:latin typeface="新細明體"/>
                <a:ea typeface="新細明體"/>
                <a:cs typeface="新細明體"/>
                <a:sym typeface="新細明體"/>
              </a:rPr>
              <a:t>會延遲這個「轉換」動作的發生時間點，它並不會馬上執行，而是等到的確需要得出某個值時，才會基於所有的</a:t>
            </a:r>
            <a:r>
              <a:t>RDD</a:t>
            </a:r>
            <a:r>
              <a:rPr>
                <a:latin typeface="新細明體"/>
                <a:ea typeface="新細明體"/>
                <a:cs typeface="新細明體"/>
                <a:sym typeface="新細明體"/>
              </a:rPr>
              <a:t>關係來執行轉換。</a:t>
            </a:r>
          </a:p>
          <a:p>
            <a:pPr>
              <a:lnSpc>
                <a:spcPct val="80000"/>
              </a:lnSpc>
            </a:pPr>
          </a:p>
          <a:p>
            <a:pPr>
              <a:lnSpc>
                <a:spcPct val="80000"/>
              </a:lnSpc>
              <a:spcBef>
                <a:spcPts val="200"/>
              </a:spcBef>
            </a:pPr>
            <a:r>
              <a:rPr>
                <a:latin typeface="新細明體"/>
                <a:ea typeface="新細明體"/>
                <a:cs typeface="新細明體"/>
                <a:sym typeface="新細明體"/>
              </a:rPr>
              <a:t>也正因為有了</a:t>
            </a:r>
            <a:r>
              <a:t>Lineage</a:t>
            </a:r>
            <a:r>
              <a:rPr>
                <a:latin typeface="新細明體"/>
                <a:ea typeface="新細明體"/>
                <a:cs typeface="新細明體"/>
                <a:sym typeface="新細明體"/>
              </a:rPr>
              <a:t>機制，以及</a:t>
            </a:r>
            <a:r>
              <a:t>RDD</a:t>
            </a:r>
            <a:r>
              <a:rPr>
                <a:latin typeface="新細明體"/>
                <a:ea typeface="新細明體"/>
                <a:cs typeface="新細明體"/>
                <a:sym typeface="新細明體"/>
              </a:rPr>
              <a:t>本身先天的</a:t>
            </a:r>
            <a:r>
              <a:t>immutable</a:t>
            </a:r>
            <a:r>
              <a:rPr>
                <a:latin typeface="新細明體"/>
                <a:ea typeface="新細明體"/>
                <a:cs typeface="新細明體"/>
                <a:sym typeface="新細明體"/>
              </a:rPr>
              <a:t>特性，使得它具備了容錯的特性，即使特定節點損毀，儲存於其上的</a:t>
            </a:r>
            <a:r>
              <a:t>RDD</a:t>
            </a:r>
            <a:r>
              <a:rPr>
                <a:latin typeface="新細明體"/>
                <a:ea typeface="新細明體"/>
                <a:cs typeface="新細明體"/>
                <a:sym typeface="新細明體"/>
              </a:rPr>
              <a:t>也能重新計算得出，因而避免了特定節點損毀就無法運作的問題。</a:t>
            </a:r>
          </a:p>
          <a:p>
            <a:pPr>
              <a:lnSpc>
                <a:spcPct val="80000"/>
              </a:lnSpc>
            </a:pPr>
          </a:p>
          <a:p>
            <a:pPr>
              <a:lnSpc>
                <a:spcPct val="80000"/>
              </a:lnSpc>
              <a:spcBef>
                <a:spcPts val="200"/>
              </a:spcBef>
            </a:pPr>
            <a:r>
              <a:rPr>
                <a:latin typeface="新細明體"/>
                <a:ea typeface="新細明體"/>
                <a:cs typeface="新細明體"/>
                <a:sym typeface="新細明體"/>
              </a:rPr>
              <a:t>不論是「轉換」或是「動作」，基本上，都是以函數式（</a:t>
            </a:r>
            <a:r>
              <a:t>functional</a:t>
            </a:r>
            <a:r>
              <a:rPr>
                <a:latin typeface="新細明體"/>
                <a:ea typeface="新細明體"/>
                <a:cs typeface="新細明體"/>
                <a:sym typeface="新細明體"/>
              </a:rPr>
              <a:t>）的形式來表述。因此，正如前一回中所提到的，這種方式很適合「分而治之」的解題方式。</a:t>
            </a:r>
          </a:p>
          <a:p>
            <a:pPr>
              <a:lnSpc>
                <a:spcPct val="80000"/>
              </a:lnSpc>
            </a:pPr>
          </a:p>
          <a:p>
            <a:pPr>
              <a:lnSpc>
                <a:spcPct val="80000"/>
              </a:lnSpc>
              <a:spcBef>
                <a:spcPts val="200"/>
              </a:spcBef>
            </a:pPr>
            <a:r>
              <a:rPr>
                <a:latin typeface="新細明體"/>
                <a:ea typeface="新細明體"/>
                <a:cs typeface="新細明體"/>
                <a:sym typeface="新細明體"/>
              </a:rPr>
              <a:t>然而，和</a:t>
            </a:r>
            <a:r>
              <a:t>Hadoop MapReduce</a:t>
            </a:r>
            <a:r>
              <a:rPr>
                <a:latin typeface="新細明體"/>
                <a:ea typeface="新細明體"/>
                <a:cs typeface="新細明體"/>
                <a:sym typeface="新細明體"/>
              </a:rPr>
              <a:t>不同的是，</a:t>
            </a:r>
            <a:r>
              <a:t>Spark</a:t>
            </a:r>
            <a:r>
              <a:rPr>
                <a:latin typeface="新細明體"/>
                <a:ea typeface="新細明體"/>
                <a:cs typeface="新細明體"/>
                <a:sym typeface="新細明體"/>
              </a:rPr>
              <a:t>提供了遠多於</a:t>
            </a:r>
            <a:r>
              <a:t>map</a:t>
            </a:r>
            <a:r>
              <a:rPr>
                <a:latin typeface="新細明體"/>
                <a:ea typeface="新細明體"/>
                <a:cs typeface="新細明體"/>
                <a:sym typeface="新細明體"/>
              </a:rPr>
              <a:t>及</a:t>
            </a:r>
            <a:r>
              <a:t>reduce</a:t>
            </a:r>
            <a:r>
              <a:rPr>
                <a:latin typeface="新細明體"/>
                <a:ea typeface="新細明體"/>
                <a:cs typeface="新細明體"/>
                <a:sym typeface="新細明體"/>
              </a:rPr>
              <a:t>的操作，這使得開發者有更多的操作可以運用（即更豐富的 </a:t>
            </a:r>
            <a:r>
              <a:t>API</a:t>
            </a:r>
            <a:r>
              <a:rPr>
                <a:latin typeface="新細明體"/>
                <a:ea typeface="新細明體"/>
                <a:cs typeface="新細明體"/>
                <a:sym typeface="新細明體"/>
              </a:rPr>
              <a:t>），並且能夠用更簡潔的程式碼來表示計算邏輯。</a:t>
            </a:r>
          </a:p>
          <a:p>
            <a:pPr>
              <a:lnSpc>
                <a:spcPct val="80000"/>
              </a:lnSpc>
            </a:pPr>
          </a:p>
          <a:p>
            <a:pPr>
              <a:lnSpc>
                <a:spcPct val="80000"/>
              </a:lnSpc>
              <a:spcBef>
                <a:spcPts val="200"/>
              </a:spcBef>
            </a:pPr>
            <a:r>
              <a:rPr>
                <a:latin typeface="新細明體"/>
                <a:ea typeface="新細明體"/>
                <a:cs typeface="新細明體"/>
                <a:sym typeface="新細明體"/>
              </a:rPr>
              <a:t>以</a:t>
            </a:r>
            <a:r>
              <a:t>RDD</a:t>
            </a:r>
            <a:r>
              <a:rPr>
                <a:latin typeface="新細明體"/>
                <a:ea typeface="新細明體"/>
                <a:cs typeface="新細明體"/>
                <a:sym typeface="新細明體"/>
              </a:rPr>
              <a:t>這種以儲存在計憶體為主的分散式物件來做計算，避免了</a:t>
            </a:r>
            <a:r>
              <a:t>Hadoop MapReduce</a:t>
            </a:r>
            <a:r>
              <a:rPr>
                <a:latin typeface="新細明體"/>
                <a:ea typeface="新細明體"/>
                <a:cs typeface="新細明體"/>
                <a:sym typeface="新細明體"/>
              </a:rPr>
              <a:t>在工作任務間必須透過檔案系統來溝通的效率問題。大家都能輕易的明白，一旦涉及將計算資料儲存在檔案系統，就必須面臨磁碟</a:t>
            </a:r>
            <a:r>
              <a:t>I/O</a:t>
            </a:r>
            <a:r>
              <a:rPr>
                <a:latin typeface="新細明體"/>
                <a:ea typeface="新細明體"/>
                <a:cs typeface="新細明體"/>
                <a:sym typeface="新細明體"/>
              </a:rPr>
              <a:t>的緩慢效能，以及將資料做序列化、解序列化的計算負擔。</a:t>
            </a:r>
            <a:r>
              <a:t>Spark</a:t>
            </a:r>
            <a:r>
              <a:rPr>
                <a:latin typeface="新細明體"/>
                <a:ea typeface="新細明體"/>
                <a:cs typeface="新細明體"/>
                <a:sym typeface="新細明體"/>
              </a:rPr>
              <a:t>因為以</a:t>
            </a:r>
            <a:r>
              <a:t>RDD</a:t>
            </a:r>
            <a:r>
              <a:rPr>
                <a:latin typeface="新細明體"/>
                <a:ea typeface="新細明體"/>
                <a:cs typeface="新細明體"/>
                <a:sym typeface="新細明體"/>
              </a:rPr>
              <a:t>為基礎，得以帶來大幅度的計算效能改善。</a:t>
            </a:r>
          </a:p>
          <a:p>
            <a:pPr>
              <a:lnSpc>
                <a:spcPct val="80000"/>
              </a:lnSpc>
            </a:pPr>
          </a:p>
          <a:p>
            <a:pPr>
              <a:lnSpc>
                <a:spcPct val="80000"/>
              </a:lnSpc>
              <a:spcBef>
                <a:spcPts val="200"/>
              </a:spcBef>
            </a:pPr>
            <a:r>
              <a:rPr>
                <a:latin typeface="新細明體"/>
                <a:ea typeface="新細明體"/>
                <a:cs typeface="新細明體"/>
                <a:sym typeface="新細明體"/>
              </a:rPr>
              <a:t>從本文的簡單介紹中，不難理解，以</a:t>
            </a:r>
            <a:r>
              <a:t>RDD</a:t>
            </a:r>
            <a:r>
              <a:rPr>
                <a:latin typeface="新細明體"/>
                <a:ea typeface="新細明體"/>
                <a:cs typeface="新細明體"/>
                <a:sym typeface="新細明體"/>
              </a:rPr>
              <a:t>為核心的</a:t>
            </a:r>
            <a:r>
              <a:t>Spark</a:t>
            </a:r>
            <a:r>
              <a:rPr>
                <a:latin typeface="新細明體"/>
                <a:ea typeface="新細明體"/>
                <a:cs typeface="新細明體"/>
                <a:sym typeface="新細明體"/>
              </a:rPr>
              <a:t>，除了繼續在函數式的計算道路上繼續邁進，讓程式編寫更為容易，也讓運行效能大大提升，而這正是</a:t>
            </a:r>
            <a:r>
              <a:t>Spark</a:t>
            </a:r>
            <a:r>
              <a:rPr>
                <a:latin typeface="新細明體"/>
                <a:ea typeface="新細明體"/>
                <a:cs typeface="新細明體"/>
                <a:sym typeface="新細明體"/>
              </a:rPr>
              <a:t>能快速嶄露頭角的重要原因。</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a:p>
        </p:txBody>
      </p:sp>
      <p:sp>
        <p:nvSpPr>
          <p:cNvPr id="61" name="Shape 61"/>
          <p:cNvSpPr/>
          <p:nvPr>
            <p:ph type="body" sz="quarter" idx="1"/>
          </p:nvPr>
        </p:nvSpPr>
        <p:spPr>
          <a:prstGeom prst="rect">
            <a:avLst/>
          </a:prstGeom>
        </p:spPr>
        <p:txBody>
          <a:bodyPr/>
          <a:lstStyle/>
          <a:p>
            <a:pPr>
              <a:spcBef>
                <a:spcPts val="200"/>
              </a:spcBef>
              <a:defRPr b="1" sz="1400">
                <a:solidFill>
                  <a:srgbClr val="222222"/>
                </a:solidFill>
                <a:latin typeface="Verdana"/>
                <a:ea typeface="Verdana"/>
                <a:cs typeface="Verdana"/>
                <a:sym typeface="Verdana"/>
              </a:defRPr>
            </a:pPr>
            <a:r>
              <a:t>Features of Spark RDDs </a:t>
            </a:r>
          </a:p>
          <a:p>
            <a:pPr>
              <a:spcBef>
                <a:spcPts val="200"/>
              </a:spcBef>
              <a:defRPr b="1">
                <a:solidFill>
                  <a:srgbClr val="222222"/>
                </a:solidFill>
                <a:latin typeface="Verdana"/>
                <a:ea typeface="Verdana"/>
                <a:cs typeface="Verdana"/>
                <a:sym typeface="Verdana"/>
              </a:defRPr>
            </a:pPr>
            <a:r>
              <a:t>1. Immutable</a:t>
            </a:r>
          </a:p>
          <a:p>
            <a:pPr algn="just">
              <a:spcBef>
                <a:spcPts val="200"/>
              </a:spcBef>
              <a:defRPr b="1">
                <a:solidFill>
                  <a:srgbClr val="222222"/>
                </a:solidFill>
                <a:latin typeface="Verdana"/>
                <a:ea typeface="Verdana"/>
                <a:cs typeface="Verdana"/>
                <a:sym typeface="Verdana"/>
              </a:defRPr>
            </a:pPr>
            <a:r>
              <a:t>​</a:t>
            </a:r>
            <a:r>
              <a:rPr b="0">
                <a:solidFill>
                  <a:srgbClr val="000000"/>
                </a:solidFill>
              </a:rPr>
              <a:t>They read only abstraction and cannot be changed once created. However, one RDD can be transformed into another RDD using transformations like map, filter, join, cogroup, etc. Immutable nature of RDD Spark helps attain consistencies in computations.</a:t>
            </a:r>
          </a:p>
          <a:p>
            <a:pPr>
              <a:spcBef>
                <a:spcPts val="200"/>
              </a:spcBef>
              <a:defRPr b="1">
                <a:solidFill>
                  <a:srgbClr val="222222"/>
                </a:solidFill>
                <a:latin typeface="Verdana"/>
                <a:ea typeface="Verdana"/>
                <a:cs typeface="Verdana"/>
                <a:sym typeface="Verdana"/>
              </a:defRPr>
            </a:pPr>
            <a:r>
              <a:t>2. Partitioned</a:t>
            </a:r>
          </a:p>
          <a:p>
            <a:pPr algn="just">
              <a:spcBef>
                <a:spcPts val="200"/>
              </a:spcBef>
              <a:defRPr>
                <a:latin typeface="Verdana"/>
                <a:ea typeface="Verdana"/>
                <a:cs typeface="Verdana"/>
                <a:sym typeface="Verdana"/>
              </a:defRPr>
            </a:pPr>
            <a:r>
              <a:t>RDDs in Spark have collection of records that contain partitions. RDDs in Spark are divided into small logical chunks of data - known as partitions, when an action is executed, a task will be launched per partition. Partitions in RDDs are the basic units of parallelism. Apache Spark architecture is designed to automatically decide on the number of partitions that an RDD can be divided into. However, the number of partitions an RDD can be divided into can be specified when creating an RDD. Partitions of an RDD are distributed through all the nodes in a network.</a:t>
            </a:r>
          </a:p>
          <a:p>
            <a:pPr>
              <a:spcBef>
                <a:spcPts val="200"/>
              </a:spcBef>
              <a:defRPr b="1">
                <a:solidFill>
                  <a:srgbClr val="222222"/>
                </a:solidFill>
                <a:latin typeface="Verdana"/>
                <a:ea typeface="Verdana"/>
                <a:cs typeface="Verdana"/>
                <a:sym typeface="Verdana"/>
              </a:defRPr>
            </a:pPr>
            <a:r>
              <a:t>3. Lazy Evaluated</a:t>
            </a:r>
          </a:p>
          <a:p>
            <a:pPr algn="just">
              <a:spcBef>
                <a:spcPts val="200"/>
              </a:spcBef>
              <a:defRPr>
                <a:latin typeface="Verdana"/>
                <a:ea typeface="Verdana"/>
                <a:cs typeface="Verdana"/>
                <a:sym typeface="Verdana"/>
              </a:defRPr>
            </a:pPr>
            <a:r>
              <a:t>RDDs are computed in a lazy manner, so that the transformations can be pipelined. Data inside RDDs will not be transformed unless, an action that triggers the execution of transformations is invoked.</a:t>
            </a:r>
          </a:p>
          <a:p>
            <a:pPr>
              <a:spcBef>
                <a:spcPts val="200"/>
              </a:spcBef>
              <a:defRPr b="1">
                <a:solidFill>
                  <a:srgbClr val="222222"/>
                </a:solidFill>
                <a:latin typeface="Verdana"/>
                <a:ea typeface="Verdana"/>
                <a:cs typeface="Verdana"/>
                <a:sym typeface="Verdana"/>
              </a:defRPr>
            </a:pPr>
            <a:r>
              <a:t>4. Persistence</a:t>
            </a:r>
          </a:p>
          <a:p>
            <a:pPr algn="just">
              <a:spcBef>
                <a:spcPts val="200"/>
              </a:spcBef>
              <a:defRPr>
                <a:latin typeface="Verdana"/>
                <a:ea typeface="Verdana"/>
                <a:cs typeface="Verdana"/>
                <a:sym typeface="Verdana"/>
              </a:defRPr>
            </a:pPr>
            <a:r>
              <a:t>The persistence of RDDs makes them good for fast computations. Users can specify which RDD they want to reuse and select the desired storage for them -whether they would like to store them on disk or in-memory. RDDs are cacheable i.e. they can hold all the data in desired persistent storage.</a:t>
            </a:r>
          </a:p>
          <a:p>
            <a:pPr>
              <a:spcBef>
                <a:spcPts val="200"/>
              </a:spcBef>
              <a:defRPr b="1">
                <a:solidFill>
                  <a:srgbClr val="222222"/>
                </a:solidFill>
                <a:latin typeface="Verdana"/>
                <a:ea typeface="Verdana"/>
                <a:cs typeface="Verdana"/>
                <a:sym typeface="Verdana"/>
              </a:defRPr>
            </a:pPr>
            <a:r>
              <a:t>5. Fault Tolerance</a:t>
            </a:r>
          </a:p>
          <a:p>
            <a:pPr algn="just">
              <a:spcBef>
                <a:spcPts val="200"/>
              </a:spcBef>
              <a:defRPr>
                <a:latin typeface="Verdana"/>
                <a:ea typeface="Verdana"/>
                <a:cs typeface="Verdana"/>
                <a:sym typeface="Verdana"/>
              </a:defRPr>
            </a:pPr>
            <a:r>
              <a:t>Spark RDDs log all transformation in a lineage graph so that whenever a partition is lost, lineage graph can be used to reply the transformation instead of having to replicate data across multiple nodes (like in Hadoop MapReduce).</a:t>
            </a:r>
          </a:p>
          <a:p>
            <a:pPr>
              <a:spcBef>
                <a:spcPts val="200"/>
              </a:spcBef>
              <a:defRPr b="1">
                <a:solidFill>
                  <a:srgbClr val="222222"/>
                </a:solidFill>
                <a:latin typeface="Verdana"/>
                <a:ea typeface="Verdana"/>
                <a:cs typeface="Verdana"/>
                <a:sym typeface="Verdana"/>
              </a:defRPr>
            </a:pPr>
            <a:r>
              <a:t>6. Parallel</a:t>
            </a:r>
          </a:p>
          <a:p>
            <a:pPr algn="just">
              <a:spcBef>
                <a:spcPts val="200"/>
              </a:spcBef>
              <a:defRPr>
                <a:latin typeface="Verdana"/>
                <a:ea typeface="Verdana"/>
                <a:cs typeface="Verdana"/>
                <a:sym typeface="Verdana"/>
              </a:defRPr>
            </a:pPr>
            <a:r>
              <a:t>RDDs in Spark process data in parallel.</a:t>
            </a:r>
          </a:p>
          <a:p>
            <a:pPr>
              <a:spcBef>
                <a:spcPts val="200"/>
              </a:spcBef>
              <a:defRPr b="1">
                <a:solidFill>
                  <a:srgbClr val="222222"/>
                </a:solidFill>
                <a:latin typeface="Verdana"/>
                <a:ea typeface="Verdana"/>
                <a:cs typeface="Verdana"/>
                <a:sym typeface="Verdana"/>
              </a:defRPr>
            </a:pPr>
            <a:r>
              <a:t>7. Typed</a:t>
            </a:r>
          </a:p>
          <a:p>
            <a:pPr algn="just">
              <a:spcBef>
                <a:spcPts val="200"/>
              </a:spcBef>
              <a:defRPr>
                <a:latin typeface="Verdana"/>
                <a:ea typeface="Verdana"/>
                <a:cs typeface="Verdana"/>
                <a:sym typeface="Verdana"/>
              </a:defRPr>
            </a:pPr>
            <a:r>
              <a:t> Spark RDDs have various types –RDD [int], RDD [long], RDD [string].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lnSpc>
                <a:spcPct val="80000"/>
              </a:lnSpc>
              <a:spcBef>
                <a:spcPts val="200"/>
              </a:spcBef>
              <a:defRPr b="1"/>
            </a:pPr>
            <a:r>
              <a:t>APACHE SPARK CLUSTER MANAGERS: YARN, MESOS, OR STANDALONE?</a:t>
            </a:r>
          </a:p>
          <a:p>
            <a:pPr>
              <a:lnSpc>
                <a:spcPct val="80000"/>
              </a:lnSpc>
              <a:spcBef>
                <a:spcPts val="200"/>
              </a:spcBef>
            </a:pPr>
            <a:r>
              <a:t>http://www.agildata.com/apache-spark-cluster-managers-yarn-mesos-or-standalone/</a:t>
            </a:r>
          </a:p>
          <a:p>
            <a:pPr>
              <a:lnSpc>
                <a:spcPct val="80000"/>
              </a:lnSpc>
            </a:pPr>
          </a:p>
          <a:p>
            <a:pPr>
              <a:lnSpc>
                <a:spcPct val="80000"/>
              </a:lnSpc>
              <a:spcBef>
                <a:spcPts val="200"/>
              </a:spcBef>
              <a:defRPr b="1"/>
            </a:pPr>
            <a:r>
              <a:t>WHAT IS LATENCY ?</a:t>
            </a:r>
          </a:p>
          <a:p>
            <a:pPr>
              <a:lnSpc>
                <a:spcPct val="80000"/>
              </a:lnSpc>
              <a:spcBef>
                <a:spcPts val="200"/>
              </a:spcBef>
            </a:pPr>
            <a:r>
              <a:rPr>
                <a:latin typeface="新細明體"/>
                <a:ea typeface="新細明體"/>
                <a:cs typeface="新細明體"/>
                <a:sym typeface="新細明體"/>
              </a:rPr>
              <a:t>延遲 </a:t>
            </a:r>
            <a:r>
              <a:t>(latency) : </a:t>
            </a:r>
            <a:r>
              <a:rPr>
                <a:latin typeface="新細明體"/>
                <a:ea typeface="新細明體"/>
                <a:cs typeface="新細明體"/>
                <a:sym typeface="新細明體"/>
              </a:rPr>
              <a:t>起始作業到作業開始生效之間的延遲時間</a:t>
            </a:r>
          </a:p>
          <a:p>
            <a:pPr>
              <a:lnSpc>
                <a:spcPct val="80000"/>
              </a:lnSpc>
            </a:pPr>
          </a:p>
          <a:p>
            <a:pPr>
              <a:lnSpc>
                <a:spcPct val="80000"/>
              </a:lnSpc>
              <a:spcBef>
                <a:spcPts val="200"/>
              </a:spcBef>
            </a:pPr>
            <a:r>
              <a:rPr>
                <a:latin typeface="新細明體"/>
                <a:ea typeface="新細明體"/>
                <a:cs typeface="新細明體"/>
                <a:sym typeface="新細明體"/>
              </a:rPr>
              <a:t>討論 </a:t>
            </a:r>
            <a:r>
              <a:t>: Which has higher latency</a:t>
            </a:r>
          </a:p>
          <a:p>
            <a:pPr>
              <a:lnSpc>
                <a:spcPct val="80000"/>
              </a:lnSpc>
              <a:spcBef>
                <a:spcPts val="200"/>
              </a:spcBef>
            </a:pPr>
            <a:r>
              <a:t>Airplanes or Cars ?  Airplanes</a:t>
            </a:r>
          </a:p>
          <a:p>
            <a:pPr>
              <a:lnSpc>
                <a:spcPct val="80000"/>
              </a:lnSpc>
            </a:pPr>
          </a:p>
          <a:p>
            <a:pPr>
              <a:lnSpc>
                <a:spcPct val="80000"/>
              </a:lnSpc>
              <a:spcBef>
                <a:spcPts val="200"/>
              </a:spcBef>
              <a:defRPr b="1"/>
            </a:pPr>
            <a:r>
              <a:t>WHAT IS THROUGHPUT ?</a:t>
            </a:r>
          </a:p>
          <a:p>
            <a:pPr>
              <a:lnSpc>
                <a:spcPct val="80000"/>
              </a:lnSpc>
              <a:spcBef>
                <a:spcPts val="200"/>
              </a:spcBef>
            </a:pPr>
            <a:r>
              <a:rPr>
                <a:latin typeface="新細明體"/>
                <a:ea typeface="新細明體"/>
                <a:cs typeface="新細明體"/>
                <a:sym typeface="新細明體"/>
              </a:rPr>
              <a:t>產量 </a:t>
            </a:r>
            <a:r>
              <a:t>(throughput) : </a:t>
            </a:r>
            <a:r>
              <a:rPr>
                <a:latin typeface="新細明體"/>
                <a:ea typeface="新細明體"/>
                <a:cs typeface="新細明體"/>
                <a:sym typeface="新細明體"/>
              </a:rPr>
              <a:t>這是裝置（如電腦或印表機）在一段時間內所執行之工作量的測量（如每天的工作數目）</a:t>
            </a:r>
          </a:p>
          <a:p>
            <a:pPr>
              <a:lnSpc>
                <a:spcPct val="80000"/>
              </a:lnSpc>
            </a:pPr>
          </a:p>
          <a:p>
            <a:pPr>
              <a:lnSpc>
                <a:spcPct val="80000"/>
              </a:lnSpc>
              <a:spcBef>
                <a:spcPts val="200"/>
              </a:spcBef>
            </a:pPr>
            <a:r>
              <a:rPr>
                <a:latin typeface="新細明體"/>
                <a:ea typeface="新細明體"/>
                <a:cs typeface="新細明體"/>
                <a:sym typeface="新細明體"/>
              </a:rPr>
              <a:t>討論 </a:t>
            </a:r>
            <a:r>
              <a:t>: Which has higher throughput</a:t>
            </a:r>
          </a:p>
          <a:p>
            <a:pPr>
              <a:lnSpc>
                <a:spcPct val="80000"/>
              </a:lnSpc>
              <a:spcBef>
                <a:spcPts val="200"/>
              </a:spcBef>
            </a:pPr>
            <a:r>
              <a:t>Airplanes or Cars ? Airplanes</a:t>
            </a:r>
          </a:p>
          <a:p>
            <a:pPr>
              <a:lnSpc>
                <a:spcPct val="80000"/>
              </a:lnSpc>
            </a:pPr>
          </a:p>
          <a:p>
            <a:pPr>
              <a:lnSpc>
                <a:spcPct val="80000"/>
              </a:lnSpc>
              <a:spcBef>
                <a:spcPts val="200"/>
              </a:spcBef>
              <a:defRPr b="1"/>
            </a:pPr>
            <a:r>
              <a:t>WHAT IS coarse-grained/ fine-grained ?</a:t>
            </a:r>
          </a:p>
          <a:p>
            <a:pPr>
              <a:lnSpc>
                <a:spcPct val="80000"/>
              </a:lnSpc>
              <a:spcBef>
                <a:spcPts val="200"/>
              </a:spcBef>
            </a:pPr>
            <a:r>
              <a:rPr>
                <a:latin typeface="新細明體"/>
                <a:ea typeface="新細明體"/>
                <a:cs typeface="新細明體"/>
                <a:sym typeface="新細明體"/>
              </a:rPr>
              <a:t>粗質執行緒</a:t>
            </a:r>
            <a:r>
              <a:t>(coarse-grained)</a:t>
            </a:r>
            <a:r>
              <a:rPr>
                <a:latin typeface="新細明體"/>
                <a:ea typeface="新細明體"/>
                <a:cs typeface="新細明體"/>
                <a:sym typeface="新細明體"/>
              </a:rPr>
              <a:t>與細質</a:t>
            </a:r>
            <a:r>
              <a:t>(fine-grained)</a:t>
            </a:r>
            <a:r>
              <a:rPr>
                <a:latin typeface="新細明體"/>
                <a:ea typeface="新細明體"/>
                <a:cs typeface="新細明體"/>
                <a:sym typeface="新細明體"/>
              </a:rPr>
              <a:t>的執行緒，課本裡說到粗質會執行一條執行緒一直到出現記憶體失速</a:t>
            </a:r>
            <a:r>
              <a:t>(Memory stall)</a:t>
            </a:r>
            <a:r>
              <a:rPr>
                <a:latin typeface="新細明體"/>
                <a:ea typeface="新細明體"/>
                <a:cs typeface="新細明體"/>
                <a:sym typeface="新細明體"/>
              </a:rPr>
              <a:t>才進行切換並清空管線，這樣的成本很高；而第二種細質執行緒的方式會在每個</a:t>
            </a:r>
            <a:r>
              <a:t>cycle</a:t>
            </a:r>
            <a:r>
              <a:rPr>
                <a:latin typeface="新細明體"/>
                <a:ea typeface="新細明體"/>
                <a:cs typeface="新細明體"/>
                <a:sym typeface="新細明體"/>
              </a:rPr>
              <a:t>不斷切換不同的執行緒，這樣的成本比較低。</a:t>
            </a:r>
          </a:p>
          <a:p>
            <a:pPr>
              <a:lnSpc>
                <a:spcPct val="80000"/>
              </a:lnSpc>
            </a:pPr>
          </a:p>
          <a:p>
            <a:pPr>
              <a:lnSpc>
                <a:spcPct val="80000"/>
              </a:lnSpc>
              <a:spcBef>
                <a:spcPts val="200"/>
              </a:spcBef>
            </a:pPr>
            <a:r>
              <a:rPr>
                <a:latin typeface="新細明體"/>
                <a:ea typeface="新細明體"/>
                <a:cs typeface="新細明體"/>
                <a:sym typeface="新細明體"/>
              </a:rPr>
              <a:t>我的問題是細質執行緒會一直切換執行緒為什麼這樣的成本會比粗質還低呢</a:t>
            </a:r>
            <a:r>
              <a:t>?</a:t>
            </a:r>
          </a:p>
          <a:p>
            <a:pPr>
              <a:lnSpc>
                <a:spcPct val="80000"/>
              </a:lnSpc>
            </a:pPr>
          </a:p>
          <a:p>
            <a:pPr>
              <a:lnSpc>
                <a:spcPct val="80000"/>
              </a:lnSpc>
              <a:spcBef>
                <a:spcPts val="200"/>
              </a:spcBef>
            </a:pPr>
            <a:r>
              <a:rPr>
                <a:latin typeface="新細明體"/>
                <a:ea typeface="新細明體"/>
                <a:cs typeface="新細明體"/>
                <a:sym typeface="新細明體"/>
              </a:rPr>
              <a:t>回答：</a:t>
            </a:r>
          </a:p>
          <a:p>
            <a:pPr>
              <a:lnSpc>
                <a:spcPct val="80000"/>
              </a:lnSpc>
            </a:pPr>
          </a:p>
          <a:p>
            <a:pPr>
              <a:lnSpc>
                <a:spcPct val="80000"/>
              </a:lnSpc>
              <a:spcBef>
                <a:spcPts val="200"/>
              </a:spcBef>
            </a:pPr>
            <a:r>
              <a:rPr>
                <a:latin typeface="新細明體"/>
                <a:ea typeface="新細明體"/>
                <a:cs typeface="新細明體"/>
                <a:sym typeface="新細明體"/>
              </a:rPr>
              <a:t>我試圖尋找一個解釋，但不知道合不合理，</a:t>
            </a:r>
            <a:r>
              <a:t>SMP </a:t>
            </a:r>
            <a:r>
              <a:rPr>
                <a:latin typeface="新細明體"/>
                <a:ea typeface="新細明體"/>
                <a:cs typeface="新細明體"/>
                <a:sym typeface="新細明體"/>
              </a:rPr>
              <a:t>的架構中每個 </a:t>
            </a:r>
            <a:r>
              <a:t>CPU </a:t>
            </a:r>
            <a:r>
              <a:rPr>
                <a:latin typeface="新細明體"/>
                <a:ea typeface="新細明體"/>
                <a:cs typeface="新細明體"/>
                <a:sym typeface="新細明體"/>
              </a:rPr>
              <a:t>都有一個 </a:t>
            </a:r>
            <a:r>
              <a:t>cache</a:t>
            </a:r>
            <a:r>
              <a:rPr>
                <a:latin typeface="新細明體"/>
                <a:ea typeface="新細明體"/>
                <a:cs typeface="新細明體"/>
                <a:sym typeface="新細明體"/>
              </a:rPr>
              <a:t>，因此 </a:t>
            </a:r>
            <a:r>
              <a:t>cache </a:t>
            </a:r>
            <a:r>
              <a:rPr>
                <a:latin typeface="新細明體"/>
                <a:ea typeface="新細明體"/>
                <a:cs typeface="新細明體"/>
                <a:sym typeface="新細明體"/>
              </a:rPr>
              <a:t>中儲存了一堆指令，但是這堆指令的來源到底是同一個 </a:t>
            </a:r>
            <a:r>
              <a:t>thread </a:t>
            </a:r>
            <a:r>
              <a:rPr>
                <a:latin typeface="新細明體"/>
                <a:ea typeface="新細明體"/>
                <a:cs typeface="新細明體"/>
                <a:sym typeface="新細明體"/>
              </a:rPr>
              <a:t>的還是不同 </a:t>
            </a:r>
            <a:r>
              <a:t>thread </a:t>
            </a:r>
            <a:r>
              <a:rPr>
                <a:latin typeface="新細明體"/>
                <a:ea typeface="新細明體"/>
                <a:cs typeface="新細明體"/>
                <a:sym typeface="新細明體"/>
              </a:rPr>
              <a:t>的呢？</a:t>
            </a:r>
          </a:p>
          <a:p>
            <a:pPr>
              <a:lnSpc>
                <a:spcPct val="80000"/>
              </a:lnSpc>
            </a:pPr>
          </a:p>
          <a:p>
            <a:pPr>
              <a:lnSpc>
                <a:spcPct val="80000"/>
              </a:lnSpc>
              <a:spcBef>
                <a:spcPts val="200"/>
              </a:spcBef>
            </a:pPr>
            <a:r>
              <a:rPr>
                <a:latin typeface="新細明體"/>
                <a:ea typeface="新細明體"/>
                <a:cs typeface="新細明體"/>
                <a:sym typeface="新細明體"/>
              </a:rPr>
              <a:t>假如是同一個 </a:t>
            </a:r>
            <a:r>
              <a:t>thread </a:t>
            </a:r>
            <a:r>
              <a:rPr>
                <a:latin typeface="新細明體"/>
                <a:ea typeface="新細明體"/>
                <a:cs typeface="新細明體"/>
                <a:sym typeface="新細明體"/>
              </a:rPr>
              <a:t>的指令，那麼進行 </a:t>
            </a:r>
            <a:r>
              <a:t>thread switching </a:t>
            </a:r>
            <a:r>
              <a:rPr>
                <a:latin typeface="新細明體"/>
                <a:ea typeface="新細明體"/>
                <a:cs typeface="新細明體"/>
                <a:sym typeface="新細明體"/>
              </a:rPr>
              <a:t>的成本就會非常的高，因為整個 </a:t>
            </a:r>
            <a:r>
              <a:t>cache </a:t>
            </a:r>
            <a:r>
              <a:rPr>
                <a:latin typeface="新細明體"/>
                <a:ea typeface="新細明體"/>
                <a:cs typeface="新細明體"/>
                <a:sym typeface="新細明體"/>
              </a:rPr>
              <a:t>都會失效而重讀。這也正是 </a:t>
            </a:r>
            <a:r>
              <a:t>corase-grained multithreading </a:t>
            </a:r>
            <a:r>
              <a:rPr>
                <a:latin typeface="新細明體"/>
                <a:ea typeface="新細明體"/>
                <a:cs typeface="新細明體"/>
                <a:sym typeface="新細明體"/>
              </a:rPr>
              <a:t>所採用的方法，因為在 </a:t>
            </a:r>
            <a:r>
              <a:t>memory stall (</a:t>
            </a:r>
            <a:r>
              <a:rPr>
                <a:latin typeface="新細明體"/>
                <a:ea typeface="新細明體"/>
                <a:cs typeface="新細明體"/>
                <a:sym typeface="新細明體"/>
              </a:rPr>
              <a:t>記憶體存取時期</a:t>
            </a:r>
            <a:r>
              <a:t>) </a:t>
            </a:r>
            <a:r>
              <a:rPr>
                <a:latin typeface="新細明體"/>
                <a:ea typeface="新細明體"/>
                <a:cs typeface="新細明體"/>
                <a:sym typeface="新細明體"/>
              </a:rPr>
              <a:t>正好可以將 </a:t>
            </a:r>
            <a:r>
              <a:t>cache </a:t>
            </a:r>
            <a:r>
              <a:rPr>
                <a:latin typeface="新細明體"/>
                <a:ea typeface="新細明體"/>
                <a:cs typeface="新細明體"/>
                <a:sym typeface="新細明體"/>
              </a:rPr>
              <a:t>清空載入新的程式區塊與記憶區塊。</a:t>
            </a:r>
          </a:p>
          <a:p>
            <a:pPr>
              <a:lnSpc>
                <a:spcPct val="80000"/>
              </a:lnSpc>
            </a:pPr>
          </a:p>
          <a:p>
            <a:pPr>
              <a:lnSpc>
                <a:spcPct val="80000"/>
              </a:lnSpc>
              <a:spcBef>
                <a:spcPts val="200"/>
              </a:spcBef>
            </a:pPr>
            <a:r>
              <a:rPr>
                <a:latin typeface="新細明體"/>
                <a:ea typeface="新細明體"/>
                <a:cs typeface="新細明體"/>
                <a:sym typeface="新細明體"/>
              </a:rPr>
              <a:t>假如是不同 </a:t>
            </a:r>
            <a:r>
              <a:t>thread </a:t>
            </a:r>
            <a:r>
              <a:rPr>
                <a:latin typeface="新細明體"/>
                <a:ea typeface="新細明體"/>
                <a:cs typeface="新細明體"/>
                <a:sym typeface="新細明體"/>
              </a:rPr>
              <a:t>的指令，那麼進行 </a:t>
            </a:r>
            <a:r>
              <a:t>thread switching </a:t>
            </a:r>
            <a:r>
              <a:rPr>
                <a:latin typeface="新細明體"/>
                <a:ea typeface="新細明體"/>
                <a:cs typeface="新細明體"/>
                <a:sym typeface="新細明體"/>
              </a:rPr>
              <a:t>的成本就低多了，因為 </a:t>
            </a:r>
            <a:r>
              <a:t>cache </a:t>
            </a:r>
            <a:r>
              <a:rPr>
                <a:latin typeface="新細明體"/>
                <a:ea typeface="新細明體"/>
                <a:cs typeface="新細明體"/>
                <a:sym typeface="新細明體"/>
              </a:rPr>
              <a:t>不需要全部失效，而是讓多個 </a:t>
            </a:r>
            <a:r>
              <a:t>thread </a:t>
            </a:r>
            <a:r>
              <a:rPr>
                <a:latin typeface="新細明體"/>
                <a:ea typeface="新細明體"/>
                <a:cs typeface="新細明體"/>
                <a:sym typeface="新細明體"/>
              </a:rPr>
              <a:t>的指令都同時在 </a:t>
            </a:r>
            <a:r>
              <a:t>cache </a:t>
            </a:r>
            <a:r>
              <a:rPr>
                <a:latin typeface="新細明體"/>
                <a:ea typeface="新細明體"/>
                <a:cs typeface="新細明體"/>
                <a:sym typeface="新細明體"/>
              </a:rPr>
              <a:t>當中，於是在進行 </a:t>
            </a:r>
            <a:r>
              <a:t>thread switching </a:t>
            </a:r>
            <a:r>
              <a:rPr>
                <a:latin typeface="新細明體"/>
                <a:ea typeface="新細明體"/>
                <a:cs typeface="新細明體"/>
                <a:sym typeface="新細明體"/>
              </a:rPr>
              <a:t>的成本就會較低。舉例而言，假如兩個 </a:t>
            </a:r>
            <a:r>
              <a:t>thread </a:t>
            </a:r>
            <a:r>
              <a:rPr>
                <a:latin typeface="新細明體"/>
                <a:ea typeface="新細明體"/>
                <a:cs typeface="新細明體"/>
                <a:sym typeface="新細明體"/>
              </a:rPr>
              <a:t>在同一個 </a:t>
            </a:r>
            <a:r>
              <a:t>CPU </a:t>
            </a:r>
            <a:r>
              <a:rPr>
                <a:latin typeface="新細明體"/>
                <a:ea typeface="新細明體"/>
                <a:cs typeface="新細明體"/>
                <a:sym typeface="新細明體"/>
              </a:rPr>
              <a:t>中，這兩個 </a:t>
            </a:r>
            <a:r>
              <a:t>thread </a:t>
            </a:r>
            <a:r>
              <a:rPr>
                <a:latin typeface="新細明體"/>
                <a:ea typeface="新細明體"/>
                <a:cs typeface="新細明體"/>
                <a:sym typeface="新細明體"/>
              </a:rPr>
              <a:t>的 </a:t>
            </a:r>
            <a:r>
              <a:t>register set </a:t>
            </a:r>
            <a:r>
              <a:rPr>
                <a:latin typeface="新細明體"/>
                <a:ea typeface="新細明體"/>
                <a:cs typeface="新細明體"/>
                <a:sym typeface="新細明體"/>
              </a:rPr>
              <a:t>全部都可容納在該 </a:t>
            </a:r>
            <a:r>
              <a:t>CPU </a:t>
            </a:r>
            <a:r>
              <a:rPr>
                <a:latin typeface="新細明體"/>
                <a:ea typeface="新細明體"/>
                <a:cs typeface="新細明體"/>
                <a:sym typeface="新細明體"/>
              </a:rPr>
              <a:t>的 </a:t>
            </a:r>
            <a:r>
              <a:t>cache </a:t>
            </a:r>
            <a:r>
              <a:rPr>
                <a:latin typeface="新細明體"/>
                <a:ea typeface="新細明體"/>
                <a:cs typeface="新細明體"/>
                <a:sym typeface="新細明體"/>
              </a:rPr>
              <a:t>中，於是在 </a:t>
            </a:r>
            <a:r>
              <a:t>thread switching </a:t>
            </a:r>
            <a:r>
              <a:rPr>
                <a:latin typeface="新細明體"/>
                <a:ea typeface="新細明體"/>
                <a:cs typeface="新細明體"/>
                <a:sym typeface="新細明體"/>
              </a:rPr>
              <a:t>的時候並不需要存取記憶體，只要存取 </a:t>
            </a:r>
            <a:r>
              <a:t>cache </a:t>
            </a:r>
            <a:r>
              <a:rPr>
                <a:latin typeface="新細明體"/>
                <a:ea typeface="新細明體"/>
                <a:cs typeface="新細明體"/>
                <a:sym typeface="新細明體"/>
              </a:rPr>
              <a:t>即可，如此就能在不需要進行記憶體存取的情況下切換 </a:t>
            </a:r>
            <a:r>
              <a:t>thread </a:t>
            </a:r>
            <a:r>
              <a:rPr>
                <a:latin typeface="新細明體"/>
                <a:ea typeface="新細明體"/>
                <a:cs typeface="新細明體"/>
                <a:sym typeface="新細明體"/>
              </a:rPr>
              <a:t>了 </a:t>
            </a:r>
            <a:r>
              <a:t>(</a:t>
            </a:r>
            <a:r>
              <a:rPr>
                <a:latin typeface="新細明體"/>
                <a:ea typeface="新細明體"/>
                <a:cs typeface="新細明體"/>
                <a:sym typeface="新細明體"/>
              </a:rPr>
              <a:t>雖然仍然要存取 </a:t>
            </a:r>
            <a:r>
              <a:t>cache)</a:t>
            </a:r>
            <a:r>
              <a:rPr>
                <a:latin typeface="新細明體"/>
                <a:ea typeface="新細明體"/>
                <a:cs typeface="新細明體"/>
                <a:sym typeface="新細明體"/>
              </a:rPr>
              <a:t>。</a:t>
            </a:r>
          </a:p>
          <a:p>
            <a:pPr>
              <a:lnSpc>
                <a:spcPct val="80000"/>
              </a:lnSpc>
            </a:pPr>
          </a:p>
          <a:p>
            <a:pPr>
              <a:lnSpc>
                <a:spcPct val="80000"/>
              </a:lnSpc>
              <a:spcBef>
                <a:spcPts val="200"/>
              </a:spcBef>
            </a:pPr>
            <a:r>
              <a:rPr>
                <a:latin typeface="新細明體"/>
                <a:ea typeface="新細明體"/>
                <a:cs typeface="新細明體"/>
                <a:sym typeface="新細明體"/>
              </a:rPr>
              <a:t>請注意關鍵在 </a:t>
            </a:r>
            <a:r>
              <a:t>SMP </a:t>
            </a:r>
            <a:r>
              <a:rPr>
                <a:latin typeface="新細明體"/>
                <a:ea typeface="新細明體"/>
                <a:cs typeface="新細明體"/>
                <a:sym typeface="新細明體"/>
              </a:rPr>
              <a:t>的硬體架構，每個 </a:t>
            </a:r>
            <a:r>
              <a:t>CPU </a:t>
            </a:r>
            <a:r>
              <a:rPr>
                <a:latin typeface="新細明體"/>
                <a:ea typeface="新細明體"/>
                <a:cs typeface="新細明體"/>
                <a:sym typeface="新細明體"/>
              </a:rPr>
              <a:t>都有自己的 </a:t>
            </a:r>
            <a:r>
              <a:t>cache </a:t>
            </a:r>
            <a:r>
              <a:rPr>
                <a:latin typeface="新細明體"/>
                <a:ea typeface="新細明體"/>
                <a:cs typeface="新細明體"/>
                <a:sym typeface="新細明體"/>
              </a:rPr>
              <a:t>這個特性，因此 </a:t>
            </a:r>
            <a:r>
              <a:t>fine-grained </a:t>
            </a:r>
            <a:r>
              <a:rPr>
                <a:latin typeface="新細明體"/>
                <a:ea typeface="新細明體"/>
                <a:cs typeface="新細明體"/>
                <a:sym typeface="新細明體"/>
              </a:rPr>
              <a:t>的架構可以不需要重新讀取 </a:t>
            </a:r>
            <a:r>
              <a:t>memory</a:t>
            </a:r>
            <a:r>
              <a:rPr>
                <a:latin typeface="新細明體"/>
                <a:ea typeface="新細明體"/>
                <a:cs typeface="新細明體"/>
                <a:sym typeface="新細明體"/>
              </a:rPr>
              <a:t>。</a:t>
            </a:r>
          </a:p>
          <a:p>
            <a:pPr>
              <a:lnSpc>
                <a:spcPct val="80000"/>
              </a:lnSpc>
            </a:pPr>
          </a:p>
          <a:p>
            <a:pPr>
              <a:lnSpc>
                <a:spcPct val="80000"/>
              </a:lnSpc>
              <a:spcBef>
                <a:spcPts val="200"/>
              </a:spcBef>
            </a:pPr>
            <a:r>
              <a:rPr>
                <a:latin typeface="新細明體"/>
                <a:ea typeface="新細明體"/>
                <a:cs typeface="新細明體"/>
                <a:sym typeface="新細明體"/>
              </a:rPr>
              <a:t>但是仍有一些小疑點，作者提到 </a:t>
            </a:r>
            <a:r>
              <a:t>corase-grained multithreading </a:t>
            </a:r>
            <a:r>
              <a:rPr>
                <a:latin typeface="新細明體"/>
                <a:ea typeface="新細明體"/>
                <a:cs typeface="新細明體"/>
                <a:sym typeface="新細明體"/>
              </a:rPr>
              <a:t>的 </a:t>
            </a:r>
            <a:r>
              <a:t>pipeline </a:t>
            </a:r>
            <a:r>
              <a:rPr>
                <a:latin typeface="新細明體"/>
                <a:ea typeface="新細明體"/>
                <a:cs typeface="新細明體"/>
                <a:sym typeface="新細明體"/>
              </a:rPr>
              <a:t>需要重新 </a:t>
            </a:r>
            <a:r>
              <a:t>flush </a:t>
            </a:r>
            <a:r>
              <a:rPr>
                <a:latin typeface="新細明體"/>
                <a:ea typeface="新細明體"/>
                <a:cs typeface="新細明體"/>
                <a:sym typeface="新細明體"/>
              </a:rPr>
              <a:t>之後才能進行，這表示 </a:t>
            </a:r>
            <a:r>
              <a:t>fine-graine multithreading </a:t>
            </a:r>
            <a:r>
              <a:rPr>
                <a:latin typeface="新細明體"/>
                <a:ea typeface="新細明體"/>
                <a:cs typeface="新細明體"/>
                <a:sym typeface="新細明體"/>
              </a:rPr>
              <a:t>的 </a:t>
            </a:r>
            <a:r>
              <a:t>pipeline </a:t>
            </a:r>
            <a:r>
              <a:rPr>
                <a:latin typeface="新細明體"/>
                <a:ea typeface="新細明體"/>
                <a:cs typeface="新細明體"/>
                <a:sym typeface="新細明體"/>
              </a:rPr>
              <a:t>不需要 </a:t>
            </a:r>
            <a:r>
              <a:t>flush </a:t>
            </a:r>
            <a:r>
              <a:rPr>
                <a:latin typeface="新細明體"/>
                <a:ea typeface="新細明體"/>
                <a:cs typeface="新細明體"/>
                <a:sym typeface="新細明體"/>
              </a:rPr>
              <a:t>就能繼續進行。</a:t>
            </a:r>
          </a:p>
          <a:p>
            <a:pPr>
              <a:lnSpc>
                <a:spcPct val="80000"/>
              </a:lnSpc>
            </a:pPr>
          </a:p>
          <a:p>
            <a:pPr>
              <a:lnSpc>
                <a:spcPct val="80000"/>
              </a:lnSpc>
              <a:spcBef>
                <a:spcPts val="200"/>
              </a:spcBef>
            </a:pPr>
            <a:r>
              <a:rPr>
                <a:latin typeface="新細明體"/>
                <a:ea typeface="新細明體"/>
                <a:cs typeface="新細明體"/>
                <a:sym typeface="新細明體"/>
              </a:rPr>
              <a:t>經過思考之後，我認為在 </a:t>
            </a:r>
            <a:r>
              <a:t>fine-graine multithreading </a:t>
            </a:r>
            <a:r>
              <a:rPr>
                <a:latin typeface="新細明體"/>
                <a:ea typeface="新細明體"/>
                <a:cs typeface="新細明體"/>
                <a:sym typeface="新細明體"/>
              </a:rPr>
              <a:t>的 </a:t>
            </a:r>
            <a:r>
              <a:t>pipeline </a:t>
            </a:r>
            <a:r>
              <a:rPr>
                <a:latin typeface="新細明體"/>
                <a:ea typeface="新細明體"/>
                <a:cs typeface="新細明體"/>
                <a:sym typeface="新細明體"/>
              </a:rPr>
              <a:t>不需要 </a:t>
            </a:r>
            <a:r>
              <a:t>flush </a:t>
            </a:r>
            <a:r>
              <a:rPr>
                <a:latin typeface="新細明體"/>
                <a:ea typeface="新細明體"/>
                <a:cs typeface="新細明體"/>
                <a:sym typeface="新細明體"/>
              </a:rPr>
              <a:t>就能繼續進行是可行的，</a:t>
            </a:r>
            <a:r>
              <a:t>thread </a:t>
            </a:r>
            <a:r>
              <a:rPr>
                <a:latin typeface="新細明體"/>
                <a:ea typeface="新細明體"/>
                <a:cs typeface="新細明體"/>
                <a:sym typeface="新細明體"/>
              </a:rPr>
              <a:t>切換確實不會影響到整體效能太多。</a:t>
            </a:r>
          </a:p>
          <a:p>
            <a:pPr>
              <a:lnSpc>
                <a:spcPct val="80000"/>
              </a:lnSpc>
            </a:pPr>
          </a:p>
          <a:p>
            <a:pPr>
              <a:lnSpc>
                <a:spcPct val="80000"/>
              </a:lnSpc>
            </a:pPr>
          </a:p>
          <a:p>
            <a:pPr>
              <a:lnSpc>
                <a:spcPct val="80000"/>
              </a:lnSpc>
              <a:spcBef>
                <a:spcPts val="200"/>
              </a:spcBef>
            </a:pPr>
            <a:r>
              <a:rPr>
                <a:latin typeface="新細明體"/>
                <a:ea typeface="新細明體"/>
                <a:cs typeface="新細明體"/>
                <a:sym typeface="新細明體"/>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a:p>
        </p:txBody>
      </p:sp>
      <p:sp>
        <p:nvSpPr>
          <p:cNvPr id="78" name="Shape 78"/>
          <p:cNvSpPr/>
          <p:nvPr>
            <p:ph type="body" sz="quarter" idx="1"/>
          </p:nvPr>
        </p:nvSpPr>
        <p:spPr>
          <a:prstGeom prst="rect">
            <a:avLst/>
          </a:prstGeom>
        </p:spPr>
        <p:txBody>
          <a:bodyPr/>
          <a:lstStyle/>
          <a:p>
            <a:pPr>
              <a:lnSpc>
                <a:spcPct val="80000"/>
              </a:lnSpc>
              <a:spcBef>
                <a:spcPts val="200"/>
              </a:spcBef>
              <a:defRPr b="1"/>
            </a:pPr>
            <a:r>
              <a:t>Introducing GraphFrames</a:t>
            </a:r>
          </a:p>
          <a:p>
            <a:pPr>
              <a:lnSpc>
                <a:spcPct val="80000"/>
              </a:lnSpc>
              <a:spcBef>
                <a:spcPts val="200"/>
              </a:spcBef>
            </a:pPr>
            <a:r>
              <a:t>https://databricks.com/blog/2016/03/03/introducing-graphframes.html</a:t>
            </a:r>
          </a:p>
          <a:p>
            <a:pPr>
              <a:lnSpc>
                <a:spcPct val="80000"/>
              </a:lnSpc>
            </a:pPr>
          </a:p>
          <a:p>
            <a:pPr>
              <a:lnSpc>
                <a:spcPct val="80000"/>
              </a:lnSpc>
            </a:pPr>
          </a:p>
          <a:p>
            <a:pPr>
              <a:lnSpc>
                <a:spcPct val="80000"/>
              </a:lnSpc>
              <a:spcBef>
                <a:spcPts val="200"/>
              </a:spcBef>
            </a:pPr>
            <a:r>
              <a:t>You should look at GraphFrames (https://github.com/graphframes/graphframes), which wraps GraphX algorithms under the DataFrames API and it provides Python interface.</a:t>
            </a:r>
          </a:p>
          <a:p>
            <a:pPr>
              <a:lnSpc>
                <a:spcPct val="80000"/>
              </a:lnSpc>
              <a:spcBef>
                <a:spcPts val="200"/>
              </a:spcBef>
            </a:pPr>
            <a:r>
              <a:t>Here is a quick example from http://graphframes.github.io/quick-start.html, with slight modification so that it works</a:t>
            </a:r>
          </a:p>
          <a:p>
            <a:pPr>
              <a:lnSpc>
                <a:spcPct val="80000"/>
              </a:lnSpc>
              <a:spcBef>
                <a:spcPts val="200"/>
              </a:spcBef>
            </a:pPr>
            <a:r>
              <a:t>first start pyspark with the graphframes pkg loaded</a:t>
            </a:r>
          </a:p>
          <a:p>
            <a:pPr>
              <a:lnSpc>
                <a:spcPct val="80000"/>
              </a:lnSpc>
            </a:pPr>
          </a:p>
          <a:p>
            <a:pPr>
              <a:lnSpc>
                <a:spcPct val="80000"/>
              </a:lnSpc>
              <a:spcBef>
                <a:spcPts val="200"/>
              </a:spcBef>
            </a:pPr>
            <a:r>
              <a:t>pyspark --packages graphframes:graphframes:0.1.0-spark1.6</a:t>
            </a:r>
          </a:p>
          <a:p>
            <a:pPr>
              <a:lnSpc>
                <a:spcPct val="80000"/>
              </a:lnSpc>
            </a:pPr>
          </a:p>
          <a:p>
            <a:pPr>
              <a:lnSpc>
                <a:spcPct val="80000"/>
              </a:lnSpc>
              <a:spcBef>
                <a:spcPts val="200"/>
              </a:spcBef>
            </a:pPr>
            <a:r>
              <a:t>python code:</a:t>
            </a:r>
          </a:p>
          <a:p>
            <a:pPr>
              <a:lnSpc>
                <a:spcPct val="80000"/>
              </a:lnSpc>
            </a:pPr>
          </a:p>
          <a:p>
            <a:pPr>
              <a:lnSpc>
                <a:spcPct val="80000"/>
              </a:lnSpc>
              <a:spcBef>
                <a:spcPts val="200"/>
              </a:spcBef>
            </a:pPr>
            <a:r>
              <a:t>from graphframes import *</a:t>
            </a:r>
          </a:p>
          <a:p>
            <a:pPr>
              <a:lnSpc>
                <a:spcPct val="80000"/>
              </a:lnSpc>
            </a:pPr>
          </a:p>
          <a:p>
            <a:pPr>
              <a:lnSpc>
                <a:spcPct val="80000"/>
              </a:lnSpc>
              <a:spcBef>
                <a:spcPts val="200"/>
              </a:spcBef>
            </a:pPr>
            <a:r>
              <a:t># Create a Vertex DataFrame with unique ID column "id"</a:t>
            </a:r>
          </a:p>
          <a:p>
            <a:pPr>
              <a:lnSpc>
                <a:spcPct val="80000"/>
              </a:lnSpc>
              <a:spcBef>
                <a:spcPts val="200"/>
              </a:spcBef>
            </a:pPr>
            <a:r>
              <a:t>v = sqlContext.createDataFrame([</a:t>
            </a:r>
          </a:p>
          <a:p>
            <a:pPr>
              <a:lnSpc>
                <a:spcPct val="80000"/>
              </a:lnSpc>
              <a:spcBef>
                <a:spcPts val="200"/>
              </a:spcBef>
            </a:pPr>
            <a:r>
              <a:t>  ("a", "Alice", 34),</a:t>
            </a:r>
          </a:p>
          <a:p>
            <a:pPr>
              <a:lnSpc>
                <a:spcPct val="80000"/>
              </a:lnSpc>
              <a:spcBef>
                <a:spcPts val="200"/>
              </a:spcBef>
            </a:pPr>
            <a:r>
              <a:t>  ("b", "Bob", 36),</a:t>
            </a:r>
          </a:p>
          <a:p>
            <a:pPr>
              <a:lnSpc>
                <a:spcPct val="80000"/>
              </a:lnSpc>
              <a:spcBef>
                <a:spcPts val="200"/>
              </a:spcBef>
            </a:pPr>
            <a:r>
              <a:t>  ("c", "Charlie", 30),</a:t>
            </a:r>
          </a:p>
          <a:p>
            <a:pPr>
              <a:lnSpc>
                <a:spcPct val="80000"/>
              </a:lnSpc>
              <a:spcBef>
                <a:spcPts val="200"/>
              </a:spcBef>
            </a:pPr>
            <a:r>
              <a:t>], ["id", "name", "age"])</a:t>
            </a:r>
          </a:p>
          <a:p>
            <a:pPr>
              <a:lnSpc>
                <a:spcPct val="80000"/>
              </a:lnSpc>
            </a:pPr>
          </a:p>
          <a:p>
            <a:pPr>
              <a:lnSpc>
                <a:spcPct val="80000"/>
              </a:lnSpc>
              <a:spcBef>
                <a:spcPts val="200"/>
              </a:spcBef>
            </a:pPr>
            <a:r>
              <a:t># Create an Edge DataFrame with "src" and "dst" columns</a:t>
            </a:r>
          </a:p>
          <a:p>
            <a:pPr>
              <a:lnSpc>
                <a:spcPct val="80000"/>
              </a:lnSpc>
              <a:spcBef>
                <a:spcPts val="200"/>
              </a:spcBef>
            </a:pPr>
            <a:r>
              <a:t>e = sqlContext.createDataFrame([</a:t>
            </a:r>
          </a:p>
          <a:p>
            <a:pPr>
              <a:lnSpc>
                <a:spcPct val="80000"/>
              </a:lnSpc>
              <a:spcBef>
                <a:spcPts val="200"/>
              </a:spcBef>
            </a:pPr>
            <a:r>
              <a:t>  ("a", "b", "friend"),</a:t>
            </a:r>
          </a:p>
          <a:p>
            <a:pPr>
              <a:lnSpc>
                <a:spcPct val="80000"/>
              </a:lnSpc>
              <a:spcBef>
                <a:spcPts val="200"/>
              </a:spcBef>
            </a:pPr>
            <a:r>
              <a:t>  ("b", "c", "follow"),</a:t>
            </a:r>
          </a:p>
          <a:p>
            <a:pPr>
              <a:lnSpc>
                <a:spcPct val="80000"/>
              </a:lnSpc>
              <a:spcBef>
                <a:spcPts val="200"/>
              </a:spcBef>
            </a:pPr>
            <a:r>
              <a:t>  ("c", "b", "follow"),</a:t>
            </a:r>
          </a:p>
          <a:p>
            <a:pPr>
              <a:lnSpc>
                <a:spcPct val="80000"/>
              </a:lnSpc>
              <a:spcBef>
                <a:spcPts val="200"/>
              </a:spcBef>
            </a:pPr>
            <a:r>
              <a:t>], ["src", "dst", "relationship"])</a:t>
            </a:r>
          </a:p>
          <a:p>
            <a:pPr>
              <a:lnSpc>
                <a:spcPct val="80000"/>
              </a:lnSpc>
              <a:spcBef>
                <a:spcPts val="200"/>
              </a:spcBef>
            </a:pPr>
            <a:r>
              <a:t># Create a GraphFrame</a:t>
            </a:r>
          </a:p>
          <a:p>
            <a:pPr>
              <a:lnSpc>
                <a:spcPct val="80000"/>
              </a:lnSpc>
              <a:spcBef>
                <a:spcPts val="200"/>
              </a:spcBef>
            </a:pPr>
            <a:r>
              <a:t>g = GraphFrame(v, e)</a:t>
            </a:r>
          </a:p>
          <a:p>
            <a:pPr>
              <a:lnSpc>
                <a:spcPct val="80000"/>
              </a:lnSpc>
            </a:pPr>
          </a:p>
          <a:p>
            <a:pPr>
              <a:lnSpc>
                <a:spcPct val="80000"/>
              </a:lnSpc>
              <a:spcBef>
                <a:spcPts val="200"/>
              </a:spcBef>
            </a:pPr>
            <a:r>
              <a:t># Query: Get in-degree of each vertex.</a:t>
            </a:r>
          </a:p>
          <a:p>
            <a:pPr>
              <a:lnSpc>
                <a:spcPct val="80000"/>
              </a:lnSpc>
              <a:spcBef>
                <a:spcPts val="200"/>
              </a:spcBef>
            </a:pPr>
            <a:r>
              <a:t>g.inDegrees.show()</a:t>
            </a:r>
          </a:p>
          <a:p>
            <a:pPr>
              <a:lnSpc>
                <a:spcPct val="80000"/>
              </a:lnSpc>
            </a:pPr>
          </a:p>
          <a:p>
            <a:pPr>
              <a:lnSpc>
                <a:spcPct val="80000"/>
              </a:lnSpc>
              <a:spcBef>
                <a:spcPts val="200"/>
              </a:spcBef>
            </a:pPr>
            <a:r>
              <a:t># Query: Count the number of "follow" connections in the graph.</a:t>
            </a:r>
          </a:p>
          <a:p>
            <a:pPr>
              <a:lnSpc>
                <a:spcPct val="80000"/>
              </a:lnSpc>
              <a:spcBef>
                <a:spcPts val="200"/>
              </a:spcBef>
            </a:pPr>
            <a:r>
              <a:t>g.edges.filter("relationship = 'follow'").count()</a:t>
            </a:r>
          </a:p>
          <a:p>
            <a:pPr>
              <a:lnSpc>
                <a:spcPct val="80000"/>
              </a:lnSpc>
            </a:pPr>
          </a:p>
          <a:p>
            <a:pPr>
              <a:lnSpc>
                <a:spcPct val="80000"/>
              </a:lnSpc>
              <a:spcBef>
                <a:spcPts val="200"/>
              </a:spcBef>
            </a:pPr>
            <a:r>
              <a:t># Run PageRank algorithm, and show results.</a:t>
            </a:r>
          </a:p>
          <a:p>
            <a:pPr>
              <a:lnSpc>
                <a:spcPct val="80000"/>
              </a:lnSpc>
              <a:spcBef>
                <a:spcPts val="200"/>
              </a:spcBef>
            </a:pPr>
            <a:r>
              <a:t>results = g.pageRank(resetProbability=0.01, maxIter=20)</a:t>
            </a:r>
          </a:p>
          <a:p>
            <a:pPr>
              <a:lnSpc>
                <a:spcPct val="80000"/>
              </a:lnSpc>
              <a:spcBef>
                <a:spcPts val="200"/>
              </a:spcBef>
            </a:pPr>
            <a:r>
              <a:t>results.vertices.select("id", "pagerank").show()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defRPr b="1"/>
            </a:pPr>
            <a:r>
              <a:t>1. Linux Process vs. Thread (必讀)</a:t>
            </a:r>
          </a:p>
          <a:p>
            <a:pPr/>
            <a:r>
              <a:t>https://www.baeldung.com/linux/process-vs-thread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defRPr b="1"/>
            </a:pPr>
            <a:r>
              <a:t>Spark 配置指南 </a:t>
            </a:r>
          </a:p>
          <a:p>
            <a:pPr/>
            <a:r>
              <a:t>https://colobu.com/2014/12/10/spark-configuration/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lnSpc>
                <a:spcPct val="80000"/>
              </a:lnSpc>
              <a:spcBef>
                <a:spcPts val="200"/>
              </a:spcBef>
            </a:pPr>
            <a:r>
              <a:t>$ </a:t>
            </a:r>
            <a:r>
              <a:rPr b="1"/>
              <a:t>spark-submit  --master yarn  --driver-memory  512m   --executor-memory  512m  spark-basic.py 2&gt;/dev/null</a:t>
            </a:r>
            <a:endParaRPr b="1"/>
          </a:p>
          <a:p>
            <a:pPr>
              <a:lnSpc>
                <a:spcPct val="80000"/>
              </a:lnSpc>
              <a:spcBef>
                <a:spcPts val="200"/>
              </a:spcBef>
            </a:pPr>
            <a:r>
              <a:t>                                      :::</a:t>
            </a:r>
          </a:p>
          <a:p>
            <a:pPr>
              <a:lnSpc>
                <a:spcPct val="80000"/>
              </a:lnSpc>
              <a:spcBef>
                <a:spcPts val="200"/>
              </a:spcBef>
            </a:pPr>
            <a:r>
              <a:t> File "/home/bigred/spark-basic.py", line 10, in mod</a:t>
            </a:r>
          </a:p>
          <a:p>
            <a:pPr>
              <a:lnSpc>
                <a:spcPct val="80000"/>
              </a:lnSpc>
              <a:spcBef>
                <a:spcPts val="200"/>
              </a:spcBef>
            </a:pPr>
            <a:r>
              <a:t>ImportError: No module named numpy</a:t>
            </a:r>
          </a:p>
          <a:p>
            <a:pPr>
              <a:lnSpc>
                <a:spcPct val="80000"/>
              </a:lnSpc>
              <a:spcBef>
                <a:spcPts val="200"/>
              </a:spcBef>
            </a:pPr>
            <a:r>
              <a:t>                                      :::</a:t>
            </a:r>
          </a:p>
          <a:p>
            <a:pPr>
              <a:lnSpc>
                <a:spcPct val="80000"/>
              </a:lnSpc>
            </a:pPr>
          </a:p>
          <a:p>
            <a:pPr>
              <a:lnSpc>
                <a:spcPct val="80000"/>
              </a:lnSpc>
              <a:spcBef>
                <a:spcPts val="200"/>
              </a:spcBef>
            </a:pPr>
            <a:r>
              <a:rPr>
                <a:latin typeface="新細明體"/>
                <a:ea typeface="新細明體"/>
                <a:cs typeface="新細明體"/>
                <a:sym typeface="新細明體"/>
              </a:rPr>
              <a:t>上述錯誤訊息</a:t>
            </a:r>
            <a:r>
              <a:t>, </a:t>
            </a:r>
            <a:r>
              <a:rPr>
                <a:latin typeface="新細明體"/>
                <a:ea typeface="新細明體"/>
                <a:cs typeface="新細明體"/>
                <a:sym typeface="新細明體"/>
              </a:rPr>
              <a:t>因為工作站 </a:t>
            </a:r>
            <a:r>
              <a:t>(dta1, dtw1,dtw2, dtw3) </a:t>
            </a:r>
            <a:r>
              <a:rPr>
                <a:latin typeface="新細明體"/>
                <a:ea typeface="新細明體"/>
                <a:cs typeface="新細明體"/>
                <a:sym typeface="新細明體"/>
              </a:rPr>
              <a:t>執行 </a:t>
            </a:r>
            <a:r>
              <a:t>cluster-spark-basic.py </a:t>
            </a:r>
            <a:r>
              <a:rPr>
                <a:latin typeface="新細明體"/>
                <a:ea typeface="新細明體"/>
                <a:cs typeface="新細明體"/>
                <a:sym typeface="新細明體"/>
              </a:rPr>
              <a:t>這程式時</a:t>
            </a:r>
            <a:r>
              <a:t>, </a:t>
            </a:r>
            <a:r>
              <a:rPr>
                <a:latin typeface="新細明體"/>
                <a:ea typeface="新細明體"/>
                <a:cs typeface="新細明體"/>
                <a:sym typeface="新細明體"/>
              </a:rPr>
              <a:t>找不到所需的 </a:t>
            </a:r>
            <a:r>
              <a:t>numpy module, </a:t>
            </a:r>
            <a:r>
              <a:rPr>
                <a:latin typeface="新細明體"/>
                <a:ea typeface="新細明體"/>
                <a:cs typeface="新細明體"/>
                <a:sym typeface="新細明體"/>
              </a:rPr>
              <a:t>解決方法是到每一台工作站安裝所需的 </a:t>
            </a:r>
            <a:r>
              <a:t>numpy module.</a:t>
            </a:r>
          </a:p>
          <a:p>
            <a:pPr>
              <a:lnSpc>
                <a:spcPct val="80000"/>
              </a:lnSpc>
            </a:pPr>
          </a:p>
          <a:p>
            <a:pPr>
              <a:lnSpc>
                <a:spcPct val="80000"/>
              </a:lnSpc>
            </a:pPr>
          </a:p>
          <a:p>
            <a:pPr>
              <a:spcBef>
                <a:spcPts val="0"/>
              </a:spcBef>
              <a:defRPr>
                <a:latin typeface="Verdana"/>
                <a:ea typeface="Verdana"/>
                <a:cs typeface="Verdana"/>
                <a:sym typeface="Verdana"/>
              </a:defRPr>
            </a:pPr>
            <a:r>
              <a:rPr>
                <a:latin typeface="標楷體"/>
                <a:ea typeface="標楷體"/>
                <a:cs typeface="標楷體"/>
                <a:sym typeface="標楷體"/>
              </a:rPr>
              <a:t>在 </a:t>
            </a:r>
            <a:r>
              <a:t>dta1</a:t>
            </a:r>
            <a:r>
              <a:rPr>
                <a:latin typeface="標楷體"/>
                <a:ea typeface="標楷體"/>
                <a:cs typeface="標楷體"/>
                <a:sym typeface="標楷體"/>
              </a:rPr>
              <a:t> 終端機</a:t>
            </a:r>
            <a:r>
              <a:t>, </a:t>
            </a:r>
            <a:r>
              <a:rPr>
                <a:latin typeface="標楷體"/>
                <a:ea typeface="標楷體"/>
                <a:cs typeface="標楷體"/>
                <a:sym typeface="標楷體"/>
              </a:rPr>
              <a:t>執行以下命令 </a:t>
            </a:r>
            <a:r>
              <a:t>:</a:t>
            </a:r>
          </a:p>
          <a:p>
            <a:pPr/>
            <a:r>
              <a:t>$ ssh dta1 'sudo apt install python3-numpy -y'</a:t>
            </a:r>
          </a:p>
          <a:p>
            <a:pPr/>
            <a:r>
              <a:t>$ ssh dtw1 'sudo apt install python3-numpy -y'</a:t>
            </a:r>
          </a:p>
          <a:p>
            <a:pPr/>
            <a:r>
              <a:t>$ ssh dtw2 'sudo apt install python3-numpy -y'</a:t>
            </a:r>
          </a:p>
          <a:p>
            <a:pPr/>
            <a:r>
              <a:t>$ ssh dtw3 'sudo apt install python3-numpy -y'</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lnSpc>
                <a:spcPct val="80000"/>
              </a:lnSpc>
              <a:spcBef>
                <a:spcPts val="200"/>
              </a:spcBef>
              <a:defRPr b="1">
                <a:latin typeface="Verdana"/>
                <a:ea typeface="Verdana"/>
                <a:cs typeface="Verdana"/>
                <a:sym typeface="Verdana"/>
              </a:defRPr>
            </a:pPr>
            <a:r>
              <a:t>1. Spark On YARN </a:t>
            </a:r>
            <a:r>
              <a:rPr b="0">
                <a:latin typeface="新細明體"/>
                <a:ea typeface="新細明體"/>
                <a:cs typeface="新細明體"/>
                <a:sym typeface="新細明體"/>
              </a:rPr>
              <a:t>内存分配</a:t>
            </a:r>
          </a:p>
          <a:p>
            <a:pPr>
              <a:lnSpc>
                <a:spcPct val="80000"/>
              </a:lnSpc>
              <a:spcBef>
                <a:spcPts val="200"/>
              </a:spcBef>
              <a:defRPr>
                <a:latin typeface="Verdana"/>
                <a:ea typeface="Verdana"/>
                <a:cs typeface="Verdana"/>
                <a:sym typeface="Verdana"/>
              </a:defRPr>
            </a:pPr>
            <a:r>
              <a:t>http://blog.javachen.com/2015/06/09/memory-in-spark-on-yarn.html</a:t>
            </a:r>
          </a:p>
          <a:p>
            <a:pPr>
              <a:lnSpc>
                <a:spcPct val="80000"/>
              </a:lnSpc>
              <a:defRPr>
                <a:latin typeface="Verdana"/>
                <a:ea typeface="Verdana"/>
                <a:cs typeface="Verdana"/>
                <a:sym typeface="Verdana"/>
              </a:defRPr>
            </a:pPr>
          </a:p>
          <a:p>
            <a:pPr>
              <a:lnSpc>
                <a:spcPct val="80000"/>
              </a:lnSpc>
              <a:spcBef>
                <a:spcPts val="200"/>
              </a:spcBef>
              <a:defRPr b="1">
                <a:latin typeface="Verdana"/>
                <a:ea typeface="Verdana"/>
                <a:cs typeface="Verdana"/>
                <a:sym typeface="Verdana"/>
              </a:defRPr>
            </a:pPr>
            <a:r>
              <a:t>2. Running Spark On YARN</a:t>
            </a:r>
          </a:p>
          <a:p>
            <a:pPr>
              <a:lnSpc>
                <a:spcPct val="80000"/>
              </a:lnSpc>
              <a:spcBef>
                <a:spcPts val="200"/>
              </a:spcBef>
              <a:defRPr>
                <a:latin typeface="Verdana"/>
                <a:ea typeface="Verdana"/>
                <a:cs typeface="Verdana"/>
                <a:sym typeface="Verdana"/>
              </a:defRPr>
            </a:pPr>
            <a:r>
              <a:t>http://badrit.com/blog/2015/2/29/running-spark-on-yarn#.WJhORvl9600</a:t>
            </a:r>
          </a:p>
          <a:p>
            <a:pPr>
              <a:lnSpc>
                <a:spcPct val="80000"/>
              </a:lnSpc>
              <a:spcBef>
                <a:spcPts val="200"/>
              </a:spcBef>
            </a:pPr>
            <a:endParaRPr>
              <a:latin typeface="Verdana"/>
              <a:ea typeface="Verdana"/>
              <a:cs typeface="Verdana"/>
              <a:sym typeface="Verdana"/>
            </a:endParaRPr>
          </a:p>
          <a:p>
            <a:pPr>
              <a:lnSpc>
                <a:spcPct val="80000"/>
              </a:lnSpc>
              <a:spcBef>
                <a:spcPts val="200"/>
              </a:spcBef>
              <a:defRPr b="1"/>
            </a:pPr>
            <a:r>
              <a:t>3. </a:t>
            </a:r>
            <a:r>
              <a:rPr>
                <a:latin typeface="Verdana"/>
                <a:ea typeface="Verdana"/>
                <a:cs typeface="Verdana"/>
                <a:sym typeface="Verdana"/>
              </a:rPr>
              <a:t>Apache Spark Internals</a:t>
            </a:r>
            <a:endParaRPr>
              <a:latin typeface="Verdana"/>
              <a:ea typeface="Verdana"/>
              <a:cs typeface="Verdana"/>
              <a:sym typeface="Verdana"/>
            </a:endParaRPr>
          </a:p>
          <a:p>
            <a:pPr>
              <a:lnSpc>
                <a:spcPct val="80000"/>
              </a:lnSpc>
              <a:spcBef>
                <a:spcPts val="200"/>
              </a:spcBef>
              <a:defRPr>
                <a:latin typeface="Verdana"/>
                <a:ea typeface="Verdana"/>
                <a:cs typeface="Verdana"/>
                <a:sym typeface="Verdana"/>
              </a:defRPr>
            </a:pPr>
            <a:r>
              <a:t>https://www.learningjournal.guru/article/apache-spark/apache-spark-internals/</a:t>
            </a:r>
          </a:p>
          <a:p>
            <a:pPr>
              <a:lnSpc>
                <a:spcPct val="80000"/>
              </a:lnSpc>
              <a:spcBef>
                <a:spcPts val="200"/>
              </a:spcBef>
            </a:pPr>
          </a:p>
          <a:p>
            <a:pPr>
              <a:lnSpc>
                <a:spcPct val="80000"/>
              </a:lnSpc>
              <a:spcBef>
                <a:spcPts val="200"/>
              </a:spcBef>
            </a:pPr>
            <a:r>
              <a:t>In </a:t>
            </a:r>
            <a:r>
              <a:rPr b="1"/>
              <a:t>yarn-client mode,</a:t>
            </a:r>
            <a:r>
              <a:t> the driver runs in the client process, and the application master is only used for requesting resources from YARN.</a:t>
            </a:r>
          </a:p>
          <a:p>
            <a:pPr>
              <a:lnSpc>
                <a:spcPct val="80000"/>
              </a:lnSpc>
              <a:spcBef>
                <a:spcPts val="200"/>
              </a:spcBef>
            </a:pPr>
            <a:r>
              <a:t>yarn-client mode makes sense for interactive and debugging uses where you want to see your application's output immediately (on the client process side).</a:t>
            </a:r>
          </a:p>
          <a:p>
            <a:pPr>
              <a:lnSpc>
                <a:spcPct val="80000"/>
              </a:lnSpc>
              <a:spcBef>
                <a:spcPts val="200"/>
              </a:spcBef>
            </a:pPr>
          </a:p>
          <a:p>
            <a:pPr>
              <a:lnSpc>
                <a:spcPct val="80000"/>
              </a:lnSpc>
              <a:spcBef>
                <a:spcPts val="200"/>
              </a:spcBef>
            </a:pPr>
          </a:p>
          <a:p>
            <a:pPr>
              <a:defRPr b="1" sz="1400"/>
            </a:pPr>
            <a:r>
              <a:t>Client 部署模式</a:t>
            </a:r>
          </a:p>
          <a:p>
            <a:pPr/>
            <a:r>
              <a:t>（1）客户端向Yarn提交Spark Application，提交的工具可以是spark-submit等。客户端本地启动Driver。</a:t>
            </a:r>
          </a:p>
          <a:p>
            <a:pPr/>
          </a:p>
          <a:p>
            <a:pPr/>
            <a:r>
              <a:t>（2）ResourceManager接受到请求后，为Application分配第一个Container用来运行ApplicationMaster，这里的ApplicationMaster指的是ExecutorLauncher，它不包括Drriver,只负责启动Executor和客户端的Driver进行通信。</a:t>
            </a:r>
          </a:p>
          <a:p>
            <a:pPr/>
          </a:p>
          <a:p>
            <a:pPr/>
            <a:r>
              <a:t>（3）ExecutorLauncher向ResourceManager申请资源以运行Executor。ExecutorLauncher的请求、分配资源是通过YarnAllocationHandle来完成的。</a:t>
            </a:r>
          </a:p>
          <a:p>
            <a:pPr/>
          </a:p>
          <a:p>
            <a:pPr/>
            <a:r>
              <a:t>（4）ResourceManager分配Container给ExecutorLauncher，Executor-Launcher和相关的NodeManager通信，在获得的Container上启动CoarseGrainedExecutorBackend，CoarseGrainedExecutorBackend启动后，开始向运行在客户端的Driver中的SparkContext注册并申请Task,这一点和Yarn-Cluster模式不一样。SparkContext在Spark Application中初始化时，使用YarnClient-SchedulerBackend配合YarnClientClusterScheduler进行任务的调度，而YarnClientClusterScheduler只是对TaskSchedulerImpl的一个简单包装，增加了对Executor的等待逻辑等。</a:t>
            </a:r>
          </a:p>
          <a:p>
            <a:pPr/>
          </a:p>
          <a:p>
            <a:pPr/>
            <a:r>
              <a:t>（5）运行在客户端中的SparkContext分配Task给CoarseGrainedExecutor-Backend执行，CoarseGrainedExecutorBackend运行Task并向SparkContext汇报运行状况。</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19"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 name="大標題文字"/>
          <p:cNvSpPr txBox="1"/>
          <p:nvPr>
            <p:ph type="title"/>
          </p:nvPr>
        </p:nvSpPr>
        <p:spPr>
          <a:xfrm>
            <a:off x="830262" y="0"/>
            <a:ext cx="7399338" cy="841375"/>
          </a:xfrm>
          <a:prstGeom prst="rect">
            <a:avLst/>
          </a:prstGeom>
        </p:spPr>
        <p:txBody>
          <a:bodyPr>
            <a:normAutofit fontScale="100000" lnSpcReduction="0"/>
          </a:bodyPr>
          <a:lstStyle/>
          <a:p>
            <a:pPr/>
            <a:r>
              <a:t>大標題文字</a:t>
            </a:r>
          </a:p>
        </p:txBody>
      </p:sp>
      <p:sp>
        <p:nvSpPr>
          <p:cNvPr id="21"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2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29" name="大標題文字"/>
          <p:cNvSpPr txBox="1"/>
          <p:nvPr>
            <p:ph type="title"/>
          </p:nvPr>
        </p:nvSpPr>
        <p:spPr>
          <a:xfrm>
            <a:off x="830262" y="0"/>
            <a:ext cx="7399338" cy="841375"/>
          </a:xfrm>
          <a:prstGeom prst="rect">
            <a:avLst/>
          </a:prstGeom>
        </p:spPr>
        <p:txBody>
          <a:bodyPr>
            <a:normAutofit fontScale="100000" lnSpcReduction="0"/>
          </a:bodyPr>
          <a:lstStyle/>
          <a:p>
            <a:pPr/>
            <a:r>
              <a:t>大標題文字</a:t>
            </a:r>
          </a:p>
        </p:txBody>
      </p:sp>
      <p:sp>
        <p:nvSpPr>
          <p:cNvPr id="30"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2"/>
              </a:buBlip>
            </a:lvl1pPr>
            <a:lvl2pPr marL="631825" indent="-174625"/>
          </a:lstStyle>
          <a:p>
            <a:pPr/>
            <a:r>
              <a:t>內文層級一</a:t>
            </a:r>
          </a:p>
          <a:p>
            <a:pPr lvl="1"/>
            <a:r>
              <a:t>內文層級二</a:t>
            </a:r>
          </a:p>
          <a:p>
            <a:pPr lvl="2"/>
            <a:r>
              <a:t>內文層級三</a:t>
            </a:r>
          </a:p>
          <a:p>
            <a:pPr lvl="3"/>
            <a:r>
              <a:t>內文層級四</a:t>
            </a:r>
          </a:p>
          <a:p>
            <a:pPr lvl="4"/>
            <a:r>
              <a:t>內文層級五</a:t>
            </a:r>
          </a:p>
        </p:txBody>
      </p:sp>
      <p:sp>
        <p:nvSpPr>
          <p:cNvPr id="31" name="幻燈片編號"/>
          <p:cNvSpPr txBox="1"/>
          <p:nvPr>
            <p:ph type="sldNum" sz="quarter" idx="2"/>
          </p:nvPr>
        </p:nvSpPr>
        <p:spPr>
          <a:xfrm>
            <a:off x="6553200" y="6172200"/>
            <a:ext cx="2133600" cy="368301"/>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lumOff val="44000"/>
          </a:schemeClr>
        </a:solidFill>
      </p:bgPr>
    </p:bg>
    <p:spTree>
      <p:nvGrpSpPr>
        <p:cNvPr id="1" name=""/>
        <p:cNvGrpSpPr/>
        <p:nvPr/>
      </p:nvGrpSpPr>
      <p:grpSpPr>
        <a:xfrm>
          <a:off x="0" y="0"/>
          <a:ext cx="0" cy="0"/>
          <a:chOff x="0" y="0"/>
          <a:chExt cx="0" cy="0"/>
        </a:xfrm>
      </p:grpSpPr>
      <p:pic>
        <p:nvPicPr>
          <p:cNvPr id="2"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 name="大標題文字"/>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大標題文字</a:t>
            </a:r>
          </a:p>
        </p:txBody>
      </p:sp>
      <p:sp>
        <p:nvSpPr>
          <p:cNvPr id="4" name="內文層級一…"/>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5" name="幻燈片編號"/>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1pPr>
      <a:lvl2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2pPr>
      <a:lvl3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3pPr>
      <a:lvl4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4pPr>
      <a:lvl5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5pPr>
      <a:lvl6pPr marL="0" marR="0" indent="4572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6pPr>
      <a:lvl7pPr marL="0" marR="0" indent="9144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7pPr>
      <a:lvl8pPr marL="0" marR="0" indent="13716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8pPr>
      <a:lvl9pPr marL="0" marR="0" indent="18288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9pPr>
    </p:titleStyle>
    <p:bodyStyle>
      <a:lvl1pPr marL="228600" marR="0" indent="-228600" algn="l" defTabSz="914400" rtl="0" latinLnBrk="0">
        <a:lnSpc>
          <a:spcPct val="90000"/>
        </a:lnSpc>
        <a:spcBef>
          <a:spcPts val="1100"/>
        </a:spcBef>
        <a:spcAft>
          <a:spcPts val="0"/>
        </a:spcAft>
        <a:buClrTx/>
        <a:buSzPct val="70000"/>
        <a:buFontTx/>
        <a:buBlip>
          <a:blip r:embed="rId3"/>
        </a:buBlip>
        <a:tabLst/>
        <a:defRPr b="1" baseline="0" cap="none" i="0" spc="0" strike="noStrike" sz="2400" u="none">
          <a:solidFill>
            <a:srgbClr val="000000"/>
          </a:solidFill>
          <a:uFillTx/>
          <a:latin typeface="Arial Narrow"/>
          <a:ea typeface="Arial Narrow"/>
          <a:cs typeface="Arial Narrow"/>
          <a:sym typeface="Arial Narrow"/>
        </a:defRPr>
      </a:lvl1pPr>
      <a:lvl2pPr marL="690033" marR="0" indent="-232833" algn="l" defTabSz="914400" rtl="0" latinLnBrk="0">
        <a:lnSpc>
          <a:spcPct val="90000"/>
        </a:lnSpc>
        <a:spcBef>
          <a:spcPts val="1100"/>
        </a:spcBef>
        <a:spcAft>
          <a:spcPts val="0"/>
        </a:spcAft>
        <a:buClrTx/>
        <a:buSzPct val="100000"/>
        <a:buFontTx/>
        <a:buChar char="•"/>
        <a:tabLst/>
        <a:defRPr b="1" baseline="0" cap="none" i="0" spc="0" strike="noStrike" sz="2400" u="none">
          <a:solidFill>
            <a:srgbClr val="000000"/>
          </a:solidFill>
          <a:uFillTx/>
          <a:latin typeface="Arial Narrow"/>
          <a:ea typeface="Arial Narrow"/>
          <a:cs typeface="Arial Narrow"/>
          <a:sym typeface="Arial Narrow"/>
        </a:defRPr>
      </a:lvl2pPr>
      <a:lvl3pPr marL="0" marR="0" indent="854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3pPr>
      <a:lvl4pPr marL="0" marR="0" indent="108902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4pPr>
      <a:lvl5pPr marL="0" marR="0" indent="13112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kknews.cc/zh-tw/tech/n5br42g.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開源叢集運算平台"/>
          <p:cNvSpPr txBox="1"/>
          <p:nvPr/>
        </p:nvSpPr>
        <p:spPr>
          <a:xfrm>
            <a:off x="2387917" y="4062412"/>
            <a:ext cx="41681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0" sz="4000">
                <a:latin typeface="標楷體"/>
                <a:ea typeface="標楷體"/>
                <a:cs typeface="標楷體"/>
                <a:sym typeface="標楷體"/>
              </a:defRPr>
            </a:lvl1pPr>
          </a:lstStyle>
          <a:p>
            <a:pPr/>
            <a:r>
              <a:t>開源叢集運算平台</a:t>
            </a:r>
          </a:p>
        </p:txBody>
      </p:sp>
      <p:sp>
        <p:nvSpPr>
          <p:cNvPr id="41"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pic>
        <p:nvPicPr>
          <p:cNvPr id="42" name="image.png" descr="image.png"/>
          <p:cNvPicPr>
            <a:picLocks noChangeAspect="1"/>
          </p:cNvPicPr>
          <p:nvPr/>
        </p:nvPicPr>
        <p:blipFill>
          <a:blip r:embed="rId3">
            <a:extLst/>
          </a:blip>
          <a:stretch>
            <a:fillRect/>
          </a:stretch>
        </p:blipFill>
        <p:spPr>
          <a:xfrm>
            <a:off x="2898775" y="1984375"/>
            <a:ext cx="3148013" cy="202088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設定 Spark 系統"/>
          <p:cNvSpPr txBox="1"/>
          <p:nvPr>
            <p:ph type="title" idx="4294967295"/>
          </p:nvPr>
        </p:nvSpPr>
        <p:spPr>
          <a:xfrm>
            <a:off x="830262" y="0"/>
            <a:ext cx="7488238" cy="841375"/>
          </a:xfrm>
          <a:prstGeom prst="rect">
            <a:avLst/>
          </a:prstGeom>
        </p:spPr>
        <p:txBody>
          <a:bodyPr>
            <a:normAutofit fontScale="100000" lnSpcReduction="0"/>
          </a:bodyPr>
          <a:lstStyle/>
          <a:p>
            <a:pPr>
              <a:defRPr b="0" sz="3200">
                <a:latin typeface="標楷體"/>
                <a:ea typeface="標楷體"/>
                <a:cs typeface="標楷體"/>
                <a:sym typeface="標楷體"/>
              </a:defRPr>
            </a:pPr>
            <a:r>
              <a:t>設定 </a:t>
            </a:r>
            <a:r>
              <a:rPr sz="3000">
                <a:latin typeface="Verdana"/>
                <a:ea typeface="Verdana"/>
                <a:cs typeface="Verdana"/>
                <a:sym typeface="Verdana"/>
              </a:rPr>
              <a:t>Spark</a:t>
            </a:r>
            <a:r>
              <a:rPr b="1" sz="2800">
                <a:latin typeface="Verdana"/>
                <a:ea typeface="Verdana"/>
                <a:cs typeface="Verdana"/>
                <a:sym typeface="Verdana"/>
              </a:rPr>
              <a:t> </a:t>
            </a:r>
            <a:r>
              <a:t>系統</a:t>
            </a:r>
          </a:p>
        </p:txBody>
      </p:sp>
      <p:sp>
        <p:nvSpPr>
          <p:cNvPr id="86" name="在 Windows 系統的 cmd.exe 視窗, 執行以下命令…"/>
          <p:cNvSpPr txBox="1"/>
          <p:nvPr/>
        </p:nvSpPr>
        <p:spPr>
          <a:xfrm>
            <a:off x="888206" y="1198880"/>
            <a:ext cx="7367588" cy="4523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t>在 </a:t>
            </a:r>
            <a:r>
              <a:rPr b="1" sz="1600">
                <a:latin typeface="Verdana"/>
                <a:ea typeface="Verdana"/>
                <a:cs typeface="Verdana"/>
                <a:sym typeface="Verdana"/>
              </a:rPr>
              <a:t>Windows</a:t>
            </a:r>
            <a:r>
              <a:t> 系統的 </a:t>
            </a:r>
            <a:r>
              <a:rPr b="1" sz="1600">
                <a:latin typeface="Verdana"/>
                <a:ea typeface="Verdana"/>
                <a:cs typeface="Verdana"/>
                <a:sym typeface="Verdana"/>
              </a:rPr>
              <a:t>cmd.exe</a:t>
            </a:r>
            <a:r>
              <a:t> 視窗, 執行以下命令</a:t>
            </a:r>
          </a:p>
          <a:p>
            <a:pPr>
              <a:defRPr b="0" sz="1600">
                <a:solidFill>
                  <a:srgbClr val="C00000"/>
                </a:solidFill>
                <a:latin typeface="Verdana"/>
                <a:ea typeface="Verdana"/>
                <a:cs typeface="Verdana"/>
                <a:sym typeface="Verdana"/>
              </a:defRPr>
            </a:pPr>
            <a:r>
              <a:t>$ </a:t>
            </a:r>
            <a:r>
              <a:rPr b="1">
                <a:solidFill>
                  <a:srgbClr val="0070C0"/>
                </a:solidFill>
              </a:rPr>
              <a:t>ssh bigred@</a:t>
            </a:r>
            <a:r>
              <a:rPr b="1">
                <a:solidFill>
                  <a:srgbClr val="942192"/>
                </a:solidFill>
              </a:rPr>
              <a:t>&lt;dta1 ip&gt;</a:t>
            </a:r>
            <a:r>
              <a:rPr b="1">
                <a:solidFill>
                  <a:srgbClr val="0070C0"/>
                </a:solidFill>
              </a:rPr>
              <a:t> </a:t>
            </a:r>
            <a:endParaRPr b="1">
              <a:solidFill>
                <a:srgbClr val="0070C0"/>
              </a:solidFill>
            </a:endParaRPr>
          </a:p>
          <a:p>
            <a:pPr>
              <a:defRPr b="0" sz="1600">
                <a:solidFill>
                  <a:srgbClr val="C00000"/>
                </a:solidFill>
                <a:latin typeface="Verdana"/>
                <a:ea typeface="Verdana"/>
                <a:cs typeface="Verdana"/>
                <a:sym typeface="Verdana"/>
              </a:defRPr>
            </a:pPr>
            <a:r>
              <a:t>bigred@172.16.119.3's password: </a:t>
            </a:r>
            <a:r>
              <a:rPr b="1">
                <a:solidFill>
                  <a:srgbClr val="0070C0"/>
                </a:solidFill>
              </a:rPr>
              <a:t>bigred</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cat $SPARK_HOME/conf/spark-defaults.conf </a:t>
            </a:r>
          </a:p>
          <a:p>
            <a:pPr>
              <a:defRPr b="0" sz="1500">
                <a:solidFill>
                  <a:srgbClr val="C00000"/>
                </a:solidFill>
                <a:latin typeface="Verdana"/>
                <a:ea typeface="Verdana"/>
                <a:cs typeface="Verdana"/>
                <a:sym typeface="Verdana"/>
              </a:defRPr>
            </a:pPr>
            <a:r>
              <a:t>spark.master                    yarn</a:t>
            </a:r>
          </a:p>
          <a:p>
            <a:pPr>
              <a:defRPr b="0" sz="1500">
                <a:solidFill>
                  <a:srgbClr val="C00000"/>
                </a:solidFill>
                <a:latin typeface="Verdana"/>
                <a:ea typeface="Verdana"/>
                <a:cs typeface="Verdana"/>
                <a:sym typeface="Verdana"/>
              </a:defRPr>
            </a:pPr>
            <a:r>
              <a:t>spark.executor.memory           512m</a:t>
            </a:r>
          </a:p>
          <a:p>
            <a:pPr>
              <a:defRPr b="0" sz="1500">
                <a:solidFill>
                  <a:srgbClr val="C00000"/>
                </a:solidFill>
                <a:latin typeface="Verdana"/>
                <a:ea typeface="Verdana"/>
                <a:cs typeface="Verdana"/>
                <a:sym typeface="Verdana"/>
              </a:defRPr>
            </a:pPr>
            <a:r>
              <a:t>spark.driver.memory             512m</a:t>
            </a:r>
          </a:p>
          <a:p>
            <a:pPr>
              <a:defRPr b="0" sz="1500">
                <a:solidFill>
                  <a:srgbClr val="C00000"/>
                </a:solidFill>
                <a:latin typeface="Verdana"/>
                <a:ea typeface="Verdana"/>
                <a:cs typeface="Verdana"/>
                <a:sym typeface="Verdana"/>
              </a:defRPr>
            </a:pPr>
            <a:r>
              <a:t>spark.yarn.submit.waitAppCompletion false</a:t>
            </a:r>
          </a:p>
          <a:p>
            <a:pPr>
              <a:defRPr b="0" sz="1500">
                <a:solidFill>
                  <a:srgbClr val="C00000"/>
                </a:solidFill>
                <a:latin typeface="Verdana"/>
                <a:ea typeface="Verdana"/>
                <a:cs typeface="Verdana"/>
                <a:sym typeface="Verdana"/>
              </a:defRPr>
            </a:pPr>
            <a:r>
              <a:t>#Turns on logging for applications submitted from this machine </a:t>
            </a:r>
          </a:p>
          <a:p>
            <a:pPr>
              <a:defRPr b="0" sz="1500">
                <a:solidFill>
                  <a:srgbClr val="C00000"/>
                </a:solidFill>
                <a:latin typeface="Verdana"/>
                <a:ea typeface="Verdana"/>
                <a:cs typeface="Verdana"/>
                <a:sym typeface="Verdana"/>
              </a:defRPr>
            </a:pPr>
            <a:r>
              <a:t>spark.eventLog.enabled          true </a:t>
            </a:r>
          </a:p>
          <a:p>
            <a:pPr>
              <a:defRPr b="0" sz="1500">
                <a:solidFill>
                  <a:srgbClr val="C00000"/>
                </a:solidFill>
                <a:latin typeface="Verdana"/>
                <a:ea typeface="Verdana"/>
                <a:cs typeface="Verdana"/>
                <a:sym typeface="Verdana"/>
              </a:defRPr>
            </a:pPr>
            <a:r>
              <a:t>spark.eventLog.dir              </a:t>
            </a:r>
            <a:r>
              <a:rPr b="1"/>
              <a:t>hdfs://dtm1:8020/tmp/spark-events</a:t>
            </a:r>
            <a:r>
              <a:t> </a:t>
            </a:r>
          </a:p>
          <a:p>
            <a:pPr>
              <a:defRPr b="0" sz="1500">
                <a:solidFill>
                  <a:srgbClr val="C00000"/>
                </a:solidFill>
                <a:latin typeface="Verdana"/>
                <a:ea typeface="Verdana"/>
                <a:cs typeface="Verdana"/>
                <a:sym typeface="Verdana"/>
              </a:defRPr>
            </a:pPr>
            <a:r>
              <a:t>spark.history.fs.logDirectory   </a:t>
            </a:r>
            <a:r>
              <a:rPr b="1"/>
              <a:t>hdfs://dtm1:8020/tmp/spark-events</a:t>
            </a:r>
          </a:p>
          <a:p>
            <a:pPr>
              <a:defRPr b="0" sz="15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指定 </a:t>
            </a:r>
            <a:r>
              <a:rPr b="1" sz="1600">
                <a:latin typeface="Verdana"/>
                <a:ea typeface="Verdana"/>
                <a:cs typeface="Verdana"/>
                <a:sym typeface="Verdana"/>
              </a:rPr>
              <a:t>pyspark</a:t>
            </a:r>
            <a:r>
              <a:t> 使用那個 </a:t>
            </a:r>
            <a:r>
              <a:rPr b="1" sz="1600">
                <a:latin typeface="Verdana"/>
                <a:ea typeface="Verdana"/>
                <a:cs typeface="Verdana"/>
                <a:sym typeface="Verdana"/>
              </a:rPr>
              <a:t>python</a:t>
            </a:r>
            <a:r>
              <a:t> 版本</a:t>
            </a:r>
          </a:p>
          <a:p>
            <a:pPr>
              <a:defRPr b="0" sz="1500">
                <a:solidFill>
                  <a:srgbClr val="C00000"/>
                </a:solidFill>
                <a:latin typeface="Verdana"/>
                <a:ea typeface="Verdana"/>
                <a:cs typeface="Verdana"/>
                <a:sym typeface="Verdana"/>
              </a:defRPr>
            </a:pPr>
            <a:r>
              <a:t>$ </a:t>
            </a:r>
            <a:r>
              <a:rPr b="1" sz="1600">
                <a:solidFill>
                  <a:srgbClr val="0070C0"/>
                </a:solidFill>
              </a:rPr>
              <a:t>cat </a:t>
            </a:r>
            <a:r>
              <a:rPr b="1">
                <a:solidFill>
                  <a:srgbClr val="0070C0"/>
                </a:solidFill>
              </a:rPr>
              <a:t>$SPARK_HOME</a:t>
            </a:r>
            <a:r>
              <a:rPr b="1" sz="1600">
                <a:solidFill>
                  <a:srgbClr val="0070C0"/>
                </a:solidFill>
              </a:rPr>
              <a:t>/conf/spark-env.sh</a:t>
            </a:r>
            <a:r>
              <a:t> </a:t>
            </a:r>
          </a:p>
          <a:p>
            <a:pPr>
              <a:defRPr b="0" sz="1500">
                <a:solidFill>
                  <a:srgbClr val="C00000"/>
                </a:solidFill>
                <a:latin typeface="Verdana"/>
                <a:ea typeface="Verdana"/>
                <a:cs typeface="Verdana"/>
                <a:sym typeface="Verdana"/>
              </a:defRPr>
            </a:pPr>
            <a:r>
              <a:t>export SPARK_LOG_DIR=/tmp</a:t>
            </a:r>
          </a:p>
          <a:p>
            <a:pPr>
              <a:defRPr b="0" sz="1500">
                <a:solidFill>
                  <a:srgbClr val="C00000"/>
                </a:solidFill>
                <a:latin typeface="Verdana"/>
                <a:ea typeface="Verdana"/>
                <a:cs typeface="Verdana"/>
                <a:sym typeface="Verdana"/>
              </a:defRPr>
            </a:pPr>
            <a:r>
              <a:t>export PYSPARK_PYTHON=</a:t>
            </a:r>
            <a:r>
              <a:rPr b="1"/>
              <a:t>/usr/bin/python3</a:t>
            </a:r>
          </a:p>
          <a:p>
            <a:pPr>
              <a:defRPr b="0" sz="1500">
                <a:solidFill>
                  <a:srgbClr val="C00000"/>
                </a:solidFill>
                <a:latin typeface="Verdana"/>
                <a:ea typeface="Verdana"/>
                <a:cs typeface="Verdana"/>
                <a:sym typeface="Verdana"/>
              </a:defRPr>
            </a:pPr>
            <a:r>
              <a:t>export PYSPARK_DRIVER_PYTHON=</a:t>
            </a:r>
            <a:r>
              <a:rPr b="1"/>
              <a:t>/usr/bin/python3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啟動 pyspark"/>
          <p:cNvSpPr txBox="1"/>
          <p:nvPr>
            <p:ph type="title" idx="4294967295"/>
          </p:nvPr>
        </p:nvSpPr>
        <p:spPr>
          <a:xfrm>
            <a:off x="830262" y="0"/>
            <a:ext cx="7488238" cy="841375"/>
          </a:xfrm>
          <a:prstGeom prst="rect">
            <a:avLst/>
          </a:prstGeom>
        </p:spPr>
        <p:txBody>
          <a:bodyPr>
            <a:normAutofit fontScale="100000" lnSpcReduction="0"/>
          </a:bodyPr>
          <a:lstStyle/>
          <a:p>
            <a:pPr>
              <a:defRPr b="0" sz="3200">
                <a:latin typeface="標楷體"/>
                <a:ea typeface="標楷體"/>
                <a:cs typeface="標楷體"/>
                <a:sym typeface="標楷體"/>
              </a:defRPr>
            </a:pPr>
            <a:r>
              <a:t>啟動 </a:t>
            </a:r>
            <a:r>
              <a:rPr b="1" sz="3000">
                <a:latin typeface="Verdana"/>
                <a:ea typeface="Verdana"/>
                <a:cs typeface="Verdana"/>
                <a:sym typeface="Verdana"/>
              </a:rPr>
              <a:t>pyspark</a:t>
            </a:r>
          </a:p>
        </p:txBody>
      </p:sp>
      <p:sp>
        <p:nvSpPr>
          <p:cNvPr id="91" name="$ pyspark  --master yarn  --num-executors 1 --executor-memory 512m…"/>
          <p:cNvSpPr txBox="1"/>
          <p:nvPr/>
        </p:nvSpPr>
        <p:spPr>
          <a:xfrm>
            <a:off x="854255" y="1221513"/>
            <a:ext cx="7255617" cy="447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pyspark  --master yarn  </a:t>
            </a:r>
            <a:r>
              <a:rPr b="1">
                <a:solidFill>
                  <a:srgbClr val="00B050"/>
                </a:solidFill>
              </a:rPr>
              <a:t>--num-executors 1 </a:t>
            </a:r>
            <a:r>
              <a:rPr b="1">
                <a:solidFill>
                  <a:srgbClr val="0070C0"/>
                </a:solidFill>
              </a:rPr>
              <a:t>--executor-memory 512m</a:t>
            </a:r>
            <a:endParaRPr b="1">
              <a:solidFill>
                <a:srgbClr val="0070C0"/>
              </a:solidFill>
            </a:endParaRPr>
          </a:p>
          <a:p>
            <a:pPr>
              <a:defRPr b="0" sz="1400">
                <a:solidFill>
                  <a:srgbClr val="C00000"/>
                </a:solidFill>
                <a:latin typeface="Verdana"/>
                <a:ea typeface="Verdana"/>
                <a:cs typeface="Verdana"/>
                <a:sym typeface="Verdana"/>
              </a:defRPr>
            </a:pPr>
            <a:r>
              <a:t>Python 3.8.10 (default, Mar 15 2022, 12:22:08)</a:t>
            </a:r>
          </a:p>
          <a:p>
            <a:pPr>
              <a:defRPr b="0" sz="1400">
                <a:solidFill>
                  <a:srgbClr val="C00000"/>
                </a:solidFill>
                <a:latin typeface="Verdana"/>
                <a:ea typeface="Verdana"/>
                <a:cs typeface="Verdana"/>
                <a:sym typeface="Verdana"/>
              </a:defRPr>
            </a:pPr>
            <a:r>
              <a:t>[GCC 9.4.0] on linux</a:t>
            </a: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      ____              __</a:t>
            </a:r>
          </a:p>
          <a:p>
            <a:pPr>
              <a:defRPr b="0" sz="1400">
                <a:solidFill>
                  <a:srgbClr val="C00000"/>
                </a:solidFill>
                <a:latin typeface="Verdana"/>
                <a:ea typeface="Verdana"/>
                <a:cs typeface="Verdana"/>
                <a:sym typeface="Verdana"/>
              </a:defRPr>
            </a:pPr>
            <a:r>
              <a:t>     / __/__  ___ _____/ /__</a:t>
            </a:r>
          </a:p>
          <a:p>
            <a:pPr>
              <a:defRPr b="0" sz="1400">
                <a:solidFill>
                  <a:srgbClr val="C00000"/>
                </a:solidFill>
                <a:latin typeface="Verdana"/>
                <a:ea typeface="Verdana"/>
                <a:cs typeface="Verdana"/>
                <a:sym typeface="Verdana"/>
              </a:defRPr>
            </a:pPr>
            <a:r>
              <a:t>    _\ \/ _ \/ _ `/ __/  '_/</a:t>
            </a:r>
          </a:p>
          <a:p>
            <a:pPr>
              <a:defRPr b="0" sz="1400">
                <a:solidFill>
                  <a:srgbClr val="C00000"/>
                </a:solidFill>
                <a:latin typeface="Verdana"/>
                <a:ea typeface="Verdana"/>
                <a:cs typeface="Verdana"/>
                <a:sym typeface="Verdana"/>
              </a:defRPr>
            </a:pPr>
            <a:r>
              <a:t>   /__ / .__/\_,_/_/ /_/\_\   version 3.2.2</a:t>
            </a:r>
          </a:p>
          <a:p>
            <a:pPr>
              <a:defRPr b="0" sz="1400">
                <a:solidFill>
                  <a:srgbClr val="C00000"/>
                </a:solidFill>
                <a:latin typeface="Verdana"/>
                <a:ea typeface="Verdana"/>
                <a:cs typeface="Verdana"/>
                <a:sym typeface="Verdana"/>
              </a:defRPr>
            </a:pPr>
            <a:r>
              <a:t>      /_/</a:t>
            </a:r>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Using Python version 3.8.10 (default, Mar 15 2022 12:22:08)</a:t>
            </a:r>
          </a:p>
          <a:p>
            <a:pPr>
              <a:defRPr b="0" sz="1400">
                <a:solidFill>
                  <a:srgbClr val="C00000"/>
                </a:solidFill>
                <a:latin typeface="Verdana"/>
                <a:ea typeface="Verdana"/>
                <a:cs typeface="Verdana"/>
                <a:sym typeface="Verdana"/>
              </a:defRPr>
            </a:pPr>
            <a:r>
              <a:t>Spark context Web UI available at http://dta1:4040</a:t>
            </a:r>
          </a:p>
          <a:p>
            <a:pPr>
              <a:defRPr b="0" sz="1400">
                <a:solidFill>
                  <a:srgbClr val="C00000"/>
                </a:solidFill>
                <a:latin typeface="Verdana"/>
                <a:ea typeface="Verdana"/>
                <a:cs typeface="Verdana"/>
                <a:sym typeface="Verdana"/>
              </a:defRPr>
            </a:pPr>
            <a:r>
              <a:t>Spark context available as 'sc' (master = yarn, app id = application_1652351857327_0016).</a:t>
            </a:r>
          </a:p>
          <a:p>
            <a:pPr>
              <a:defRPr b="0" sz="1400">
                <a:solidFill>
                  <a:srgbClr val="C00000"/>
                </a:solidFill>
                <a:latin typeface="Verdana"/>
                <a:ea typeface="Verdana"/>
                <a:cs typeface="Verdana"/>
                <a:sym typeface="Verdana"/>
              </a:defRPr>
            </a:pPr>
            <a:r>
              <a:t>SparkSession available as 'spark'.</a:t>
            </a:r>
          </a:p>
          <a:p>
            <a:pPr>
              <a:defRPr b="0" sz="1400">
                <a:solidFill>
                  <a:srgbClr val="C00000"/>
                </a:solidFill>
                <a:latin typeface="Verdana"/>
                <a:ea typeface="Verdana"/>
                <a:cs typeface="Verdana"/>
                <a:sym typeface="Verdana"/>
              </a:defRPr>
            </a:pPr>
            <a:r>
              <a:t>&gt;&gt;&gt; </a:t>
            </a:r>
          </a:p>
          <a:p>
            <a:pPr>
              <a:defRPr b="0" sz="1000">
                <a:solidFill>
                  <a:srgbClr val="C00000"/>
                </a:solidFill>
                <a:latin typeface="Verdana"/>
                <a:ea typeface="Verdana"/>
                <a:cs typeface="Verdana"/>
                <a:sym typeface="Verdana"/>
              </a:defRPr>
            </a:pPr>
          </a:p>
          <a:p>
            <a:pPr>
              <a:defRPr b="0" sz="1600">
                <a:solidFill>
                  <a:srgbClr val="C00000"/>
                </a:solidFill>
                <a:latin typeface="標楷體"/>
                <a:ea typeface="標楷體"/>
                <a:cs typeface="標楷體"/>
                <a:sym typeface="標楷體"/>
              </a:defRPr>
            </a:pPr>
            <a:r>
              <a:rPr b="1">
                <a:latin typeface="Verdana"/>
                <a:ea typeface="Verdana"/>
                <a:cs typeface="Verdana"/>
                <a:sym typeface="Verdana"/>
              </a:rPr>
              <a:t>[註] </a:t>
            </a:r>
            <a:r>
              <a:t>一定要設定 </a:t>
            </a:r>
            <a:r>
              <a:rPr sz="1500">
                <a:latin typeface="Verdana"/>
                <a:ea typeface="Verdana"/>
                <a:cs typeface="Verdana"/>
                <a:sym typeface="Verdana"/>
              </a:rPr>
              <a:t>--executor-memory</a:t>
            </a:r>
            <a:r>
              <a:t> 這參數, 因 </a:t>
            </a:r>
            <a:r>
              <a:rPr sz="1500">
                <a:latin typeface="Verdana"/>
                <a:ea typeface="Verdana"/>
                <a:cs typeface="Verdana"/>
                <a:sym typeface="Verdana"/>
              </a:rPr>
              <a:t>spark-defaults.conf</a:t>
            </a:r>
            <a:r>
              <a:t> 這設定檔沒有宣告, 如沒設定 </a:t>
            </a:r>
            <a:r>
              <a:rPr sz="1500">
                <a:latin typeface="Verdana"/>
                <a:ea typeface="Verdana"/>
                <a:cs typeface="Verdana"/>
                <a:sym typeface="Verdana"/>
              </a:rPr>
              <a:t>--executor-memory</a:t>
            </a:r>
            <a:r>
              <a:t> 這參數, 內定大小為 </a:t>
            </a:r>
            <a:r>
              <a:rPr sz="1500">
                <a:latin typeface="Verdana"/>
                <a:ea typeface="Verdana"/>
                <a:cs typeface="Verdana"/>
                <a:sym typeface="Verdana"/>
              </a:rPr>
              <a:t>1024m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pyspark 交談模式 - Pi Estimation"/>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rPr sz="3000"/>
              <a:t>pyspark</a:t>
            </a:r>
            <a:r>
              <a:t> </a:t>
            </a:r>
            <a:r>
              <a:rPr b="0" sz="3200">
                <a:latin typeface="標楷體"/>
                <a:ea typeface="標楷體"/>
                <a:cs typeface="標楷體"/>
                <a:sym typeface="標楷體"/>
              </a:rPr>
              <a:t>交談模式 </a:t>
            </a:r>
            <a:r>
              <a:rPr sz="3200"/>
              <a:t>- </a:t>
            </a:r>
            <a:r>
              <a:t>Pi Estimation</a:t>
            </a:r>
          </a:p>
        </p:txBody>
      </p:sp>
      <p:sp>
        <p:nvSpPr>
          <p:cNvPr id="94" name="將以下程式段, 複製到 pyspark 交談模式…"/>
          <p:cNvSpPr txBox="1"/>
          <p:nvPr/>
        </p:nvSpPr>
        <p:spPr>
          <a:xfrm>
            <a:off x="907256" y="1251999"/>
            <a:ext cx="7245351" cy="419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t>將以下程式段, 複製到 </a:t>
            </a:r>
            <a:r>
              <a:rPr b="1" sz="1600">
                <a:latin typeface="Verdana"/>
                <a:ea typeface="Verdana"/>
                <a:cs typeface="Verdana"/>
                <a:sym typeface="Verdana"/>
              </a:rPr>
              <a:t>pyspark</a:t>
            </a:r>
            <a:r>
              <a:t> 交談模式</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b="1">
                <a:solidFill>
                  <a:srgbClr val="0070C0"/>
                </a:solidFill>
              </a:rPr>
              <a:t>from random import *</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rPr b="1">
                <a:solidFill>
                  <a:srgbClr val="0070C0"/>
                </a:solidFill>
              </a:rPr>
              <a:t>def sample(p):</a:t>
            </a:r>
            <a:endParaRPr b="1">
              <a:solidFill>
                <a:srgbClr val="0070C0"/>
              </a:solidFill>
            </a:endParaRPr>
          </a:p>
          <a:p>
            <a:pPr>
              <a:defRPr sz="1600">
                <a:solidFill>
                  <a:srgbClr val="0070C0"/>
                </a:solidFill>
                <a:latin typeface="Verdana"/>
                <a:ea typeface="Verdana"/>
                <a:cs typeface="Verdana"/>
                <a:sym typeface="Verdana"/>
              </a:defRPr>
            </a:pPr>
            <a:r>
              <a:t>   x, y = random(), random()</a:t>
            </a:r>
          </a:p>
          <a:p>
            <a:pPr>
              <a:defRPr sz="1600">
                <a:solidFill>
                  <a:srgbClr val="0070C0"/>
                </a:solidFill>
                <a:latin typeface="Verdana"/>
                <a:ea typeface="Verdana"/>
                <a:cs typeface="Verdana"/>
                <a:sym typeface="Verdana"/>
              </a:defRPr>
            </a:pPr>
            <a:r>
              <a:t>   return 1 if x*x + y*y &lt; 1 else 0</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b="1">
                <a:solidFill>
                  <a:srgbClr val="0070C0"/>
                </a:solidFill>
              </a:rPr>
              <a:t>count = sc.parallelize(range(0,10000)).map(sample).reduce(lambda a, b: a + b)</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b="1">
                <a:solidFill>
                  <a:srgbClr val="0070C0"/>
                </a:solidFill>
              </a:rPr>
              <a:t>print ("Pi is roughly",(4.0 * count / 10000))</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離開 </a:t>
            </a:r>
            <a:r>
              <a:rPr b="1" sz="1600">
                <a:latin typeface="Verdana"/>
                <a:ea typeface="Verdana"/>
                <a:cs typeface="Verdana"/>
                <a:sym typeface="Verdana"/>
              </a:rPr>
              <a:t>pyspark</a:t>
            </a:r>
            <a:endParaRPr b="1" sz="1600">
              <a:latin typeface="Verdana"/>
              <a:ea typeface="Verdana"/>
              <a:cs typeface="Verdana"/>
              <a:sym typeface="Verdana"/>
            </a:endParaRPr>
          </a:p>
          <a:p>
            <a:pPr>
              <a:defRPr b="0" sz="1600">
                <a:solidFill>
                  <a:srgbClr val="C00000"/>
                </a:solidFill>
                <a:latin typeface="Verdana"/>
                <a:ea typeface="Verdana"/>
                <a:cs typeface="Verdana"/>
                <a:sym typeface="Verdana"/>
              </a:defRPr>
            </a:pPr>
            <a:r>
              <a:rPr b="1"/>
              <a:t>&gt;&gt;&gt; </a:t>
            </a:r>
            <a:r>
              <a:rPr b="1">
                <a:solidFill>
                  <a:srgbClr val="0070C0"/>
                </a:solidFill>
              </a:rPr>
              <a:t>quit()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以交付模式執行 Python 應用程式"/>
          <p:cNvSpPr txBox="1"/>
          <p:nvPr>
            <p:ph type="title" idx="4294967295"/>
          </p:nvPr>
        </p:nvSpPr>
        <p:spPr>
          <a:xfrm>
            <a:off x="830262" y="0"/>
            <a:ext cx="7280276" cy="841375"/>
          </a:xfrm>
          <a:prstGeom prst="rect">
            <a:avLst/>
          </a:prstGeom>
        </p:spPr>
        <p:txBody>
          <a:bodyPr>
            <a:normAutofit fontScale="100000" lnSpcReduction="0"/>
          </a:bodyPr>
          <a:lstStyle/>
          <a:p>
            <a:pPr>
              <a:defRPr sz="3200">
                <a:latin typeface="Verdana"/>
                <a:ea typeface="Verdana"/>
                <a:cs typeface="Verdana"/>
                <a:sym typeface="Verdana"/>
              </a:defRPr>
            </a:pPr>
            <a:r>
              <a:rPr b="0">
                <a:latin typeface="標楷體"/>
                <a:ea typeface="標楷體"/>
                <a:cs typeface="標楷體"/>
                <a:sym typeface="標楷體"/>
              </a:rPr>
              <a:t>以交付模式執行 </a:t>
            </a:r>
            <a:r>
              <a:rPr sz="2800"/>
              <a:t>Python</a:t>
            </a:r>
            <a:r>
              <a:t> </a:t>
            </a:r>
            <a:r>
              <a:rPr b="0">
                <a:latin typeface="標楷體"/>
                <a:ea typeface="標楷體"/>
                <a:cs typeface="標楷體"/>
                <a:sym typeface="標楷體"/>
              </a:rPr>
              <a:t>應用程式 </a:t>
            </a:r>
          </a:p>
        </p:txBody>
      </p:sp>
      <p:sp>
        <p:nvSpPr>
          <p:cNvPr id="97" name="$ echo $'from pyspark import SparkConf…"/>
          <p:cNvSpPr txBox="1"/>
          <p:nvPr/>
        </p:nvSpPr>
        <p:spPr>
          <a:xfrm>
            <a:off x="860425" y="1222375"/>
            <a:ext cx="7250113" cy="3939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400">
                <a:solidFill>
                  <a:srgbClr val="C00000"/>
                </a:solidFill>
                <a:latin typeface="Verdana"/>
                <a:ea typeface="Verdana"/>
                <a:cs typeface="Verdana"/>
                <a:sym typeface="Verdana"/>
              </a:defRPr>
            </a:pPr>
            <a:r>
              <a:rPr sz="1600"/>
              <a:t>$</a:t>
            </a:r>
            <a:r>
              <a:rPr b="1" sz="1600">
                <a:solidFill>
                  <a:srgbClr val="0070C0"/>
                </a:solidFill>
              </a:rPr>
              <a:t> echo $'</a:t>
            </a:r>
            <a:r>
              <a:rPr sz="1600">
                <a:solidFill>
                  <a:srgbClr val="0070C0"/>
                </a:solidFill>
              </a:rPr>
              <a:t>from pyspark import SparkConf</a:t>
            </a:r>
            <a:endParaRPr sz="1600">
              <a:solidFill>
                <a:srgbClr val="0070C0"/>
              </a:solidFill>
            </a:endParaRPr>
          </a:p>
          <a:p>
            <a:pPr>
              <a:defRPr b="0" sz="1600">
                <a:solidFill>
                  <a:srgbClr val="0070C0"/>
                </a:solidFill>
                <a:latin typeface="Verdana"/>
                <a:ea typeface="Verdana"/>
                <a:cs typeface="Verdana"/>
                <a:sym typeface="Verdana"/>
              </a:defRPr>
            </a:pPr>
            <a:r>
              <a:t>from pyspark import SparkContext</a:t>
            </a:r>
          </a:p>
          <a:p>
            <a:pPr>
              <a:defRPr b="0" sz="1600">
                <a:solidFill>
                  <a:srgbClr val="0070C0"/>
                </a:solidFill>
                <a:latin typeface="Verdana"/>
                <a:ea typeface="Verdana"/>
                <a:cs typeface="Verdana"/>
                <a:sym typeface="Verdana"/>
              </a:defRPr>
            </a:pPr>
          </a:p>
          <a:p>
            <a:pPr>
              <a:defRPr b="0" sz="1600">
                <a:solidFill>
                  <a:srgbClr val="0070C0"/>
                </a:solidFill>
                <a:latin typeface="Verdana"/>
                <a:ea typeface="Verdana"/>
                <a:cs typeface="Verdana"/>
                <a:sym typeface="Verdana"/>
              </a:defRPr>
            </a:pPr>
            <a:r>
              <a:t>conf = SparkConf()</a:t>
            </a:r>
          </a:p>
          <a:p>
            <a:pPr>
              <a:defRPr b="0" sz="1600">
                <a:solidFill>
                  <a:srgbClr val="0070C0"/>
                </a:solidFill>
                <a:latin typeface="Verdana"/>
                <a:ea typeface="Verdana"/>
                <a:cs typeface="Verdana"/>
                <a:sym typeface="Verdana"/>
              </a:defRPr>
            </a:pPr>
            <a:r>
              <a:t>conf.setAppName(\'spark-basic\')</a:t>
            </a:r>
          </a:p>
          <a:p>
            <a:pPr>
              <a:defRPr b="0" sz="1600">
                <a:solidFill>
                  <a:srgbClr val="0070C0"/>
                </a:solidFill>
                <a:latin typeface="Verdana"/>
                <a:ea typeface="Verdana"/>
                <a:cs typeface="Verdana"/>
                <a:sym typeface="Verdana"/>
              </a:defRPr>
            </a:pPr>
            <a:r>
              <a:t>sc = SparkContext(conf=conf)</a:t>
            </a:r>
          </a:p>
          <a:p>
            <a:pPr>
              <a:defRPr b="0" sz="1600">
                <a:solidFill>
                  <a:srgbClr val="0070C0"/>
                </a:solidFill>
                <a:latin typeface="Verdana"/>
                <a:ea typeface="Verdana"/>
                <a:cs typeface="Verdana"/>
                <a:sym typeface="Verdana"/>
              </a:defRPr>
            </a:pPr>
          </a:p>
          <a:p>
            <a:pPr>
              <a:defRPr b="0" sz="1600">
                <a:solidFill>
                  <a:srgbClr val="0070C0"/>
                </a:solidFill>
                <a:latin typeface="Verdana"/>
                <a:ea typeface="Verdana"/>
                <a:cs typeface="Verdana"/>
                <a:sym typeface="Verdana"/>
              </a:defRPr>
            </a:pPr>
            <a:r>
              <a:t>def mod(x):</a:t>
            </a:r>
          </a:p>
          <a:p>
            <a:pPr>
              <a:defRPr b="0" sz="1600">
                <a:solidFill>
                  <a:srgbClr val="0070C0"/>
                </a:solidFill>
                <a:latin typeface="Verdana"/>
                <a:ea typeface="Verdana"/>
                <a:cs typeface="Verdana"/>
                <a:sym typeface="Verdana"/>
              </a:defRPr>
            </a:pPr>
            <a:r>
              <a:t>    import numpy as np</a:t>
            </a:r>
          </a:p>
          <a:p>
            <a:pPr>
              <a:defRPr b="0" sz="1600">
                <a:solidFill>
                  <a:srgbClr val="0070C0"/>
                </a:solidFill>
                <a:latin typeface="Verdana"/>
                <a:ea typeface="Verdana"/>
                <a:cs typeface="Verdana"/>
                <a:sym typeface="Verdana"/>
              </a:defRPr>
            </a:pPr>
            <a:r>
              <a:t>    return (x, np.mod(x, 2))</a:t>
            </a:r>
          </a:p>
          <a:p>
            <a:pPr>
              <a:defRPr b="0" sz="1600">
                <a:solidFill>
                  <a:srgbClr val="0070C0"/>
                </a:solidFill>
                <a:latin typeface="Verdana"/>
                <a:ea typeface="Verdana"/>
                <a:cs typeface="Verdana"/>
                <a:sym typeface="Verdana"/>
              </a:defRPr>
            </a:pPr>
          </a:p>
          <a:p>
            <a:pPr>
              <a:defRPr b="0" sz="1600">
                <a:solidFill>
                  <a:srgbClr val="0070C0"/>
                </a:solidFill>
                <a:latin typeface="Verdana"/>
                <a:ea typeface="Verdana"/>
                <a:cs typeface="Verdana"/>
                <a:sym typeface="Verdana"/>
              </a:defRPr>
            </a:pPr>
            <a:r>
              <a:t>rdd = sc.parallelize(range(1000)).map(mod).take(10)</a:t>
            </a:r>
          </a:p>
          <a:p>
            <a:pPr>
              <a:defRPr sz="1600">
                <a:solidFill>
                  <a:srgbClr val="0070C0"/>
                </a:solidFill>
                <a:latin typeface="Verdana"/>
                <a:ea typeface="Verdana"/>
                <a:cs typeface="Verdana"/>
                <a:sym typeface="Verdana"/>
              </a:defRPr>
            </a:pPr>
            <a:r>
              <a:rPr b="0"/>
              <a:t>print (rdd)</a:t>
            </a:r>
            <a:r>
              <a:t>' &gt; spark-basic.py</a:t>
            </a:r>
          </a:p>
          <a:p>
            <a:pPr>
              <a:defRPr sz="1400">
                <a:solidFill>
                  <a:srgbClr val="0070C0"/>
                </a:solidFill>
                <a:latin typeface="Verdana"/>
                <a:ea typeface="Verdana"/>
                <a:cs typeface="Verdana"/>
                <a:sym typeface="Verdana"/>
              </a:defRPr>
            </a:pPr>
          </a:p>
          <a:p>
            <a:pPr>
              <a:defRPr sz="1400">
                <a:solidFill>
                  <a:srgbClr val="0070C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[註] 上式的 </a:t>
            </a:r>
            <a:r>
              <a:rPr>
                <a:latin typeface="Verdana"/>
                <a:ea typeface="Verdana"/>
                <a:cs typeface="Verdana"/>
                <a:sym typeface="Verdana"/>
              </a:rPr>
              <a:t>$</a:t>
            </a:r>
            <a:r>
              <a:t> 會將 </a:t>
            </a:r>
            <a:r>
              <a:rPr>
                <a:latin typeface="Verdana"/>
                <a:ea typeface="Verdana"/>
                <a:cs typeface="Verdana"/>
                <a:sym typeface="Verdana"/>
              </a:rPr>
              <a:t>\'</a:t>
            </a:r>
            <a:r>
              <a:t> 轉換成  </a:t>
            </a:r>
            <a:r>
              <a:rPr>
                <a:latin typeface="Verdana"/>
                <a:ea typeface="Verdana"/>
                <a:cs typeface="Verdana"/>
                <a:sym typeface="Verdana"/>
              </a:rP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以交付模式執行 Python 應用程式"/>
          <p:cNvSpPr txBox="1"/>
          <p:nvPr>
            <p:ph type="title" idx="4294967295"/>
          </p:nvPr>
        </p:nvSpPr>
        <p:spPr>
          <a:xfrm>
            <a:off x="830262" y="0"/>
            <a:ext cx="7975601" cy="841375"/>
          </a:xfrm>
          <a:prstGeom prst="rect">
            <a:avLst/>
          </a:prstGeom>
        </p:spPr>
        <p:txBody>
          <a:bodyPr>
            <a:normAutofit fontScale="100000" lnSpcReduction="0"/>
          </a:bodyPr>
          <a:lstStyle/>
          <a:p>
            <a:pPr>
              <a:defRPr sz="3200">
                <a:latin typeface="Verdana"/>
                <a:ea typeface="Verdana"/>
                <a:cs typeface="Verdana"/>
                <a:sym typeface="Verdana"/>
              </a:defRPr>
            </a:pPr>
            <a:r>
              <a:rPr b="0">
                <a:latin typeface="標楷體"/>
                <a:ea typeface="標楷體"/>
                <a:cs typeface="標楷體"/>
                <a:sym typeface="標楷體"/>
              </a:rPr>
              <a:t>以交付模式執行 </a:t>
            </a:r>
            <a:r>
              <a:rPr sz="2800"/>
              <a:t>Python</a:t>
            </a:r>
            <a:r>
              <a:t> </a:t>
            </a:r>
            <a:r>
              <a:rPr b="0">
                <a:latin typeface="標楷體"/>
                <a:ea typeface="標楷體"/>
                <a:cs typeface="標楷體"/>
                <a:sym typeface="標楷體"/>
              </a:rPr>
              <a:t>應用程式 </a:t>
            </a:r>
          </a:p>
        </p:txBody>
      </p:sp>
      <p:sp>
        <p:nvSpPr>
          <p:cNvPr id="100" name="$ spark-submit  --master yarn  --driver-memory  512m   --executor-memory  512m  spark-basic.py 2&gt;/dev/null…"/>
          <p:cNvSpPr txBox="1"/>
          <p:nvPr/>
        </p:nvSpPr>
        <p:spPr>
          <a:xfrm>
            <a:off x="850046" y="1208821"/>
            <a:ext cx="6620031" cy="228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spark-submit  --master yarn  --driver-memory  512m   --executor-memory  512m  spark-basic.py</a:t>
            </a:r>
            <a:r>
              <a:rPr b="1">
                <a:solidFill>
                  <a:srgbClr val="0070C0"/>
                </a:solidFill>
              </a:rPr>
              <a:t> </a:t>
            </a:r>
            <a:r>
              <a:rPr b="1">
                <a:solidFill>
                  <a:srgbClr val="0070C0"/>
                </a:solidFill>
              </a:rPr>
              <a:t>2&gt;/dev/null</a:t>
            </a:r>
            <a:endParaRPr b="1">
              <a:solidFill>
                <a:srgbClr val="0070C0"/>
              </a:solidFill>
            </a:endParaRPr>
          </a:p>
          <a:p>
            <a:pPr>
              <a:defRPr b="0" sz="1400">
                <a:solidFill>
                  <a:srgbClr val="C00000"/>
                </a:solidFill>
                <a:latin typeface="Verdana"/>
                <a:ea typeface="Verdana"/>
                <a:cs typeface="Verdana"/>
                <a:sym typeface="Verdana"/>
              </a:defRPr>
            </a:pPr>
            <a:r>
              <a:t>[(0, 0), (1, 1), (2, 0), (3, 1), (4, 0), (5, 1), (6, 0), (7, 1), (8, 0), (9, 1)]</a:t>
            </a:r>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a:t>
            </a:r>
            <a:r>
              <a:t>重要</a:t>
            </a:r>
            <a:r>
              <a:t>] </a:t>
            </a:r>
            <a:r>
              <a:t>如程式中有宣告 "叢集" 參數</a:t>
            </a:r>
            <a:r>
              <a:t>, </a:t>
            </a:r>
            <a:r>
              <a:t>會以程式的</a:t>
            </a:r>
            <a:r>
              <a:t> </a:t>
            </a:r>
            <a:r>
              <a:t>"叢集" 參數優先處理</a:t>
            </a:r>
          </a:p>
          <a:p>
            <a:pPr>
              <a:defRPr sz="1400">
                <a:solidFill>
                  <a:srgbClr val="C00000"/>
                </a:solidFill>
                <a:latin typeface="Verdana"/>
                <a:ea typeface="Verdana"/>
                <a:cs typeface="Verdana"/>
                <a:sym typeface="Verdana"/>
              </a:defRPr>
            </a:pPr>
            <a:endParaRPr b="0">
              <a:latin typeface="標楷體"/>
              <a:ea typeface="標楷體"/>
              <a:cs typeface="標楷體"/>
              <a:sym typeface="標楷體"/>
            </a:endParaRPr>
          </a:p>
          <a:p>
            <a:pPr>
              <a:defRPr b="0" sz="1600">
                <a:solidFill>
                  <a:srgbClr val="C00000"/>
                </a:solidFill>
                <a:latin typeface="Verdana"/>
                <a:ea typeface="Verdana"/>
                <a:cs typeface="Verdana"/>
                <a:sym typeface="Verdana"/>
              </a:defRPr>
            </a:pPr>
            <a:endParaRPr>
              <a:latin typeface="標楷體"/>
              <a:ea typeface="標楷體"/>
              <a:cs typeface="標楷體"/>
              <a:sym typeface="標楷體"/>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佈署模式"/>
          <p:cNvSpPr txBox="1"/>
          <p:nvPr/>
        </p:nvSpPr>
        <p:spPr>
          <a:xfrm>
            <a:off x="4760847" y="3508488"/>
            <a:ext cx="21361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0" sz="4000">
                <a:latin typeface="標楷體"/>
                <a:ea typeface="標楷體"/>
                <a:cs typeface="標楷體"/>
                <a:sym typeface="標楷體"/>
              </a:defRPr>
            </a:lvl1pPr>
          </a:lstStyle>
          <a:p>
            <a:pPr/>
            <a:r>
              <a:t>佈署模式</a:t>
            </a:r>
          </a:p>
        </p:txBody>
      </p:sp>
      <p:sp>
        <p:nvSpPr>
          <p:cNvPr id="105"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pic>
        <p:nvPicPr>
          <p:cNvPr id="106" name="image.png" descr="image.png"/>
          <p:cNvPicPr>
            <a:picLocks noChangeAspect="1"/>
          </p:cNvPicPr>
          <p:nvPr/>
        </p:nvPicPr>
        <p:blipFill>
          <a:blip r:embed="rId2">
            <a:extLst/>
          </a:blip>
          <a:stretch>
            <a:fillRect/>
          </a:stretch>
        </p:blipFill>
        <p:spPr>
          <a:xfrm>
            <a:off x="1970814" y="2866108"/>
            <a:ext cx="2584573" cy="165918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park on YARN 客戶端佈署模式"/>
          <p:cNvSpPr txBox="1"/>
          <p:nvPr>
            <p:ph type="title" idx="4294967295"/>
          </p:nvPr>
        </p:nvSpPr>
        <p:spPr>
          <a:xfrm>
            <a:off x="835024" y="0"/>
            <a:ext cx="7342190" cy="841375"/>
          </a:xfrm>
          <a:prstGeom prst="rect">
            <a:avLst/>
          </a:prstGeom>
        </p:spPr>
        <p:txBody>
          <a:bodyPr>
            <a:normAutofit fontScale="100000" lnSpcReduction="0"/>
          </a:bodyPr>
          <a:lstStyle/>
          <a:p>
            <a:pPr>
              <a:defRPr>
                <a:latin typeface="Verdana"/>
                <a:ea typeface="Verdana"/>
                <a:cs typeface="Verdana"/>
                <a:sym typeface="Verdana"/>
              </a:defRPr>
            </a:pPr>
            <a:r>
              <a:t>Spark on YARN </a:t>
            </a:r>
            <a:r>
              <a:rPr b="0" sz="3200">
                <a:latin typeface="標楷體"/>
                <a:ea typeface="標楷體"/>
                <a:cs typeface="標楷體"/>
                <a:sym typeface="標楷體"/>
              </a:rPr>
              <a:t>客戶端佈署模式</a:t>
            </a:r>
          </a:p>
        </p:txBody>
      </p:sp>
      <p:pic>
        <p:nvPicPr>
          <p:cNvPr id="109" name="影像" descr="影像"/>
          <p:cNvPicPr>
            <a:picLocks noChangeAspect="1"/>
          </p:cNvPicPr>
          <p:nvPr/>
        </p:nvPicPr>
        <p:blipFill>
          <a:blip r:embed="rId3">
            <a:extLst/>
          </a:blip>
          <a:stretch>
            <a:fillRect/>
          </a:stretch>
        </p:blipFill>
        <p:spPr>
          <a:xfrm>
            <a:off x="76200" y="1473200"/>
            <a:ext cx="8991600" cy="44450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檢視 YARN 運作資訊"/>
          <p:cNvSpPr txBox="1"/>
          <p:nvPr>
            <p:ph type="title" idx="4294967295"/>
          </p:nvPr>
        </p:nvSpPr>
        <p:spPr>
          <a:xfrm>
            <a:off x="830262" y="0"/>
            <a:ext cx="7488238" cy="841375"/>
          </a:xfrm>
          <a:prstGeom prst="rect">
            <a:avLst/>
          </a:prstGeom>
        </p:spPr>
        <p:txBody>
          <a:bodyPr>
            <a:normAutofit fontScale="100000" lnSpcReduction="0"/>
          </a:bodyPr>
          <a:lstStyle/>
          <a:p>
            <a:pPr>
              <a:defRPr b="0" sz="3200">
                <a:latin typeface="標楷體"/>
                <a:ea typeface="標楷體"/>
                <a:cs typeface="標楷體"/>
                <a:sym typeface="標楷體"/>
              </a:defRPr>
            </a:pPr>
            <a:r>
              <a:t>檢視 </a:t>
            </a:r>
            <a:r>
              <a:rPr b="1" sz="2800">
                <a:latin typeface="Verdana"/>
                <a:ea typeface="Verdana"/>
                <a:cs typeface="Verdana"/>
                <a:sym typeface="Verdana"/>
              </a:rPr>
              <a:t>YARN</a:t>
            </a:r>
            <a:r>
              <a:t> 運作資訊</a:t>
            </a:r>
          </a:p>
        </p:txBody>
      </p:sp>
      <p:sp>
        <p:nvSpPr>
          <p:cNvPr id="114" name="在 rbean 終端機執行以下命令…"/>
          <p:cNvSpPr txBox="1"/>
          <p:nvPr/>
        </p:nvSpPr>
        <p:spPr>
          <a:xfrm>
            <a:off x="888206" y="1198880"/>
            <a:ext cx="7367588" cy="496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在 rbean 終端機執行以下命令</a:t>
            </a:r>
          </a:p>
          <a:p>
            <a:pPr>
              <a:defRPr b="0" sz="1600">
                <a:solidFill>
                  <a:srgbClr val="C00000"/>
                </a:solidFill>
                <a:latin typeface="Verdana"/>
                <a:ea typeface="Verdana"/>
                <a:cs typeface="Verdana"/>
                <a:sym typeface="Verdana"/>
              </a:defRPr>
            </a:pPr>
            <a:r>
              <a:t>$ </a:t>
            </a:r>
            <a:r>
              <a:rPr b="1">
                <a:solidFill>
                  <a:srgbClr val="0070C0"/>
                </a:solidFill>
              </a:rPr>
              <a:t>spark-submit  --master yarn  --driver-memory  512m   --executor-memory  512m  spark-basic.py</a:t>
            </a:r>
            <a:r>
              <a:rPr b="1">
                <a:solidFill>
                  <a:srgbClr val="0070C0"/>
                </a:solidFill>
              </a:rPr>
              <a:t> </a:t>
            </a:r>
            <a:r>
              <a:rPr b="1">
                <a:solidFill>
                  <a:srgbClr val="0070C0"/>
                </a:solidFill>
              </a:rPr>
              <a:t>2&gt;/dev/null</a:t>
            </a:r>
            <a:endParaRPr b="1">
              <a:solidFill>
                <a:srgbClr val="0070C0"/>
              </a:solidFill>
            </a:endParaRPr>
          </a:p>
          <a:p>
            <a:pPr>
              <a:defRPr b="0" sz="1400">
                <a:solidFill>
                  <a:srgbClr val="C00000"/>
                </a:solidFill>
                <a:latin typeface="Verdana"/>
                <a:ea typeface="Verdana"/>
                <a:cs typeface="Verdana"/>
                <a:sym typeface="Verdana"/>
              </a:defRPr>
            </a:pPr>
            <a:r>
              <a:t>[(0, 0), (1, 1), (2, 0), (3, 1), (4, 0), (5, 1), (6, 0), (7, 1), (8, 0), (9, 1)]</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在 bigred 終端機執行以下命令</a:t>
            </a:r>
          </a:p>
          <a:p>
            <a:pPr>
              <a:defRPr b="0" sz="1600">
                <a:solidFill>
                  <a:srgbClr val="C00000"/>
                </a:solidFill>
                <a:latin typeface="Verdana"/>
                <a:ea typeface="Verdana"/>
                <a:cs typeface="Verdana"/>
                <a:sym typeface="Verdana"/>
              </a:defRPr>
            </a:pPr>
            <a:r>
              <a:t>$ </a:t>
            </a:r>
            <a:r>
              <a:rPr b="1">
                <a:solidFill>
                  <a:srgbClr val="0070C0"/>
                </a:solidFill>
              </a:rPr>
              <a:t>hls</a:t>
            </a: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r>
              <a:t>[dtw2]</a:t>
            </a:r>
          </a:p>
          <a:p>
            <a:pPr>
              <a:defRPr b="0" sz="1500">
                <a:solidFill>
                  <a:srgbClr val="C00000"/>
                </a:solidFill>
                <a:latin typeface="Verdana"/>
                <a:ea typeface="Verdana"/>
                <a:cs typeface="Verdana"/>
                <a:sym typeface="Verdana"/>
              </a:defRPr>
            </a:pPr>
            <a:r>
              <a:t>467 </a:t>
            </a:r>
            <a:r>
              <a:rPr b="1"/>
              <a:t>ExecutorLauncher (就是 ApplicationMaster)</a:t>
            </a:r>
            <a:endParaRPr b="1"/>
          </a:p>
          <a:p>
            <a:pPr>
              <a:defRPr b="0" sz="1500">
                <a:solidFill>
                  <a:srgbClr val="C00000"/>
                </a:solidFill>
                <a:latin typeface="Verdana"/>
                <a:ea typeface="Verdana"/>
                <a:cs typeface="Verdana"/>
                <a:sym typeface="Verdana"/>
              </a:defRPr>
            </a:pPr>
            <a:r>
              <a:t>84 DataNode</a:t>
            </a:r>
          </a:p>
          <a:p>
            <a:pPr>
              <a:defRPr b="0" sz="1500">
                <a:solidFill>
                  <a:srgbClr val="C00000"/>
                </a:solidFill>
                <a:latin typeface="Verdana"/>
                <a:ea typeface="Verdana"/>
                <a:cs typeface="Verdana"/>
                <a:sym typeface="Verdana"/>
              </a:defRPr>
            </a:pPr>
            <a:r>
              <a:t>185 NodeManager</a:t>
            </a:r>
          </a:p>
          <a:p>
            <a:pPr>
              <a:defRPr b="0" sz="10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[dtw3]</a:t>
            </a:r>
          </a:p>
          <a:p>
            <a:pPr>
              <a:defRPr b="0" sz="1500">
                <a:solidFill>
                  <a:srgbClr val="C00000"/>
                </a:solidFill>
                <a:latin typeface="Verdana"/>
                <a:ea typeface="Verdana"/>
                <a:cs typeface="Verdana"/>
                <a:sym typeface="Verdana"/>
              </a:defRPr>
            </a:pPr>
            <a:r>
              <a:t>85 DataNode</a:t>
            </a:r>
          </a:p>
          <a:p>
            <a:pPr>
              <a:defRPr b="0" sz="1500">
                <a:solidFill>
                  <a:srgbClr val="C00000"/>
                </a:solidFill>
                <a:latin typeface="Verdana"/>
                <a:ea typeface="Verdana"/>
                <a:cs typeface="Verdana"/>
                <a:sym typeface="Verdana"/>
              </a:defRPr>
            </a:pPr>
            <a:r>
              <a:t>186 NodeManager</a:t>
            </a:r>
          </a:p>
          <a:p>
            <a:pPr>
              <a:defRPr b="0" sz="1500">
                <a:solidFill>
                  <a:srgbClr val="C00000"/>
                </a:solidFill>
                <a:latin typeface="Verdana"/>
                <a:ea typeface="Verdana"/>
                <a:cs typeface="Verdana"/>
                <a:sym typeface="Verdana"/>
              </a:defRPr>
            </a:pPr>
            <a:r>
              <a:t>607 </a:t>
            </a:r>
            <a:r>
              <a:rPr b="1"/>
              <a:t>YarnCoarseGrainedExecutorBackend</a:t>
            </a:r>
          </a:p>
          <a:p>
            <a:pPr>
              <a:defRPr b="0" sz="1000">
                <a:solidFill>
                  <a:srgbClr val="C00000"/>
                </a:solidFill>
                <a:latin typeface="Verdana"/>
                <a:ea typeface="Verdana"/>
                <a:cs typeface="Verdana"/>
                <a:sym typeface="Verdana"/>
              </a:defRPr>
            </a:pPr>
            <a:endParaRPr b="1"/>
          </a:p>
          <a:p>
            <a:pPr>
              <a:defRPr b="0" sz="1600">
                <a:solidFill>
                  <a:srgbClr val="C00000"/>
                </a:solidFill>
                <a:latin typeface="Verdana"/>
                <a:ea typeface="Verdana"/>
                <a:cs typeface="Verdana"/>
                <a:sym typeface="Verdana"/>
              </a:defRPr>
            </a:pPr>
            <a:r>
              <a:t>$ </a:t>
            </a:r>
            <a:r>
              <a:rPr b="1">
                <a:solidFill>
                  <a:srgbClr val="0070C0"/>
                </a:solidFill>
              </a:rPr>
              <a:t>jps</a:t>
            </a:r>
          </a:p>
          <a:p>
            <a:pPr>
              <a:defRPr b="0" sz="1500">
                <a:solidFill>
                  <a:srgbClr val="C00000"/>
                </a:solidFill>
                <a:latin typeface="Verdana"/>
                <a:ea typeface="Verdana"/>
                <a:cs typeface="Verdana"/>
                <a:sym typeface="Verdana"/>
              </a:defRPr>
            </a:pPr>
            <a:r>
              <a:t>81172 Jps</a:t>
            </a:r>
          </a:p>
          <a:p>
            <a:pPr>
              <a:defRPr b="0" sz="1500">
                <a:solidFill>
                  <a:srgbClr val="C00000"/>
                </a:solidFill>
                <a:latin typeface="Verdana"/>
                <a:ea typeface="Verdana"/>
                <a:cs typeface="Verdana"/>
                <a:sym typeface="Verdana"/>
              </a:defRPr>
            </a:pPr>
            <a:r>
              <a:t>396 </a:t>
            </a:r>
            <a:r>
              <a:rPr b="1"/>
              <a:t>SparkSubmit (內含 Driver)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park on YARN 叢集佈署模式"/>
          <p:cNvSpPr txBox="1"/>
          <p:nvPr>
            <p:ph type="title" idx="4294967295"/>
          </p:nvPr>
        </p:nvSpPr>
        <p:spPr>
          <a:xfrm>
            <a:off x="835025" y="0"/>
            <a:ext cx="7327900" cy="841375"/>
          </a:xfrm>
          <a:prstGeom prst="rect">
            <a:avLst/>
          </a:prstGeom>
        </p:spPr>
        <p:txBody>
          <a:bodyPr>
            <a:normAutofit fontScale="100000" lnSpcReduction="0"/>
          </a:bodyPr>
          <a:lstStyle/>
          <a:p>
            <a:pPr>
              <a:defRPr>
                <a:latin typeface="Verdana"/>
                <a:ea typeface="Verdana"/>
                <a:cs typeface="Verdana"/>
                <a:sym typeface="Verdana"/>
              </a:defRPr>
            </a:pPr>
            <a:r>
              <a:t>Spark on YARN</a:t>
            </a:r>
            <a:r>
              <a:t> </a:t>
            </a:r>
            <a:r>
              <a:rPr b="0" sz="3200">
                <a:latin typeface="標楷體"/>
                <a:ea typeface="標楷體"/>
                <a:cs typeface="標楷體"/>
                <a:sym typeface="標楷體"/>
              </a:rPr>
              <a:t>叢集佈署模式</a:t>
            </a:r>
          </a:p>
        </p:txBody>
      </p:sp>
      <p:pic>
        <p:nvPicPr>
          <p:cNvPr id="119" name="影像" descr="影像"/>
          <p:cNvPicPr>
            <a:picLocks noChangeAspect="1"/>
          </p:cNvPicPr>
          <p:nvPr/>
        </p:nvPicPr>
        <p:blipFill>
          <a:blip r:embed="rId3">
            <a:extLst/>
          </a:blip>
          <a:stretch>
            <a:fillRect/>
          </a:stretch>
        </p:blipFill>
        <p:spPr>
          <a:xfrm>
            <a:off x="196515" y="1504950"/>
            <a:ext cx="8991601" cy="43815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上載資料集 及 撰寫 wordcount.py 程式"/>
          <p:cNvSpPr txBox="1"/>
          <p:nvPr>
            <p:ph type="title" idx="4294967295"/>
          </p:nvPr>
        </p:nvSpPr>
        <p:spPr>
          <a:xfrm>
            <a:off x="830262" y="0"/>
            <a:ext cx="7399338" cy="841375"/>
          </a:xfrm>
          <a:prstGeom prst="rect">
            <a:avLst/>
          </a:prstGeom>
        </p:spPr>
        <p:txBody>
          <a:bodyPr>
            <a:normAutofit fontScale="100000" lnSpcReduction="0"/>
          </a:bodyPr>
          <a:lstStyle/>
          <a:p>
            <a:pPr>
              <a:defRPr b="0" sz="3200">
                <a:latin typeface="標楷體"/>
                <a:ea typeface="標楷體"/>
                <a:cs typeface="標楷體"/>
                <a:sym typeface="標楷體"/>
              </a:defRPr>
            </a:pPr>
            <a:r>
              <a:t>上載資料集 及 撰寫 </a:t>
            </a:r>
            <a:r>
              <a:rPr sz="3000">
                <a:latin typeface="Verdana"/>
                <a:ea typeface="Verdana"/>
                <a:cs typeface="Verdana"/>
                <a:sym typeface="Verdana"/>
              </a:rPr>
              <a:t>wordcount.py</a:t>
            </a:r>
            <a:r>
              <a:t> 程式</a:t>
            </a:r>
          </a:p>
        </p:txBody>
      </p:sp>
      <p:sp>
        <p:nvSpPr>
          <p:cNvPr id="124" name="$ wget &quot;http://www.oc99.org/dt/dataset/talks.txt&quot; &amp;&gt;/dev/null…"/>
          <p:cNvSpPr txBox="1"/>
          <p:nvPr/>
        </p:nvSpPr>
        <p:spPr>
          <a:xfrm>
            <a:off x="881062" y="1198879"/>
            <a:ext cx="7381876" cy="473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70C0"/>
                </a:solidFill>
                <a:latin typeface="Verdana"/>
                <a:ea typeface="Verdana"/>
                <a:cs typeface="Verdana"/>
                <a:sym typeface="Verdana"/>
              </a:defRPr>
            </a:pPr>
            <a:r>
              <a:rPr b="0">
                <a:solidFill>
                  <a:srgbClr val="C00000"/>
                </a:solidFill>
              </a:rPr>
              <a:t>$</a:t>
            </a:r>
            <a:r>
              <a:t> wget "http://www.oc99.org/dt/dataset/talks.txt" &amp;&gt;/dev/null</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hdfs dfs -put -f talks.txt mydataset/</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nano wordcount.py</a:t>
            </a:r>
            <a:endParaRPr b="1">
              <a:solidFill>
                <a:srgbClr val="0070C0"/>
              </a:solidFill>
            </a:endParaRPr>
          </a:p>
          <a:p>
            <a:pPr>
              <a:defRPr b="0" sz="1500">
                <a:solidFill>
                  <a:srgbClr val="C00000"/>
                </a:solidFill>
                <a:latin typeface="Verdana"/>
                <a:ea typeface="Verdana"/>
                <a:cs typeface="Verdana"/>
                <a:sym typeface="Verdana"/>
              </a:defRPr>
            </a:pPr>
            <a:r>
              <a:t>from pyspark import SparkConf, SparkContext</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conf = SparkConf()</a:t>
            </a:r>
          </a:p>
          <a:p>
            <a:pPr>
              <a:defRPr b="0" sz="1500">
                <a:solidFill>
                  <a:srgbClr val="C00000"/>
                </a:solidFill>
                <a:latin typeface="Verdana"/>
                <a:ea typeface="Verdana"/>
                <a:cs typeface="Verdana"/>
                <a:sym typeface="Verdana"/>
              </a:defRPr>
            </a:pPr>
            <a:r>
              <a:t>conf.setAppName('wordcount')</a:t>
            </a:r>
          </a:p>
          <a:p>
            <a:pPr>
              <a:defRPr b="0" sz="1500">
                <a:solidFill>
                  <a:srgbClr val="C00000"/>
                </a:solidFill>
                <a:latin typeface="Verdana"/>
                <a:ea typeface="Verdana"/>
                <a:cs typeface="Verdana"/>
                <a:sym typeface="Verdana"/>
              </a:defRPr>
            </a:pPr>
            <a:r>
              <a:t>sc = SparkContext(conf=conf)</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words = sc.textFile("/user/</a:t>
            </a:r>
            <a:r>
              <a:rPr b="1"/>
              <a:t>bigred</a:t>
            </a:r>
            <a:r>
              <a:t>/mydataset/talks.txt").flatMap(lambda line: line.split(" "))</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 count the occurrence of each word</a:t>
            </a:r>
          </a:p>
          <a:p>
            <a:pPr>
              <a:defRPr b="0" sz="1500">
                <a:solidFill>
                  <a:srgbClr val="C00000"/>
                </a:solidFill>
                <a:latin typeface="Verdana"/>
                <a:ea typeface="Verdana"/>
                <a:cs typeface="Verdana"/>
                <a:sym typeface="Verdana"/>
              </a:defRPr>
            </a:pPr>
            <a:r>
              <a:t>wordCounts = words.map(lambda word: (word, 1)).reduceByKey(lambda a,b:a+b)</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wordCounts.saveAsTextFile("/user/</a:t>
            </a:r>
            <a:r>
              <a:rPr b="1"/>
              <a:t>bigred</a:t>
            </a:r>
            <a:r>
              <a:t>/mydataset/wordcount")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park 簡介"/>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Spark </a:t>
            </a:r>
            <a:r>
              <a:rPr b="0" sz="3200">
                <a:latin typeface="標楷體"/>
                <a:ea typeface="標楷體"/>
                <a:cs typeface="標楷體"/>
                <a:sym typeface="標楷體"/>
              </a:rPr>
              <a:t>簡介</a:t>
            </a:r>
          </a:p>
        </p:txBody>
      </p:sp>
      <p:sp>
        <p:nvSpPr>
          <p:cNvPr id="47" name="近年來各大企業如 Google、Apple、Faceboo k等，皆已將機器學習應用在日常生活中，舉凡：自動駕駛、人臉辨識、語音辨識、各種預測、投資分析、醫學、工業等應用，機器學習儼然成為現在及未來市場的顯學。機器學習需要仰賴大量資料來完成，然而要處理大資料量就面臨到「Big Data 的儲存」和「Big Data 的運算」兩大難題。…"/>
          <p:cNvSpPr txBox="1"/>
          <p:nvPr/>
        </p:nvSpPr>
        <p:spPr>
          <a:xfrm>
            <a:off x="927100" y="1314450"/>
            <a:ext cx="7240588" cy="4333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rPr>
                <a:latin typeface="標楷體"/>
                <a:ea typeface="標楷體"/>
                <a:cs typeface="標楷體"/>
                <a:sym typeface="標楷體"/>
              </a:rPr>
              <a:t>近年來各大企業如 </a:t>
            </a:r>
            <a:r>
              <a:t>Google</a:t>
            </a:r>
            <a:r>
              <a:rPr>
                <a:latin typeface="標楷體"/>
                <a:ea typeface="標楷體"/>
                <a:cs typeface="標楷體"/>
                <a:sym typeface="標楷體"/>
              </a:rPr>
              <a:t>、</a:t>
            </a:r>
            <a:r>
              <a:t>Apple</a:t>
            </a:r>
            <a:r>
              <a:rPr>
                <a:latin typeface="標楷體"/>
                <a:ea typeface="標楷體"/>
                <a:cs typeface="標楷體"/>
                <a:sym typeface="標楷體"/>
              </a:rPr>
              <a:t>、</a:t>
            </a:r>
            <a:r>
              <a:t>Faceboo</a:t>
            </a:r>
            <a:r>
              <a:t> </a:t>
            </a:r>
            <a:r>
              <a:t>k</a:t>
            </a:r>
            <a:r>
              <a:rPr>
                <a:latin typeface="標楷體"/>
                <a:ea typeface="標楷體"/>
                <a:cs typeface="標楷體"/>
                <a:sym typeface="標楷體"/>
              </a:rPr>
              <a:t>等，皆已將機器學習應用在日常生活中，舉凡：自動駕駛、人臉辨識、語音辨識、各種預測、投資分析、醫學、工業等應用，機器學習儼然成為現在及未來市場的顯學。機器學習需要仰賴大量資料來完成，然而要處理大資料量就面臨到「</a:t>
            </a:r>
            <a:r>
              <a:t>Big Data</a:t>
            </a:r>
            <a:r>
              <a:rPr>
                <a:latin typeface="標楷體"/>
                <a:ea typeface="標楷體"/>
                <a:cs typeface="標楷體"/>
                <a:sym typeface="標楷體"/>
              </a:rPr>
              <a:t> 的儲存」和「</a:t>
            </a:r>
            <a:r>
              <a:t>Big Data</a:t>
            </a:r>
            <a:r>
              <a:rPr>
                <a:latin typeface="標楷體"/>
                <a:ea typeface="標楷體"/>
                <a:cs typeface="標楷體"/>
                <a:sym typeface="標楷體"/>
              </a:rPr>
              <a:t> 的運算」兩大難題。</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a:latin typeface="標楷體"/>
                <a:ea typeface="標楷體"/>
                <a:cs typeface="標楷體"/>
                <a:sym typeface="標楷體"/>
              </a:rPr>
              <a:t>在 </a:t>
            </a:r>
            <a:r>
              <a:t>2014</a:t>
            </a:r>
            <a:r>
              <a:rPr>
                <a:latin typeface="標楷體"/>
                <a:ea typeface="標楷體"/>
                <a:cs typeface="標楷體"/>
                <a:sym typeface="標楷體"/>
              </a:rPr>
              <a:t> 年的資料排序基準競賽（</a:t>
            </a:r>
            <a:r>
              <a:t>Sort Benchmark Competition</a:t>
            </a:r>
            <a:r>
              <a:rPr>
                <a:latin typeface="標楷體"/>
                <a:ea typeface="標楷體"/>
                <a:cs typeface="標楷體"/>
                <a:sym typeface="標楷體"/>
              </a:rPr>
              <a:t>）中，</a:t>
            </a:r>
            <a:r>
              <a:t>Databricks</a:t>
            </a:r>
            <a:r>
              <a:rPr>
                <a:latin typeface="標楷體"/>
                <a:ea typeface="標楷體"/>
                <a:cs typeface="標楷體"/>
                <a:sym typeface="標楷體"/>
              </a:rPr>
              <a:t> 公司使用 </a:t>
            </a:r>
            <a:r>
              <a:t>Spark</a:t>
            </a:r>
            <a:r>
              <a:rPr>
                <a:latin typeface="標楷體"/>
                <a:ea typeface="標楷體"/>
                <a:cs typeface="標楷體"/>
                <a:sym typeface="標楷體"/>
              </a:rPr>
              <a:t>，在 </a:t>
            </a:r>
            <a:r>
              <a:t>207</a:t>
            </a:r>
            <a:r>
              <a:t> </a:t>
            </a:r>
            <a:r>
              <a:rPr>
                <a:latin typeface="標楷體"/>
                <a:ea typeface="標楷體"/>
                <a:cs typeface="標楷體"/>
                <a:sym typeface="標楷體"/>
              </a:rPr>
              <a:t>台的叢集中，以 </a:t>
            </a:r>
            <a:r>
              <a:t>23</a:t>
            </a:r>
            <a:r>
              <a:t> </a:t>
            </a:r>
            <a:r>
              <a:rPr>
                <a:latin typeface="標楷體"/>
                <a:ea typeface="標楷體"/>
                <a:cs typeface="標楷體"/>
                <a:sym typeface="標楷體"/>
              </a:rPr>
              <a:t>分鐘完成 </a:t>
            </a:r>
            <a:r>
              <a:t>100 TB </a:t>
            </a:r>
            <a:r>
              <a:rPr>
                <a:latin typeface="標楷體"/>
                <a:ea typeface="標楷體"/>
                <a:cs typeface="標楷體"/>
                <a:sym typeface="標楷體"/>
              </a:rPr>
              <a:t>的資料排序，刷新了</a:t>
            </a:r>
            <a:r>
              <a:t>2013</a:t>
            </a:r>
            <a:r>
              <a:rPr>
                <a:latin typeface="標楷體"/>
                <a:ea typeface="標楷體"/>
                <a:cs typeface="標楷體"/>
                <a:sym typeface="標楷體"/>
              </a:rPr>
              <a:t>年由 </a:t>
            </a:r>
            <a:r>
              <a:t>Yahoo</a:t>
            </a:r>
            <a:r>
              <a:t> </a:t>
            </a:r>
            <a:r>
              <a:rPr>
                <a:latin typeface="標楷體"/>
                <a:ea typeface="標楷體"/>
                <a:cs typeface="標楷體"/>
                <a:sym typeface="標楷體"/>
              </a:rPr>
              <a:t>創下的記錄 </a:t>
            </a:r>
            <a:r>
              <a:t>(</a:t>
            </a:r>
            <a:r>
              <a:rPr>
                <a:latin typeface="標楷體"/>
                <a:ea typeface="標楷體"/>
                <a:cs typeface="標楷體"/>
                <a:sym typeface="標楷體"/>
              </a:rPr>
              <a:t>在</a:t>
            </a:r>
            <a:r>
              <a:t>2,100</a:t>
            </a:r>
            <a:r>
              <a:rPr>
                <a:latin typeface="標楷體"/>
                <a:ea typeface="標楷體"/>
                <a:cs typeface="標楷體"/>
                <a:sym typeface="標楷體"/>
              </a:rPr>
              <a:t>台的叢集中使用</a:t>
            </a:r>
            <a:r>
              <a:t>MapReduce</a:t>
            </a:r>
            <a:r>
              <a:rPr>
                <a:latin typeface="標楷體"/>
                <a:ea typeface="標楷體"/>
                <a:cs typeface="標楷體"/>
                <a:sym typeface="標楷體"/>
              </a:rPr>
              <a:t>，花費了</a:t>
            </a:r>
            <a:r>
              <a:t>72</a:t>
            </a:r>
            <a:r>
              <a:rPr>
                <a:latin typeface="標楷體"/>
                <a:ea typeface="標楷體"/>
                <a:cs typeface="標楷體"/>
                <a:sym typeface="標楷體"/>
              </a:rPr>
              <a:t>分鐘完成</a:t>
            </a:r>
            <a:r>
              <a:t>)</a:t>
            </a:r>
            <a:r>
              <a:rPr>
                <a:latin typeface="標楷體"/>
                <a:ea typeface="標楷體"/>
                <a:cs typeface="標楷體"/>
                <a:sym typeface="標楷體"/>
              </a:rPr>
              <a:t>，這項成就也讓 </a:t>
            </a:r>
            <a:r>
              <a:t>Spark</a:t>
            </a:r>
            <a:r>
              <a:t> </a:t>
            </a:r>
            <a:r>
              <a:rPr>
                <a:latin typeface="標楷體"/>
                <a:ea typeface="標楷體"/>
                <a:cs typeface="標楷體"/>
                <a:sym typeface="標楷體"/>
              </a:rPr>
              <a:t>一戰成名。</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Spark</a:t>
            </a:r>
            <a:r>
              <a:rPr>
                <a:latin typeface="標楷體"/>
                <a:ea typeface="標楷體"/>
                <a:cs typeface="標楷體"/>
                <a:sym typeface="標楷體"/>
              </a:rPr>
              <a:t>是一個讓數據分析更加快速的叢集運算引擎，它使用了「記憶體內運算技術」（</a:t>
            </a:r>
            <a:r>
              <a:t>In-Memory Computing)</a:t>
            </a:r>
            <a:r>
              <a:rPr>
                <a:latin typeface="標楷體"/>
                <a:ea typeface="標楷體"/>
                <a:cs typeface="標楷體"/>
                <a:sym typeface="標楷體"/>
              </a:rPr>
              <a:t>，能在資料尚未寫入硬碟時即在記憶體內分析運算。</a:t>
            </a:r>
            <a:r>
              <a:t>Spark</a:t>
            </a:r>
            <a:r>
              <a:t> </a:t>
            </a:r>
            <a:r>
              <a:rPr>
                <a:latin typeface="標楷體"/>
                <a:ea typeface="標楷體"/>
                <a:cs typeface="標楷體"/>
                <a:sym typeface="標楷體"/>
              </a:rPr>
              <a:t>並非用來取代 </a:t>
            </a:r>
            <a:r>
              <a:t>Hadoop</a:t>
            </a:r>
            <a:r>
              <a:rPr>
                <a:latin typeface="標楷體"/>
                <a:ea typeface="標楷體"/>
                <a:cs typeface="標楷體"/>
                <a:sym typeface="標楷體"/>
              </a:rPr>
              <a:t>，而是改進了 </a:t>
            </a:r>
            <a:r>
              <a:t>Hadoop</a:t>
            </a:r>
            <a:r>
              <a:t> </a:t>
            </a:r>
            <a:r>
              <a:rPr>
                <a:latin typeface="標楷體"/>
                <a:ea typeface="標楷體"/>
                <a:cs typeface="標楷體"/>
                <a:sym typeface="標楷體"/>
              </a:rPr>
              <a:t>內 </a:t>
            </a:r>
            <a:r>
              <a:t>MapReduce</a:t>
            </a:r>
            <a:r>
              <a:t> </a:t>
            </a:r>
            <a:r>
              <a:rPr>
                <a:latin typeface="標楷體"/>
                <a:ea typeface="標楷體"/>
                <a:cs typeface="標楷體"/>
                <a:sym typeface="標楷體"/>
              </a:rPr>
              <a:t>運算引擎，它支援了 </a:t>
            </a:r>
            <a:r>
              <a:t>Hadoop</a:t>
            </a:r>
            <a:r>
              <a:t> </a:t>
            </a:r>
            <a:r>
              <a:rPr>
                <a:latin typeface="標楷體"/>
                <a:ea typeface="標楷體"/>
                <a:cs typeface="標楷體"/>
                <a:sym typeface="標楷體"/>
              </a:rPr>
              <a:t>所支援的儲存系統，包括 </a:t>
            </a:r>
            <a:r>
              <a:t>HDFS</a:t>
            </a:r>
            <a:r>
              <a:rPr>
                <a:latin typeface="標楷體"/>
                <a:ea typeface="標楷體"/>
                <a:cs typeface="標楷體"/>
                <a:sym typeface="標楷體"/>
              </a:rPr>
              <a:t>、</a:t>
            </a:r>
            <a:r>
              <a:t>S3</a:t>
            </a:r>
            <a:r>
              <a:t> </a:t>
            </a:r>
            <a:r>
              <a:rPr>
                <a:latin typeface="標楷體"/>
                <a:ea typeface="標楷體"/>
                <a:cs typeface="標楷體"/>
                <a:sym typeface="標楷體"/>
              </a:rPr>
              <a:t>等。但  </a:t>
            </a:r>
            <a:r>
              <a:t>Spark</a:t>
            </a:r>
            <a:r>
              <a:t> </a:t>
            </a:r>
            <a:r>
              <a:rPr>
                <a:latin typeface="標楷體"/>
                <a:ea typeface="標楷體"/>
                <a:cs typeface="標楷體"/>
                <a:sym typeface="標楷體"/>
              </a:rPr>
              <a:t>本身沒有提供儲存的功能，因此在使用上常見利用 </a:t>
            </a:r>
            <a:r>
              <a:t>Spark</a:t>
            </a:r>
            <a:r>
              <a:t> </a:t>
            </a:r>
            <a:r>
              <a:rPr>
                <a:latin typeface="標楷體"/>
                <a:ea typeface="標楷體"/>
                <a:cs typeface="標楷體"/>
                <a:sym typeface="標楷體"/>
              </a:rPr>
              <a:t>叢集的運算加上 </a:t>
            </a:r>
            <a:r>
              <a:t>Hadoop HDFS</a:t>
            </a:r>
            <a:r>
              <a:t> </a:t>
            </a:r>
            <a:r>
              <a:rPr>
                <a:latin typeface="標楷體"/>
                <a:ea typeface="標楷體"/>
                <a:cs typeface="標楷體"/>
                <a:sym typeface="標楷體"/>
              </a:rPr>
              <a:t>分散的儲存來處理  </a:t>
            </a:r>
            <a:r>
              <a:t>Big Data</a:t>
            </a:r>
            <a:r>
              <a:t> </a:t>
            </a:r>
            <a:r>
              <a:rPr>
                <a:latin typeface="標楷體"/>
                <a:ea typeface="標楷體"/>
                <a:cs typeface="標楷體"/>
                <a:sym typeface="標楷體"/>
              </a:rPr>
              <a:t>進行分析，就可算是完美的結合。</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使用叢集佈署模式, 執行 wordcount.py"/>
          <p:cNvSpPr txBox="1"/>
          <p:nvPr>
            <p:ph type="title" idx="4294967295"/>
          </p:nvPr>
        </p:nvSpPr>
        <p:spPr>
          <a:xfrm>
            <a:off x="830262" y="0"/>
            <a:ext cx="7399338" cy="841375"/>
          </a:xfrm>
          <a:prstGeom prst="rect">
            <a:avLst/>
          </a:prstGeom>
        </p:spPr>
        <p:txBody>
          <a:bodyPr>
            <a:normAutofit fontScale="100000" lnSpcReduction="0"/>
          </a:bodyPr>
          <a:lstStyle/>
          <a:p>
            <a:pPr>
              <a:defRPr b="0" sz="3200">
                <a:latin typeface="標楷體"/>
                <a:ea typeface="標楷體"/>
                <a:cs typeface="標楷體"/>
                <a:sym typeface="標楷體"/>
              </a:defRPr>
            </a:pPr>
            <a:r>
              <a:t>使用叢集佈署模式, 執行 </a:t>
            </a:r>
            <a:r>
              <a:rPr sz="3000">
                <a:latin typeface="Verdana"/>
                <a:ea typeface="Verdana"/>
                <a:cs typeface="Verdana"/>
                <a:sym typeface="Verdana"/>
              </a:rPr>
              <a:t>wordcount.py</a:t>
            </a:r>
          </a:p>
        </p:txBody>
      </p:sp>
      <p:sp>
        <p:nvSpPr>
          <p:cNvPr id="127" name="$ spark-submit --deploy-mode cluster wordcount.py…"/>
          <p:cNvSpPr txBox="1"/>
          <p:nvPr/>
        </p:nvSpPr>
        <p:spPr>
          <a:xfrm>
            <a:off x="881062" y="1198879"/>
            <a:ext cx="7381876" cy="4752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spark-submit </a:t>
            </a:r>
            <a:r>
              <a:rPr b="1">
                <a:solidFill>
                  <a:srgbClr val="942192"/>
                </a:solidFill>
              </a:rPr>
              <a:t>--deploy-mode cluster</a:t>
            </a:r>
            <a:r>
              <a:rPr b="1">
                <a:solidFill>
                  <a:srgbClr val="0070C0"/>
                </a:solidFill>
              </a:rPr>
              <a:t> wordcount.py</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標楷體"/>
                <a:ea typeface="標楷體"/>
                <a:cs typeface="標楷體"/>
                <a:sym typeface="標楷體"/>
              </a:defRPr>
            </a:pPr>
            <a:r>
              <a:t>[註] 等待十幾秒, 上面 </a:t>
            </a:r>
            <a:r>
              <a:rPr b="1">
                <a:latin typeface="Verdana"/>
                <a:ea typeface="Verdana"/>
                <a:cs typeface="Verdana"/>
                <a:sym typeface="Verdana"/>
              </a:rPr>
              <a:t>spark-submit </a:t>
            </a:r>
            <a:r>
              <a:t>會停止執行 </a:t>
            </a:r>
          </a:p>
          <a:p>
            <a:pPr>
              <a:defRPr b="0" sz="1600">
                <a:solidFill>
                  <a:srgbClr val="C00000"/>
                </a:solidFill>
                <a:latin typeface="標楷體"/>
                <a:ea typeface="標楷體"/>
                <a:cs typeface="標楷體"/>
                <a:sym typeface="標楷體"/>
              </a:defRPr>
            </a:pPr>
          </a:p>
          <a:p>
            <a:pPr>
              <a:defRPr b="0" sz="1600">
                <a:solidFill>
                  <a:srgbClr val="C00000"/>
                </a:solidFill>
                <a:latin typeface="Verdana"/>
                <a:ea typeface="Verdana"/>
                <a:cs typeface="Verdana"/>
                <a:sym typeface="Verdana"/>
              </a:defRPr>
            </a:pPr>
            <a:r>
              <a:t>$ </a:t>
            </a:r>
            <a:r>
              <a:rPr b="1">
                <a:solidFill>
                  <a:srgbClr val="0070C0"/>
                </a:solidFill>
              </a:rPr>
              <a:t>yarn application -list</a:t>
            </a:r>
            <a:endParaRPr b="1">
              <a:solidFill>
                <a:srgbClr val="0070C0"/>
              </a:solidFill>
            </a:endParaRPr>
          </a:p>
          <a:p>
            <a:pPr>
              <a:defRPr b="0" sz="1400">
                <a:solidFill>
                  <a:srgbClr val="C00000"/>
                </a:solidFill>
                <a:latin typeface="Verdana"/>
                <a:ea typeface="Verdana"/>
                <a:cs typeface="Verdana"/>
                <a:sym typeface="Verdana"/>
              </a:defRPr>
            </a:pPr>
            <a:r>
              <a:t>2021-09-10 20:54:36,851 INFO client.RMProxy: Connecting to ResourceManager at dtm2/192.168.72.5:8032</a:t>
            </a:r>
          </a:p>
          <a:p>
            <a:pPr>
              <a:defRPr b="0" sz="1400">
                <a:solidFill>
                  <a:srgbClr val="C00000"/>
                </a:solidFill>
                <a:latin typeface="Verdana"/>
                <a:ea typeface="Verdana"/>
                <a:cs typeface="Verdana"/>
                <a:sym typeface="Verdana"/>
              </a:defRPr>
            </a:pPr>
            <a:r>
              <a:t>Total number of applications (application-types: [], states: [SUBMITTED, ACCEPTED, RUNNING] and tags: []):</a:t>
            </a:r>
            <a:r>
              <a:rPr b="1"/>
              <a:t>1</a:t>
            </a:r>
            <a:endParaRPr b="1"/>
          </a:p>
          <a:p>
            <a:pPr>
              <a:defRPr b="0" sz="1400">
                <a:solidFill>
                  <a:srgbClr val="C00000"/>
                </a:solidFill>
                <a:latin typeface="Verdana"/>
                <a:ea typeface="Verdana"/>
                <a:cs typeface="Verdana"/>
                <a:sym typeface="Verdana"/>
              </a:defRPr>
            </a:pPr>
            <a:r>
              <a:t>                Application-Id      Application-Name        Application-Type          User           Queue               State             Final-State             Progress                        Tracking-URL</a:t>
            </a:r>
          </a:p>
          <a:p>
            <a:pPr>
              <a:defRPr b="0" sz="1400">
                <a:solidFill>
                  <a:srgbClr val="C00000"/>
                </a:solidFill>
                <a:latin typeface="Verdana"/>
                <a:ea typeface="Verdana"/>
                <a:cs typeface="Verdana"/>
                <a:sym typeface="Verdana"/>
              </a:defRPr>
            </a:pPr>
            <a:r>
              <a:t>application_1631261518447_0007          </a:t>
            </a:r>
            <a:r>
              <a:rPr b="1"/>
              <a:t>wordcount.py</a:t>
            </a:r>
            <a:r>
              <a:t>                   SPARK        bigred      root.bigred            </a:t>
            </a:r>
            <a:r>
              <a:rPr b="1"/>
              <a:t>RUNNING</a:t>
            </a:r>
            <a:r>
              <a:t>               UNDEFINED                  10%                   http://dtw1:43367</a:t>
            </a:r>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rPr sz="1600"/>
              <a:t>$</a:t>
            </a:r>
            <a:r>
              <a:t> </a:t>
            </a:r>
            <a:r>
              <a:rPr b="1" sz="1600">
                <a:solidFill>
                  <a:srgbClr val="0070C0"/>
                </a:solidFill>
              </a:rPr>
              <a:t>pig -e "cat mydataset/wordcount" 2&gt;/dev/null | head -n 4</a:t>
            </a:r>
            <a:endParaRPr b="1" sz="1600">
              <a:solidFill>
                <a:srgbClr val="0070C0"/>
              </a:solidFill>
            </a:endParaRPr>
          </a:p>
          <a:p>
            <a:pPr>
              <a:defRPr b="0" sz="1400">
                <a:solidFill>
                  <a:srgbClr val="C00000"/>
                </a:solidFill>
                <a:latin typeface="Verdana"/>
                <a:ea typeface="Verdana"/>
                <a:cs typeface="Verdana"/>
                <a:sym typeface="Verdana"/>
              </a:defRPr>
            </a:pPr>
            <a:r>
              <a:t>('The', 1031)</a:t>
            </a:r>
          </a:p>
          <a:p>
            <a:pPr>
              <a:defRPr b="0" sz="1400">
                <a:solidFill>
                  <a:srgbClr val="C00000"/>
                </a:solidFill>
                <a:latin typeface="Verdana"/>
                <a:ea typeface="Verdana"/>
                <a:cs typeface="Verdana"/>
                <a:sym typeface="Verdana"/>
              </a:defRPr>
            </a:pPr>
            <a:r>
              <a:t>('Project', 78)</a:t>
            </a:r>
          </a:p>
          <a:p>
            <a:pPr>
              <a:defRPr b="0" sz="1400">
                <a:solidFill>
                  <a:srgbClr val="C00000"/>
                </a:solidFill>
                <a:latin typeface="Verdana"/>
                <a:ea typeface="Verdana"/>
                <a:cs typeface="Verdana"/>
                <a:sym typeface="Verdana"/>
              </a:defRPr>
            </a:pPr>
            <a:r>
              <a:t>('EBook', 2)</a:t>
            </a:r>
          </a:p>
          <a:p>
            <a:pPr>
              <a:defRPr b="0" sz="1400">
                <a:solidFill>
                  <a:srgbClr val="C00000"/>
                </a:solidFill>
                <a:latin typeface="Verdana"/>
                <a:ea typeface="Verdana"/>
                <a:cs typeface="Verdana"/>
                <a:sym typeface="Verdana"/>
              </a:defRPr>
            </a:pPr>
            <a:r>
              <a:t>('of', 8127)</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park Execution Model"/>
          <p:cNvSpPr txBox="1"/>
          <p:nvPr>
            <p:ph type="title" idx="4294967295"/>
          </p:nvPr>
        </p:nvSpPr>
        <p:spPr>
          <a:xfrm>
            <a:off x="830262" y="0"/>
            <a:ext cx="7399338" cy="841375"/>
          </a:xfrm>
          <a:prstGeom prst="rect">
            <a:avLst/>
          </a:prstGeom>
        </p:spPr>
        <p:txBody>
          <a:bodyPr>
            <a:normAutofit fontScale="100000" lnSpcReduction="0"/>
          </a:bodyPr>
          <a:lstStyle>
            <a:lvl1pPr>
              <a:defRPr>
                <a:latin typeface="Verdana"/>
                <a:ea typeface="Verdana"/>
                <a:cs typeface="Verdana"/>
                <a:sym typeface="Verdana"/>
              </a:defRPr>
            </a:lvl1pPr>
          </a:lstStyle>
          <a:p>
            <a:pPr/>
            <a:r>
              <a:t>Spark Execution Model</a:t>
            </a:r>
          </a:p>
        </p:txBody>
      </p:sp>
      <p:pic>
        <p:nvPicPr>
          <p:cNvPr id="132" name="影像" descr="影像"/>
          <p:cNvPicPr>
            <a:picLocks noChangeAspect="1"/>
          </p:cNvPicPr>
          <p:nvPr/>
        </p:nvPicPr>
        <p:blipFill>
          <a:blip r:embed="rId3">
            <a:extLst/>
          </a:blip>
          <a:srcRect l="0" t="22197" r="0" b="0"/>
          <a:stretch>
            <a:fillRect/>
          </a:stretch>
        </p:blipFill>
        <p:spPr>
          <a:xfrm>
            <a:off x="129182" y="1447918"/>
            <a:ext cx="8885667" cy="3187654"/>
          </a:xfrm>
          <a:prstGeom prst="rect">
            <a:avLst/>
          </a:prstGeom>
          <a:ln w="12700">
            <a:solidFill>
              <a:srgbClr val="000000"/>
            </a:solidFill>
            <a:miter lim="400000"/>
          </a:ln>
        </p:spPr>
      </p:pic>
      <p:sp>
        <p:nvSpPr>
          <p:cNvPr id="133" name="在 yarn-client mode 運作架構中, 所有 RM 及 NM 主機系統中的 /etc/hosts 均要有 Client 主機的 名稱解析 資料, 因上圖中, Work Node 會傳遞資訊給  Client"/>
          <p:cNvSpPr txBox="1"/>
          <p:nvPr/>
        </p:nvSpPr>
        <p:spPr>
          <a:xfrm>
            <a:off x="1048184" y="5018682"/>
            <a:ext cx="7047632" cy="929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0" sz="1600">
                <a:solidFill>
                  <a:srgbClr val="C00000"/>
                </a:solidFill>
                <a:latin typeface="Verdana"/>
                <a:ea typeface="Verdana"/>
                <a:cs typeface="Verdana"/>
                <a:sym typeface="Verdana"/>
              </a:defRPr>
            </a:lvl1pPr>
          </a:lstStyle>
          <a:p>
            <a:pPr/>
            <a:r>
              <a:t>在 yarn-client mode 運作架構中, 所有 RM 及 NM 主機系統中的 /etc/hosts 均要有 Client 主機的 名稱解析 資料, 因上圖中, Work Node 會傳遞資訊給  Client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檢測 YARN 運算單元的記憶體資源"/>
          <p:cNvSpPr txBox="1"/>
          <p:nvPr>
            <p:ph type="title" idx="4294967295"/>
          </p:nvPr>
        </p:nvSpPr>
        <p:spPr>
          <a:xfrm>
            <a:off x="830262" y="0"/>
            <a:ext cx="7399338" cy="841375"/>
          </a:xfrm>
          <a:prstGeom prst="rect">
            <a:avLst/>
          </a:prstGeom>
        </p:spPr>
        <p:txBody>
          <a:bodyPr>
            <a:normAutofit fontScale="100000" lnSpcReduction="0"/>
          </a:bodyPr>
          <a:lstStyle/>
          <a:p>
            <a:pPr>
              <a:defRPr b="0" sz="3200">
                <a:latin typeface="標楷體"/>
                <a:ea typeface="標楷體"/>
                <a:cs typeface="標楷體"/>
                <a:sym typeface="標楷體"/>
              </a:defRPr>
            </a:pPr>
            <a:r>
              <a:t>檢測</a:t>
            </a:r>
            <a:r>
              <a:rPr sz="2800">
                <a:latin typeface="Verdana"/>
                <a:ea typeface="Verdana"/>
                <a:cs typeface="Verdana"/>
                <a:sym typeface="Verdana"/>
              </a:rPr>
              <a:t> YARN </a:t>
            </a:r>
            <a:r>
              <a:t>運算單元的記憶體資源</a:t>
            </a:r>
          </a:p>
        </p:txBody>
      </p:sp>
      <p:sp>
        <p:nvSpPr>
          <p:cNvPr id="138" name="$ spark-submit --master yarn  --executor-memory  1024m $SPARK_HOME/examples/src/main/python/pi.py 10…"/>
          <p:cNvSpPr txBox="1"/>
          <p:nvPr/>
        </p:nvSpPr>
        <p:spPr>
          <a:xfrm>
            <a:off x="847725" y="1136173"/>
            <a:ext cx="7364413" cy="165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spark-submit --master </a:t>
            </a:r>
            <a:r>
              <a:rPr b="1">
                <a:solidFill>
                  <a:srgbClr val="FF0000"/>
                </a:solidFill>
              </a:rPr>
              <a:t>yarn</a:t>
            </a:r>
            <a:r>
              <a:t>  </a:t>
            </a:r>
            <a:r>
              <a:rPr b="1">
                <a:solidFill>
                  <a:srgbClr val="0070C0"/>
                </a:solidFill>
              </a:rPr>
              <a:t>--executor-memory  1024m $SPARK_HOME/examples/src/main/python/pi.py 10</a:t>
            </a:r>
            <a:endParaRPr b="1">
              <a:solidFill>
                <a:srgbClr val="0070C0"/>
              </a:solidFill>
            </a:endParaRP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java.lang.IllegalArgumentException: Required executor memory </a:t>
            </a:r>
            <a:r>
              <a:rPr b="1"/>
              <a:t>(1024 MB)</a:t>
            </a:r>
            <a:r>
              <a:t>, offHeap memory (0) MB, </a:t>
            </a:r>
            <a:r>
              <a:rPr b="1"/>
              <a:t>overhead (384 MB)</a:t>
            </a:r>
            <a:r>
              <a:t>, and P</a:t>
            </a:r>
          </a:p>
          <a:p>
            <a:pPr>
              <a:defRPr b="0" sz="1400">
                <a:solidFill>
                  <a:srgbClr val="C00000"/>
                </a:solidFill>
                <a:latin typeface="Verdana"/>
                <a:ea typeface="Verdana"/>
                <a:cs typeface="Verdana"/>
                <a:sym typeface="Verdana"/>
              </a:defRPr>
            </a:pPr>
            <a:r>
              <a:t>ySpark memory (0 MB) is above the max threshold </a:t>
            </a:r>
            <a:r>
              <a:rPr b="1"/>
              <a:t>(896 MB)</a:t>
            </a:r>
            <a:r>
              <a:t> of this cluster! ........</a:t>
            </a:r>
          </a:p>
        </p:txBody>
      </p:sp>
      <p:sp>
        <p:nvSpPr>
          <p:cNvPr id="139" name="線條"/>
          <p:cNvSpPr/>
          <p:nvPr/>
        </p:nvSpPr>
        <p:spPr>
          <a:xfrm flipV="1">
            <a:off x="4919188" y="2570391"/>
            <a:ext cx="770694" cy="449654"/>
          </a:xfrm>
          <a:prstGeom prst="line">
            <a:avLst/>
          </a:prstGeom>
          <a:ln w="25400">
            <a:solidFill>
              <a:srgbClr val="7030A0"/>
            </a:solidFill>
            <a:tailEnd type="triangle"/>
          </a:ln>
        </p:spPr>
        <p:txBody>
          <a:bodyPr lIns="45719" rIns="45719"/>
          <a:lstStyle/>
          <a:p>
            <a:pPr/>
          </a:p>
        </p:txBody>
      </p:sp>
      <p:sp>
        <p:nvSpPr>
          <p:cNvPr id="140" name="線條"/>
          <p:cNvSpPr/>
          <p:nvPr/>
        </p:nvSpPr>
        <p:spPr>
          <a:xfrm flipV="1">
            <a:off x="6300821" y="2118106"/>
            <a:ext cx="967780" cy="1619917"/>
          </a:xfrm>
          <a:prstGeom prst="line">
            <a:avLst/>
          </a:prstGeom>
          <a:ln w="38100">
            <a:solidFill>
              <a:srgbClr val="7030A0"/>
            </a:solidFill>
            <a:tailEnd type="triangle"/>
          </a:ln>
        </p:spPr>
        <p:txBody>
          <a:bodyPr lIns="45719" rIns="45719"/>
          <a:lstStyle/>
          <a:p>
            <a:pPr/>
          </a:p>
        </p:txBody>
      </p:sp>
      <p:sp>
        <p:nvSpPr>
          <p:cNvPr id="141" name="Spark Application 所需的記憶體大小, 1024 M 這數字, 可由 -executor-memory 這參數指定"/>
          <p:cNvSpPr txBox="1"/>
          <p:nvPr/>
        </p:nvSpPr>
        <p:spPr>
          <a:xfrm>
            <a:off x="4385950" y="3793053"/>
            <a:ext cx="3837388" cy="7683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rPr sz="1400"/>
              <a:t>Spark Application </a:t>
            </a:r>
            <a:r>
              <a:rPr>
                <a:latin typeface="標楷體"/>
                <a:ea typeface="標楷體"/>
                <a:cs typeface="標楷體"/>
                <a:sym typeface="標楷體"/>
              </a:rPr>
              <a:t>所需的記憶體大小, </a:t>
            </a:r>
            <a:r>
              <a:rPr sz="1400"/>
              <a:t>1024 M </a:t>
            </a:r>
            <a:r>
              <a:rPr>
                <a:latin typeface="標楷體"/>
                <a:ea typeface="標楷體"/>
                <a:cs typeface="標楷體"/>
                <a:sym typeface="標楷體"/>
              </a:rPr>
              <a:t>這數字</a:t>
            </a:r>
            <a:r>
              <a:t>, </a:t>
            </a:r>
            <a:r>
              <a:rPr>
                <a:latin typeface="標楷體"/>
                <a:ea typeface="標楷體"/>
                <a:cs typeface="標楷體"/>
                <a:sym typeface="標楷體"/>
              </a:rPr>
              <a:t>可由 </a:t>
            </a:r>
            <a:r>
              <a:rPr sz="1400"/>
              <a:t>-executor-memory</a:t>
            </a:r>
            <a:r>
              <a:t> </a:t>
            </a:r>
            <a:r>
              <a:rPr>
                <a:latin typeface="標楷體"/>
                <a:ea typeface="標楷體"/>
                <a:cs typeface="標楷體"/>
                <a:sym typeface="標楷體"/>
              </a:rPr>
              <a:t>這參數指定</a:t>
            </a:r>
          </a:p>
        </p:txBody>
      </p:sp>
      <p:sp>
        <p:nvSpPr>
          <p:cNvPr id="142" name="目前 YARN 單一 Container…"/>
          <p:cNvSpPr txBox="1"/>
          <p:nvPr/>
        </p:nvSpPr>
        <p:spPr>
          <a:xfrm>
            <a:off x="2999365" y="3084512"/>
            <a:ext cx="2506693" cy="5270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rPr>
                <a:latin typeface="標楷體"/>
                <a:ea typeface="標楷體"/>
                <a:cs typeface="標楷體"/>
                <a:sym typeface="標楷體"/>
              </a:rPr>
              <a:t>目前 </a:t>
            </a:r>
            <a:r>
              <a:rPr sz="1400"/>
              <a:t>YARN</a:t>
            </a:r>
            <a:r>
              <a:rPr>
                <a:latin typeface="標楷體"/>
                <a:ea typeface="標楷體"/>
                <a:cs typeface="標楷體"/>
                <a:sym typeface="標楷體"/>
              </a:rPr>
              <a:t> 單一 </a:t>
            </a:r>
            <a:r>
              <a:rPr sz="1400"/>
              <a:t>Container</a:t>
            </a:r>
            <a:r>
              <a:rPr>
                <a:latin typeface="標楷體"/>
                <a:ea typeface="標楷體"/>
                <a:cs typeface="標楷體"/>
                <a:sym typeface="標楷體"/>
              </a:rPr>
              <a:t> </a:t>
            </a:r>
            <a:endParaRPr>
              <a:latin typeface="標楷體"/>
              <a:ea typeface="標楷體"/>
              <a:cs typeface="標楷體"/>
              <a:sym typeface="標楷體"/>
            </a:endParaRPr>
          </a:p>
          <a:p>
            <a:pPr>
              <a:defRPr b="0" sz="1600">
                <a:solidFill>
                  <a:srgbClr val="C00000"/>
                </a:solidFill>
                <a:latin typeface="Verdana"/>
                <a:ea typeface="Verdana"/>
                <a:cs typeface="Verdana"/>
                <a:sym typeface="Verdana"/>
              </a:defRPr>
            </a:pPr>
            <a:r>
              <a:rPr>
                <a:latin typeface="標楷體"/>
                <a:ea typeface="標楷體"/>
                <a:cs typeface="標楷體"/>
                <a:sym typeface="標楷體"/>
              </a:rPr>
              <a:t>的最大記憶體配置</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設定 YARN 運算單元配置的記憶體大小"/>
          <p:cNvSpPr txBox="1"/>
          <p:nvPr>
            <p:ph type="title" idx="4294967295"/>
          </p:nvPr>
        </p:nvSpPr>
        <p:spPr>
          <a:xfrm>
            <a:off x="830262" y="0"/>
            <a:ext cx="7399338" cy="841375"/>
          </a:xfrm>
          <a:prstGeom prst="rect">
            <a:avLst/>
          </a:prstGeom>
        </p:spPr>
        <p:txBody>
          <a:bodyPr>
            <a:normAutofit fontScale="100000" lnSpcReduction="0"/>
          </a:bodyPr>
          <a:lstStyle/>
          <a:p>
            <a:pPr>
              <a:defRPr b="0" sz="3200">
                <a:latin typeface="標楷體"/>
                <a:ea typeface="標楷體"/>
                <a:cs typeface="標楷體"/>
                <a:sym typeface="標楷體"/>
              </a:defRPr>
            </a:pPr>
            <a:r>
              <a:t>設定</a:t>
            </a:r>
            <a:r>
              <a:rPr b="1" sz="2800">
                <a:latin typeface="Verdana"/>
                <a:ea typeface="Verdana"/>
                <a:cs typeface="Verdana"/>
                <a:sym typeface="Verdana"/>
              </a:rPr>
              <a:t> </a:t>
            </a:r>
            <a:r>
              <a:rPr b="1" sz="2800">
                <a:latin typeface="Verdana"/>
                <a:ea typeface="Verdana"/>
                <a:cs typeface="Verdana"/>
                <a:sym typeface="Verdana"/>
              </a:rPr>
              <a:t>YARN </a:t>
            </a:r>
            <a:r>
              <a:t>運算單元配置的記憶體大小</a:t>
            </a:r>
          </a:p>
        </p:txBody>
      </p:sp>
      <p:sp>
        <p:nvSpPr>
          <p:cNvPr id="145" name="$ sudo nano ~/vmalpdt/hdp33/conf/hadoop/yarn-site.xml…"/>
          <p:cNvSpPr txBox="1"/>
          <p:nvPr/>
        </p:nvSpPr>
        <p:spPr>
          <a:xfrm>
            <a:off x="847725" y="1222375"/>
            <a:ext cx="7381875" cy="3888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sudo nano ~/vmalpdt/hdp33/conf/hadoop/yarn-site.xml </a:t>
            </a:r>
            <a:endParaRPr b="1">
              <a:solidFill>
                <a:srgbClr val="0070C0"/>
              </a:solidFill>
            </a:endParaRP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 &lt;property&gt;</a:t>
            </a:r>
          </a:p>
          <a:p>
            <a:pPr>
              <a:defRPr b="0" sz="1400">
                <a:solidFill>
                  <a:srgbClr val="C00000"/>
                </a:solidFill>
                <a:latin typeface="Verdana"/>
                <a:ea typeface="Verdana"/>
                <a:cs typeface="Verdana"/>
                <a:sym typeface="Verdana"/>
              </a:defRPr>
            </a:pPr>
            <a:r>
              <a:t>    &lt;name&gt;yarn.scheduler.minimum-allocation-mb&lt;/name&gt;</a:t>
            </a:r>
          </a:p>
          <a:p>
            <a:pPr>
              <a:defRPr b="0" sz="1400">
                <a:solidFill>
                  <a:srgbClr val="C00000"/>
                </a:solidFill>
                <a:latin typeface="Verdana"/>
                <a:ea typeface="Verdana"/>
                <a:cs typeface="Verdana"/>
                <a:sym typeface="Verdana"/>
              </a:defRPr>
            </a:pPr>
            <a:r>
              <a:t>    &lt;value&gt;</a:t>
            </a:r>
            <a:r>
              <a:rPr b="1">
                <a:solidFill>
                  <a:srgbClr val="FF0000"/>
                </a:solidFill>
              </a:rPr>
              <a:t>384</a:t>
            </a:r>
            <a:r>
              <a:t>&lt;/value&gt;</a:t>
            </a:r>
          </a:p>
          <a:p>
            <a:pPr>
              <a:defRPr b="0" sz="1400">
                <a:solidFill>
                  <a:srgbClr val="C00000"/>
                </a:solidFill>
                <a:latin typeface="Verdana"/>
                <a:ea typeface="Verdana"/>
                <a:cs typeface="Verdana"/>
                <a:sym typeface="Verdana"/>
              </a:defRPr>
            </a:pPr>
            <a:r>
              <a:t>  &lt;/property&gt;</a:t>
            </a:r>
          </a:p>
          <a:p>
            <a:pPr>
              <a:defRPr b="0" sz="1400">
                <a:solidFill>
                  <a:srgbClr val="C00000"/>
                </a:solidFill>
                <a:latin typeface="Verdana"/>
                <a:ea typeface="Verdana"/>
                <a:cs typeface="Verdana"/>
                <a:sym typeface="Verdana"/>
              </a:defRPr>
            </a:pPr>
            <a:r>
              <a:t>  &lt;property&gt;</a:t>
            </a:r>
          </a:p>
          <a:p>
            <a:pPr>
              <a:defRPr b="0" sz="1400">
                <a:solidFill>
                  <a:srgbClr val="C00000"/>
                </a:solidFill>
                <a:latin typeface="Verdana"/>
                <a:ea typeface="Verdana"/>
                <a:cs typeface="Verdana"/>
                <a:sym typeface="Verdana"/>
              </a:defRPr>
            </a:pPr>
            <a:r>
              <a:t>    &lt;name&gt;yarn.scheduler.maximum-allocation-mb&lt;/name&gt;</a:t>
            </a:r>
          </a:p>
          <a:p>
            <a:pPr>
              <a:defRPr b="0" sz="1400">
                <a:solidFill>
                  <a:srgbClr val="C00000"/>
                </a:solidFill>
                <a:latin typeface="Verdana"/>
                <a:ea typeface="Verdana"/>
                <a:cs typeface="Verdana"/>
                <a:sym typeface="Verdana"/>
              </a:defRPr>
            </a:pPr>
            <a:r>
              <a:t>    &lt;value&gt;</a:t>
            </a:r>
            <a:r>
              <a:rPr b="1">
                <a:solidFill>
                  <a:srgbClr val="FF0000"/>
                </a:solidFill>
              </a:rPr>
              <a:t>896</a:t>
            </a:r>
            <a:r>
              <a:t>&lt;/value&gt;</a:t>
            </a:r>
          </a:p>
          <a:p>
            <a:pPr>
              <a:defRPr b="0" sz="1400">
                <a:solidFill>
                  <a:srgbClr val="C00000"/>
                </a:solidFill>
                <a:latin typeface="Verdana"/>
                <a:ea typeface="Verdana"/>
                <a:cs typeface="Verdana"/>
                <a:sym typeface="Verdana"/>
              </a:defRPr>
            </a:pPr>
            <a:r>
              <a:t>  &lt;/property&gt;</a:t>
            </a:r>
          </a:p>
          <a:p>
            <a:pPr>
              <a:defRPr b="0" sz="1400">
                <a:solidFill>
                  <a:srgbClr val="C00000"/>
                </a:solidFill>
                <a:latin typeface="Verdana"/>
                <a:ea typeface="Verdana"/>
                <a:cs typeface="Verdana"/>
                <a:sym typeface="Verdana"/>
              </a:defRPr>
            </a:pPr>
            <a:r>
              <a:t>.......</a:t>
            </a:r>
          </a:p>
          <a:p>
            <a:pPr>
              <a:defRPr b="0" sz="1600">
                <a:solidFill>
                  <a:srgbClr val="0070C0"/>
                </a:solidFill>
                <a:latin typeface="Verdana"/>
                <a:ea typeface="Verdana"/>
                <a:cs typeface="Verdana"/>
                <a:sym typeface="Verdana"/>
              </a:defRPr>
            </a:pPr>
            <a:endParaRPr sz="1400">
              <a:solidFill>
                <a:srgbClr val="C00000"/>
              </a:solidFill>
            </a:endParaRPr>
          </a:p>
          <a:p>
            <a:pPr>
              <a:defRPr b="0" sz="1600">
                <a:solidFill>
                  <a:srgbClr val="0070C0"/>
                </a:solidFill>
                <a:latin typeface="Verdana"/>
                <a:ea typeface="Verdana"/>
                <a:cs typeface="Verdana"/>
                <a:sym typeface="Verdana"/>
              </a:defRPr>
            </a:pPr>
            <a:endParaRPr sz="1400">
              <a:solidFill>
                <a:srgbClr val="C00000"/>
              </a:solidFill>
            </a:endParaRPr>
          </a:p>
          <a:p>
            <a:pPr>
              <a:defRPr sz="1600">
                <a:solidFill>
                  <a:srgbClr val="0070C0"/>
                </a:solidFill>
                <a:latin typeface="Verdana"/>
                <a:ea typeface="Verdana"/>
                <a:cs typeface="Verdana"/>
                <a:sym typeface="Verdana"/>
              </a:defRPr>
            </a:pPr>
            <a:r>
              <a:rPr>
                <a:solidFill>
                  <a:srgbClr val="C00000"/>
                </a:solidFill>
              </a:rPr>
              <a:t>[</a:t>
            </a:r>
            <a:r>
              <a:rPr b="0">
                <a:solidFill>
                  <a:srgbClr val="C00000"/>
                </a:solidFill>
                <a:latin typeface="標楷體"/>
                <a:ea typeface="標楷體"/>
                <a:cs typeface="標楷體"/>
                <a:sym typeface="標楷體"/>
              </a:rPr>
              <a:t>註</a:t>
            </a:r>
            <a:r>
              <a:rPr>
                <a:solidFill>
                  <a:srgbClr val="C00000"/>
                </a:solidFill>
              </a:rPr>
              <a:t>] </a:t>
            </a:r>
            <a:r>
              <a:rPr b="0">
                <a:solidFill>
                  <a:srgbClr val="C00000"/>
                </a:solidFill>
                <a:latin typeface="標楷體"/>
                <a:ea typeface="標楷體"/>
                <a:cs typeface="標楷體"/>
                <a:sym typeface="標楷體"/>
              </a:rPr>
              <a:t>在 </a:t>
            </a:r>
            <a:r>
              <a:rPr sz="1400">
                <a:solidFill>
                  <a:srgbClr val="C00000"/>
                </a:solidFill>
              </a:rPr>
              <a:t>YARN</a:t>
            </a:r>
            <a:r>
              <a:rPr b="0">
                <a:solidFill>
                  <a:srgbClr val="C00000"/>
                </a:solidFill>
                <a:latin typeface="標楷體"/>
                <a:ea typeface="標楷體"/>
                <a:cs typeface="標楷體"/>
                <a:sym typeface="標楷體"/>
              </a:rPr>
              <a:t> 系統中, </a:t>
            </a:r>
            <a:r>
              <a:rPr sz="1400">
                <a:solidFill>
                  <a:srgbClr val="C00000"/>
                </a:solidFill>
              </a:rPr>
              <a:t>Spark Executor</a:t>
            </a:r>
            <a:r>
              <a:rPr b="0">
                <a:solidFill>
                  <a:srgbClr val="C00000"/>
                </a:solidFill>
                <a:latin typeface="標楷體"/>
                <a:ea typeface="標楷體"/>
                <a:cs typeface="標楷體"/>
                <a:sym typeface="標楷體"/>
              </a:rPr>
              <a:t> 最多可要求 </a:t>
            </a:r>
            <a:r>
              <a:rPr sz="1400">
                <a:solidFill>
                  <a:srgbClr val="C00000"/>
                </a:solidFill>
              </a:rPr>
              <a:t>512M</a:t>
            </a:r>
            <a:endParaRPr sz="1400">
              <a:solidFill>
                <a:srgbClr val="C00000"/>
              </a:solidFill>
            </a:endParaRPr>
          </a:p>
          <a:p>
            <a:pPr>
              <a:defRPr b="0" sz="1600">
                <a:solidFill>
                  <a:srgbClr val="0070C0"/>
                </a:solidFill>
                <a:latin typeface="Verdana"/>
                <a:ea typeface="Verdana"/>
                <a:cs typeface="Verdana"/>
                <a:sym typeface="Verdana"/>
              </a:defRPr>
            </a:pPr>
          </a:p>
          <a:p>
            <a:pPr>
              <a:defRPr b="0" sz="1600">
                <a:solidFill>
                  <a:srgbClr val="0070C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指定 Executor 數量及 Executor Memory 大小"/>
          <p:cNvSpPr txBox="1"/>
          <p:nvPr>
            <p:ph type="title" idx="4294967295"/>
          </p:nvPr>
        </p:nvSpPr>
        <p:spPr>
          <a:xfrm>
            <a:off x="830262" y="0"/>
            <a:ext cx="7527926" cy="841375"/>
          </a:xfrm>
          <a:prstGeom prst="rect">
            <a:avLst/>
          </a:prstGeom>
        </p:spPr>
        <p:txBody>
          <a:bodyPr>
            <a:normAutofit fontScale="100000" lnSpcReduction="0"/>
          </a:bodyPr>
          <a:lstStyle/>
          <a:p>
            <a:pPr>
              <a:defRPr b="0">
                <a:latin typeface="標楷體"/>
                <a:ea typeface="標楷體"/>
                <a:cs typeface="標楷體"/>
                <a:sym typeface="標楷體"/>
              </a:defRPr>
            </a:pPr>
            <a:r>
              <a:t>指定</a:t>
            </a:r>
            <a:r>
              <a:rPr b="1" sz="2400">
                <a:latin typeface="Verdana"/>
                <a:ea typeface="Verdana"/>
                <a:cs typeface="Verdana"/>
                <a:sym typeface="Verdana"/>
              </a:rPr>
              <a:t> </a:t>
            </a:r>
            <a:r>
              <a:rPr b="1" sz="2400">
                <a:latin typeface="Verdana"/>
                <a:ea typeface="Verdana"/>
                <a:cs typeface="Verdana"/>
                <a:sym typeface="Verdana"/>
              </a:rPr>
              <a:t>Executor</a:t>
            </a:r>
            <a:r>
              <a:rPr b="1" sz="2400">
                <a:latin typeface="Verdana"/>
                <a:ea typeface="Verdana"/>
                <a:cs typeface="Verdana"/>
                <a:sym typeface="Verdana"/>
              </a:rPr>
              <a:t> </a:t>
            </a:r>
            <a:r>
              <a:t>數量及</a:t>
            </a:r>
            <a:r>
              <a:rPr b="1" sz="2400">
                <a:latin typeface="Verdana"/>
                <a:ea typeface="Verdana"/>
                <a:cs typeface="Verdana"/>
                <a:sym typeface="Verdana"/>
              </a:rPr>
              <a:t> </a:t>
            </a:r>
            <a:r>
              <a:rPr b="1" sz="2400">
                <a:latin typeface="Verdana"/>
                <a:ea typeface="Verdana"/>
                <a:cs typeface="Verdana"/>
                <a:sym typeface="Verdana"/>
              </a:rPr>
              <a:t>Executor Memory </a:t>
            </a:r>
            <a:r>
              <a:t>大小</a:t>
            </a:r>
          </a:p>
        </p:txBody>
      </p:sp>
      <p:sp>
        <p:nvSpPr>
          <p:cNvPr id="148" name="$ spark-submit --num-executors 1 --executor-memory 384m --master yarn $SPARK_HOME/examples/src/main/python/pi.py 10…"/>
          <p:cNvSpPr txBox="1"/>
          <p:nvPr/>
        </p:nvSpPr>
        <p:spPr>
          <a:xfrm>
            <a:off x="836612" y="1222375"/>
            <a:ext cx="7273926" cy="437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spark-submit </a:t>
            </a:r>
            <a:r>
              <a:rPr b="1">
                <a:solidFill>
                  <a:srgbClr val="00B050"/>
                </a:solidFill>
              </a:rPr>
              <a:t>--num-executors 1</a:t>
            </a:r>
            <a:r>
              <a:rPr b="1">
                <a:solidFill>
                  <a:srgbClr val="0070C0"/>
                </a:solidFill>
              </a:rPr>
              <a:t> </a:t>
            </a:r>
            <a:r>
              <a:rPr b="1">
                <a:solidFill>
                  <a:srgbClr val="00B050"/>
                </a:solidFill>
              </a:rPr>
              <a:t>--executor-memory 384m</a:t>
            </a:r>
            <a:r>
              <a:rPr b="1">
                <a:solidFill>
                  <a:srgbClr val="0070C0"/>
                </a:solidFill>
              </a:rPr>
              <a:t> --master yarn $SPARK_HOME/examples/src/main/python/pi.py 10</a:t>
            </a:r>
            <a:endParaRPr b="1">
              <a:solidFill>
                <a:srgbClr val="0070C0"/>
              </a:solidFill>
            </a:endParaRP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java.lang.IllegalArgumentException: Executor memory </a:t>
            </a:r>
            <a:r>
              <a:rPr b="1"/>
              <a:t>402653184</a:t>
            </a:r>
            <a:r>
              <a:t> must be at least </a:t>
            </a:r>
            <a:r>
              <a:rPr b="1"/>
              <a:t>471859200</a:t>
            </a:r>
            <a:r>
              <a:t>.</a:t>
            </a: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p>
          <a:p>
            <a:pPr>
              <a:defRPr b="0">
                <a:solidFill>
                  <a:srgbClr val="C00000"/>
                </a:solidFill>
                <a:latin typeface="Verdana"/>
                <a:ea typeface="Verdana"/>
                <a:cs typeface="Verdana"/>
                <a:sym typeface="Verdana"/>
              </a:defRPr>
            </a:pPr>
            <a:r>
              <a:rPr>
                <a:latin typeface="標楷體"/>
                <a:ea typeface="標楷體"/>
                <a:cs typeface="標楷體"/>
                <a:sym typeface="標楷體"/>
              </a:rPr>
              <a:t>由上面資訊得知 </a:t>
            </a:r>
            <a:r>
              <a:rPr b="1" sz="1600"/>
              <a:t>--executor-memory 384m</a:t>
            </a:r>
            <a:r>
              <a:rPr>
                <a:latin typeface="標楷體"/>
                <a:ea typeface="標楷體"/>
                <a:cs typeface="標楷體"/>
                <a:sym typeface="標楷體"/>
              </a:rPr>
              <a:t> 這參數的值不可小於 </a:t>
            </a:r>
            <a:r>
              <a:rPr b="1" sz="1400"/>
              <a:t>471859200(450M)</a:t>
            </a:r>
            <a:r>
              <a:rPr sz="1400"/>
              <a:t> </a:t>
            </a:r>
            <a:r>
              <a:rPr sz="1600"/>
              <a:t>byte</a:t>
            </a:r>
            <a:endParaRPr sz="1600"/>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rPr sz="1600">
                <a:latin typeface="Verdana"/>
                <a:ea typeface="Verdana"/>
                <a:cs typeface="Verdana"/>
                <a:sym typeface="Verdana"/>
              </a:rPr>
              <a:t>spark-submit </a:t>
            </a:r>
            <a:r>
              <a:t>參數說明</a:t>
            </a:r>
          </a:p>
          <a:p>
            <a:pPr>
              <a:defRPr b="0" sz="1400">
                <a:solidFill>
                  <a:srgbClr val="C00000"/>
                </a:solidFill>
                <a:latin typeface="Consolas"/>
                <a:ea typeface="Consolas"/>
                <a:cs typeface="Consolas"/>
                <a:sym typeface="Consolas"/>
              </a:defRPr>
            </a:pPr>
            <a:r>
              <a:t>--executor-cores NUM    Number of cores per executor</a:t>
            </a:r>
          </a:p>
          <a:p>
            <a:pPr>
              <a:defRPr b="0" sz="1400">
                <a:solidFill>
                  <a:srgbClr val="C00000"/>
                </a:solidFill>
                <a:latin typeface="Consolas"/>
                <a:ea typeface="Consolas"/>
                <a:cs typeface="Consolas"/>
                <a:sym typeface="Consolas"/>
              </a:defRPr>
            </a:pPr>
            <a:r>
              <a:t>--num-executors NUM     Number of executors to launch</a:t>
            </a:r>
          </a:p>
          <a:p>
            <a:pPr>
              <a:defRPr b="0" sz="1400">
                <a:solidFill>
                  <a:srgbClr val="C00000"/>
                </a:solidFill>
                <a:latin typeface="Consolas"/>
                <a:ea typeface="Consolas"/>
                <a:cs typeface="Consolas"/>
                <a:sym typeface="Consolas"/>
              </a:defRPr>
            </a:pPr>
            <a:r>
              <a:t>--executor-memory NUM   Amount of memory to use per executor process.</a:t>
            </a:r>
          </a:p>
          <a:p>
            <a:pPr>
              <a:defRPr b="0" sz="1400">
                <a:solidFill>
                  <a:srgbClr val="C00000"/>
                </a:solidFill>
                <a:latin typeface="Consolas"/>
                <a:ea typeface="Consolas"/>
                <a:cs typeface="Consolas"/>
                <a:sym typeface="Consolas"/>
              </a:defRPr>
            </a:pPr>
            <a:r>
              <a:t>--driver-memory NUM     Amount of memory to use for the driver process.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再次執行 pi.py"/>
          <p:cNvSpPr txBox="1"/>
          <p:nvPr>
            <p:ph type="title" idx="4294967295"/>
          </p:nvPr>
        </p:nvSpPr>
        <p:spPr>
          <a:xfrm>
            <a:off x="830262" y="0"/>
            <a:ext cx="7527926" cy="841375"/>
          </a:xfrm>
          <a:prstGeom prst="rect">
            <a:avLst/>
          </a:prstGeom>
        </p:spPr>
        <p:txBody>
          <a:bodyPr>
            <a:normAutofit fontScale="100000" lnSpcReduction="0"/>
          </a:bodyPr>
          <a:lstStyle/>
          <a:p>
            <a:pPr>
              <a:defRPr b="0">
                <a:latin typeface="標楷體"/>
                <a:ea typeface="標楷體"/>
                <a:cs typeface="標楷體"/>
                <a:sym typeface="標楷體"/>
              </a:defRPr>
            </a:pPr>
            <a:r>
              <a:t>再次執行</a:t>
            </a:r>
            <a:r>
              <a:rPr b="1">
                <a:latin typeface="Verdana"/>
                <a:ea typeface="Verdana"/>
                <a:cs typeface="Verdana"/>
                <a:sym typeface="Verdana"/>
              </a:rPr>
              <a:t> </a:t>
            </a:r>
            <a:r>
              <a:rPr b="1">
                <a:latin typeface="Verdana"/>
                <a:ea typeface="Verdana"/>
                <a:cs typeface="Verdana"/>
                <a:sym typeface="Verdana"/>
              </a:rPr>
              <a:t>pi.py </a:t>
            </a:r>
          </a:p>
        </p:txBody>
      </p:sp>
      <p:sp>
        <p:nvSpPr>
          <p:cNvPr id="151" name="$ spark-submit --num-executors 1  $SPARK_HOME/examples/src/main/python/pi.py 500…"/>
          <p:cNvSpPr txBox="1"/>
          <p:nvPr/>
        </p:nvSpPr>
        <p:spPr>
          <a:xfrm>
            <a:off x="836612" y="1222375"/>
            <a:ext cx="7279116" cy="174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spark-submit </a:t>
            </a:r>
            <a:r>
              <a:rPr b="1">
                <a:solidFill>
                  <a:srgbClr val="00B050"/>
                </a:solidFill>
              </a:rPr>
              <a:t>--num-executors 1</a:t>
            </a:r>
            <a:r>
              <a:rPr b="1">
                <a:solidFill>
                  <a:srgbClr val="0070C0"/>
                </a:solidFill>
              </a:rPr>
              <a:t>  $SPARK_HOME/examples/src/main/python/pi.py 500 </a:t>
            </a:r>
            <a:endParaRPr b="1">
              <a:solidFill>
                <a:srgbClr val="0070C0"/>
              </a:solidFill>
            </a:endParaRPr>
          </a:p>
          <a:p>
            <a:pPr>
              <a:defRPr b="0" sz="1500">
                <a:solidFill>
                  <a:srgbClr val="C00000"/>
                </a:solidFill>
                <a:latin typeface="Verdana"/>
                <a:ea typeface="Verdana"/>
                <a:cs typeface="Verdana"/>
                <a:sym typeface="Verdana"/>
              </a:defRPr>
            </a:pPr>
            <a:r>
              <a:t>Neither spark.yarn.jars nor spark.yarn.archive is set, falling back to uploading libraries under SPARK_HOME.</a:t>
            </a:r>
          </a:p>
          <a:p>
            <a:pPr>
              <a:defRPr sz="1500">
                <a:solidFill>
                  <a:srgbClr val="C00000"/>
                </a:solidFill>
                <a:latin typeface="Verdana"/>
                <a:ea typeface="Verdana"/>
                <a:cs typeface="Verdana"/>
                <a:sym typeface="Verdana"/>
              </a:defRPr>
            </a:pPr>
            <a:r>
              <a:t>Pi is roughly 3.136520</a:t>
            </a:r>
          </a:p>
          <a:p>
            <a:pPr>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檢測 YARN 運算單元的 CPU 資源"/>
          <p:cNvSpPr txBox="1"/>
          <p:nvPr>
            <p:ph type="title" idx="4294967295"/>
          </p:nvPr>
        </p:nvSpPr>
        <p:spPr>
          <a:xfrm>
            <a:off x="830262" y="0"/>
            <a:ext cx="7488238" cy="841375"/>
          </a:xfrm>
          <a:prstGeom prst="rect">
            <a:avLst/>
          </a:prstGeom>
        </p:spPr>
        <p:txBody>
          <a:bodyPr>
            <a:normAutofit fontScale="100000" lnSpcReduction="0"/>
          </a:bodyPr>
          <a:lstStyle/>
          <a:p>
            <a:pPr>
              <a:defRPr b="0" sz="3200">
                <a:latin typeface="標楷體"/>
                <a:ea typeface="標楷體"/>
                <a:cs typeface="標楷體"/>
                <a:sym typeface="標楷體"/>
              </a:defRPr>
            </a:pPr>
            <a:r>
              <a:t>檢測</a:t>
            </a:r>
            <a:r>
              <a:rPr sz="2800">
                <a:latin typeface="Verdana"/>
                <a:ea typeface="Verdana"/>
                <a:cs typeface="Verdana"/>
                <a:sym typeface="Verdana"/>
              </a:rPr>
              <a:t> YARN </a:t>
            </a:r>
            <a:r>
              <a:t>運算單元的</a:t>
            </a:r>
            <a:r>
              <a:rPr sz="2800">
                <a:latin typeface="Verdana"/>
                <a:ea typeface="Verdana"/>
                <a:cs typeface="Verdana"/>
                <a:sym typeface="Verdana"/>
              </a:rPr>
              <a:t> CPU </a:t>
            </a:r>
            <a:r>
              <a:t>資源</a:t>
            </a:r>
          </a:p>
        </p:txBody>
      </p:sp>
      <p:sp>
        <p:nvSpPr>
          <p:cNvPr id="156" name="$ pyspark --num-executors 1 --executor-cores 2…"/>
          <p:cNvSpPr txBox="1"/>
          <p:nvPr/>
        </p:nvSpPr>
        <p:spPr>
          <a:xfrm>
            <a:off x="888206" y="1198880"/>
            <a:ext cx="7367588"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500">
                <a:solidFill>
                  <a:srgbClr val="C00000"/>
                </a:solidFill>
                <a:latin typeface="Verdana"/>
                <a:ea typeface="Verdana"/>
                <a:cs typeface="Verdana"/>
                <a:sym typeface="Verdana"/>
              </a:defRPr>
            </a:pPr>
            <a:r>
              <a:rPr sz="1600"/>
              <a:t>$ </a:t>
            </a:r>
            <a:r>
              <a:rPr b="1" sz="1600">
                <a:solidFill>
                  <a:srgbClr val="0070C0"/>
                </a:solidFill>
              </a:rPr>
              <a:t>pyspark --num-executors 1 </a:t>
            </a:r>
            <a:r>
              <a:rPr b="1" sz="1600">
                <a:solidFill>
                  <a:srgbClr val="942192"/>
                </a:solidFill>
              </a:rPr>
              <a:t>--executor-cores 2</a:t>
            </a: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r>
              <a:t>Invalid resource request! Cannot allocate containers as requested resource is greater than maximum allowed allocation. Requested resource type=[vcores], </a:t>
            </a:r>
            <a:r>
              <a:rPr b="1"/>
              <a:t>Requested resource=&lt;memory:896, vCores:2&gt;, maximum allowed allocation=&lt;memory:896, vCores:1&gt;</a:t>
            </a:r>
            <a:r>
              <a:t>, please note that maximum allowed allocation is calculated by scheduler based on maximum resource of registered NodeManagers, which might be less than configured maximum allocation=&lt;memory:896, vCores:1&gt;</a:t>
            </a: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[註] </a:t>
            </a:r>
            <a:r>
              <a:rPr b="1"/>
              <a:t>--executor-cores</a:t>
            </a:r>
            <a:r>
              <a:t> 這參數的值, 會受到 YARN vCore 的限制</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park 原創公司 - Databricks"/>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Spark </a:t>
            </a:r>
            <a:r>
              <a:rPr b="0" sz="3200">
                <a:latin typeface="標楷體"/>
                <a:ea typeface="標楷體"/>
                <a:cs typeface="標楷體"/>
                <a:sym typeface="標楷體"/>
              </a:rPr>
              <a:t>原創公司</a:t>
            </a:r>
            <a:r>
              <a:t> </a:t>
            </a:r>
            <a:r>
              <a:t>- Databricks</a:t>
            </a:r>
          </a:p>
        </p:txBody>
      </p:sp>
      <p:sp>
        <p:nvSpPr>
          <p:cNvPr id="50" name="Databricks 成立於2013，總部位於舊金山，是一家基於雲計算的 Spark 大數據軟體公司，提供用於數據集成、數據清洗、數據管理以及其他服務的基於Spark的雲服務。Databricks 的 Spark 處理引擎甚至比 Apache Hadoop 的 Mapreduce 處理速度更快。去年，Databricks 宣布與 IBM 圍繞 Spark機器學習領域展開深度合作。…"/>
          <p:cNvSpPr txBox="1"/>
          <p:nvPr/>
        </p:nvSpPr>
        <p:spPr>
          <a:xfrm>
            <a:off x="927100" y="1314450"/>
            <a:ext cx="7240588" cy="36406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Databricks</a:t>
            </a:r>
            <a:r>
              <a:rPr>
                <a:latin typeface="標楷體"/>
                <a:ea typeface="標楷體"/>
                <a:cs typeface="標楷體"/>
                <a:sym typeface="標楷體"/>
              </a:rPr>
              <a:t> 成立於</a:t>
            </a:r>
            <a:r>
              <a:t>2013</a:t>
            </a:r>
            <a:r>
              <a:rPr>
                <a:latin typeface="標楷體"/>
                <a:ea typeface="標楷體"/>
                <a:cs typeface="標楷體"/>
                <a:sym typeface="標楷體"/>
              </a:rPr>
              <a:t>，總部位於舊金山，是一家基於雲計算的 </a:t>
            </a:r>
            <a:r>
              <a:t>Spark</a:t>
            </a:r>
            <a:r>
              <a:rPr>
                <a:latin typeface="標楷體"/>
                <a:ea typeface="標楷體"/>
                <a:cs typeface="標楷體"/>
                <a:sym typeface="標楷體"/>
              </a:rPr>
              <a:t> 大數據軟體公司，提供用於數據集成、數據清洗、數據管理以及其他服務的基於</a:t>
            </a:r>
            <a:r>
              <a:t>Spark</a:t>
            </a:r>
            <a:r>
              <a:rPr>
                <a:latin typeface="標楷體"/>
                <a:ea typeface="標楷體"/>
                <a:cs typeface="標楷體"/>
                <a:sym typeface="標楷體"/>
              </a:rPr>
              <a:t>的雲服務。</a:t>
            </a:r>
            <a:r>
              <a:t>Databricks</a:t>
            </a:r>
            <a:r>
              <a:rPr>
                <a:latin typeface="標楷體"/>
                <a:ea typeface="標楷體"/>
                <a:cs typeface="標楷體"/>
                <a:sym typeface="標楷體"/>
              </a:rPr>
              <a:t> 的 </a:t>
            </a:r>
            <a:r>
              <a:t>Spark</a:t>
            </a:r>
            <a:r>
              <a:rPr>
                <a:latin typeface="標楷體"/>
                <a:ea typeface="標楷體"/>
                <a:cs typeface="標楷體"/>
                <a:sym typeface="標楷體"/>
              </a:rPr>
              <a:t> 處理引擎甚至比 </a:t>
            </a:r>
            <a:r>
              <a:t>Apache Hadoop</a:t>
            </a:r>
            <a:r>
              <a:rPr>
                <a:latin typeface="標楷體"/>
                <a:ea typeface="標楷體"/>
                <a:cs typeface="標楷體"/>
                <a:sym typeface="標楷體"/>
              </a:rPr>
              <a:t> 的 </a:t>
            </a:r>
            <a:r>
              <a:t>Mapreduce </a:t>
            </a:r>
            <a:r>
              <a:rPr>
                <a:latin typeface="標楷體"/>
                <a:ea typeface="標楷體"/>
                <a:cs typeface="標楷體"/>
                <a:sym typeface="標楷體"/>
              </a:rPr>
              <a:t>處理速度更快。去年，</a:t>
            </a:r>
            <a:r>
              <a:t>Databricks </a:t>
            </a:r>
            <a:r>
              <a:rPr>
                <a:latin typeface="標楷體"/>
                <a:ea typeface="標楷體"/>
                <a:cs typeface="標楷體"/>
                <a:sym typeface="標楷體"/>
              </a:rPr>
              <a:t>宣布與 </a:t>
            </a:r>
            <a:r>
              <a:t>IBM </a:t>
            </a:r>
            <a:r>
              <a:rPr>
                <a:latin typeface="標楷體"/>
                <a:ea typeface="標楷體"/>
                <a:cs typeface="標楷體"/>
                <a:sym typeface="標楷體"/>
              </a:rPr>
              <a:t>圍繞 </a:t>
            </a:r>
            <a:r>
              <a:t>Spark</a:t>
            </a:r>
            <a:r>
              <a:rPr>
                <a:latin typeface="標楷體"/>
                <a:ea typeface="標楷體"/>
                <a:cs typeface="標楷體"/>
                <a:sym typeface="標楷體"/>
              </a:rPr>
              <a:t>機器學習領域展開深度合作。</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a:latin typeface="標楷體"/>
                <a:ea typeface="標楷體"/>
                <a:cs typeface="標楷體"/>
                <a:sym typeface="標楷體"/>
              </a:rPr>
              <a:t>據悉，</a:t>
            </a:r>
            <a:r>
              <a:t>Databricks</a:t>
            </a:r>
            <a:r>
              <a:rPr>
                <a:latin typeface="標楷體"/>
                <a:ea typeface="標楷體"/>
                <a:cs typeface="標楷體"/>
                <a:sym typeface="標楷體"/>
              </a:rPr>
              <a:t>公司是由 </a:t>
            </a:r>
            <a:r>
              <a:t>Spark </a:t>
            </a:r>
            <a:r>
              <a:rPr>
                <a:latin typeface="標楷體"/>
                <a:ea typeface="標楷體"/>
                <a:cs typeface="標楷體"/>
                <a:sym typeface="標楷體"/>
              </a:rPr>
              <a:t>創始人 </a:t>
            </a:r>
            <a:r>
              <a:t>MateiZaharia </a:t>
            </a:r>
            <a:r>
              <a:rPr>
                <a:latin typeface="標楷體"/>
                <a:ea typeface="標楷體"/>
                <a:cs typeface="標楷體"/>
                <a:sym typeface="標楷體"/>
              </a:rPr>
              <a:t>與其他人聯合創建的，是 </a:t>
            </a:r>
            <a:r>
              <a:t>Apache </a:t>
            </a:r>
            <a:r>
              <a:rPr>
                <a:latin typeface="標楷體"/>
                <a:ea typeface="標楷體"/>
                <a:cs typeface="標楷體"/>
                <a:sym typeface="標楷體"/>
              </a:rPr>
              <a:t>軟體基金會 </a:t>
            </a:r>
            <a:r>
              <a:t>Spark </a:t>
            </a:r>
            <a:r>
              <a:rPr>
                <a:latin typeface="標楷體"/>
                <a:ea typeface="標楷體"/>
                <a:cs typeface="標楷體"/>
                <a:sym typeface="標楷體"/>
              </a:rPr>
              <a:t>開源項目的主要貢獻機構。最開始的時候，</a:t>
            </a:r>
            <a:r>
              <a:t>Databricks</a:t>
            </a:r>
            <a:r>
              <a:rPr>
                <a:latin typeface="標楷體"/>
                <a:ea typeface="標楷體"/>
                <a:cs typeface="標楷體"/>
                <a:sym typeface="標楷體"/>
              </a:rPr>
              <a:t>公司在 </a:t>
            </a:r>
            <a:r>
              <a:t>AWS</a:t>
            </a:r>
            <a:r>
              <a:rPr>
                <a:latin typeface="標楷體"/>
                <a:ea typeface="標楷體"/>
                <a:cs typeface="標楷體"/>
                <a:sym typeface="標楷體"/>
              </a:rPr>
              <a:t> 雲平台上運行產品版本，</a:t>
            </a:r>
            <a:r>
              <a:t>Databricks Cloud</a:t>
            </a:r>
            <a:r>
              <a:rPr>
                <a:latin typeface="標楷體"/>
                <a:ea typeface="標楷體"/>
                <a:cs typeface="標楷體"/>
                <a:sym typeface="標楷體"/>
              </a:rPr>
              <a:t> 的主要吸引力在於它給用戶提供了訪問 </a:t>
            </a:r>
            <a:r>
              <a:t>Sparks </a:t>
            </a:r>
            <a:r>
              <a:rPr>
                <a:latin typeface="標楷體"/>
                <a:ea typeface="標楷體"/>
                <a:cs typeface="標楷體"/>
                <a:sym typeface="標楷體"/>
              </a:rPr>
              <a:t>功能特性集的途徑，包括內存中處理數據的能力，無需安裝產品本身就能用了。</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rPr>
                <a:latin typeface="標楷體"/>
                <a:ea typeface="標楷體"/>
                <a:cs typeface="標楷體"/>
                <a:sym typeface="標楷體"/>
              </a:rPr>
              <a:t>原文網址：</a:t>
            </a:r>
            <a:r>
              <a:rPr u="sng">
                <a:solidFill>
                  <a:srgbClr val="618FFD"/>
                </a:solidFill>
                <a:uFill>
                  <a:solidFill>
                    <a:srgbClr val="618FFD"/>
                  </a:solidFill>
                </a:uFill>
                <a:hlinkClick r:id="rId2" invalidUrl="" action="" tgtFrame="" tooltip="" history="1" highlightClick="0" endSnd="0"/>
              </a:rPr>
              <a:t>https://kknews.cc/zh-tw/tech/n5br42g.html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park is Not a Programming Language"/>
          <p:cNvSpPr txBox="1"/>
          <p:nvPr>
            <p:ph type="title" idx="4294967295"/>
          </p:nvPr>
        </p:nvSpPr>
        <p:spPr>
          <a:xfrm>
            <a:off x="806450" y="0"/>
            <a:ext cx="7383463" cy="841375"/>
          </a:xfrm>
          <a:prstGeom prst="rect">
            <a:avLst/>
          </a:prstGeom>
        </p:spPr>
        <p:txBody>
          <a:bodyPr>
            <a:normAutofit fontScale="100000" lnSpcReduction="0"/>
          </a:bodyPr>
          <a:lstStyle>
            <a:lvl1pPr defTabSz="457200">
              <a:lnSpc>
                <a:spcPct val="100000"/>
              </a:lnSpc>
              <a:defRPr sz="2600">
                <a:solidFill>
                  <a:srgbClr val="2B2B2B"/>
                </a:solidFill>
                <a:latin typeface="Verdana"/>
                <a:ea typeface="Verdana"/>
                <a:cs typeface="Verdana"/>
                <a:sym typeface="Verdana"/>
              </a:defRPr>
            </a:lvl1pPr>
          </a:lstStyle>
          <a:p>
            <a:pPr/>
            <a:r>
              <a:t>Spark is Not a Programming Language</a:t>
            </a:r>
          </a:p>
        </p:txBody>
      </p:sp>
      <p:sp>
        <p:nvSpPr>
          <p:cNvPr id="53" name="One thing to remember is that Spark is not a programming language like Python or Java. It is a general-purpose distributed data processing engine, suitable for use in a wide range of circumstances. It is particularly useful for big data processing both a"/>
          <p:cNvSpPr txBox="1"/>
          <p:nvPr/>
        </p:nvSpPr>
        <p:spPr>
          <a:xfrm>
            <a:off x="939665" y="1259055"/>
            <a:ext cx="7117032" cy="153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0" sz="1600">
                <a:solidFill>
                  <a:srgbClr val="C00000"/>
                </a:solidFill>
                <a:latin typeface="Verdana"/>
                <a:ea typeface="Verdana"/>
                <a:cs typeface="Verdana"/>
                <a:sym typeface="Verdana"/>
              </a:defRPr>
            </a:pPr>
            <a:r>
              <a:t>One thing to remember is that Spark is not a programming language like Python or Java. It is a </a:t>
            </a:r>
            <a:r>
              <a:rPr b="1"/>
              <a:t>general-purpose distributed data processing engine</a:t>
            </a:r>
            <a:r>
              <a:t>, suitable for use in a wide range of circumstances. It is particularly useful for big data processing both at scale and with high speed.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Apache Spark 系統架構"/>
          <p:cNvSpPr txBox="1"/>
          <p:nvPr>
            <p:ph type="title" idx="4294967295"/>
          </p:nvPr>
        </p:nvSpPr>
        <p:spPr>
          <a:xfrm>
            <a:off x="806450" y="0"/>
            <a:ext cx="7383463" cy="841375"/>
          </a:xfrm>
          <a:prstGeom prst="rect">
            <a:avLst/>
          </a:prstGeom>
        </p:spPr>
        <p:txBody>
          <a:bodyPr>
            <a:normAutofit fontScale="100000" lnSpcReduction="0"/>
          </a:bodyPr>
          <a:lstStyle/>
          <a:p>
            <a:pPr>
              <a:defRPr>
                <a:latin typeface="Verdana"/>
                <a:ea typeface="Verdana"/>
                <a:cs typeface="Verdana"/>
                <a:sym typeface="Verdana"/>
              </a:defRPr>
            </a:pPr>
            <a:r>
              <a:t>Apache Spark</a:t>
            </a:r>
            <a:r>
              <a:rPr b="0">
                <a:latin typeface="標楷體"/>
                <a:ea typeface="標楷體"/>
                <a:cs typeface="標楷體"/>
                <a:sym typeface="標楷體"/>
              </a:rPr>
              <a:t> </a:t>
            </a:r>
            <a:r>
              <a:rPr b="0" sz="3200">
                <a:latin typeface="標楷體"/>
                <a:ea typeface="標楷體"/>
                <a:cs typeface="標楷體"/>
                <a:sym typeface="標楷體"/>
              </a:rPr>
              <a:t>系統架構</a:t>
            </a:r>
          </a:p>
        </p:txBody>
      </p:sp>
      <p:pic>
        <p:nvPicPr>
          <p:cNvPr id="58" name="spark platform.png" descr="spark platform.png"/>
          <p:cNvPicPr>
            <a:picLocks noChangeAspect="1"/>
          </p:cNvPicPr>
          <p:nvPr/>
        </p:nvPicPr>
        <p:blipFill>
          <a:blip r:embed="rId3">
            <a:extLst/>
          </a:blip>
          <a:srcRect l="2064" t="3201" r="1754" b="3366"/>
          <a:stretch>
            <a:fillRect/>
          </a:stretch>
        </p:blipFill>
        <p:spPr>
          <a:xfrm>
            <a:off x="1318418" y="1786732"/>
            <a:ext cx="6359396" cy="3996390"/>
          </a:xfrm>
          <a:prstGeom prst="rect">
            <a:avLst/>
          </a:prstGeom>
          <a:ln w="12700">
            <a:miter lim="400000"/>
          </a:ln>
        </p:spPr>
      </p:pic>
      <p:sp>
        <p:nvSpPr>
          <p:cNvPr id="59" name="RDD(Resilient Distributed Datasets)"/>
          <p:cNvSpPr txBox="1"/>
          <p:nvPr/>
        </p:nvSpPr>
        <p:spPr>
          <a:xfrm>
            <a:off x="1623206" y="3166829"/>
            <a:ext cx="1505826"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433FF"/>
                </a:solidFill>
                <a:latin typeface="Verdana"/>
                <a:ea typeface="Verdana"/>
                <a:cs typeface="Verdana"/>
                <a:sym typeface="Verdana"/>
              </a:defRPr>
            </a:lvl1pPr>
          </a:lstStyle>
          <a:p>
            <a:pPr/>
            <a:r>
              <a:t>RDD(Resilient Distributed Datasets)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park Cluster Managers"/>
          <p:cNvSpPr txBox="1"/>
          <p:nvPr>
            <p:ph type="title" idx="4294967295"/>
          </p:nvPr>
        </p:nvSpPr>
        <p:spPr>
          <a:xfrm>
            <a:off x="773112" y="0"/>
            <a:ext cx="7610476" cy="841375"/>
          </a:xfrm>
          <a:prstGeom prst="rect">
            <a:avLst/>
          </a:prstGeom>
        </p:spPr>
        <p:txBody>
          <a:bodyPr>
            <a:normAutofit fontScale="100000" lnSpcReduction="0"/>
          </a:bodyPr>
          <a:lstStyle>
            <a:lvl1pPr>
              <a:defRPr>
                <a:latin typeface="Verdana"/>
                <a:ea typeface="Verdana"/>
                <a:cs typeface="Verdana"/>
                <a:sym typeface="Verdana"/>
              </a:defRPr>
            </a:lvl1pPr>
          </a:lstStyle>
          <a:p>
            <a:pPr/>
            <a:r>
              <a:t>Spark Cluster Managers</a:t>
            </a:r>
          </a:p>
        </p:txBody>
      </p:sp>
      <p:sp>
        <p:nvSpPr>
          <p:cNvPr id="64" name="Spark Standalone (FIFO, CoarseGrained)…"/>
          <p:cNvSpPr txBox="1"/>
          <p:nvPr/>
        </p:nvSpPr>
        <p:spPr>
          <a:xfrm>
            <a:off x="885825" y="1281112"/>
            <a:ext cx="7245350" cy="470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Spark Standalone (FIFO, CoarseGrained)</a:t>
            </a:r>
            <a:endParaRPr b="0"/>
          </a:p>
          <a:p>
            <a:pPr>
              <a:defRPr b="0" sz="1400">
                <a:solidFill>
                  <a:srgbClr val="C00000"/>
                </a:solidFill>
                <a:latin typeface="Verdana"/>
                <a:ea typeface="Verdana"/>
                <a:cs typeface="Verdana"/>
                <a:sym typeface="Verdana"/>
              </a:defRPr>
            </a:pPr>
            <a:r>
              <a:t>The Spark Standalone cluster manager is a simple cluster manager available as part of the Spark distribution. It has HA for the master, is resilient to worker failures, has capabilities for managing resources per application, and can run alongside of an existing Hadoop deployment and access HDFS (Hadoop Distributed File System) data. The distribution includes scripts to make it easy to deploy either locally or in the cloud on Amazon EC2. It can run on Linux, Windows, or Mac OSX.</a:t>
            </a:r>
          </a:p>
          <a:p>
            <a:pPr>
              <a:defRPr b="0"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rPr sz="1600"/>
              <a:t>Hadoop YARN (Fair, CoarseGrained)</a:t>
            </a:r>
            <a:endParaRPr b="0"/>
          </a:p>
          <a:p>
            <a:pPr>
              <a:defRPr b="0" sz="1400">
                <a:solidFill>
                  <a:srgbClr val="C00000"/>
                </a:solidFill>
                <a:latin typeface="Verdana"/>
                <a:ea typeface="Verdana"/>
                <a:cs typeface="Verdana"/>
                <a:sym typeface="Verdana"/>
              </a:defRPr>
            </a:pPr>
            <a:r>
              <a:t>Hadoop YARN, a distributed computing framework for job scheduling and cluster resource management, has HA for masters and slaves, support for Docker containers in non-secure mode, Linux and Windows container executors in secure mode, and a pluggable scheduler. It can run on Linux and Windows.</a:t>
            </a:r>
          </a:p>
          <a:p>
            <a:pPr>
              <a:defRPr b="0" sz="14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Apache Mesos (FineGrained)</a:t>
            </a:r>
            <a:endParaRPr b="0"/>
          </a:p>
          <a:p>
            <a:pPr>
              <a:defRPr b="0" sz="1400">
                <a:solidFill>
                  <a:srgbClr val="C00000"/>
                </a:solidFill>
                <a:latin typeface="Verdana"/>
                <a:ea typeface="Verdana"/>
                <a:cs typeface="Verdana"/>
                <a:sym typeface="Verdana"/>
              </a:defRPr>
            </a:pPr>
            <a:r>
              <a:t>Apache Mesos, a distributed systems kernel, has HA for masters and slaves, can manage resources per application, and has support for Docker containers. It can run Spark jobs, Hadoop MapReduce, or any other service application. It has API’s for Java, Python, and C++.  It can run on Linux or Mac OSX.</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Spark 實務應用"/>
          <p:cNvSpPr txBox="1"/>
          <p:nvPr>
            <p:ph type="title" idx="4294967295"/>
          </p:nvPr>
        </p:nvSpPr>
        <p:spPr>
          <a:xfrm>
            <a:off x="823912" y="0"/>
            <a:ext cx="7354888" cy="841375"/>
          </a:xfrm>
          <a:prstGeom prst="rect">
            <a:avLst/>
          </a:prstGeom>
        </p:spPr>
        <p:txBody>
          <a:bodyPr>
            <a:normAutofit fontScale="100000" lnSpcReduction="0"/>
          </a:bodyPr>
          <a:lstStyle/>
          <a:p>
            <a:pPr>
              <a:defRPr>
                <a:latin typeface="Verdana"/>
                <a:ea typeface="Verdana"/>
                <a:cs typeface="Verdana"/>
                <a:sym typeface="Verdana"/>
              </a:defRPr>
            </a:pPr>
            <a:r>
              <a:t>Spark </a:t>
            </a:r>
            <a:r>
              <a:rPr b="0" sz="3200">
                <a:latin typeface="標楷體"/>
                <a:ea typeface="標楷體"/>
                <a:cs typeface="標楷體"/>
                <a:sym typeface="標楷體"/>
              </a:rPr>
              <a:t>實務應用</a:t>
            </a:r>
          </a:p>
        </p:txBody>
      </p:sp>
      <p:sp>
        <p:nvSpPr>
          <p:cNvPr id="69" name="Spark SQL…"/>
          <p:cNvSpPr txBox="1"/>
          <p:nvPr/>
        </p:nvSpPr>
        <p:spPr>
          <a:xfrm>
            <a:off x="873125" y="1179512"/>
            <a:ext cx="7302500" cy="319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Spark SQL</a:t>
            </a:r>
            <a:endParaRPr b="0"/>
          </a:p>
          <a:p>
            <a:pPr>
              <a:defRPr b="0" sz="1200">
                <a:solidFill>
                  <a:srgbClr val="C00000"/>
                </a:solidFill>
                <a:latin typeface="Verdana"/>
                <a:ea typeface="Verdana"/>
                <a:cs typeface="Verdana"/>
                <a:sym typeface="Verdana"/>
              </a:defRPr>
            </a:pPr>
            <a:r>
              <a:t>Spark SQL </a:t>
            </a:r>
            <a:r>
              <a:rPr sz="1400">
                <a:latin typeface="標楷體"/>
                <a:ea typeface="標楷體"/>
                <a:cs typeface="標楷體"/>
                <a:sym typeface="標楷體"/>
              </a:rPr>
              <a:t>是 </a:t>
            </a:r>
            <a:r>
              <a:rPr sz="1400"/>
              <a:t>Spark </a:t>
            </a:r>
            <a:r>
              <a:rPr sz="1400">
                <a:latin typeface="標楷體"/>
                <a:ea typeface="標楷體"/>
                <a:cs typeface="標楷體"/>
                <a:sym typeface="標楷體"/>
              </a:rPr>
              <a:t>用來處理結構化數據的模組。它使得可以像 </a:t>
            </a:r>
            <a:r>
              <a:t>Hive</a:t>
            </a:r>
            <a:r>
              <a:rPr sz="1400"/>
              <a:t> </a:t>
            </a:r>
            <a:r>
              <a:rPr sz="1400">
                <a:latin typeface="標楷體"/>
                <a:ea typeface="標楷體"/>
                <a:cs typeface="標楷體"/>
                <a:sym typeface="標楷體"/>
              </a:rPr>
              <a:t>查詢語言（</a:t>
            </a:r>
            <a:r>
              <a:t>Hive Query Language, HQL</a:t>
            </a:r>
            <a:r>
              <a:rPr sz="1400">
                <a:latin typeface="標楷體"/>
                <a:ea typeface="標楷體"/>
                <a:cs typeface="標楷體"/>
                <a:sym typeface="標楷體"/>
              </a:rPr>
              <a:t>）一樣通過 </a:t>
            </a:r>
            <a:r>
              <a:t>SQL</a:t>
            </a:r>
            <a:r>
              <a:rPr sz="1400"/>
              <a:t> </a:t>
            </a:r>
            <a:r>
              <a:rPr sz="1400">
                <a:latin typeface="標楷體"/>
                <a:ea typeface="標楷體"/>
                <a:cs typeface="標楷體"/>
                <a:sym typeface="標楷體"/>
              </a:rPr>
              <a:t>語句來查詢數據，支持多種數據源，包括 </a:t>
            </a:r>
            <a:r>
              <a:t>Hive</a:t>
            </a:r>
            <a:r>
              <a:rPr sz="1400"/>
              <a:t> </a:t>
            </a:r>
            <a:r>
              <a:rPr sz="1400">
                <a:latin typeface="標楷體"/>
                <a:ea typeface="標楷體"/>
                <a:cs typeface="標楷體"/>
                <a:sym typeface="標楷體"/>
              </a:rPr>
              <a:t>表、</a:t>
            </a:r>
            <a:r>
              <a:t>Parquet</a:t>
            </a:r>
            <a:r>
              <a:t> </a:t>
            </a:r>
            <a:r>
              <a:rPr sz="1400">
                <a:latin typeface="標楷體"/>
                <a:ea typeface="標楷體"/>
                <a:cs typeface="標楷體"/>
                <a:sym typeface="標楷體"/>
              </a:rPr>
              <a:t>和</a:t>
            </a:r>
            <a:r>
              <a:t> </a:t>
            </a:r>
            <a:r>
              <a:t>JSON</a:t>
            </a:r>
            <a:r>
              <a:rPr sz="1400">
                <a:latin typeface="標楷體"/>
                <a:ea typeface="標楷體"/>
                <a:cs typeface="標楷體"/>
                <a:sym typeface="標楷體"/>
              </a:rPr>
              <a:t>。除了為 </a:t>
            </a:r>
            <a:r>
              <a:t>Spark</a:t>
            </a:r>
            <a:r>
              <a:t> </a:t>
            </a:r>
            <a:r>
              <a:rPr sz="1400">
                <a:latin typeface="標楷體"/>
                <a:ea typeface="標楷體"/>
                <a:cs typeface="標楷體"/>
                <a:sym typeface="標楷體"/>
              </a:rPr>
              <a:t>提供一個 </a:t>
            </a:r>
            <a:r>
              <a:t>SQL</a:t>
            </a:r>
            <a:r>
              <a:rPr sz="1400"/>
              <a:t> </a:t>
            </a:r>
            <a:r>
              <a:rPr sz="1400">
                <a:latin typeface="標楷體"/>
                <a:ea typeface="標楷體"/>
                <a:cs typeface="標楷體"/>
                <a:sym typeface="標楷體"/>
              </a:rPr>
              <a:t>接口外，</a:t>
            </a:r>
            <a:r>
              <a:t>Spark SQL</a:t>
            </a:r>
            <a:r>
              <a:t> </a:t>
            </a:r>
            <a:r>
              <a:rPr sz="1400">
                <a:latin typeface="標楷體"/>
                <a:ea typeface="標楷體"/>
                <a:cs typeface="標楷體"/>
                <a:sym typeface="標楷體"/>
              </a:rPr>
              <a:t>允許開發人員將 </a:t>
            </a:r>
            <a:r>
              <a:rPr sz="1400"/>
              <a:t>SQL</a:t>
            </a:r>
            <a:r>
              <a:rPr sz="1400">
                <a:latin typeface="標楷體"/>
                <a:ea typeface="標楷體"/>
                <a:cs typeface="標楷體"/>
                <a:sym typeface="標楷體"/>
              </a:rPr>
              <a:t>查詢和由 </a:t>
            </a:r>
            <a:r>
              <a:rPr sz="1400"/>
              <a:t>RDDs</a:t>
            </a:r>
            <a:r>
              <a:rPr sz="1400"/>
              <a:t> </a:t>
            </a:r>
            <a:r>
              <a:rPr sz="1400">
                <a:latin typeface="標楷體"/>
                <a:ea typeface="標楷體"/>
                <a:cs typeface="標楷體"/>
                <a:sym typeface="標楷體"/>
              </a:rPr>
              <a:t>通過 </a:t>
            </a:r>
            <a:r>
              <a:rPr sz="1400"/>
              <a:t>Python</a:t>
            </a:r>
            <a:r>
              <a:rPr sz="1400">
                <a:latin typeface="標楷體"/>
                <a:ea typeface="標楷體"/>
                <a:cs typeface="標楷體"/>
                <a:sym typeface="標楷體"/>
              </a:rPr>
              <a:t>、</a:t>
            </a:r>
            <a:r>
              <a:rPr sz="1400"/>
              <a:t>Java</a:t>
            </a:r>
            <a:r>
              <a:rPr sz="1400"/>
              <a:t> </a:t>
            </a:r>
            <a:r>
              <a:rPr sz="1400">
                <a:latin typeface="標楷體"/>
                <a:ea typeface="標楷體"/>
                <a:cs typeface="標楷體"/>
                <a:sym typeface="標楷體"/>
              </a:rPr>
              <a:t>和 </a:t>
            </a:r>
            <a:r>
              <a:rPr sz="1400"/>
              <a:t>Scala</a:t>
            </a:r>
            <a:r>
              <a:rPr sz="1400"/>
              <a:t> </a:t>
            </a:r>
            <a:r>
              <a:rPr sz="1400">
                <a:latin typeface="標楷體"/>
                <a:ea typeface="標楷體"/>
                <a:cs typeface="標楷體"/>
                <a:sym typeface="標楷體"/>
              </a:rPr>
              <a:t>支持的數據編程操作混合進一個單一的應用中，進而將 </a:t>
            </a:r>
            <a:r>
              <a:rPr sz="1400"/>
              <a:t>SQL</a:t>
            </a:r>
            <a:r>
              <a:rPr sz="1400"/>
              <a:t> </a:t>
            </a:r>
            <a:r>
              <a:rPr sz="1400">
                <a:latin typeface="標楷體"/>
                <a:ea typeface="標楷體"/>
                <a:cs typeface="標楷體"/>
                <a:sym typeface="標楷體"/>
              </a:rPr>
              <a:t>與復雜的分析結合。與計算密集型環境緊密集成使得 </a:t>
            </a:r>
            <a:r>
              <a:rPr sz="1400"/>
              <a:t>Spark SQL</a:t>
            </a:r>
            <a:r>
              <a:rPr sz="1400"/>
              <a:t> </a:t>
            </a:r>
            <a:r>
              <a:rPr sz="1400">
                <a:latin typeface="標楷體"/>
                <a:ea typeface="標楷體"/>
                <a:cs typeface="標楷體"/>
                <a:sym typeface="標楷體"/>
              </a:rPr>
              <a:t>不同於任何其他開源的數據倉庫工具。 </a:t>
            </a:r>
            <a:r>
              <a:rPr sz="1400"/>
              <a:t>Spark SQL</a:t>
            </a:r>
            <a:r>
              <a:rPr sz="1400"/>
              <a:t> </a:t>
            </a:r>
            <a:r>
              <a:rPr sz="1400">
                <a:latin typeface="標楷體"/>
                <a:ea typeface="標楷體"/>
                <a:cs typeface="標楷體"/>
                <a:sym typeface="標楷體"/>
              </a:rPr>
              <a:t>在</a:t>
            </a:r>
            <a:r>
              <a:rPr sz="1400"/>
              <a:t>Spark 1.0</a:t>
            </a:r>
            <a:r>
              <a:rPr sz="1400"/>
              <a:t> </a:t>
            </a:r>
            <a:r>
              <a:rPr sz="1400">
                <a:latin typeface="標楷體"/>
                <a:ea typeface="標楷體"/>
                <a:cs typeface="標楷體"/>
                <a:sym typeface="標楷體"/>
              </a:rPr>
              <a:t>版本中引入 </a:t>
            </a:r>
            <a:r>
              <a:rPr sz="1400"/>
              <a:t>Spark</a:t>
            </a:r>
            <a:r>
              <a:rPr sz="1400">
                <a:latin typeface="標楷體"/>
                <a:ea typeface="標楷體"/>
                <a:cs typeface="標楷體"/>
                <a:sym typeface="標楷體"/>
              </a:rPr>
              <a:t>。</a:t>
            </a:r>
            <a:endParaRPr sz="1400"/>
          </a:p>
          <a:p>
            <a:pPr>
              <a:defRPr b="0"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Spark Streaming</a:t>
            </a:r>
            <a:endParaRPr b="0"/>
          </a:p>
          <a:p>
            <a:pPr>
              <a:defRPr b="0" sz="1400">
                <a:solidFill>
                  <a:srgbClr val="C00000"/>
                </a:solidFill>
                <a:latin typeface="Verdana"/>
                <a:ea typeface="Verdana"/>
                <a:cs typeface="Verdana"/>
                <a:sym typeface="Verdana"/>
              </a:defRPr>
            </a:pPr>
            <a:r>
              <a:t>Spark</a:t>
            </a:r>
            <a:r>
              <a:t> </a:t>
            </a:r>
            <a:r>
              <a:rPr>
                <a:latin typeface="標楷體"/>
                <a:ea typeface="標楷體"/>
                <a:cs typeface="標楷體"/>
                <a:sym typeface="標楷體"/>
              </a:rPr>
              <a:t>流作為</a:t>
            </a:r>
            <a:r>
              <a:t>Spark</a:t>
            </a:r>
            <a:r>
              <a:rPr>
                <a:latin typeface="標楷體"/>
                <a:ea typeface="標楷體"/>
                <a:cs typeface="標楷體"/>
                <a:sym typeface="標楷體"/>
              </a:rPr>
              <a:t>的一個組件，可以處理實時流數據。流數據的例子有生產環境的</a:t>
            </a:r>
            <a:r>
              <a:t>W</a:t>
            </a:r>
            <a:r>
              <a:t> </a:t>
            </a:r>
            <a:r>
              <a:t>eb</a:t>
            </a:r>
            <a:r>
              <a:rPr>
                <a:latin typeface="標楷體"/>
                <a:ea typeface="標楷體"/>
                <a:cs typeface="標楷體"/>
                <a:sym typeface="標楷體"/>
              </a:rPr>
              <a:t>服務器生成的日誌文件，用戶向一個 </a:t>
            </a:r>
            <a:r>
              <a:t>Web</a:t>
            </a:r>
            <a:r>
              <a:t> </a:t>
            </a:r>
            <a:r>
              <a:rPr>
                <a:latin typeface="標楷體"/>
                <a:ea typeface="標楷體"/>
                <a:cs typeface="標楷體"/>
                <a:sym typeface="標楷體"/>
              </a:rPr>
              <a:t>服務請求包含狀態更新的消息。 </a:t>
            </a:r>
            <a:r>
              <a:t>Spark</a:t>
            </a:r>
            <a:r>
              <a:t> </a:t>
            </a:r>
            <a:r>
              <a:rPr>
                <a:latin typeface="標楷體"/>
                <a:ea typeface="標楷體"/>
                <a:cs typeface="標楷體"/>
                <a:sym typeface="標楷體"/>
              </a:rPr>
              <a:t>流提供一個和 </a:t>
            </a:r>
            <a:r>
              <a:t>Spark</a:t>
            </a:r>
            <a:r>
              <a:t> </a:t>
            </a:r>
            <a:r>
              <a:rPr>
                <a:latin typeface="標楷體"/>
                <a:ea typeface="標楷體"/>
                <a:cs typeface="標楷體"/>
                <a:sym typeface="標楷體"/>
              </a:rPr>
              <a:t>核心 </a:t>
            </a:r>
            <a:r>
              <a:t>RDD API</a:t>
            </a:r>
            <a:r>
              <a:t> </a:t>
            </a:r>
            <a:r>
              <a:rPr>
                <a:latin typeface="標楷體"/>
                <a:ea typeface="標楷體"/>
                <a:cs typeface="標楷體"/>
                <a:sym typeface="標楷體"/>
              </a:rPr>
              <a:t>非常匹配的操作數據流的 </a:t>
            </a:r>
            <a:r>
              <a:t>API</a:t>
            </a:r>
            <a:r>
              <a:rPr>
                <a:latin typeface="標楷體"/>
                <a:ea typeface="標楷體"/>
                <a:cs typeface="標楷體"/>
                <a:sym typeface="標楷體"/>
              </a:rPr>
              <a:t>，使得編程人員可以更容易地了解項目，並且可以在操作內存數據、磁盤數據、實時數據的應用之間快速切換。 </a:t>
            </a:r>
            <a:r>
              <a:t>Spark</a:t>
            </a:r>
            <a:r>
              <a:rPr>
                <a:latin typeface="標楷體"/>
                <a:ea typeface="標楷體"/>
                <a:cs typeface="標楷體"/>
                <a:sym typeface="標楷體"/>
              </a:rPr>
              <a:t>流被設計為和 </a:t>
            </a:r>
            <a:r>
              <a:t>Spark</a:t>
            </a:r>
            <a:r>
              <a:t> </a:t>
            </a:r>
            <a:r>
              <a:rPr>
                <a:latin typeface="標楷體"/>
                <a:ea typeface="標楷體"/>
                <a:cs typeface="標楷體"/>
                <a:sym typeface="標楷體"/>
              </a:rPr>
              <a:t>核心組件提供相同級別的容錯性，吞吐量和可伸縮性。</a:t>
            </a:r>
          </a:p>
        </p:txBody>
      </p:sp>
      <p:pic>
        <p:nvPicPr>
          <p:cNvPr id="70" name="image.png" descr="image.png"/>
          <p:cNvPicPr>
            <a:picLocks noChangeAspect="1"/>
          </p:cNvPicPr>
          <p:nvPr/>
        </p:nvPicPr>
        <p:blipFill>
          <a:blip r:embed="rId2">
            <a:extLst/>
          </a:blip>
          <a:srcRect l="0" t="6823" r="0" b="13998"/>
          <a:stretch>
            <a:fillRect/>
          </a:stretch>
        </p:blipFill>
        <p:spPr>
          <a:xfrm>
            <a:off x="1917700" y="4481512"/>
            <a:ext cx="5021263" cy="17256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park 實務應用"/>
          <p:cNvSpPr txBox="1"/>
          <p:nvPr>
            <p:ph type="title" idx="4294967295"/>
          </p:nvPr>
        </p:nvSpPr>
        <p:spPr>
          <a:xfrm>
            <a:off x="823912" y="0"/>
            <a:ext cx="7354888" cy="841375"/>
          </a:xfrm>
          <a:prstGeom prst="rect">
            <a:avLst/>
          </a:prstGeom>
        </p:spPr>
        <p:txBody>
          <a:bodyPr>
            <a:normAutofit fontScale="100000" lnSpcReduction="0"/>
          </a:bodyPr>
          <a:lstStyle/>
          <a:p>
            <a:pPr>
              <a:defRPr>
                <a:latin typeface="Verdana"/>
                <a:ea typeface="Verdana"/>
                <a:cs typeface="Verdana"/>
                <a:sym typeface="Verdana"/>
              </a:defRPr>
            </a:pPr>
            <a:r>
              <a:t>Spark</a:t>
            </a:r>
            <a:r>
              <a:t> </a:t>
            </a:r>
            <a:r>
              <a:rPr b="0" sz="3200">
                <a:latin typeface="標楷體"/>
                <a:ea typeface="標楷體"/>
                <a:cs typeface="標楷體"/>
                <a:sym typeface="標楷體"/>
              </a:rPr>
              <a:t>實務應用</a:t>
            </a:r>
          </a:p>
        </p:txBody>
      </p:sp>
      <p:sp>
        <p:nvSpPr>
          <p:cNvPr id="73" name="MLlib…"/>
          <p:cNvSpPr txBox="1"/>
          <p:nvPr/>
        </p:nvSpPr>
        <p:spPr>
          <a:xfrm>
            <a:off x="873125" y="1263650"/>
            <a:ext cx="7302500" cy="2339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MLlib</a:t>
            </a:r>
            <a:endParaRPr b="0"/>
          </a:p>
          <a:p>
            <a:pPr>
              <a:defRPr b="0" sz="1400">
                <a:solidFill>
                  <a:srgbClr val="C00000"/>
                </a:solidFill>
                <a:latin typeface="Verdana"/>
                <a:ea typeface="Verdana"/>
                <a:cs typeface="Verdana"/>
                <a:sym typeface="Verdana"/>
              </a:defRPr>
            </a:pPr>
            <a:r>
              <a:t>Spark </a:t>
            </a:r>
            <a:r>
              <a:rPr>
                <a:latin typeface="標楷體"/>
                <a:ea typeface="標楷體"/>
                <a:cs typeface="標楷體"/>
                <a:sym typeface="標楷體"/>
              </a:rPr>
              <a:t>包含一個叫做 </a:t>
            </a:r>
            <a:r>
              <a:rPr sz="1200"/>
              <a:t>Mllib</a:t>
            </a:r>
            <a:r>
              <a:t> </a:t>
            </a:r>
            <a:r>
              <a:rPr>
                <a:latin typeface="標楷體"/>
                <a:ea typeface="標楷體"/>
                <a:cs typeface="標楷體"/>
                <a:sym typeface="標楷體"/>
              </a:rPr>
              <a:t>的機器學習程式庫。 </a:t>
            </a:r>
            <a:r>
              <a:rPr sz="1200"/>
              <a:t>Mllib</a:t>
            </a:r>
            <a:r>
              <a:t> </a:t>
            </a:r>
            <a:r>
              <a:rPr>
                <a:latin typeface="標楷體"/>
                <a:ea typeface="標楷體"/>
                <a:cs typeface="標楷體"/>
                <a:sym typeface="標楷體"/>
              </a:rPr>
              <a:t>提供多種類型的機器學習算法，包括分類、回歸、聚類和協同過濾，並支持模型評估和數據導入功能。 </a:t>
            </a:r>
            <a:r>
              <a:rPr sz="1200"/>
              <a:t>Mllib</a:t>
            </a:r>
            <a:r>
              <a:t> </a:t>
            </a:r>
            <a:r>
              <a:rPr>
                <a:latin typeface="標楷體"/>
                <a:ea typeface="標楷體"/>
                <a:cs typeface="標楷體"/>
                <a:sym typeface="標楷體"/>
              </a:rPr>
              <a:t>也提供一個低層的機器學習原語，包括一個通用的梯度下降優化算法。所有這些方法都可以應用到一個集群上。</a:t>
            </a:r>
          </a:p>
          <a:p>
            <a:pPr>
              <a:defRPr b="0" sz="10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GraphX</a:t>
            </a:r>
            <a:endParaRPr b="0"/>
          </a:p>
          <a:p>
            <a:pPr>
              <a:defRPr b="0" sz="1200">
                <a:solidFill>
                  <a:srgbClr val="C00000"/>
                </a:solidFill>
                <a:latin typeface="Verdana"/>
                <a:ea typeface="Verdana"/>
                <a:cs typeface="Verdana"/>
                <a:sym typeface="Verdana"/>
              </a:defRPr>
            </a:pPr>
            <a:r>
              <a:t>GraphX​​</a:t>
            </a:r>
            <a:r>
              <a:t> </a:t>
            </a:r>
            <a:r>
              <a:rPr sz="1400">
                <a:latin typeface="標楷體"/>
                <a:ea typeface="標楷體"/>
                <a:cs typeface="標楷體"/>
                <a:sym typeface="標楷體"/>
              </a:rPr>
              <a:t>是一個操作圖（如社交網絡的好友圖）和執行基於圖的並行計算的庫。與 </a:t>
            </a:r>
            <a:r>
              <a:rPr sz="1400"/>
              <a:t>Spark</a:t>
            </a:r>
            <a:r>
              <a:rPr sz="1400"/>
              <a:t> </a:t>
            </a:r>
            <a:r>
              <a:rPr sz="1400"/>
              <a:t>Streaming </a:t>
            </a:r>
            <a:r>
              <a:rPr sz="1400">
                <a:latin typeface="標楷體"/>
                <a:ea typeface="標楷體"/>
                <a:cs typeface="標楷體"/>
                <a:sym typeface="標楷體"/>
              </a:rPr>
              <a:t>和 </a:t>
            </a:r>
            <a:r>
              <a:t>Spark SQL</a:t>
            </a:r>
            <a:r>
              <a:rPr sz="1400"/>
              <a:t> </a:t>
            </a:r>
            <a:r>
              <a:rPr sz="1400">
                <a:latin typeface="標楷體"/>
                <a:ea typeface="標楷體"/>
                <a:cs typeface="標楷體"/>
                <a:sym typeface="標楷體"/>
              </a:rPr>
              <a:t>類似，</a:t>
            </a:r>
            <a:r>
              <a:t>GraphX</a:t>
            </a:r>
            <a:r>
              <a:rPr sz="1400"/>
              <a:t>​​</a:t>
            </a:r>
            <a:r>
              <a:rPr sz="1400"/>
              <a:t> </a:t>
            </a:r>
            <a:r>
              <a:rPr sz="1400">
                <a:latin typeface="標楷體"/>
                <a:ea typeface="標楷體"/>
                <a:cs typeface="標楷體"/>
                <a:sym typeface="標楷體"/>
              </a:rPr>
              <a:t>擴展了</a:t>
            </a:r>
            <a:r>
              <a:rPr sz="1400"/>
              <a:t>Spark RDD API</a:t>
            </a:r>
            <a:r>
              <a:rPr sz="1400">
                <a:latin typeface="標楷體"/>
                <a:ea typeface="標楷體"/>
                <a:cs typeface="標楷體"/>
                <a:sym typeface="標楷體"/>
              </a:rPr>
              <a:t>，允許我們用和每個節點和邊綁定的任意屬性來創建一個有向圖。 </a:t>
            </a:r>
            <a:r>
              <a:t>GraphX</a:t>
            </a:r>
            <a:r>
              <a:rPr sz="1400"/>
              <a:t>​​</a:t>
            </a:r>
            <a:r>
              <a:rPr sz="1400"/>
              <a:t> </a:t>
            </a:r>
            <a:r>
              <a:rPr sz="1400">
                <a:latin typeface="標楷體"/>
                <a:ea typeface="標楷體"/>
                <a:cs typeface="標楷體"/>
                <a:sym typeface="標楷體"/>
              </a:rPr>
              <a:t>也提供了各種各樣的操作圖的操作符，以及關於通用圖算法的一個庫。</a:t>
            </a:r>
          </a:p>
        </p:txBody>
      </p:sp>
      <p:pic>
        <p:nvPicPr>
          <p:cNvPr id="74" name="Social network graph diagram" descr="Social network graph diagram"/>
          <p:cNvPicPr>
            <a:picLocks noChangeAspect="1"/>
          </p:cNvPicPr>
          <p:nvPr/>
        </p:nvPicPr>
        <p:blipFill>
          <a:blip r:embed="rId3">
            <a:extLst/>
          </a:blip>
          <a:stretch>
            <a:fillRect/>
          </a:stretch>
        </p:blipFill>
        <p:spPr>
          <a:xfrm>
            <a:off x="1135062" y="4167187"/>
            <a:ext cx="2603501" cy="1768476"/>
          </a:xfrm>
          <a:prstGeom prst="rect">
            <a:avLst/>
          </a:prstGeom>
          <a:ln w="12700">
            <a:miter lim="400000"/>
          </a:ln>
        </p:spPr>
      </p:pic>
      <p:pic>
        <p:nvPicPr>
          <p:cNvPr id="75" name="Social graph verticies" descr="Social graph verticies"/>
          <p:cNvPicPr>
            <a:picLocks noChangeAspect="1"/>
          </p:cNvPicPr>
          <p:nvPr/>
        </p:nvPicPr>
        <p:blipFill>
          <a:blip r:embed="rId4">
            <a:extLst/>
          </a:blip>
          <a:stretch>
            <a:fillRect/>
          </a:stretch>
        </p:blipFill>
        <p:spPr>
          <a:xfrm>
            <a:off x="4168775" y="4349750"/>
            <a:ext cx="1611313" cy="1403350"/>
          </a:xfrm>
          <a:prstGeom prst="rect">
            <a:avLst/>
          </a:prstGeom>
          <a:ln w="12700">
            <a:miter lim="400000"/>
          </a:ln>
        </p:spPr>
      </p:pic>
      <p:pic>
        <p:nvPicPr>
          <p:cNvPr id="76" name="Social graph edges" descr="Social graph edges"/>
          <p:cNvPicPr>
            <a:picLocks noChangeAspect="1"/>
          </p:cNvPicPr>
          <p:nvPr/>
        </p:nvPicPr>
        <p:blipFill>
          <a:blip r:embed="rId5">
            <a:extLst/>
          </a:blip>
          <a:stretch>
            <a:fillRect/>
          </a:stretch>
        </p:blipFill>
        <p:spPr>
          <a:xfrm>
            <a:off x="6059487" y="3959225"/>
            <a:ext cx="1681163" cy="215741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pic>
        <p:nvPicPr>
          <p:cNvPr id="81" name="影像" descr="影像"/>
          <p:cNvPicPr>
            <a:picLocks noChangeAspect="1"/>
          </p:cNvPicPr>
          <p:nvPr/>
        </p:nvPicPr>
        <p:blipFill>
          <a:blip r:embed="rId3">
            <a:extLst/>
          </a:blip>
          <a:srcRect l="9167" t="10636" r="9167" b="24735"/>
          <a:stretch>
            <a:fillRect/>
          </a:stretch>
        </p:blipFill>
        <p:spPr>
          <a:xfrm>
            <a:off x="2277484" y="2476500"/>
            <a:ext cx="4283992" cy="190488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