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1pPr>
    <a:lvl2pPr marL="0" marR="0" indent="45720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2pPr>
    <a:lvl3pPr marL="0" marR="0" indent="91440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3pPr>
    <a:lvl4pPr marL="0" marR="0" indent="137160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4pPr>
    <a:lvl5pPr marL="0" marR="0" indent="182880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5pPr>
    <a:lvl6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6pPr>
    <a:lvl7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7pPr>
    <a:lvl8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8pPr>
    <a:lvl9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Row>
  </a:tblStyle>
  <a:tblStyle styleId="{C7B018BB-80A7-4F77-B60F-C8B233D01FF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firstRow>
  </a:tblStyle>
  <a:tblStyle styleId="{EEE7283C-3CF3-47DC-8721-378D4A62B22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Narrow"/>
          <a:ea typeface="Arial Narrow"/>
          <a:cs typeface="Arial Narrow"/>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44000"/>
            </a:schemeClr>
          </a:solidFill>
        </a:fill>
      </a:tcStyle>
    </a:firstCol>
    <a:lastRow>
      <a:tcTxStyle b="on" i="off">
        <a:font>
          <a:latin typeface="Arial Narrow"/>
          <a:ea typeface="Arial Narrow"/>
          <a:cs typeface="Arial Narrow"/>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firstRow>
  </a:tblStyle>
  <a:tblStyle styleId="{33BA23B1-9221-436E-865A-0063620EA4FD}"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 name="Shape 28"/>
          <p:cNvSpPr/>
          <p:nvPr>
            <p:ph type="sldImg"/>
          </p:nvPr>
        </p:nvSpPr>
        <p:spPr>
          <a:xfrm>
            <a:off x="1143000" y="685800"/>
            <a:ext cx="4572000" cy="3429000"/>
          </a:xfrm>
          <a:prstGeom prst="rect">
            <a:avLst/>
          </a:prstGeom>
        </p:spPr>
        <p:txBody>
          <a:bodyPr/>
          <a:lstStyle/>
          <a:p>
            <a:pPr/>
          </a:p>
        </p:txBody>
      </p:sp>
      <p:sp>
        <p:nvSpPr>
          <p:cNvPr id="29" name="Shape 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Shape 33"/>
          <p:cNvSpPr/>
          <p:nvPr>
            <p:ph type="sldImg"/>
          </p:nvPr>
        </p:nvSpPr>
        <p:spPr>
          <a:prstGeom prst="rect">
            <a:avLst/>
          </a:prstGeom>
        </p:spPr>
        <p:txBody>
          <a:bodyPr/>
          <a:lstStyle/>
          <a:p>
            <a:pPr/>
          </a:p>
        </p:txBody>
      </p:sp>
      <p:sp>
        <p:nvSpPr>
          <p:cNvPr id="34" name="Shape 34"/>
          <p:cNvSpPr/>
          <p:nvPr>
            <p:ph type="body" sz="quarter" idx="1"/>
          </p:nvPr>
        </p:nvSpPr>
        <p:spPr>
          <a:prstGeom prst="rect">
            <a:avLst/>
          </a:prstGeom>
        </p:spPr>
        <p:txBody>
          <a:bodyPr/>
          <a:lstStyle/>
          <a:p>
            <a:pPr/>
            <a:r>
              <a:t>1. 物聯網資料庫IoTDB從Apache孵化器畢業成頂級專案</a:t>
            </a:r>
          </a:p>
          <a:p>
            <a:pPr/>
            <a:r>
              <a:t>https://www.ithome.com.tw/news/140208</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a:spcBef>
                <a:spcPts val="200"/>
              </a:spcBef>
              <a:defRPr b="1"/>
            </a:pPr>
            <a:r>
              <a:t>Region Splitting</a:t>
            </a:r>
          </a:p>
          <a:p>
            <a:pPr/>
          </a:p>
          <a:p>
            <a:pPr>
              <a:spcBef>
                <a:spcPts val="200"/>
              </a:spcBef>
            </a:pPr>
            <a:r>
              <a:t>Initially, there is only one region for a table.  When regions become too large after adding more rows, the region is split into two at the middle key, creating two roughly equal halves.</a:t>
            </a:r>
          </a:p>
          <a:p>
            <a:pPr/>
          </a:p>
          <a:p>
            <a:pPr>
              <a:spcBef>
                <a:spcPts val="200"/>
              </a:spcBef>
              <a:defRPr b="1"/>
            </a:pPr>
            <a:r>
              <a:t>1. Pre splitting</a:t>
            </a:r>
          </a:p>
          <a:p>
            <a:pPr>
              <a:spcBef>
                <a:spcPts val="200"/>
              </a:spcBef>
            </a:pPr>
            <a:r>
              <a:t>Create a table with many regions by supplying the split points at the table creation time.  Pre splitting is recommended but have a caveat-- poorly chosen splitting points can end up with heterogeneous load distribution, which degrades the cluster performance.</a:t>
            </a:r>
          </a:p>
          <a:p>
            <a:pPr/>
          </a:p>
          <a:p>
            <a:pPr>
              <a:spcBef>
                <a:spcPts val="200"/>
              </a:spcBef>
              <a:defRPr b="1"/>
            </a:pPr>
            <a:r>
              <a:t>2. Auto splitting</a:t>
            </a:r>
          </a:p>
          <a:p>
            <a:pPr>
              <a:spcBef>
                <a:spcPts val="200"/>
              </a:spcBef>
            </a:pPr>
            <a:r>
              <a:t>Default split policy. It splits the regions when the total data size of one of the stores in the region gets bigger than configured “</a:t>
            </a:r>
            <a:r>
              <a:rPr b="1"/>
              <a:t>hbase.hregion.max.filesize</a:t>
            </a:r>
            <a:r>
              <a:t>”, which has a default value of 10GB.  Automatic splitting is determined by the configuration value hbase.hregion.max.filesize. It is not recommended that you set this to Long.MAX_VALUE in case you forget about manual splits. A suggested setting is 100GB, which would result in &gt; 1hr major compactions if reached.</a:t>
            </a:r>
          </a:p>
          <a:p>
            <a:pPr/>
          </a:p>
          <a:p>
            <a:pPr>
              <a:spcBef>
                <a:spcPts val="200"/>
              </a:spcBef>
              <a:defRPr b="1"/>
            </a:pPr>
            <a:r>
              <a:t>3. Manual splitting</a:t>
            </a:r>
          </a:p>
          <a:p>
            <a:pPr>
              <a:spcBef>
                <a:spcPts val="200"/>
              </a:spcBef>
            </a:pPr>
            <a:r>
              <a:t>Split regions that are unevenly loaded from CLI.</a:t>
            </a: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a:p>
        </p:txBody>
      </p:sp>
      <p:sp>
        <p:nvSpPr>
          <p:cNvPr id="93" name="Shape 93"/>
          <p:cNvSpPr/>
          <p:nvPr>
            <p:ph type="body" sz="quarter" idx="1"/>
          </p:nvPr>
        </p:nvSpPr>
        <p:spPr>
          <a:prstGeom prst="rect">
            <a:avLst/>
          </a:prstGeom>
        </p:spPr>
        <p:txBody>
          <a:bodyPr/>
          <a:lstStyle/>
          <a:p>
            <a:pPr>
              <a:defRPr b="1"/>
            </a:pPr>
            <a:r>
              <a:t>1. Day 12 - HBase RowKey Design</a:t>
            </a:r>
          </a:p>
          <a:p>
            <a:pPr/>
            <a:r>
              <a:t>https://ithelp.ithome.com.tw/articles/10191752</a:t>
            </a:r>
          </a:p>
          <a:p>
            <a:pPr/>
          </a:p>
          <a:p>
            <a:pPr>
              <a:defRPr b="1"/>
            </a:pPr>
            <a:r>
              <a:t>2. How to avoid HBase Hotspotting?</a:t>
            </a:r>
          </a:p>
          <a:p>
            <a:pPr/>
            <a:r>
              <a:t>https://dwgeek.com/avoid-hbase-hotspotting.html/</a:t>
            </a:r>
          </a:p>
          <a:p>
            <a:pPr/>
          </a:p>
          <a:p>
            <a:pPr>
              <a:defRPr b="1"/>
            </a:pPr>
            <a:r>
              <a:t>建立 Salted Row key 的 Table</a:t>
            </a:r>
          </a:p>
          <a:p>
            <a:pPr/>
            <a:r>
              <a:t>create 'tableName', {NAME =&gt; 'colFam', VERSIONS =&gt; 2, COMPRESSION =&gt; 'SNAPPY'}, {SPLITS =&gt; ['0','1','2','3','4','5','6','7']}</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a:p>
        </p:txBody>
      </p:sp>
      <p:sp>
        <p:nvSpPr>
          <p:cNvPr id="99" name="Shape 99"/>
          <p:cNvSpPr/>
          <p:nvPr>
            <p:ph type="body" sz="quarter" idx="1"/>
          </p:nvPr>
        </p:nvSpPr>
        <p:spPr>
          <a:prstGeom prst="rect">
            <a:avLst/>
          </a:prstGeom>
        </p:spPr>
        <p:txBody>
          <a:bodyPr/>
          <a:lstStyle/>
          <a:p>
            <a:pPr/>
            <a:r>
              <a:t>1. SPLIT TABLE 的三種方法</a:t>
            </a:r>
          </a:p>
          <a:p>
            <a:pPr/>
            <a:r>
              <a:t>https://tsai-cookie.blogspot.com/2018/10/hbase-split-table.html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a:p>
        </p:txBody>
      </p:sp>
      <p:sp>
        <p:nvSpPr>
          <p:cNvPr id="107" name="Shape 107"/>
          <p:cNvSpPr/>
          <p:nvPr>
            <p:ph type="body" sz="quarter" idx="1"/>
          </p:nvPr>
        </p:nvSpPr>
        <p:spPr>
          <a:prstGeom prst="rect">
            <a:avLst/>
          </a:prstGeom>
        </p:spPr>
        <p:txBody>
          <a:bodyPr/>
          <a:lstStyle/>
          <a:p>
            <a:pPr/>
            <a:r>
              <a:t>1. SPLIT TABLE 的三種方法</a:t>
            </a:r>
          </a:p>
          <a:p>
            <a:pPr/>
            <a:r>
              <a:t>https://tsai-cookie.blogspot.com/2018/10/hbase-split-table.html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r>
              <a:t>Hbase 管理網站</a:t>
            </a:r>
          </a:p>
          <a:p>
            <a:pPr/>
            <a:r>
              <a:t>http://192.168.72.4:16010/</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p>
            <a:pPr>
              <a:spcBef>
                <a:spcPts val="0"/>
              </a:spcBef>
              <a:defRPr>
                <a:latin typeface="Verdana"/>
                <a:ea typeface="Verdana"/>
                <a:cs typeface="Verdana"/>
                <a:sym typeface="Verdana"/>
              </a:defRPr>
            </a:pPr>
            <a:r>
              <a:t>A Region Server runs on an HDFS data node and has the following components:</a:t>
            </a:r>
          </a:p>
          <a:p>
            <a:pPr>
              <a:spcBef>
                <a:spcPts val="0"/>
              </a:spcBef>
              <a:defRPr>
                <a:latin typeface="Verdana"/>
                <a:ea typeface="Verdana"/>
                <a:cs typeface="Verdana"/>
                <a:sym typeface="Verdana"/>
              </a:defRPr>
            </a:pPr>
            <a:r>
              <a:t>1. </a:t>
            </a:r>
            <a:r>
              <a:rPr b="1"/>
              <a:t>WAL:</a:t>
            </a:r>
            <a:r>
              <a:t> Write Ahead Log is a file on the distributed file system. The WAL is used to store new data that hasn't yet been persisted to permanent storage; it is used for recovery in the case of failure.</a:t>
            </a:r>
          </a:p>
          <a:p>
            <a:pPr>
              <a:spcBef>
                <a:spcPts val="0"/>
              </a:spcBef>
              <a:defRPr>
                <a:latin typeface="Verdana"/>
                <a:ea typeface="Verdana"/>
                <a:cs typeface="Verdana"/>
                <a:sym typeface="Verdana"/>
              </a:defRPr>
            </a:pPr>
            <a:r>
              <a:t>2. </a:t>
            </a:r>
            <a:r>
              <a:rPr b="1"/>
              <a:t>BlockCache:</a:t>
            </a:r>
            <a:r>
              <a:t> is the read cache. It stores frequently read data in memory. Least Recently Used data is evicted when full.</a:t>
            </a:r>
          </a:p>
          <a:p>
            <a:pPr>
              <a:spcBef>
                <a:spcPts val="0"/>
              </a:spcBef>
              <a:defRPr>
                <a:latin typeface="Verdana"/>
                <a:ea typeface="Verdana"/>
                <a:cs typeface="Verdana"/>
                <a:sym typeface="Verdana"/>
              </a:defRPr>
            </a:pPr>
            <a:r>
              <a:t>3. </a:t>
            </a:r>
            <a:r>
              <a:rPr b="1"/>
              <a:t>MemStore:</a:t>
            </a:r>
            <a:r>
              <a:t> is the write cache. It stores new data which has not yet been written to disk. It is sorted before writing to disk. There is </a:t>
            </a:r>
            <a:r>
              <a:rPr b="1"/>
              <a:t>one MemStore</a:t>
            </a:r>
            <a:r>
              <a:t> </a:t>
            </a:r>
            <a:r>
              <a:rPr b="1"/>
              <a:t>per column family</a:t>
            </a:r>
            <a:r>
              <a:t> per region.</a:t>
            </a:r>
          </a:p>
          <a:p>
            <a:pPr>
              <a:spcBef>
                <a:spcPts val="0"/>
              </a:spcBef>
              <a:defRPr>
                <a:latin typeface="Verdana"/>
                <a:ea typeface="Verdana"/>
                <a:cs typeface="Verdana"/>
                <a:sym typeface="Verdana"/>
              </a:defRPr>
            </a:pPr>
            <a:r>
              <a:t>4. </a:t>
            </a:r>
            <a:r>
              <a:rPr b="1"/>
              <a:t>Hfiles</a:t>
            </a:r>
            <a:r>
              <a:t> store the rows as sorted KeyValues on disk.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defRPr b="1"/>
            </a:pPr>
            <a:r>
              <a:t>1. HBase Compaction and Data Locality in Hadoop</a:t>
            </a:r>
          </a:p>
          <a:p>
            <a:pPr/>
            <a:r>
              <a:t>https://data-flair.training/blogs/hbase-compaction/</a:t>
            </a:r>
          </a:p>
          <a:p>
            <a:pPr>
              <a:spcBef>
                <a:spcPts val="200"/>
              </a:spcBef>
              <a:defRPr b="1">
                <a:latin typeface="Verdana"/>
                <a:ea typeface="Verdana"/>
                <a:cs typeface="Verdana"/>
                <a:sym typeface="Verdana"/>
              </a:defRPr>
            </a:pPr>
          </a:p>
          <a:p>
            <a:pPr>
              <a:spcBef>
                <a:spcPts val="200"/>
              </a:spcBef>
              <a:defRPr b="1">
                <a:latin typeface="Verdana"/>
                <a:ea typeface="Verdana"/>
                <a:cs typeface="Verdana"/>
                <a:sym typeface="Verdana"/>
              </a:defRPr>
            </a:pPr>
          </a:p>
          <a:p>
            <a:pPr>
              <a:spcBef>
                <a:spcPts val="200"/>
              </a:spcBef>
              <a:defRPr b="1">
                <a:latin typeface="Verdana"/>
                <a:ea typeface="Verdana"/>
                <a:cs typeface="Verdana"/>
                <a:sym typeface="Verdana"/>
              </a:defRPr>
            </a:pPr>
            <a:r>
              <a:t>Disabling automatic major compactions  (</a:t>
            </a:r>
            <a:r>
              <a:rPr b="0">
                <a:latin typeface="新細明體"/>
                <a:ea typeface="新細明體"/>
                <a:cs typeface="新細明體"/>
                <a:sym typeface="新細明體"/>
              </a:rPr>
              <a:t>內定  </a:t>
            </a:r>
            <a:r>
              <a:t>7 </a:t>
            </a:r>
            <a:r>
              <a:rPr b="0">
                <a:latin typeface="新細明體"/>
                <a:ea typeface="新細明體"/>
                <a:cs typeface="新細明體"/>
                <a:sym typeface="新細明體"/>
              </a:rPr>
              <a:t>天 執行一次 </a:t>
            </a:r>
            <a:r>
              <a:t>Major Compaction)</a:t>
            </a:r>
          </a:p>
          <a:p>
            <a:pPr>
              <a:spcBef>
                <a:spcPts val="200"/>
              </a:spcBef>
              <a:defRPr>
                <a:latin typeface="Verdana"/>
                <a:ea typeface="Verdana"/>
                <a:cs typeface="Verdana"/>
                <a:sym typeface="Verdana"/>
              </a:defRPr>
            </a:pPr>
            <a:r>
              <a:t>Usually, HBase users want to have a full control of a major compaction events and the only way to do this is to disable periodic automatic major compactions by setting </a:t>
            </a:r>
            <a:r>
              <a:rPr b="1"/>
              <a:t>hbase.hregion.majorcompaction</a:t>
            </a:r>
            <a:r>
              <a:t> to </a:t>
            </a:r>
            <a:r>
              <a:rPr b="1"/>
              <a:t>0</a:t>
            </a:r>
            <a:r>
              <a:t>. But, unfortunately, this does not give you 100% control of major compactions, because, sometimes, minor compactions can be promoted to major ones by HBase automatically, but, fortunately, we have another configuration option, that can help in this case (below).</a:t>
            </a:r>
          </a:p>
          <a:p>
            <a:pPr>
              <a:defRPr>
                <a:latin typeface="Verdana"/>
                <a:ea typeface="Verdana"/>
                <a:cs typeface="Verdana"/>
                <a:sym typeface="Verdana"/>
              </a:defRPr>
            </a:pPr>
          </a:p>
          <a:p>
            <a:pPr>
              <a:spcBef>
                <a:spcPts val="200"/>
              </a:spcBef>
              <a:defRPr>
                <a:latin typeface="Verdana"/>
                <a:ea typeface="Verdana"/>
                <a:cs typeface="Verdana"/>
                <a:sym typeface="Verdana"/>
              </a:defRPr>
            </a:pPr>
            <a:r>
              <a:t>&lt;property&gt;</a:t>
            </a:r>
          </a:p>
          <a:p>
            <a:pPr>
              <a:spcBef>
                <a:spcPts val="200"/>
              </a:spcBef>
              <a:defRPr>
                <a:latin typeface="Verdana"/>
                <a:ea typeface="Verdana"/>
                <a:cs typeface="Verdana"/>
                <a:sym typeface="Verdana"/>
              </a:defRPr>
            </a:pPr>
            <a:r>
              <a:t>    &lt;name&gt;hbase.hregion.majorcompaction&lt;/name&gt;</a:t>
            </a:r>
          </a:p>
          <a:p>
            <a:pPr>
              <a:spcBef>
                <a:spcPts val="200"/>
              </a:spcBef>
              <a:defRPr>
                <a:latin typeface="Verdana"/>
                <a:ea typeface="Verdana"/>
                <a:cs typeface="Verdana"/>
                <a:sym typeface="Verdana"/>
              </a:defRPr>
            </a:pPr>
            <a:r>
              <a:t>    &lt;value&gt;</a:t>
            </a:r>
            <a:r>
              <a:rPr b="1"/>
              <a:t>604800000</a:t>
            </a:r>
            <a:r>
              <a:t>&lt;/value&gt;</a:t>
            </a:r>
          </a:p>
          <a:p>
            <a:pPr>
              <a:spcBef>
                <a:spcPts val="200"/>
              </a:spcBef>
              <a:defRPr>
                <a:latin typeface="Verdana"/>
                <a:ea typeface="Verdana"/>
                <a:cs typeface="Verdana"/>
                <a:sym typeface="Verdana"/>
              </a:defRPr>
            </a:pPr>
            <a:r>
              <a:t>    &lt;description&gt;Time between major compactions, expressed in milliseconds. Set to 0 to disable</a:t>
            </a:r>
          </a:p>
          <a:p>
            <a:pPr>
              <a:spcBef>
                <a:spcPts val="200"/>
              </a:spcBef>
              <a:defRPr>
                <a:latin typeface="Verdana"/>
                <a:ea typeface="Verdana"/>
                <a:cs typeface="Verdana"/>
                <a:sym typeface="Verdana"/>
              </a:defRPr>
            </a:pPr>
            <a:r>
              <a:t>      time-based automatic major compactions. User-requested and size-based major compactions will</a:t>
            </a:r>
          </a:p>
          <a:p>
            <a:pPr>
              <a:spcBef>
                <a:spcPts val="200"/>
              </a:spcBef>
              <a:defRPr>
                <a:latin typeface="Verdana"/>
                <a:ea typeface="Verdana"/>
                <a:cs typeface="Verdana"/>
                <a:sym typeface="Verdana"/>
              </a:defRPr>
            </a:pPr>
            <a:r>
              <a:t>      still run. This value is multiplied by hbase.hregion.majorcompaction.jitter to cause</a:t>
            </a:r>
          </a:p>
          <a:p>
            <a:pPr>
              <a:spcBef>
                <a:spcPts val="200"/>
              </a:spcBef>
              <a:defRPr>
                <a:latin typeface="Verdana"/>
                <a:ea typeface="Verdana"/>
                <a:cs typeface="Verdana"/>
                <a:sym typeface="Verdana"/>
              </a:defRPr>
            </a:pPr>
            <a:r>
              <a:t>      compaction to start at a somewhat-random time during a given window of time. </a:t>
            </a:r>
            <a:r>
              <a:rPr b="1"/>
              <a:t>The default value</a:t>
            </a:r>
            <a:endParaRPr b="1"/>
          </a:p>
          <a:p>
            <a:pPr>
              <a:spcBef>
                <a:spcPts val="200"/>
              </a:spcBef>
              <a:defRPr b="1">
                <a:latin typeface="Verdana"/>
                <a:ea typeface="Verdana"/>
                <a:cs typeface="Verdana"/>
                <a:sym typeface="Verdana"/>
              </a:defRPr>
            </a:pPr>
            <a:r>
              <a:t>      is 7 days, expressed in milliseconds.</a:t>
            </a:r>
            <a:r>
              <a:rPr b="0"/>
              <a:t> If major compactions are causing disruption in your</a:t>
            </a:r>
          </a:p>
          <a:p>
            <a:pPr>
              <a:spcBef>
                <a:spcPts val="200"/>
              </a:spcBef>
              <a:defRPr>
                <a:latin typeface="Verdana"/>
                <a:ea typeface="Verdana"/>
                <a:cs typeface="Verdana"/>
                <a:sym typeface="Verdana"/>
              </a:defRPr>
            </a:pPr>
            <a:r>
              <a:t>      environment, you can configure them to run at off-peak times for your deployment, or disable</a:t>
            </a:r>
          </a:p>
          <a:p>
            <a:pPr>
              <a:spcBef>
                <a:spcPts val="200"/>
              </a:spcBef>
              <a:defRPr>
                <a:latin typeface="Verdana"/>
                <a:ea typeface="Verdana"/>
                <a:cs typeface="Verdana"/>
                <a:sym typeface="Verdana"/>
              </a:defRPr>
            </a:pPr>
            <a:r>
              <a:t>      time-based major compactions by setting this parameter to 0, and run major compactions in a</a:t>
            </a:r>
          </a:p>
          <a:p>
            <a:pPr>
              <a:spcBef>
                <a:spcPts val="200"/>
              </a:spcBef>
              <a:defRPr>
                <a:latin typeface="Verdana"/>
                <a:ea typeface="Verdana"/>
                <a:cs typeface="Verdana"/>
                <a:sym typeface="Verdana"/>
              </a:defRPr>
            </a:pPr>
            <a:r>
              <a:t>      cron job or by another external mechanism.&lt;/description&gt;</a:t>
            </a:r>
          </a:p>
          <a:p>
            <a:pPr>
              <a:spcBef>
                <a:spcPts val="200"/>
              </a:spcBef>
              <a:defRPr>
                <a:latin typeface="Verdana"/>
                <a:ea typeface="Verdana"/>
                <a:cs typeface="Verdana"/>
                <a:sym typeface="Verdana"/>
              </a:defRPr>
            </a:pPr>
            <a:r>
              <a:t>&lt;/property&gt;</a:t>
            </a:r>
          </a:p>
          <a:p>
            <a:pPr>
              <a:spcBef>
                <a:spcPts val="200"/>
              </a:spcBef>
              <a:defRPr>
                <a:latin typeface="Verdana"/>
                <a:ea typeface="Verdana"/>
                <a:cs typeface="Verdana"/>
                <a:sym typeface="Verdana"/>
              </a:defRPr>
            </a:pPr>
          </a:p>
          <a:p>
            <a:pPr>
              <a:spcBef>
                <a:spcPts val="200"/>
              </a:spcBef>
              <a:defRPr b="1">
                <a:latin typeface="Verdana"/>
                <a:ea typeface="Verdana"/>
                <a:cs typeface="Verdana"/>
                <a:sym typeface="Verdana"/>
              </a:defRPr>
            </a:pPr>
            <a:r>
              <a:t>Maximum compaction selection size</a:t>
            </a:r>
          </a:p>
          <a:p>
            <a:pPr>
              <a:spcBef>
                <a:spcPts val="200"/>
              </a:spcBef>
              <a:defRPr>
                <a:latin typeface="Verdana"/>
                <a:ea typeface="Verdana"/>
                <a:cs typeface="Verdana"/>
                <a:sym typeface="Verdana"/>
              </a:defRPr>
            </a:pPr>
            <a:r>
              <a:t>We have another config option which can control compaction process:</a:t>
            </a:r>
          </a:p>
          <a:p>
            <a:pPr>
              <a:spcBef>
                <a:spcPts val="200"/>
              </a:spcBef>
              <a:defRPr>
                <a:latin typeface="Verdana"/>
                <a:ea typeface="Verdana"/>
                <a:cs typeface="Verdana"/>
                <a:sym typeface="Verdana"/>
              </a:defRPr>
            </a:pPr>
            <a:r>
              <a:t>hbase.hstore.compaction.max.size (by default value is set to LONG.MAX_VALUE)</a:t>
            </a:r>
          </a:p>
          <a:p>
            <a:pPr>
              <a:spcBef>
                <a:spcPts val="200"/>
              </a:spcBef>
              <a:defRPr>
                <a:latin typeface="Verdana"/>
                <a:ea typeface="Verdana"/>
                <a:cs typeface="Verdana"/>
                <a:sym typeface="Verdana"/>
              </a:defRPr>
            </a:pPr>
            <a:r>
              <a:t>In HBase 1.2+ we have as well:</a:t>
            </a:r>
          </a:p>
          <a:p>
            <a:pPr>
              <a:spcBef>
                <a:spcPts val="200"/>
              </a:spcBef>
              <a:defRPr>
                <a:latin typeface="Verdana"/>
                <a:ea typeface="Verdana"/>
                <a:cs typeface="Verdana"/>
                <a:sym typeface="Verdana"/>
              </a:defRPr>
            </a:pPr>
            <a:r>
              <a:t>hbase.hstore.compaction.max.size.offpeak</a:t>
            </a:r>
          </a:p>
          <a:p>
            <a:pPr>
              <a:spcBef>
                <a:spcPts val="200"/>
              </a:spcBef>
              <a:defRPr>
                <a:latin typeface="Verdana"/>
                <a:ea typeface="Verdana"/>
                <a:cs typeface="Verdana"/>
                <a:sym typeface="Verdana"/>
              </a:defRPr>
            </a:pPr>
            <a:r>
              <a:t>These choices control maximum size (in bytes) of compaction selection allowed. If you need to delay large compactions (major ones) until off-peak hours, you’ll set, for example:</a:t>
            </a:r>
          </a:p>
          <a:p>
            <a:pPr>
              <a:spcBef>
                <a:spcPts val="200"/>
              </a:spcBef>
              <a:defRPr>
                <a:latin typeface="Verdana"/>
                <a:ea typeface="Verdana"/>
                <a:cs typeface="Verdana"/>
                <a:sym typeface="Verdana"/>
              </a:defRPr>
            </a:pPr>
            <a:r>
              <a:t>hbase.hstore.compaction.max.size=500000000 (500MB)</a:t>
            </a:r>
          </a:p>
          <a:p>
            <a:pPr>
              <a:spcBef>
                <a:spcPts val="200"/>
              </a:spcBef>
              <a:defRPr>
                <a:latin typeface="Verdana"/>
                <a:ea typeface="Verdana"/>
                <a:cs typeface="Verdana"/>
                <a:sym typeface="Verdana"/>
              </a:defRPr>
            </a:pPr>
            <a:r>
              <a:t>hbase.hstore.compaction.max.size.offpeak= 500000000000 (500GB)</a:t>
            </a:r>
          </a:p>
          <a:p>
            <a:pPr>
              <a:spcBef>
                <a:spcPts val="200"/>
              </a:spcBef>
              <a:defRPr>
                <a:latin typeface="Verdana"/>
                <a:ea typeface="Verdana"/>
                <a:cs typeface="Verdana"/>
                <a:sym typeface="Verdana"/>
              </a:defRPr>
            </a:pPr>
            <a:r>
              <a:t>The idea is to not enable minor compaction promotions to major ones throughout peak hours. Compactions can still happen during peak hours, however, they’ll be restricted to 500MB in size (or to whatever you set). Certainly, if your region size &lt; 500MB some major compactions can still happen. we care about not the majority or minority of compaction here but about compaction size.</a:t>
            </a:r>
          </a:p>
          <a:p>
            <a:pPr>
              <a:spcBef>
                <a:spcPts val="200"/>
              </a:spcBef>
              <a:defRPr>
                <a:latin typeface="Verdana"/>
                <a:ea typeface="Verdana"/>
                <a:cs typeface="Verdana"/>
                <a:sym typeface="Verdana"/>
              </a:defRPr>
            </a:pPr>
            <a:r>
              <a:t>Note: when you run manual major compaction requests those settings are ignored</a:t>
            </a:r>
          </a:p>
          <a:p>
            <a:pPr>
              <a:spcBef>
                <a:spcPts val="200"/>
              </a:spcBef>
              <a:defRPr>
                <a:latin typeface="Verdana"/>
                <a:ea typeface="Verdana"/>
                <a:cs typeface="Verdana"/>
                <a:sym typeface="Verdana"/>
              </a:defRPr>
            </a:pPr>
          </a:p>
          <a:p>
            <a:pPr>
              <a:spcBef>
                <a:spcPts val="200"/>
              </a:spcBef>
              <a:defRPr b="1">
                <a:latin typeface="Verdana"/>
                <a:ea typeface="Verdana"/>
                <a:cs typeface="Verdana"/>
                <a:sym typeface="Verdana"/>
              </a:defRPr>
            </a:pPr>
            <a:r>
              <a:t>Off peak compactions</a:t>
            </a:r>
          </a:p>
          <a:p>
            <a:pPr>
              <a:spcBef>
                <a:spcPts val="200"/>
              </a:spcBef>
              <a:defRPr>
                <a:latin typeface="Verdana"/>
                <a:ea typeface="Verdana"/>
                <a:cs typeface="Verdana"/>
                <a:sym typeface="Verdana"/>
              </a:defRPr>
            </a:pPr>
            <a:r>
              <a:t>If your deployment has off peak hours you can use off-peak configuration settings.</a:t>
            </a:r>
          </a:p>
          <a:p>
            <a:pPr>
              <a:spcBef>
                <a:spcPts val="200"/>
              </a:spcBef>
              <a:defRPr>
                <a:latin typeface="Verdana"/>
                <a:ea typeface="Verdana"/>
                <a:cs typeface="Verdana"/>
                <a:sym typeface="Verdana"/>
              </a:defRPr>
            </a:pPr>
            <a:r>
              <a:t>To enable off peak compaction following config options must be set :</a:t>
            </a:r>
          </a:p>
          <a:p>
            <a:pPr>
              <a:spcBef>
                <a:spcPts val="200"/>
              </a:spcBef>
              <a:defRPr>
                <a:latin typeface="Verdana"/>
                <a:ea typeface="Verdana"/>
                <a:cs typeface="Verdana"/>
                <a:sym typeface="Verdana"/>
              </a:defRPr>
            </a:pPr>
            <a:r>
              <a:t>hbase.offpeak.start.hour= 0..23</a:t>
            </a:r>
          </a:p>
          <a:p>
            <a:pPr>
              <a:spcBef>
                <a:spcPts val="200"/>
              </a:spcBef>
              <a:defRPr>
                <a:latin typeface="Verdana"/>
                <a:ea typeface="Verdana"/>
                <a:cs typeface="Verdana"/>
                <a:sym typeface="Verdana"/>
              </a:defRPr>
            </a:pPr>
            <a:r>
              <a:t>hbase.offpeak.end.hour= 0..23</a:t>
            </a:r>
          </a:p>
          <a:p>
            <a:pPr>
              <a:spcBef>
                <a:spcPts val="200"/>
              </a:spcBef>
              <a:defRPr>
                <a:latin typeface="Verdana"/>
                <a:ea typeface="Verdana"/>
                <a:cs typeface="Verdana"/>
                <a:sym typeface="Verdana"/>
              </a:defRPr>
            </a:pPr>
            <a:r>
              <a:t>Compaction file ratio for peak hours is 1.2, for off peak 5.0 (by default).</a:t>
            </a:r>
          </a:p>
          <a:p>
            <a:pPr>
              <a:spcBef>
                <a:spcPts val="200"/>
              </a:spcBef>
              <a:defRPr>
                <a:latin typeface="Verdana"/>
                <a:ea typeface="Verdana"/>
                <a:cs typeface="Verdana"/>
                <a:sym typeface="Verdana"/>
              </a:defRPr>
            </a:pPr>
            <a:r>
              <a:t>Both can be changed:</a:t>
            </a:r>
          </a:p>
          <a:p>
            <a:pPr>
              <a:spcBef>
                <a:spcPts val="200"/>
              </a:spcBef>
              <a:defRPr>
                <a:latin typeface="Verdana"/>
                <a:ea typeface="Verdana"/>
                <a:cs typeface="Verdana"/>
                <a:sym typeface="Verdana"/>
              </a:defRPr>
            </a:pPr>
            <a:r>
              <a:t>hbase.hstore.compaction.ratio</a:t>
            </a:r>
          </a:p>
          <a:p>
            <a:pPr>
              <a:spcBef>
                <a:spcPts val="200"/>
              </a:spcBef>
              <a:defRPr>
                <a:latin typeface="Verdana"/>
                <a:ea typeface="Verdana"/>
                <a:cs typeface="Verdana"/>
                <a:sym typeface="Verdana"/>
              </a:defRPr>
            </a:pPr>
            <a:r>
              <a:t>hbase.hstore.compaction.ratio.offpeak</a:t>
            </a:r>
          </a:p>
          <a:p>
            <a:pPr>
              <a:spcBef>
                <a:spcPts val="200"/>
              </a:spcBef>
              <a:defRPr>
                <a:latin typeface="Verdana"/>
                <a:ea typeface="Verdana"/>
                <a:cs typeface="Verdana"/>
                <a:sym typeface="Verdana"/>
              </a:defRPr>
            </a:pPr>
            <a:r>
              <a:t>Heigh the file ratio value – the more aggressive (frequent) compaction is going to be. Default values are fine for the majority of deployments.</a:t>
            </a:r>
          </a:p>
          <a:p>
            <a:pPr>
              <a:spcBef>
                <a:spcPts val="200"/>
              </a:spcBef>
              <a:defRPr>
                <a:latin typeface="Verdana"/>
                <a:ea typeface="Verdana"/>
                <a:cs typeface="Verdana"/>
                <a:sym typeface="Verdana"/>
              </a:defRPr>
            </a:pPr>
          </a:p>
          <a:p>
            <a:pPr>
              <a:defRPr>
                <a:latin typeface="Verdana"/>
                <a:ea typeface="Verdana"/>
                <a:cs typeface="Verdana"/>
                <a:sym typeface="Verdana"/>
              </a:defRPr>
            </a:pPr>
          </a:p>
          <a:p>
            <a:pPr>
              <a:spcBef>
                <a:spcPts val="200"/>
              </a:spcBef>
              <a:defRPr b="1">
                <a:latin typeface="Verdana"/>
                <a:ea typeface="Verdana"/>
                <a:cs typeface="Verdana"/>
                <a:sym typeface="Verdana"/>
              </a:defRPr>
            </a:pPr>
            <a:r>
              <a:t>Schedule Major Compaction Using Cron Job</a:t>
            </a:r>
          </a:p>
          <a:p>
            <a:pPr>
              <a:spcBef>
                <a:spcPts val="200"/>
              </a:spcBef>
              <a:defRPr>
                <a:latin typeface="Verdana"/>
                <a:ea typeface="Verdana"/>
                <a:cs typeface="Verdana"/>
                <a:sym typeface="Verdana"/>
              </a:defRPr>
            </a:pPr>
            <a:r>
              <a:t>Run major compaction on passed table or pass a region row to major compact an individual region. To compact a single</a:t>
            </a:r>
          </a:p>
          <a:p>
            <a:pPr>
              <a:spcBef>
                <a:spcPts val="200"/>
              </a:spcBef>
              <a:defRPr>
                <a:latin typeface="Verdana"/>
                <a:ea typeface="Verdana"/>
                <a:cs typeface="Verdana"/>
                <a:sym typeface="Verdana"/>
              </a:defRPr>
            </a:pPr>
            <a:r>
              <a:t>column family within a region specify the region name followed by the column family name.</a:t>
            </a:r>
          </a:p>
          <a:p>
            <a:pPr>
              <a:spcBef>
                <a:spcPts val="200"/>
              </a:spcBef>
              <a:defRPr>
                <a:latin typeface="Verdana"/>
                <a:ea typeface="Verdana"/>
                <a:cs typeface="Verdana"/>
                <a:sym typeface="Verdana"/>
              </a:defRPr>
            </a:pPr>
            <a:r>
              <a:t>Examples:</a:t>
            </a:r>
          </a:p>
          <a:p>
            <a:pPr>
              <a:spcBef>
                <a:spcPts val="200"/>
              </a:spcBef>
              <a:defRPr>
                <a:latin typeface="Verdana"/>
                <a:ea typeface="Verdana"/>
                <a:cs typeface="Verdana"/>
                <a:sym typeface="Verdana"/>
              </a:defRPr>
            </a:pPr>
            <a:r>
              <a:t>Compact all regions in a table:</a:t>
            </a:r>
          </a:p>
          <a:p>
            <a:pPr>
              <a:spcBef>
                <a:spcPts val="200"/>
              </a:spcBef>
              <a:defRPr>
                <a:latin typeface="Verdana"/>
                <a:ea typeface="Verdana"/>
                <a:cs typeface="Verdana"/>
                <a:sym typeface="Verdana"/>
              </a:defRPr>
            </a:pPr>
            <a:r>
              <a:t>hbase&gt; </a:t>
            </a:r>
            <a:r>
              <a:rPr b="1"/>
              <a:t>major_compact ‘t1’</a:t>
            </a:r>
            <a:endParaRPr b="1"/>
          </a:p>
          <a:p>
            <a:pPr>
              <a:spcBef>
                <a:spcPts val="200"/>
              </a:spcBef>
              <a:defRPr>
                <a:latin typeface="Verdana"/>
                <a:ea typeface="Verdana"/>
                <a:cs typeface="Verdana"/>
                <a:sym typeface="Verdana"/>
              </a:defRPr>
            </a:pPr>
            <a:r>
              <a:t>Compact a single column family within a region:</a:t>
            </a:r>
          </a:p>
          <a:p>
            <a:pPr>
              <a:spcBef>
                <a:spcPts val="200"/>
              </a:spcBef>
              <a:defRPr>
                <a:latin typeface="Verdana"/>
                <a:ea typeface="Verdana"/>
                <a:cs typeface="Verdana"/>
                <a:sym typeface="Verdana"/>
              </a:defRPr>
            </a:pPr>
            <a:r>
              <a:t>hbase&gt; </a:t>
            </a:r>
            <a:r>
              <a:rPr b="1"/>
              <a:t>major_compact ‘r1’, ‘c1’</a:t>
            </a:r>
            <a:endParaRPr b="1"/>
          </a:p>
          <a:p>
            <a:pPr>
              <a:defRPr>
                <a:latin typeface="Verdana"/>
                <a:ea typeface="Verdana"/>
                <a:cs typeface="Verdana"/>
                <a:sym typeface="Verdana"/>
              </a:defRPr>
            </a:pPr>
          </a:p>
          <a:p>
            <a:pPr>
              <a:spcBef>
                <a:spcPts val="200"/>
              </a:spcBef>
              <a:defRPr>
                <a:latin typeface="Verdana"/>
                <a:ea typeface="Verdana"/>
                <a:cs typeface="Verdana"/>
                <a:sym typeface="Verdana"/>
              </a:defRPr>
            </a:pPr>
            <a:r>
              <a:t>You can also use a standard cron implementation via Linux. e.g.</a:t>
            </a:r>
          </a:p>
          <a:p>
            <a:pPr>
              <a:spcBef>
                <a:spcPts val="200"/>
              </a:spcBef>
              <a:defRPr>
                <a:latin typeface="Verdana"/>
                <a:ea typeface="Verdana"/>
                <a:cs typeface="Verdana"/>
                <a:sym typeface="Verdana"/>
              </a:defRPr>
            </a:pPr>
            <a:r>
              <a:t>$ </a:t>
            </a:r>
            <a:r>
              <a:rPr b="1"/>
              <a:t>echo "major_compact 'FOO'" | hbase shell -n</a:t>
            </a:r>
            <a:endParaRPr b="1"/>
          </a:p>
          <a:p>
            <a:pPr>
              <a:defRPr>
                <a:latin typeface="Verdana"/>
                <a:ea typeface="Verdana"/>
                <a:cs typeface="Verdana"/>
                <a:sym typeface="Verdana"/>
              </a:defRPr>
            </a:pPr>
          </a:p>
          <a:p>
            <a:pPr>
              <a:spcBef>
                <a:spcPts val="200"/>
              </a:spcBef>
              <a:defRPr b="1">
                <a:latin typeface="Verdana"/>
                <a:ea typeface="Verdana"/>
                <a:cs typeface="Verdana"/>
                <a:sym typeface="Verdana"/>
              </a:defRPr>
            </a:pPr>
            <a:r>
              <a:rPr b="0">
                <a:latin typeface="新細明體"/>
                <a:ea typeface="新細明體"/>
                <a:cs typeface="新細明體"/>
                <a:sym typeface="新細明體"/>
              </a:rPr>
              <a:t>建立 </a:t>
            </a:r>
            <a:r>
              <a:t>crontab </a:t>
            </a:r>
            <a:r>
              <a:rPr b="0">
                <a:latin typeface="新細明體"/>
                <a:ea typeface="新細明體"/>
                <a:cs typeface="新細明體"/>
                <a:sym typeface="新細明體"/>
              </a:rPr>
              <a:t>執行命令</a:t>
            </a:r>
          </a:p>
          <a:p>
            <a:pPr>
              <a:spcBef>
                <a:spcPts val="200"/>
              </a:spcBef>
              <a:defRPr>
                <a:latin typeface="Verdana"/>
                <a:ea typeface="Verdana"/>
                <a:cs typeface="Verdana"/>
                <a:sym typeface="Verdana"/>
              </a:defRPr>
            </a:pPr>
            <a:r>
              <a:t>$ crontab -e</a:t>
            </a:r>
          </a:p>
          <a:p>
            <a:pPr>
              <a:spcBef>
                <a:spcPts val="200"/>
              </a:spcBef>
              <a:defRPr>
                <a:latin typeface="Verdana"/>
                <a:ea typeface="Verdana"/>
                <a:cs typeface="Verdana"/>
                <a:sym typeface="Verdana"/>
              </a:defRPr>
            </a:pPr>
            <a:r>
              <a:t># </a:t>
            </a:r>
            <a:r>
              <a:rPr>
                <a:latin typeface="新細明體"/>
                <a:ea typeface="新細明體"/>
                <a:cs typeface="新細明體"/>
                <a:sym typeface="新細明體"/>
              </a:rPr>
              <a:t>此時會進入 </a:t>
            </a:r>
            <a:r>
              <a:t>vi </a:t>
            </a:r>
            <a:r>
              <a:rPr>
                <a:latin typeface="新細明體"/>
                <a:ea typeface="新細明體"/>
                <a:cs typeface="新細明體"/>
                <a:sym typeface="新細明體"/>
              </a:rPr>
              <a:t>的編輯畫面讓您編輯工作！注意到，每項工作都是一行。</a:t>
            </a:r>
          </a:p>
          <a:p>
            <a:pPr>
              <a:spcBef>
                <a:spcPts val="200"/>
              </a:spcBef>
              <a:defRPr>
                <a:latin typeface="Verdana"/>
                <a:ea typeface="Verdana"/>
                <a:cs typeface="Verdana"/>
                <a:sym typeface="Verdana"/>
              </a:defRPr>
            </a:pPr>
            <a:r>
              <a:t>0   12  *  *  * mail -s "at 12:00" dmtsai &lt; /home/dmtsai/.bashrc</a:t>
            </a:r>
          </a:p>
          <a:p>
            <a:pPr>
              <a:spcBef>
                <a:spcPts val="200"/>
              </a:spcBef>
              <a:defRPr>
                <a:latin typeface="Verdana"/>
                <a:ea typeface="Verdana"/>
                <a:cs typeface="Verdana"/>
                <a:sym typeface="Verdana"/>
              </a:defRPr>
            </a:pPr>
            <a:r>
              <a:t>#</a:t>
            </a:r>
            <a:r>
              <a:rPr>
                <a:latin typeface="新細明體"/>
                <a:ea typeface="新細明體"/>
                <a:cs typeface="新細明體"/>
                <a:sym typeface="新細明體"/>
              </a:rPr>
              <a:t>分 時 日 月 週 </a:t>
            </a:r>
            <a:r>
              <a:t>|&lt;==============</a:t>
            </a:r>
            <a:r>
              <a:rPr>
                <a:latin typeface="新細明體"/>
                <a:ea typeface="新細明體"/>
                <a:cs typeface="新細明體"/>
                <a:sym typeface="新細明體"/>
              </a:rPr>
              <a:t>指令串</a:t>
            </a:r>
            <a:r>
              <a:t>========================&gt;|</a:t>
            </a:r>
          </a:p>
          <a:p>
            <a:pPr>
              <a:defRPr>
                <a:latin typeface="Verdana"/>
                <a:ea typeface="Verdana"/>
                <a:cs typeface="Verdana"/>
                <a:sym typeface="Verdana"/>
              </a:defRPr>
            </a:pPr>
          </a:p>
          <a:p>
            <a:pPr>
              <a:spcBef>
                <a:spcPts val="200"/>
              </a:spcBef>
              <a:defRPr>
                <a:latin typeface="Verdana"/>
                <a:ea typeface="Verdana"/>
                <a:cs typeface="Verdana"/>
                <a:sym typeface="Verdana"/>
              </a:defRPr>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Shape 38"/>
          <p:cNvSpPr/>
          <p:nvPr>
            <p:ph type="sldImg"/>
          </p:nvPr>
        </p:nvSpPr>
        <p:spPr>
          <a:prstGeom prst="rect">
            <a:avLst/>
          </a:prstGeom>
        </p:spPr>
        <p:txBody>
          <a:bodyPr/>
          <a:lstStyle/>
          <a:p>
            <a:pPr/>
          </a:p>
        </p:txBody>
      </p:sp>
      <p:sp>
        <p:nvSpPr>
          <p:cNvPr id="39" name="Shape 39"/>
          <p:cNvSpPr/>
          <p:nvPr>
            <p:ph type="body" sz="quarter" idx="1"/>
          </p:nvPr>
        </p:nvSpPr>
        <p:spPr>
          <a:prstGeom prst="rect">
            <a:avLst/>
          </a:prstGeom>
        </p:spPr>
        <p:txBody>
          <a:bodyPr/>
          <a:lstStyle/>
          <a:p>
            <a:pPr/>
            <a:r>
              <a:t>有媒體報導，近2.3萬個MongoDB資料庫被清除並遭到勒索，駭客要脅不付錢就向當地GDPR主管機關舉發</a:t>
            </a:r>
          </a:p>
          <a:p>
            <a:pPr/>
            <a:r>
              <a:t>https://www.ithome.com.tw/news/138754</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Shape 43"/>
          <p:cNvSpPr/>
          <p:nvPr>
            <p:ph type="sldImg"/>
          </p:nvPr>
        </p:nvSpPr>
        <p:spPr>
          <a:prstGeom prst="rect">
            <a:avLst/>
          </a:prstGeom>
        </p:spPr>
        <p:txBody>
          <a:bodyPr/>
          <a:lstStyle/>
          <a:p>
            <a:pPr/>
          </a:p>
        </p:txBody>
      </p:sp>
      <p:sp>
        <p:nvSpPr>
          <p:cNvPr id="44" name="Shape 44"/>
          <p:cNvSpPr/>
          <p:nvPr>
            <p:ph type="body" sz="quarter" idx="1"/>
          </p:nvPr>
        </p:nvSpPr>
        <p:spPr>
          <a:prstGeom prst="rect">
            <a:avLst/>
          </a:prstGeom>
        </p:spPr>
        <p:txBody>
          <a:bodyPr/>
          <a:lstStyle/>
          <a:p>
            <a:pPr>
              <a:spcBef>
                <a:spcPts val="200"/>
              </a:spcBef>
              <a:defRPr b="1"/>
            </a:pPr>
            <a:r>
              <a:t>ZooKeeper four word command</a:t>
            </a:r>
          </a:p>
          <a:p>
            <a:pPr>
              <a:spcBef>
                <a:spcPts val="200"/>
              </a:spcBef>
              <a:defRPr b="1"/>
            </a:pPr>
            <a:r>
              <a:t>Function description</a:t>
            </a:r>
          </a:p>
          <a:p>
            <a:pPr>
              <a:spcBef>
                <a:spcPts val="200"/>
              </a:spcBef>
            </a:pPr>
            <a:r>
              <a:t>conf</a:t>
            </a:r>
          </a:p>
          <a:p>
            <a:pPr>
              <a:spcBef>
                <a:spcPts val="200"/>
              </a:spcBef>
            </a:pPr>
            <a:r>
              <a:t>Detailed information output related service configuration.</a:t>
            </a:r>
          </a:p>
          <a:p>
            <a:pPr>
              <a:spcBef>
                <a:spcPts val="200"/>
              </a:spcBef>
            </a:pPr>
            <a:r>
              <a:t>cons</a:t>
            </a:r>
          </a:p>
          <a:p>
            <a:pPr>
              <a:spcBef>
                <a:spcPts val="200"/>
              </a:spcBef>
            </a:pPr>
            <a:r>
              <a:t>List all connected to the connection details / session complete server client. Including "accept / send" number of packages, session ID, operational delay, the execution and so on information.</a:t>
            </a:r>
          </a:p>
          <a:p>
            <a:pPr>
              <a:spcBef>
                <a:spcPts val="200"/>
              </a:spcBef>
            </a:pPr>
            <a:r>
              <a:t>dump</a:t>
            </a:r>
          </a:p>
          <a:p>
            <a:pPr>
              <a:spcBef>
                <a:spcPts val="200"/>
              </a:spcBef>
            </a:pPr>
            <a:r>
              <a:t>List of untreated session and temporary nodes.</a:t>
            </a:r>
          </a:p>
          <a:p>
            <a:pPr>
              <a:spcBef>
                <a:spcPts val="200"/>
              </a:spcBef>
            </a:pPr>
            <a:r>
              <a:t>envi</a:t>
            </a:r>
          </a:p>
          <a:p>
            <a:pPr>
              <a:spcBef>
                <a:spcPts val="200"/>
              </a:spcBef>
            </a:pPr>
            <a:r>
              <a:t>Output detailed information about the service environment (from the conf command).</a:t>
            </a:r>
          </a:p>
          <a:p>
            <a:pPr>
              <a:spcBef>
                <a:spcPts val="200"/>
              </a:spcBef>
            </a:pPr>
            <a:r>
              <a:t>reqs</a:t>
            </a:r>
          </a:p>
          <a:p>
            <a:pPr>
              <a:spcBef>
                <a:spcPts val="200"/>
              </a:spcBef>
            </a:pPr>
            <a:r>
              <a:t>List of untreated request</a:t>
            </a:r>
          </a:p>
          <a:p>
            <a:pPr>
              <a:spcBef>
                <a:spcPts val="200"/>
              </a:spcBef>
            </a:pPr>
            <a:r>
              <a:t>ruok</a:t>
            </a:r>
          </a:p>
          <a:p>
            <a:pPr>
              <a:spcBef>
                <a:spcPts val="200"/>
              </a:spcBef>
            </a:pPr>
            <a:r>
              <a:t>Test whether the service is in the correct state. If so, then the service returns "imok", or will have no corresponding.</a:t>
            </a:r>
          </a:p>
          <a:p>
            <a:pPr>
              <a:spcBef>
                <a:spcPts val="200"/>
              </a:spcBef>
            </a:pPr>
            <a:r>
              <a:t>stat</a:t>
            </a:r>
          </a:p>
          <a:p>
            <a:pPr>
              <a:spcBef>
                <a:spcPts val="200"/>
              </a:spcBef>
            </a:pPr>
            <a:r>
              <a:t>Output a list of client performance and connected.</a:t>
            </a:r>
          </a:p>
          <a:p>
            <a:pPr>
              <a:spcBef>
                <a:spcPts val="200"/>
              </a:spcBef>
            </a:pPr>
            <a:r>
              <a:t>wchs</a:t>
            </a:r>
          </a:p>
          <a:p>
            <a:pPr>
              <a:spcBef>
                <a:spcPts val="200"/>
              </a:spcBef>
            </a:pPr>
            <a:r>
              <a:t>Detailed information of watch list server.</a:t>
            </a:r>
          </a:p>
          <a:p>
            <a:pPr>
              <a:spcBef>
                <a:spcPts val="200"/>
              </a:spcBef>
            </a:pPr>
            <a:r>
              <a:t>wchc</a:t>
            </a:r>
          </a:p>
          <a:p>
            <a:pPr>
              <a:spcBef>
                <a:spcPts val="200"/>
              </a:spcBef>
            </a:pPr>
            <a:r>
              <a:t>Through the detailed information session list server watch, its output is a list of relatedwith watch session.</a:t>
            </a:r>
          </a:p>
          <a:p>
            <a:pPr>
              <a:spcBef>
                <a:spcPts val="200"/>
              </a:spcBef>
            </a:pPr>
            <a:r>
              <a:t>wchp</a:t>
            </a:r>
          </a:p>
          <a:p>
            <a:pPr>
              <a:spcBef>
                <a:spcPts val="200"/>
              </a:spcBef>
            </a:pPr>
            <a:r>
              <a:t>Through the detailed information on the watch server path list. Its output is associated with one of session path.</a:t>
            </a:r>
          </a:p>
          <a:p>
            <a:pPr>
              <a:spcBef>
                <a:spcPts val="200"/>
              </a:spcBef>
            </a:pPr>
            <a:r>
              <a:t> </a:t>
            </a:r>
          </a:p>
          <a:p>
            <a:pPr>
              <a:spcBef>
                <a:spcPts val="200"/>
              </a:spcBef>
              <a:defRPr b="1"/>
            </a:pPr>
            <a:r>
              <a:t>For example:</a:t>
            </a:r>
            <a:r>
              <a:rPr b="0"/>
              <a:t> </a:t>
            </a:r>
            <a:br>
              <a:rPr b="0"/>
            </a:br>
            <a:r>
              <a:t>$ echo conf | nc localhost 2181; echo ""</a:t>
            </a:r>
          </a:p>
          <a:p>
            <a:pPr>
              <a:spcBef>
                <a:spcPts val="200"/>
              </a:spcBef>
              <a:defRPr b="1"/>
            </a:pPr>
            <a:r>
              <a:rPr b="0"/>
              <a:t>clientPort=2181</a:t>
            </a:r>
            <a:endParaRPr b="0"/>
          </a:p>
          <a:p>
            <a:pPr>
              <a:spcBef>
                <a:spcPts val="200"/>
              </a:spcBef>
              <a:defRPr b="1"/>
            </a:pPr>
            <a:r>
              <a:rPr b="0"/>
              <a:t>secureClientPort=-1</a:t>
            </a:r>
            <a:endParaRPr b="0"/>
          </a:p>
          <a:p>
            <a:pPr>
              <a:spcBef>
                <a:spcPts val="200"/>
              </a:spcBef>
              <a:defRPr b="1"/>
            </a:pPr>
            <a:r>
              <a:rPr b="0"/>
              <a:t>dataDir=/home/bigred/zk/version-2</a:t>
            </a:r>
            <a:endParaRPr b="0"/>
          </a:p>
          <a:p>
            <a:pPr>
              <a:spcBef>
                <a:spcPts val="200"/>
              </a:spcBef>
              <a:defRPr b="1"/>
            </a:pPr>
            <a:r>
              <a:rPr b="0"/>
              <a:t>dataDirSize=424</a:t>
            </a:r>
            <a:endParaRPr b="0"/>
          </a:p>
          <a:p>
            <a:pPr>
              <a:spcBef>
                <a:spcPts val="200"/>
              </a:spcBef>
              <a:defRPr b="1"/>
            </a:pPr>
            <a:r>
              <a:rPr b="0"/>
              <a:t>dataLogDir=/home/bigred/zk/version-2</a:t>
            </a:r>
            <a:endParaRPr b="0"/>
          </a:p>
          <a:p>
            <a:pPr>
              <a:spcBef>
                <a:spcPts val="200"/>
              </a:spcBef>
              <a:defRPr b="1"/>
            </a:pPr>
            <a:r>
              <a:rPr b="0"/>
              <a:t>dataLogSize=424</a:t>
            </a:r>
            <a:endParaRPr b="0"/>
          </a:p>
          <a:p>
            <a:pPr>
              <a:spcBef>
                <a:spcPts val="200"/>
              </a:spcBef>
              <a:defRPr b="1"/>
            </a:pPr>
            <a:r>
              <a:rPr b="0"/>
              <a:t>tickTime=2000</a:t>
            </a:r>
            <a:endParaRPr b="0"/>
          </a:p>
          <a:p>
            <a:pPr>
              <a:spcBef>
                <a:spcPts val="200"/>
              </a:spcBef>
              <a:defRPr b="1"/>
            </a:pPr>
            <a:r>
              <a:rPr b="0"/>
              <a:t>maxClientCnxns=60</a:t>
            </a:r>
            <a:endParaRPr b="0"/>
          </a:p>
          <a:p>
            <a:pPr>
              <a:spcBef>
                <a:spcPts val="200"/>
              </a:spcBef>
              <a:defRPr b="1"/>
            </a:pPr>
            <a:r>
              <a:rPr b="0"/>
              <a:t>minSessionTimeout=4000</a:t>
            </a:r>
            <a:endParaRPr b="0"/>
          </a:p>
          <a:p>
            <a:pPr>
              <a:spcBef>
                <a:spcPts val="200"/>
              </a:spcBef>
              <a:defRPr b="1"/>
            </a:pPr>
            <a:r>
              <a:rPr b="0"/>
              <a:t>maxSessionTimeout=40000</a:t>
            </a:r>
            <a:endParaRPr b="0"/>
          </a:p>
          <a:p>
            <a:pPr>
              <a:spcBef>
                <a:spcPts val="200"/>
              </a:spcBef>
              <a:defRPr b="1"/>
            </a:pPr>
            <a:r>
              <a:rPr b="0"/>
              <a:t>serverId=0</a:t>
            </a:r>
            <a:endParaRPr b="0"/>
          </a:p>
          <a:p>
            <a:pPr>
              <a:spcBef>
                <a:spcPts val="200"/>
              </a:spcBef>
            </a:pPr>
            <a:br/>
            <a: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Shape 48"/>
          <p:cNvSpPr/>
          <p:nvPr>
            <p:ph type="sldImg"/>
          </p:nvPr>
        </p:nvSpPr>
        <p:spPr>
          <a:prstGeom prst="rect">
            <a:avLst/>
          </a:prstGeom>
        </p:spPr>
        <p:txBody>
          <a:bodyPr/>
          <a:lstStyle/>
          <a:p>
            <a:pPr/>
          </a:p>
        </p:txBody>
      </p:sp>
      <p:sp>
        <p:nvSpPr>
          <p:cNvPr id="49" name="Shape 49"/>
          <p:cNvSpPr/>
          <p:nvPr>
            <p:ph type="body" sz="quarter" idx="1"/>
          </p:nvPr>
        </p:nvSpPr>
        <p:spPr>
          <a:prstGeom prst="rect">
            <a:avLst/>
          </a:prstGeom>
        </p:spPr>
        <p:txBody>
          <a:bodyPr/>
          <a:lstStyle>
            <a:lvl1pPr>
              <a:spcBef>
                <a:spcPts val="200"/>
              </a:spcBef>
            </a:lvl1pPr>
          </a:lstStyle>
          <a:p>
            <a:pPr/>
            <a: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Shape 53"/>
          <p:cNvSpPr/>
          <p:nvPr>
            <p:ph type="sldImg"/>
          </p:nvPr>
        </p:nvSpPr>
        <p:spPr>
          <a:prstGeom prst="rect">
            <a:avLst/>
          </a:prstGeom>
        </p:spPr>
        <p:txBody>
          <a:bodyPr/>
          <a:lstStyle/>
          <a:p>
            <a:pPr/>
          </a:p>
        </p:txBody>
      </p:sp>
      <p:sp>
        <p:nvSpPr>
          <p:cNvPr id="54" name="Shape 54"/>
          <p:cNvSpPr/>
          <p:nvPr>
            <p:ph type="body" sz="quarter" idx="1"/>
          </p:nvPr>
        </p:nvSpPr>
        <p:spPr>
          <a:prstGeom prst="rect">
            <a:avLst/>
          </a:prstGeom>
        </p:spPr>
        <p:txBody>
          <a:bodyPr/>
          <a:lstStyle/>
          <a:p>
            <a:pPr/>
            <a:r>
              <a:t>$ echo "status" | hbase shell -n 2&gt;/dev/null</a:t>
            </a:r>
          </a:p>
          <a:p>
            <a:pPr/>
            <a:r>
              <a:t>1 active master, 0 backup masters, 3 servers, 0 dead, 0.6667 average load</a:t>
            </a:r>
          </a:p>
          <a:p>
            <a:pPr/>
            <a:r>
              <a:t>Took 0.6020 seconds                                                         </a:t>
            </a:r>
          </a:p>
          <a:p>
            <a:pPr/>
          </a:p>
          <a:p>
            <a:pPr/>
            <a:r>
              <a:t>$ sudo apk add jruby</a:t>
            </a:r>
          </a:p>
          <a:p>
            <a:pPr/>
            <a:r>
              <a:t>(1/4) Installing jruby-libs (9.2.18.0-r0)</a:t>
            </a:r>
          </a:p>
          <a:p>
            <a:pPr/>
            <a:r>
              <a:t>(2/4) Installing libc6-compat (1.2.2-r3)</a:t>
            </a:r>
          </a:p>
          <a:p>
            <a:pPr/>
            <a:r>
              <a:t>(3/4) Installing java-jffi-native (1.3.4-r1)</a:t>
            </a:r>
          </a:p>
          <a:p>
            <a:pPr/>
            <a:r>
              <a:t>(4/4) Installing jruby (9.2.18.0-r0)</a:t>
            </a:r>
          </a:p>
          <a:p>
            <a:pPr/>
            <a:r>
              <a:t>Executing busybox-1.33.1-r3.trigger</a:t>
            </a:r>
          </a:p>
          <a:p>
            <a:pPr/>
            <a:r>
              <a:t>OK: 1153 MiB in 234 packages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Shape 60"/>
          <p:cNvSpPr/>
          <p:nvPr>
            <p:ph type="sldImg"/>
          </p:nvPr>
        </p:nvSpPr>
        <p:spPr>
          <a:prstGeom prst="rect">
            <a:avLst/>
          </a:prstGeom>
        </p:spPr>
        <p:txBody>
          <a:bodyPr/>
          <a:lstStyle/>
          <a:p>
            <a:pPr/>
          </a:p>
        </p:txBody>
      </p:sp>
      <p:sp>
        <p:nvSpPr>
          <p:cNvPr id="61" name="Shape 61"/>
          <p:cNvSpPr/>
          <p:nvPr>
            <p:ph type="body" sz="quarter" idx="1"/>
          </p:nvPr>
        </p:nvSpPr>
        <p:spPr>
          <a:prstGeom prst="rect">
            <a:avLst/>
          </a:prstGeom>
        </p:spPr>
        <p:txBody>
          <a:bodyPr/>
          <a:lstStyle/>
          <a:p>
            <a:pPr>
              <a:defRPr b="1"/>
            </a:pPr>
            <a:r>
              <a:t>HBase Commands – General, Data Definition, &amp; Data Manipulation (完整命令說明)</a:t>
            </a:r>
          </a:p>
          <a:p>
            <a:pPr/>
            <a:r>
              <a:t>https://data-flair.training/blogs/hbase-commands/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Shape 68"/>
          <p:cNvSpPr/>
          <p:nvPr>
            <p:ph type="sldImg"/>
          </p:nvPr>
        </p:nvSpPr>
        <p:spPr>
          <a:prstGeom prst="rect">
            <a:avLst/>
          </a:prstGeom>
        </p:spPr>
        <p:txBody>
          <a:bodyPr/>
          <a:lstStyle/>
          <a:p>
            <a:pPr/>
          </a:p>
        </p:txBody>
      </p:sp>
      <p:sp>
        <p:nvSpPr>
          <p:cNvPr id="69" name="Shape 69"/>
          <p:cNvSpPr/>
          <p:nvPr>
            <p:ph type="body" sz="quarter" idx="1"/>
          </p:nvPr>
        </p:nvSpPr>
        <p:spPr>
          <a:prstGeom prst="rect">
            <a:avLst/>
          </a:prstGeom>
        </p:spPr>
        <p:txBody>
          <a:bodyPr/>
          <a:lstStyle/>
          <a:p>
            <a:pPr>
              <a:defRPr b="1"/>
            </a:pPr>
            <a:r>
              <a:t>1. Best practices for loading data in HBase</a:t>
            </a:r>
          </a:p>
          <a:p>
            <a:pPr/>
            <a:r>
              <a:t>https://www.ibm.com/docs/en/imdm/11.6?topic=tables-best-practices-loading-data-in-hbase</a:t>
            </a:r>
          </a:p>
          <a:p>
            <a:pPr/>
          </a:p>
          <a:p>
            <a:pPr/>
            <a:r>
              <a:t>I have created a table in HBase with a pre split of 8 regions, with HexStringSplit as spliting algorithm.</a:t>
            </a:r>
          </a:p>
          <a:p>
            <a:pPr/>
            <a:r>
              <a:t>hbase&gt; create 't1', 'f1', {NUMREGIONS =&gt; 15, SPLITALGO =&gt; 'HexStringSplit'}</a:t>
            </a:r>
          </a:p>
          <a:p>
            <a:pPr/>
          </a:p>
          <a:p>
            <a:pPr>
              <a:defRPr b="1"/>
            </a:pPr>
            <a:r>
              <a:t>HexStringSplit 拆分算法</a:t>
            </a:r>
          </a:p>
          <a:p>
            <a:pPr/>
            <a:r>
              <a:t>HexStringSplit 把数据从“00000000”到“FFFFFFFF”之间的数据长度按照 n 等分之后算出每一段的起始 rowkey 和结束 rowkey，以此作为拆分点</a:t>
            </a:r>
          </a:p>
          <a:p>
            <a:pPr/>
          </a:p>
          <a:p>
            <a:pPr>
              <a:defRPr b="1"/>
            </a:pPr>
            <a:r>
              <a:t>UniformSplit 拆分算法</a:t>
            </a:r>
          </a:p>
          <a:p>
            <a:pPr/>
            <a:r>
              <a:t>UniformSplit 有点像 HexStringSplit 的 byte 版，传参还是 n，唯一不一样的是起始和结束不是String，而是byte[]。起始rowkey是ArrayUtils.EMPTY_BYTE_ARRAY。结束 rowkey 是 new byte[] {xFF, xFF, xFF, xFF, xFF, xFF, xFF, xFF}。最后调用 Bytes.split方法把起始 rowkey 到结束 rowkey 之间的长度 n 等分，然后取每一段的起始和结束作为拆分点。默认的拆分点算法就这两个。还可以通过实现 SplitAlgorithm 接口实现自己的拆分算法。或者干脆手动定出拆分点。</a:t>
            </a:r>
          </a:p>
          <a:p>
            <a:pPr/>
          </a:p>
          <a:p>
            <a:pPr/>
          </a:p>
          <a:p>
            <a:pPr/>
            <a:r>
              <a:t>hbase(main):001:0&gt; create 'cars', {NAME=&gt;'vi', VERSIONS=&gt;'2'}</a:t>
            </a:r>
          </a:p>
          <a:p>
            <a:pPr/>
            <a:r>
              <a:t>hbase(main):008:0&gt; get 'cars','row1', {COLUMN =&gt; 'vi:year', VERSIONS =&gt; 3}</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scan 't1', {STARTROW=&gt;'a1s1', ENDROW=&gt;'a4s1'}</a:t>
            </a:r>
          </a:p>
          <a:p>
            <a:pPr/>
          </a:p>
          <a:p>
            <a:pPr/>
            <a:r>
              <a:t>Another option is using regexString:</a:t>
            </a:r>
          </a:p>
          <a:p>
            <a:pPr/>
            <a:r>
              <a:t>scan 't1', {FILTER =&gt; "RowFilter(=, 'regexstring:*s1')"}</a:t>
            </a:r>
          </a:p>
          <a:p>
            <a:pPr/>
          </a:p>
          <a:p>
            <a:pPr/>
            <a:r>
              <a:t>scan 'CWRK', {COLUMNS =&gt; 'STUDENT', FILTER =&gt; "ValueFilter ( =, 'binaryprefix:MIT')"}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a:p>
        </p:txBody>
      </p:sp>
      <p:sp>
        <p:nvSpPr>
          <p:cNvPr id="82" name="Shape 82"/>
          <p:cNvSpPr/>
          <p:nvPr>
            <p:ph type="body" sz="quarter" idx="1"/>
          </p:nvPr>
        </p:nvSpPr>
        <p:spPr>
          <a:prstGeom prst="rect">
            <a:avLst/>
          </a:prstGeom>
        </p:spPr>
        <p:txBody>
          <a:bodyPr/>
          <a:lstStyle/>
          <a:p>
            <a:pPr>
              <a:spcBef>
                <a:spcPts val="0"/>
              </a:spcBef>
              <a:defRPr b="1"/>
            </a:pPr>
            <a:r>
              <a:t>1. An In-Depth Look at the HBase Architecture</a:t>
            </a:r>
          </a:p>
          <a:p>
            <a:pPr>
              <a:spcBef>
                <a:spcPts val="0"/>
              </a:spcBef>
            </a:pPr>
            <a:r>
              <a:t>https://www.mapr.com/blog/in-depth-look-hbase-architecture#.VfxPdN-qqkp</a:t>
            </a:r>
          </a:p>
          <a:p>
            <a:pPr>
              <a:spcBef>
                <a:spcPts val="0"/>
              </a:spcBef>
              <a:defRPr b="1"/>
            </a:pPr>
            <a:r>
              <a:t>2. WAL</a:t>
            </a:r>
          </a:p>
          <a:p>
            <a:pPr>
              <a:spcBef>
                <a:spcPts val="0"/>
              </a:spcBef>
            </a:pPr>
            <a:r>
              <a:t>http://hbase.apache.org/book.html#regionserver.arch</a:t>
            </a:r>
          </a:p>
          <a:p>
            <a:pPr>
              <a:spcBef>
                <a:spcPts val="0"/>
              </a:spcBef>
              <a:defRPr b="1"/>
            </a:pPr>
            <a:r>
              <a:t>3. HDInsight HBase: 9 things you must do to get great HBase performance</a:t>
            </a:r>
          </a:p>
          <a:p>
            <a:pPr>
              <a:spcBef>
                <a:spcPts val="0"/>
              </a:spcBef>
            </a:pPr>
            <a:r>
              <a:t>https://blogs.msdn.microsoft.com/ashish/2016/09/02/hdinsight-hbase-9-things-you-must-do-to-get-great-hbase-performance/</a:t>
            </a:r>
            <a:endParaRPr sz="800"/>
          </a:p>
          <a:p>
            <a:pPr>
              <a:spcBef>
                <a:spcPts val="0"/>
              </a:spcBef>
            </a:pPr>
            <a:endParaRPr sz="800"/>
          </a:p>
          <a:p>
            <a:pPr>
              <a:spcBef>
                <a:spcPts val="0"/>
              </a:spcBef>
            </a:pPr>
            <a:endParaRPr sz="800"/>
          </a:p>
          <a:p>
            <a:pPr>
              <a:lnSpc>
                <a:spcPct val="80000"/>
              </a:lnSpc>
              <a:spcBef>
                <a:spcPts val="200"/>
              </a:spcBef>
              <a:defRPr b="1"/>
            </a:pPr>
            <a:r>
              <a:t>Master</a:t>
            </a:r>
          </a:p>
          <a:p>
            <a:pPr>
              <a:lnSpc>
                <a:spcPct val="80000"/>
              </a:lnSpc>
              <a:spcBef>
                <a:spcPts val="200"/>
              </a:spcBef>
            </a:pPr>
            <a:r>
              <a:t>If more than one master, master election will be forced.</a:t>
            </a:r>
          </a:p>
          <a:p>
            <a:pPr>
              <a:lnSpc>
                <a:spcPct val="80000"/>
              </a:lnSpc>
              <a:defRPr b="1"/>
            </a:pPr>
          </a:p>
          <a:p>
            <a:pPr>
              <a:lnSpc>
                <a:spcPct val="80000"/>
              </a:lnSpc>
              <a:spcBef>
                <a:spcPts val="200"/>
              </a:spcBef>
              <a:defRPr b="1"/>
            </a:pPr>
            <a:r>
              <a:t>Root Region Server</a:t>
            </a:r>
            <a:r>
              <a:t> </a:t>
            </a:r>
            <a:r>
              <a:t>(</a:t>
            </a:r>
            <a:r>
              <a:rPr b="0">
                <a:latin typeface="新細明體"/>
                <a:ea typeface="新細明體"/>
                <a:cs typeface="新細明體"/>
                <a:sym typeface="新細明體"/>
              </a:rPr>
              <a:t>負責 </a:t>
            </a:r>
            <a:r>
              <a:t>Meta Table)</a:t>
            </a:r>
          </a:p>
          <a:p>
            <a:pPr>
              <a:lnSpc>
                <a:spcPct val="80000"/>
              </a:lnSpc>
              <a:spcBef>
                <a:spcPts val="200"/>
              </a:spcBef>
            </a:pPr>
            <a:r>
              <a:t>This znode holds the location of the server hosting the root of all tables in hbase.</a:t>
            </a:r>
          </a:p>
          <a:p>
            <a:pPr>
              <a:lnSpc>
                <a:spcPct val="80000"/>
              </a:lnSpc>
            </a:pPr>
          </a:p>
          <a:p>
            <a:pPr>
              <a:lnSpc>
                <a:spcPct val="80000"/>
              </a:lnSpc>
              <a:spcBef>
                <a:spcPts val="200"/>
              </a:spcBef>
              <a:defRPr b="1"/>
            </a:pPr>
            <a:r>
              <a:t>Region Server</a:t>
            </a:r>
          </a:p>
          <a:p>
            <a:pPr>
              <a:lnSpc>
                <a:spcPct val="80000"/>
              </a:lnSpc>
              <a:spcBef>
                <a:spcPts val="200"/>
              </a:spcBef>
            </a:pPr>
            <a:r>
              <a:t>A directory in which there is a znode per Hbase region server.</a:t>
            </a:r>
          </a:p>
          <a:p>
            <a:pPr>
              <a:lnSpc>
                <a:spcPct val="80000"/>
              </a:lnSpc>
              <a:spcBef>
                <a:spcPts val="200"/>
              </a:spcBef>
            </a:pPr>
            <a:r>
              <a:t>Region Servers register themselves with ZooKeeper when they come online</a:t>
            </a:r>
          </a:p>
          <a:p>
            <a:pPr>
              <a:lnSpc>
                <a:spcPct val="80000"/>
              </a:lnSpc>
              <a:spcBef>
                <a:spcPts val="200"/>
              </a:spcBef>
            </a:pPr>
          </a:p>
          <a:p>
            <a:pPr>
              <a:lnSpc>
                <a:spcPct val="80000"/>
              </a:lnSpc>
              <a:spcBef>
                <a:spcPts val="200"/>
              </a:spcBef>
            </a:pPr>
            <a:r>
              <a:rPr>
                <a:latin typeface="新細明體"/>
                <a:ea typeface="新細明體"/>
                <a:cs typeface="新細明體"/>
                <a:sym typeface="新細明體"/>
              </a:rPr>
              <a:t>負責 </a:t>
            </a:r>
            <a:r>
              <a:t>Meta Table </a:t>
            </a:r>
            <a:r>
              <a:rPr>
                <a:latin typeface="新細明體"/>
                <a:ea typeface="新細明體"/>
                <a:cs typeface="新細明體"/>
                <a:sym typeface="新細明體"/>
              </a:rPr>
              <a:t>的 </a:t>
            </a:r>
            <a:r>
              <a:t>Region Server </a:t>
            </a:r>
            <a:r>
              <a:rPr>
                <a:latin typeface="新細明體"/>
                <a:ea typeface="新細明體"/>
                <a:cs typeface="新細明體"/>
                <a:sym typeface="新細明體"/>
              </a:rPr>
              <a:t>如毀壞</a:t>
            </a:r>
            <a:r>
              <a:t>, Hbase Master </a:t>
            </a:r>
            <a:r>
              <a:rPr>
                <a:latin typeface="新細明體"/>
                <a:ea typeface="新細明體"/>
                <a:cs typeface="新細明體"/>
                <a:sym typeface="新細明體"/>
              </a:rPr>
              <a:t>會重新指派一部 </a:t>
            </a:r>
            <a:r>
              <a:t>Region Server </a:t>
            </a:r>
            <a:r>
              <a:rPr>
                <a:latin typeface="新細明體"/>
                <a:ea typeface="新細明體"/>
                <a:cs typeface="新細明體"/>
                <a:sym typeface="新細明體"/>
              </a:rPr>
              <a:t>負責 </a:t>
            </a:r>
            <a:r>
              <a:t>Meta Table,</a:t>
            </a:r>
            <a:r>
              <a:rPr>
                <a:latin typeface="新細明體"/>
                <a:ea typeface="新細明體"/>
                <a:cs typeface="新細明體"/>
                <a:sym typeface="新細明體"/>
              </a:rPr>
              <a:t> 因 </a:t>
            </a:r>
            <a:r>
              <a:t>Meta Table </a:t>
            </a:r>
            <a:r>
              <a:rPr>
                <a:latin typeface="新細明體"/>
                <a:ea typeface="新細明體"/>
                <a:cs typeface="新細明體"/>
                <a:sym typeface="新細明體"/>
              </a:rPr>
              <a:t>存在 </a:t>
            </a:r>
            <a:r>
              <a:t>HDFS, </a:t>
            </a:r>
          </a:p>
          <a:p>
            <a:pPr>
              <a:lnSpc>
                <a:spcPct val="80000"/>
              </a:lnSpc>
              <a:spcBef>
                <a:spcPts val="200"/>
              </a:spcBef>
            </a:pPr>
            <a:r>
              <a:rPr>
                <a:latin typeface="新細明體"/>
                <a:ea typeface="新細明體"/>
                <a:cs typeface="新細明體"/>
                <a:sym typeface="新細明體"/>
              </a:rPr>
              <a:t>被指派的 </a:t>
            </a:r>
            <a:r>
              <a:t>Region Server</a:t>
            </a:r>
            <a:r>
              <a:rPr>
                <a:latin typeface="新細明體"/>
                <a:ea typeface="新細明體"/>
                <a:cs typeface="新細明體"/>
                <a:sym typeface="新細明體"/>
              </a:rPr>
              <a:t> 可快速取回 </a:t>
            </a:r>
            <a:r>
              <a:t>Meta Table </a:t>
            </a:r>
            <a:r>
              <a:rPr>
                <a:latin typeface="新細明體"/>
                <a:ea typeface="新細明體"/>
                <a:cs typeface="新細明體"/>
                <a:sym typeface="新細明體"/>
              </a:rPr>
              <a:t>資料</a:t>
            </a:r>
          </a:p>
          <a:p>
            <a:pPr>
              <a:lnSpc>
                <a:spcPct val="80000"/>
              </a:lnSpc>
            </a:pPr>
          </a:p>
          <a:p>
            <a:pPr>
              <a:lnSpc>
                <a:spcPct val="80000"/>
              </a:lnSpc>
              <a:spcBef>
                <a:spcPts val="200"/>
              </a:spcBef>
            </a:pPr>
            <a:r>
              <a:t>The actual hfiles for META are located in </a:t>
            </a:r>
            <a:r>
              <a:rPr b="1"/>
              <a:t>/hbase/data/hbase/meta/ </a:t>
            </a:r>
            <a:r>
              <a:rPr b="1"/>
              <a:t> </a:t>
            </a:r>
            <a:r>
              <a:t>in HDFS.</a:t>
            </a:r>
          </a:p>
          <a:p>
            <a:pPr>
              <a:lnSpc>
                <a:spcPct val="80000"/>
              </a:lnSpc>
              <a:spcBef>
                <a:spcPts val="200"/>
              </a:spcBef>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pic>
        <p:nvPicPr>
          <p:cNvPr id="19" name="PPT_Deck_Finished" descr="PPT_Deck_Finished"/>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0" name="大標題文字"/>
          <p:cNvSpPr txBox="1"/>
          <p:nvPr>
            <p:ph type="title"/>
          </p:nvPr>
        </p:nvSpPr>
        <p:spPr>
          <a:xfrm>
            <a:off x="830262" y="0"/>
            <a:ext cx="7399338" cy="841375"/>
          </a:xfrm>
          <a:prstGeom prst="rect">
            <a:avLst/>
          </a:prstGeom>
        </p:spPr>
        <p:txBody>
          <a:bodyPr>
            <a:normAutofit fontScale="100000" lnSpcReduction="0"/>
          </a:bodyPr>
          <a:lstStyle/>
          <a:p>
            <a:pPr/>
            <a:r>
              <a:t>大標題文字</a:t>
            </a:r>
          </a:p>
        </p:txBody>
      </p:sp>
      <p:sp>
        <p:nvSpPr>
          <p:cNvPr id="21" name="內文層級一…"/>
          <p:cNvSpPr txBox="1"/>
          <p:nvPr>
            <p:ph type="body" idx="1"/>
          </p:nvPr>
        </p:nvSpPr>
        <p:spPr>
          <a:xfrm>
            <a:off x="1049337" y="1460500"/>
            <a:ext cx="7027863" cy="4681538"/>
          </a:xfrm>
          <a:prstGeom prst="rect">
            <a:avLst/>
          </a:prstGeom>
        </p:spPr>
        <p:txBody>
          <a:bodyPr>
            <a:normAutofit fontScale="100000" lnSpcReduction="0"/>
          </a:bodyPr>
          <a:lstStyle>
            <a:lvl1pPr>
              <a:buBlip>
                <a:blip r:embed="rId3"/>
              </a:buBlip>
            </a:lvl1pPr>
          </a:lstStyle>
          <a:p>
            <a:pPr/>
            <a:r>
              <a:t>內文層級一</a:t>
            </a:r>
          </a:p>
          <a:p>
            <a:pPr lvl="1"/>
            <a:r>
              <a:t>內文層級二</a:t>
            </a:r>
          </a:p>
          <a:p>
            <a:pPr lvl="2"/>
            <a:r>
              <a:t>內文層級三</a:t>
            </a:r>
          </a:p>
          <a:p>
            <a:pPr lvl="3"/>
            <a:r>
              <a:t>內文層級四</a:t>
            </a:r>
          </a:p>
          <a:p>
            <a:pPr lvl="4"/>
            <a:r>
              <a:t>內文層級五</a:t>
            </a:r>
          </a:p>
        </p:txBody>
      </p:sp>
      <p:sp>
        <p:nvSpPr>
          <p:cNvPr id="2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lumOff val="44000"/>
          </a:schemeClr>
        </a:solidFill>
      </p:bgPr>
    </p:bg>
    <p:spTree>
      <p:nvGrpSpPr>
        <p:cNvPr id="1" name=""/>
        <p:cNvGrpSpPr/>
        <p:nvPr/>
      </p:nvGrpSpPr>
      <p:grpSpPr>
        <a:xfrm>
          <a:off x="0" y="0"/>
          <a:ext cx="0" cy="0"/>
          <a:chOff x="0" y="0"/>
          <a:chExt cx="0" cy="0"/>
        </a:xfrm>
      </p:grpSpPr>
      <p:pic>
        <p:nvPicPr>
          <p:cNvPr id="2" name="PPT_Deck_Finished" descr="PPT_Deck_Finished"/>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 name="大標題文字"/>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大標題文字</a:t>
            </a:r>
          </a:p>
        </p:txBody>
      </p:sp>
      <p:sp>
        <p:nvSpPr>
          <p:cNvPr id="4" name="內文層級一…"/>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buBlip>
                <a:blip r:embed="rId3"/>
              </a:buBlip>
            </a:lvl1pPr>
          </a:lstStyle>
          <a:p>
            <a:pPr/>
            <a:r>
              <a:t>內文層級一</a:t>
            </a:r>
          </a:p>
          <a:p>
            <a:pPr lvl="1"/>
            <a:r>
              <a:t>內文層級二</a:t>
            </a:r>
          </a:p>
          <a:p>
            <a:pPr lvl="2"/>
            <a:r>
              <a:t>內文層級三</a:t>
            </a:r>
          </a:p>
          <a:p>
            <a:pPr lvl="3"/>
            <a:r>
              <a:t>內文層級四</a:t>
            </a:r>
          </a:p>
          <a:p>
            <a:pPr lvl="4"/>
            <a:r>
              <a:t>內文層級五</a:t>
            </a:r>
          </a:p>
        </p:txBody>
      </p:sp>
      <p:sp>
        <p:nvSpPr>
          <p:cNvPr id="5" name="幻燈片編號"/>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1pPr>
      <a:lvl2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2pPr>
      <a:lvl3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3pPr>
      <a:lvl4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4pPr>
      <a:lvl5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5pPr>
      <a:lvl6pPr marL="0" marR="0" indent="4572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6pPr>
      <a:lvl7pPr marL="0" marR="0" indent="9144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7pPr>
      <a:lvl8pPr marL="0" marR="0" indent="13716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8pPr>
      <a:lvl9pPr marL="0" marR="0" indent="18288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9pPr>
    </p:titleStyle>
    <p:bodyStyle>
      <a:lvl1pPr marL="228600" marR="0" indent="-228600" algn="l" defTabSz="914400" rtl="0" latinLnBrk="0">
        <a:lnSpc>
          <a:spcPct val="90000"/>
        </a:lnSpc>
        <a:spcBef>
          <a:spcPts val="1100"/>
        </a:spcBef>
        <a:spcAft>
          <a:spcPts val="0"/>
        </a:spcAft>
        <a:buClrTx/>
        <a:buSzPct val="70000"/>
        <a:buFontTx/>
        <a:buBlip>
          <a:blip r:embed="rId3"/>
        </a:buBlip>
        <a:tabLst/>
        <a:defRPr b="1" baseline="0" cap="none" i="0" spc="0" strike="noStrike" sz="2400" u="none">
          <a:solidFill>
            <a:srgbClr val="000000"/>
          </a:solidFill>
          <a:uFillTx/>
          <a:latin typeface="Arial Narrow"/>
          <a:ea typeface="Arial Narrow"/>
          <a:cs typeface="Arial Narrow"/>
          <a:sym typeface="Arial Narrow"/>
        </a:defRPr>
      </a:lvl1pPr>
      <a:lvl2pPr marL="690033" marR="0" indent="-232833" algn="l" defTabSz="914400" rtl="0" latinLnBrk="0">
        <a:lnSpc>
          <a:spcPct val="90000"/>
        </a:lnSpc>
        <a:spcBef>
          <a:spcPts val="1100"/>
        </a:spcBef>
        <a:spcAft>
          <a:spcPts val="0"/>
        </a:spcAft>
        <a:buClrTx/>
        <a:buSzPct val="100000"/>
        <a:buFontTx/>
        <a:buChar char="•"/>
        <a:tabLst/>
        <a:defRPr b="1" baseline="0" cap="none" i="0" spc="0" strike="noStrike" sz="2400" u="none">
          <a:solidFill>
            <a:srgbClr val="000000"/>
          </a:solidFill>
          <a:uFillTx/>
          <a:latin typeface="Arial Narrow"/>
          <a:ea typeface="Arial Narrow"/>
          <a:cs typeface="Arial Narrow"/>
          <a:sym typeface="Arial Narrow"/>
        </a:defRPr>
      </a:lvl2pPr>
      <a:lvl3pPr marL="0" marR="0" indent="8540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3pPr>
      <a:lvl4pPr marL="0" marR="0" indent="108902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4pPr>
      <a:lvl5pPr marL="0" marR="0" indent="13112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5pPr>
      <a:lvl6pPr marL="0" marR="0" indent="17684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6pPr>
      <a:lvl7pPr marL="0" marR="0" indent="22256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7pPr>
      <a:lvl8pPr marL="0" marR="0" indent="26828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8pPr>
      <a:lvl9pPr marL="0" marR="0" indent="31400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1pPr>
      <a:lvl2pPr marL="0" marR="0" indent="457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2pPr>
      <a:lvl3pPr marL="0" marR="0" indent="914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3pPr>
      <a:lvl4pPr marL="0" marR="0" indent="1371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4pPr>
      <a:lvl5pPr marL="0" marR="0" indent="18288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5pPr>
      <a:lvl6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6pPr>
      <a:lvl7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7pPr>
      <a:lvl8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8pPr>
      <a:lvl9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HBase 大數據資料庫"/>
          <p:cNvSpPr txBox="1"/>
          <p:nvPr/>
        </p:nvSpPr>
        <p:spPr>
          <a:xfrm>
            <a:off x="1260370" y="2970529"/>
            <a:ext cx="6623260" cy="916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0" sz="5400">
                <a:latin typeface="Verdana"/>
                <a:ea typeface="Verdana"/>
                <a:cs typeface="Verdana"/>
                <a:sym typeface="Verdana"/>
              </a:defRPr>
            </a:pPr>
            <a:r>
              <a:t>HBase </a:t>
            </a:r>
            <a:r>
              <a:rPr>
                <a:latin typeface="標楷體"/>
                <a:ea typeface="標楷體"/>
                <a:cs typeface="標楷體"/>
                <a:sym typeface="標楷體"/>
              </a:rPr>
              <a:t>大數據資料庫</a:t>
            </a:r>
          </a:p>
        </p:txBody>
      </p:sp>
      <p:sp>
        <p:nvSpPr>
          <p:cNvPr id="32" name="按兩下來編輯"/>
          <p:cNvSpPr txBox="1"/>
          <p:nvPr>
            <p:ph type="title" idx="4294967295"/>
          </p:nvPr>
        </p:nvSpPr>
        <p:spPr>
          <a:xfrm>
            <a:off x="830262" y="0"/>
            <a:ext cx="7399338" cy="841375"/>
          </a:xfrm>
          <a:prstGeom prst="rect">
            <a:avLst/>
          </a:prstGeom>
        </p:spPr>
        <p:txBody>
          <a:bodyPr>
            <a:normAutofit fontScale="100000" lnSpcReduction="0"/>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管理資料表 (四)"/>
          <p:cNvSpPr txBox="1"/>
          <p:nvPr>
            <p:ph type="title" idx="4294967295"/>
          </p:nvPr>
        </p:nvSpPr>
        <p:spPr>
          <a:xfrm>
            <a:off x="830262" y="0"/>
            <a:ext cx="7399338" cy="841375"/>
          </a:xfrm>
          <a:prstGeom prst="rect">
            <a:avLst/>
          </a:prstGeom>
        </p:spPr>
        <p:txBody>
          <a:bodyPr>
            <a:normAutofit fontScale="100000" lnSpcReduction="0"/>
          </a:bodyPr>
          <a:lstStyle/>
          <a:p>
            <a:pPr>
              <a:defRPr b="0">
                <a:latin typeface="標楷體"/>
                <a:ea typeface="標楷體"/>
                <a:cs typeface="標楷體"/>
                <a:sym typeface="標楷體"/>
              </a:defRPr>
            </a:pPr>
            <a:r>
              <a:t>管理資料表 </a:t>
            </a:r>
            <a:r>
              <a:t>(四)</a:t>
            </a:r>
          </a:p>
        </p:txBody>
      </p:sp>
      <p:sp>
        <p:nvSpPr>
          <p:cNvPr id="77" name="hbase(main):026:0&gt; count 'tc'…"/>
          <p:cNvSpPr txBox="1"/>
          <p:nvPr/>
        </p:nvSpPr>
        <p:spPr>
          <a:xfrm>
            <a:off x="852487" y="1222375"/>
            <a:ext cx="7118351" cy="2301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400">
                <a:solidFill>
                  <a:srgbClr val="C00000"/>
                </a:solidFill>
                <a:latin typeface="Verdana"/>
                <a:ea typeface="Verdana"/>
                <a:cs typeface="Verdana"/>
                <a:sym typeface="Verdana"/>
              </a:defRPr>
            </a:pPr>
            <a:r>
              <a:t>hbase(main):026:0&gt; </a:t>
            </a:r>
            <a:r>
              <a:rPr b="1" sz="1600">
                <a:solidFill>
                  <a:srgbClr val="0070C0"/>
                </a:solidFill>
              </a:rPr>
              <a:t>count '</a:t>
            </a:r>
            <a:r>
              <a:rPr b="1">
                <a:solidFill>
                  <a:srgbClr val="0070C0"/>
                </a:solidFill>
              </a:rPr>
              <a:t>tc</a:t>
            </a:r>
            <a:r>
              <a:rPr b="1" sz="1600">
                <a:solidFill>
                  <a:srgbClr val="0070C0"/>
                </a:solidFill>
              </a:rPr>
              <a:t>'</a:t>
            </a:r>
            <a:endParaRPr b="1" sz="1600">
              <a:solidFill>
                <a:srgbClr val="0070C0"/>
              </a:solidFill>
            </a:endParaRPr>
          </a:p>
          <a:p>
            <a:pPr>
              <a:defRPr b="0" sz="1400">
                <a:solidFill>
                  <a:srgbClr val="C00000"/>
                </a:solidFill>
                <a:latin typeface="Verdana"/>
                <a:ea typeface="Verdana"/>
                <a:cs typeface="Verdana"/>
                <a:sym typeface="Verdana"/>
              </a:defRPr>
            </a:pPr>
            <a:r>
              <a:t>2 row(s) in 0.0390 seconds</a:t>
            </a:r>
          </a:p>
          <a:p>
            <a:pPr>
              <a:defRPr b="0" sz="1400">
                <a:solidFill>
                  <a:srgbClr val="C00000"/>
                </a:solidFill>
                <a:latin typeface="Verdana"/>
                <a:ea typeface="Verdana"/>
                <a:cs typeface="Verdana"/>
                <a:sym typeface="Verdana"/>
              </a:defRPr>
            </a:pPr>
            <a:r>
              <a:t>=&gt; 2</a:t>
            </a:r>
          </a:p>
          <a:p>
            <a:pPr>
              <a:defRPr b="0" sz="10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刪除資料表</a:t>
            </a:r>
          </a:p>
          <a:p>
            <a:pPr>
              <a:defRPr b="0" sz="1600">
                <a:solidFill>
                  <a:srgbClr val="C00000"/>
                </a:solidFill>
                <a:latin typeface="Verdana"/>
                <a:ea typeface="Verdana"/>
                <a:cs typeface="Verdana"/>
                <a:sym typeface="Verdana"/>
              </a:defRPr>
            </a:pPr>
            <a:r>
              <a:t>hbase(main):011:0&gt; </a:t>
            </a:r>
            <a:r>
              <a:rPr b="1">
                <a:solidFill>
                  <a:srgbClr val="0070C0"/>
                </a:solidFill>
              </a:rPr>
              <a:t>disable 'tc'</a:t>
            </a:r>
            <a:endParaRPr b="1">
              <a:solidFill>
                <a:srgbClr val="0070C0"/>
              </a:solidFill>
            </a:endParaRPr>
          </a:p>
          <a:p>
            <a:pPr>
              <a:defRPr b="0" sz="1400">
                <a:solidFill>
                  <a:srgbClr val="C00000"/>
                </a:solidFill>
                <a:latin typeface="Verdana"/>
                <a:ea typeface="Verdana"/>
                <a:cs typeface="Verdana"/>
                <a:sym typeface="Verdana"/>
              </a:defRPr>
            </a:pPr>
            <a:r>
              <a:t>0 row(s) in 3.5250 seconds</a:t>
            </a:r>
          </a:p>
          <a:p>
            <a:pPr>
              <a:defRPr b="0" sz="1600">
                <a:solidFill>
                  <a:srgbClr val="C00000"/>
                </a:solidFill>
                <a:latin typeface="Verdana"/>
                <a:ea typeface="Verdana"/>
                <a:cs typeface="Verdana"/>
                <a:sym typeface="Verdana"/>
              </a:defRPr>
            </a:pPr>
            <a:r>
              <a:t>hbase(main):012:0&gt; </a:t>
            </a:r>
            <a:r>
              <a:rPr b="1">
                <a:solidFill>
                  <a:srgbClr val="0070C0"/>
                </a:solidFill>
              </a:rPr>
              <a:t>drop 'tc'</a:t>
            </a:r>
            <a:endParaRPr b="1">
              <a:solidFill>
                <a:srgbClr val="0070C0"/>
              </a:solidFill>
            </a:endParaRPr>
          </a:p>
          <a:p>
            <a:pPr>
              <a:defRPr b="0" sz="1400">
                <a:solidFill>
                  <a:srgbClr val="C00000"/>
                </a:solidFill>
                <a:latin typeface="Verdana"/>
                <a:ea typeface="Verdana"/>
                <a:cs typeface="Verdana"/>
                <a:sym typeface="Verdana"/>
              </a:defRPr>
            </a:pPr>
            <a:r>
              <a:t>0 row(s) in 1.3540 seconds</a:t>
            </a:r>
            <a:endParaRPr sz="1600"/>
          </a:p>
          <a:p>
            <a:pPr>
              <a:defRPr b="0" sz="1600">
                <a:solidFill>
                  <a:srgbClr val="C00000"/>
                </a:solidFill>
                <a:latin typeface="Verdana"/>
                <a:ea typeface="Verdana"/>
                <a:cs typeface="Verdana"/>
                <a:sym typeface="Verdana"/>
              </a:defRPr>
            </a:pPr>
            <a:r>
              <a:t>hbase(main):013:0&gt; </a:t>
            </a:r>
            <a:r>
              <a:rPr b="1">
                <a:solidFill>
                  <a:srgbClr val="0070C0"/>
                </a:solidFill>
              </a:rPr>
              <a:t>exit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按兩下來編輯"/>
          <p:cNvSpPr txBox="1"/>
          <p:nvPr>
            <p:ph type="title" idx="4294967295"/>
          </p:nvPr>
        </p:nvSpPr>
        <p:spPr>
          <a:xfrm>
            <a:off x="830262" y="0"/>
            <a:ext cx="7399338" cy="841375"/>
          </a:xfrm>
          <a:prstGeom prst="rect">
            <a:avLst/>
          </a:prstGeom>
        </p:spPr>
        <p:txBody>
          <a:bodyPr>
            <a:normAutofit fontScale="100000" lnSpcReduction="0"/>
          </a:bodyPr>
          <a:lstStyle/>
          <a:p>
            <a:pPr/>
          </a:p>
        </p:txBody>
      </p:sp>
      <p:sp>
        <p:nvSpPr>
          <p:cNvPr id="80" name="HBase 運作架構"/>
          <p:cNvSpPr txBox="1"/>
          <p:nvPr/>
        </p:nvSpPr>
        <p:spPr>
          <a:xfrm>
            <a:off x="2065160" y="3169583"/>
            <a:ext cx="4489064" cy="802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0" sz="4600">
                <a:solidFill>
                  <a:srgbClr val="C00000"/>
                </a:solidFill>
                <a:latin typeface="Verdana"/>
                <a:ea typeface="Verdana"/>
                <a:cs typeface="Verdana"/>
                <a:sym typeface="Verdana"/>
              </a:defRPr>
            </a:pPr>
            <a:r>
              <a:t>HBase </a:t>
            </a:r>
            <a:r>
              <a:rPr>
                <a:latin typeface="標楷體"/>
                <a:ea typeface="標楷體"/>
                <a:cs typeface="標楷體"/>
                <a:sym typeface="標楷體"/>
              </a:rPr>
              <a:t>運作架構</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Hbase 資料運作架構"/>
          <p:cNvSpPr txBox="1"/>
          <p:nvPr>
            <p:ph type="title" idx="4294967295"/>
          </p:nvPr>
        </p:nvSpPr>
        <p:spPr>
          <a:xfrm>
            <a:off x="830262" y="0"/>
            <a:ext cx="7399338" cy="841375"/>
          </a:xfrm>
          <a:prstGeom prst="rect">
            <a:avLst/>
          </a:prstGeom>
        </p:spPr>
        <p:txBody>
          <a:bodyPr>
            <a:normAutofit fontScale="100000" lnSpcReduction="0"/>
          </a:bodyPr>
          <a:lstStyle/>
          <a:p>
            <a:pPr>
              <a:defRPr>
                <a:latin typeface="Verdana"/>
                <a:ea typeface="Verdana"/>
                <a:cs typeface="Verdana"/>
                <a:sym typeface="Verdana"/>
              </a:defRPr>
            </a:pPr>
            <a:r>
              <a:t>Hbase</a:t>
            </a:r>
            <a:r>
              <a:rPr b="0">
                <a:latin typeface="標楷體"/>
                <a:ea typeface="標楷體"/>
                <a:cs typeface="標楷體"/>
                <a:sym typeface="標楷體"/>
              </a:rPr>
              <a:t> </a:t>
            </a:r>
            <a:r>
              <a:rPr b="0">
                <a:latin typeface="標楷體"/>
                <a:ea typeface="標楷體"/>
                <a:cs typeface="標楷體"/>
                <a:sym typeface="標楷體"/>
              </a:rPr>
              <a:t>資料運作架構</a:t>
            </a:r>
          </a:p>
        </p:txBody>
      </p:sp>
      <p:pic>
        <p:nvPicPr>
          <p:cNvPr id="85" name="https://www.mapr.com/sites/default/files/blogimages/HBaseArchitecture-Blog-Fig2.png" descr="https://www.mapr.com/sites/default/files/blogimages/HBaseArchitecture-Blog-Fig2.png"/>
          <p:cNvPicPr>
            <a:picLocks noChangeAspect="1"/>
          </p:cNvPicPr>
          <p:nvPr/>
        </p:nvPicPr>
        <p:blipFill>
          <a:blip r:embed="rId3">
            <a:extLst/>
          </a:blip>
          <a:srcRect l="0" t="0" r="0" b="11671"/>
          <a:stretch>
            <a:fillRect/>
          </a:stretch>
        </p:blipFill>
        <p:spPr>
          <a:xfrm>
            <a:off x="1041400" y="3008312"/>
            <a:ext cx="7143750" cy="3024188"/>
          </a:xfrm>
          <a:prstGeom prst="rect">
            <a:avLst/>
          </a:prstGeom>
          <a:ln w="12700">
            <a:miter lim="400000"/>
          </a:ln>
        </p:spPr>
      </p:pic>
      <p:sp>
        <p:nvSpPr>
          <p:cNvPr id="86" name="Regions…"/>
          <p:cNvSpPr txBox="1"/>
          <p:nvPr/>
        </p:nvSpPr>
        <p:spPr>
          <a:xfrm>
            <a:off x="914400" y="1231900"/>
            <a:ext cx="7270750" cy="162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Regions</a:t>
            </a:r>
            <a:endParaRPr b="0" sz="1400"/>
          </a:p>
          <a:p>
            <a:pPr>
              <a:defRPr b="0" sz="1400">
                <a:solidFill>
                  <a:srgbClr val="C00000"/>
                </a:solidFill>
                <a:latin typeface="Verdana"/>
                <a:ea typeface="Verdana"/>
                <a:cs typeface="Verdana"/>
                <a:sym typeface="Verdana"/>
              </a:defRPr>
            </a:pPr>
            <a:r>
              <a:t>HBase Tables are divided horizontally by row key range into “Regions.”</a:t>
            </a:r>
          </a:p>
          <a:p>
            <a:pPr>
              <a:defRPr b="0" sz="1400">
                <a:solidFill>
                  <a:srgbClr val="C00000"/>
                </a:solidFill>
                <a:latin typeface="Verdana"/>
                <a:ea typeface="Verdana"/>
                <a:cs typeface="Verdana"/>
                <a:sym typeface="Verdana"/>
              </a:defRPr>
            </a:pPr>
            <a:r>
              <a:t> A region contains all rows in the table between the region’s start key </a:t>
            </a:r>
          </a:p>
          <a:p>
            <a:pPr>
              <a:defRPr b="0" sz="1400">
                <a:solidFill>
                  <a:srgbClr val="C00000"/>
                </a:solidFill>
                <a:latin typeface="Verdana"/>
                <a:ea typeface="Verdana"/>
                <a:cs typeface="Verdana"/>
                <a:sym typeface="Verdana"/>
              </a:defRPr>
            </a:pPr>
            <a:r>
              <a:t>and end key. Regions are assigned to the nodes in the cluster, </a:t>
            </a:r>
          </a:p>
          <a:p>
            <a:pPr>
              <a:defRPr b="0" sz="1400">
                <a:solidFill>
                  <a:srgbClr val="C00000"/>
                </a:solidFill>
                <a:latin typeface="Verdana"/>
                <a:ea typeface="Verdana"/>
                <a:cs typeface="Verdana"/>
                <a:sym typeface="Verdana"/>
              </a:defRPr>
            </a:pPr>
            <a:r>
              <a:t>called “Region Servers,” and these serve data for reads and writes. </a:t>
            </a:r>
          </a:p>
          <a:p>
            <a:pPr>
              <a:defRPr b="0" sz="1400">
                <a:solidFill>
                  <a:srgbClr val="C00000"/>
                </a:solidFill>
                <a:latin typeface="Verdana"/>
                <a:ea typeface="Verdana"/>
                <a:cs typeface="Verdana"/>
                <a:sym typeface="Verdana"/>
              </a:defRPr>
            </a:pPr>
            <a:r>
              <a:t>A region server can serve about 6500 regions. Usually right around 200 regions per RegionServer has yielded the best results.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Hbase 資料運作架構"/>
          <p:cNvSpPr txBox="1"/>
          <p:nvPr>
            <p:ph type="title" idx="4294967295"/>
          </p:nvPr>
        </p:nvSpPr>
        <p:spPr>
          <a:xfrm>
            <a:off x="830262" y="0"/>
            <a:ext cx="7399338" cy="841375"/>
          </a:xfrm>
          <a:prstGeom prst="rect">
            <a:avLst/>
          </a:prstGeom>
        </p:spPr>
        <p:txBody>
          <a:bodyPr>
            <a:normAutofit fontScale="100000" lnSpcReduction="0"/>
          </a:bodyPr>
          <a:lstStyle/>
          <a:p>
            <a:pPr>
              <a:defRPr>
                <a:latin typeface="Verdana"/>
                <a:ea typeface="Verdana"/>
                <a:cs typeface="Verdana"/>
                <a:sym typeface="Verdana"/>
              </a:defRPr>
            </a:pPr>
            <a:r>
              <a:t>Hbase</a:t>
            </a:r>
            <a:r>
              <a:rPr b="0">
                <a:latin typeface="標楷體"/>
                <a:ea typeface="標楷體"/>
                <a:cs typeface="標楷體"/>
                <a:sym typeface="標楷體"/>
              </a:rPr>
              <a:t> </a:t>
            </a:r>
            <a:r>
              <a:rPr b="0">
                <a:latin typeface="標楷體"/>
                <a:ea typeface="標楷體"/>
                <a:cs typeface="標楷體"/>
                <a:sym typeface="標楷體"/>
              </a:rPr>
              <a:t>資料運作架構</a:t>
            </a:r>
          </a:p>
        </p:txBody>
      </p:sp>
      <p:pic>
        <p:nvPicPr>
          <p:cNvPr id="91" name="影像" descr="影像"/>
          <p:cNvPicPr>
            <a:picLocks noChangeAspect="1"/>
          </p:cNvPicPr>
          <p:nvPr/>
        </p:nvPicPr>
        <p:blipFill>
          <a:blip r:embed="rId3">
            <a:extLst/>
          </a:blip>
          <a:stretch>
            <a:fillRect/>
          </a:stretch>
        </p:blipFill>
        <p:spPr>
          <a:xfrm>
            <a:off x="938066" y="1504835"/>
            <a:ext cx="6871120" cy="438173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HBase 管理網站"/>
          <p:cNvSpPr txBox="1"/>
          <p:nvPr>
            <p:ph type="title" idx="4294967295"/>
          </p:nvPr>
        </p:nvSpPr>
        <p:spPr>
          <a:xfrm>
            <a:off x="830262" y="0"/>
            <a:ext cx="7399338" cy="841375"/>
          </a:xfrm>
          <a:prstGeom prst="rect">
            <a:avLst/>
          </a:prstGeom>
        </p:spPr>
        <p:txBody>
          <a:bodyPr>
            <a:normAutofit fontScale="100000" lnSpcReduction="0"/>
          </a:bodyPr>
          <a:lstStyle/>
          <a:p>
            <a:pPr>
              <a:defRPr b="0">
                <a:latin typeface="Verdana"/>
                <a:ea typeface="Verdana"/>
                <a:cs typeface="Verdana"/>
                <a:sym typeface="Verdana"/>
              </a:defRPr>
            </a:pPr>
            <a:r>
              <a:t>HBase</a:t>
            </a:r>
            <a:r>
              <a:rPr sz="3200">
                <a:latin typeface="標楷體"/>
                <a:ea typeface="標楷體"/>
                <a:cs typeface="標楷體"/>
                <a:sym typeface="標楷體"/>
              </a:rPr>
              <a:t> 管理網站</a:t>
            </a:r>
          </a:p>
        </p:txBody>
      </p:sp>
      <p:pic>
        <p:nvPicPr>
          <p:cNvPr id="96" name="影像" descr="影像"/>
          <p:cNvPicPr>
            <a:picLocks noChangeAspect="1"/>
          </p:cNvPicPr>
          <p:nvPr/>
        </p:nvPicPr>
        <p:blipFill>
          <a:blip r:embed="rId3">
            <a:extLst/>
          </a:blip>
          <a:stretch>
            <a:fillRect/>
          </a:stretch>
        </p:blipFill>
        <p:spPr>
          <a:xfrm>
            <a:off x="-1" y="783843"/>
            <a:ext cx="9144001" cy="5636303"/>
          </a:xfrm>
          <a:prstGeom prst="rect">
            <a:avLst/>
          </a:prstGeom>
          <a:ln w="12700">
            <a:solidFill>
              <a:srgbClr val="000000"/>
            </a:solidFill>
            <a:miter lim="400000"/>
          </a:ln>
        </p:spPr>
      </p:pic>
      <p:sp>
        <p:nvSpPr>
          <p:cNvPr id="97" name="圓角矩形"/>
          <p:cNvSpPr/>
          <p:nvPr/>
        </p:nvSpPr>
        <p:spPr>
          <a:xfrm>
            <a:off x="1342080" y="1159969"/>
            <a:ext cx="3067639" cy="456059"/>
          </a:xfrm>
          <a:prstGeom prst="roundRect">
            <a:avLst>
              <a:gd name="adj" fmla="val 41771"/>
            </a:avLst>
          </a:prstGeom>
          <a:ln w="25400">
            <a:solidFill>
              <a:srgbClr val="FF2600"/>
            </a:solidFill>
          </a:ln>
        </p:spPr>
        <p:txBody>
          <a:bodyPr lIns="45719" rIns="45719" anchor="ct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SPLIT TABLE"/>
          <p:cNvSpPr txBox="1"/>
          <p:nvPr>
            <p:ph type="title" idx="4294967295"/>
          </p:nvPr>
        </p:nvSpPr>
        <p:spPr>
          <a:xfrm>
            <a:off x="830262" y="0"/>
            <a:ext cx="7399338" cy="841375"/>
          </a:xfrm>
          <a:prstGeom prst="rect">
            <a:avLst/>
          </a:prstGeom>
        </p:spPr>
        <p:txBody>
          <a:bodyPr>
            <a:normAutofit fontScale="100000" lnSpcReduction="0"/>
          </a:bodyPr>
          <a:lstStyle>
            <a:lvl1pPr>
              <a:defRPr b="0">
                <a:latin typeface="Verdana"/>
                <a:ea typeface="Verdana"/>
                <a:cs typeface="Verdana"/>
                <a:sym typeface="Verdana"/>
              </a:defRPr>
            </a:lvl1pPr>
          </a:lstStyle>
          <a:p>
            <a:pPr/>
            <a:r>
              <a:t>SPLIT TABLE</a:t>
            </a:r>
          </a:p>
        </p:txBody>
      </p:sp>
      <p:sp>
        <p:nvSpPr>
          <p:cNvPr id="102" name="hbase(main):021:0&gt; create 'tx', {NAME =&gt; 'pf', COMPRESSION =&gt; 'SNAPPY'}, {NUMREGIONS =&gt; 3, SPLITALGO =&gt; 'HexStringSplit', DURABILITY =&gt; 'ASYNC_WAL'}"/>
          <p:cNvSpPr txBox="1"/>
          <p:nvPr/>
        </p:nvSpPr>
        <p:spPr>
          <a:xfrm>
            <a:off x="852487" y="1222375"/>
            <a:ext cx="7118351" cy="1056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400">
                <a:solidFill>
                  <a:srgbClr val="C00000"/>
                </a:solidFill>
                <a:latin typeface="Verdana"/>
                <a:ea typeface="Verdana"/>
                <a:cs typeface="Verdana"/>
                <a:sym typeface="Verdana"/>
              </a:defRPr>
            </a:pPr>
            <a:r>
              <a:rPr sz="1600"/>
              <a:t>hbase(main):021:0&gt;</a:t>
            </a:r>
            <a:r>
              <a:rPr b="1" sz="1600">
                <a:solidFill>
                  <a:srgbClr val="0070C0"/>
                </a:solidFill>
              </a:rPr>
              <a:t> create 'tx', {NAME =&gt; 'pf', COMPRESSION =&gt; 'SNAPPY'}, {NUMREGIONS =&gt; 3, SPLITALGO =&gt; </a:t>
            </a:r>
            <a:r>
              <a:rPr b="1" sz="1600">
                <a:solidFill>
                  <a:srgbClr val="942192"/>
                </a:solidFill>
              </a:rPr>
              <a:t>'HexStringSplit'</a:t>
            </a:r>
            <a:r>
              <a:rPr b="1" sz="1600">
                <a:solidFill>
                  <a:srgbClr val="0070C0"/>
                </a:solidFill>
              </a:rPr>
              <a:t>, DURABILITY =&gt; 'ASYNC_WAL'}</a:t>
            </a:r>
          </a:p>
        </p:txBody>
      </p:sp>
      <p:pic>
        <p:nvPicPr>
          <p:cNvPr id="103" name="影像" descr="影像"/>
          <p:cNvPicPr>
            <a:picLocks noChangeAspect="1"/>
          </p:cNvPicPr>
          <p:nvPr/>
        </p:nvPicPr>
        <p:blipFill>
          <a:blip r:embed="rId3">
            <a:extLst/>
          </a:blip>
          <a:stretch>
            <a:fillRect/>
          </a:stretch>
        </p:blipFill>
        <p:spPr>
          <a:xfrm>
            <a:off x="82942" y="2615564"/>
            <a:ext cx="8978116" cy="3004951"/>
          </a:xfrm>
          <a:prstGeom prst="rect">
            <a:avLst/>
          </a:prstGeom>
          <a:ln w="12700">
            <a:solidFill>
              <a:srgbClr val="000000"/>
            </a:solidFill>
            <a:miter lim="400000"/>
          </a:ln>
        </p:spPr>
      </p:pic>
      <p:sp>
        <p:nvSpPr>
          <p:cNvPr id="104" name="圓角矩形"/>
          <p:cNvSpPr/>
          <p:nvPr/>
        </p:nvSpPr>
        <p:spPr>
          <a:xfrm>
            <a:off x="7483388" y="3693104"/>
            <a:ext cx="1073385" cy="1796005"/>
          </a:xfrm>
          <a:prstGeom prst="roundRect">
            <a:avLst>
              <a:gd name="adj" fmla="val 17748"/>
            </a:avLst>
          </a:prstGeom>
          <a:ln w="25400">
            <a:solidFill>
              <a:srgbClr val="FF2600"/>
            </a:solidFill>
          </a:ln>
        </p:spPr>
        <p:txBody>
          <a:bodyPr lIns="45719" rIns="45719" anchor="ctr"/>
          <a:lstStyle/>
          <a:p>
            <a:pPr/>
          </a:p>
        </p:txBody>
      </p:sp>
      <p:sp>
        <p:nvSpPr>
          <p:cNvPr id="105" name="線條"/>
          <p:cNvSpPr/>
          <p:nvPr/>
        </p:nvSpPr>
        <p:spPr>
          <a:xfrm>
            <a:off x="4079861" y="2056894"/>
            <a:ext cx="3296056" cy="2030912"/>
          </a:xfrm>
          <a:prstGeom prst="line">
            <a:avLst/>
          </a:prstGeom>
          <a:ln w="25400">
            <a:solidFill>
              <a:srgbClr val="FF2600"/>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管理資料表 (四)"/>
          <p:cNvSpPr txBox="1"/>
          <p:nvPr>
            <p:ph type="title" idx="4294967295"/>
          </p:nvPr>
        </p:nvSpPr>
        <p:spPr>
          <a:xfrm>
            <a:off x="830262" y="0"/>
            <a:ext cx="7399338" cy="841375"/>
          </a:xfrm>
          <a:prstGeom prst="rect">
            <a:avLst/>
          </a:prstGeom>
        </p:spPr>
        <p:txBody>
          <a:bodyPr>
            <a:normAutofit fontScale="100000" lnSpcReduction="0"/>
          </a:bodyPr>
          <a:lstStyle/>
          <a:p>
            <a:pPr>
              <a:defRPr b="0">
                <a:latin typeface="標楷體"/>
                <a:ea typeface="標楷體"/>
                <a:cs typeface="標楷體"/>
                <a:sym typeface="標楷體"/>
              </a:defRPr>
            </a:pPr>
            <a:r>
              <a:t>管理資料表 </a:t>
            </a:r>
            <a:r>
              <a:t>(四)</a:t>
            </a:r>
          </a:p>
        </p:txBody>
      </p:sp>
      <p:sp>
        <p:nvSpPr>
          <p:cNvPr id="110" name="hbase(main):026:0&gt; create 'tz', 'f1', {SPLITS =&gt; ['a', 'b', 'c']}"/>
          <p:cNvSpPr txBox="1"/>
          <p:nvPr/>
        </p:nvSpPr>
        <p:spPr>
          <a:xfrm>
            <a:off x="852487" y="1222375"/>
            <a:ext cx="7399338" cy="33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400">
                <a:solidFill>
                  <a:srgbClr val="C00000"/>
                </a:solidFill>
                <a:latin typeface="Verdana"/>
                <a:ea typeface="Verdana"/>
                <a:cs typeface="Verdana"/>
                <a:sym typeface="Verdana"/>
              </a:defRPr>
            </a:pPr>
            <a:r>
              <a:t>hbase(main):026:0&gt; </a:t>
            </a:r>
            <a:r>
              <a:rPr b="1" sz="1600">
                <a:solidFill>
                  <a:srgbClr val="0070C0"/>
                </a:solidFill>
              </a:rPr>
              <a:t>create 'tz', 'f1', {</a:t>
            </a:r>
            <a:r>
              <a:rPr b="1" sz="1600">
                <a:solidFill>
                  <a:srgbClr val="942192"/>
                </a:solidFill>
              </a:rPr>
              <a:t>SPLITS =&gt; ['a', 'b', 'c']</a:t>
            </a:r>
            <a:r>
              <a:rPr b="1" sz="1600">
                <a:solidFill>
                  <a:srgbClr val="0070C0"/>
                </a:solidFill>
              </a:rPr>
              <a:t>}</a:t>
            </a:r>
          </a:p>
        </p:txBody>
      </p:sp>
      <p:pic>
        <p:nvPicPr>
          <p:cNvPr id="111" name="影像" descr="影像"/>
          <p:cNvPicPr>
            <a:picLocks noChangeAspect="1"/>
          </p:cNvPicPr>
          <p:nvPr/>
        </p:nvPicPr>
        <p:blipFill>
          <a:blip r:embed="rId3">
            <a:extLst/>
          </a:blip>
          <a:stretch>
            <a:fillRect/>
          </a:stretch>
        </p:blipFill>
        <p:spPr>
          <a:xfrm>
            <a:off x="32327" y="2286661"/>
            <a:ext cx="8995209" cy="3263619"/>
          </a:xfrm>
          <a:prstGeom prst="rect">
            <a:avLst/>
          </a:prstGeom>
          <a:ln w="12700">
            <a:solidFill>
              <a:srgbClr val="000000"/>
            </a:solidFill>
            <a:miter lim="400000"/>
          </a:ln>
        </p:spPr>
      </p:pic>
      <p:sp>
        <p:nvSpPr>
          <p:cNvPr id="112" name="圓角矩形"/>
          <p:cNvSpPr/>
          <p:nvPr/>
        </p:nvSpPr>
        <p:spPr>
          <a:xfrm>
            <a:off x="7298037" y="3295719"/>
            <a:ext cx="1073385" cy="2193390"/>
          </a:xfrm>
          <a:prstGeom prst="roundRect">
            <a:avLst>
              <a:gd name="adj" fmla="val 17748"/>
            </a:avLst>
          </a:prstGeom>
          <a:ln w="25400">
            <a:solidFill>
              <a:srgbClr val="FF2600"/>
            </a:solidFill>
          </a:ln>
        </p:spPr>
        <p:txBody>
          <a:bodyPr lIns="45719" rIns="45719" anchor="ctr"/>
          <a:lstStyle/>
          <a:p>
            <a:pPr/>
          </a:p>
        </p:txBody>
      </p:sp>
      <p:sp>
        <p:nvSpPr>
          <p:cNvPr id="113" name="線條"/>
          <p:cNvSpPr/>
          <p:nvPr/>
        </p:nvSpPr>
        <p:spPr>
          <a:xfrm>
            <a:off x="6711902" y="1621328"/>
            <a:ext cx="670007" cy="1600541"/>
          </a:xfrm>
          <a:prstGeom prst="line">
            <a:avLst/>
          </a:prstGeom>
          <a:ln w="25400">
            <a:solidFill>
              <a:srgbClr val="FF2600"/>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Region Server Components"/>
          <p:cNvSpPr txBox="1"/>
          <p:nvPr>
            <p:ph type="title" idx="4294967295"/>
          </p:nvPr>
        </p:nvSpPr>
        <p:spPr>
          <a:xfrm>
            <a:off x="830262" y="0"/>
            <a:ext cx="7399338" cy="841375"/>
          </a:xfrm>
          <a:prstGeom prst="rect">
            <a:avLst/>
          </a:prstGeom>
        </p:spPr>
        <p:txBody>
          <a:bodyPr>
            <a:normAutofit fontScale="100000" lnSpcReduction="0"/>
          </a:bodyPr>
          <a:lstStyle>
            <a:lvl1pPr>
              <a:defRPr>
                <a:latin typeface="Verdana"/>
                <a:ea typeface="Verdana"/>
                <a:cs typeface="Verdana"/>
                <a:sym typeface="Verdana"/>
              </a:defRPr>
            </a:lvl1pPr>
          </a:lstStyle>
          <a:p>
            <a:pPr/>
            <a:r>
              <a:t>Region Server Components</a:t>
            </a:r>
          </a:p>
        </p:txBody>
      </p:sp>
      <p:pic>
        <p:nvPicPr>
          <p:cNvPr id="118" name="image.png" descr="image.png"/>
          <p:cNvPicPr>
            <a:picLocks noChangeAspect="1"/>
          </p:cNvPicPr>
          <p:nvPr/>
        </p:nvPicPr>
        <p:blipFill>
          <a:blip r:embed="rId3">
            <a:extLst/>
          </a:blip>
          <a:stretch>
            <a:fillRect/>
          </a:stretch>
        </p:blipFill>
        <p:spPr>
          <a:xfrm>
            <a:off x="881062" y="1747837"/>
            <a:ext cx="7262813" cy="393858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HBase Compaction"/>
          <p:cNvSpPr txBox="1"/>
          <p:nvPr>
            <p:ph type="title" idx="4294967295"/>
          </p:nvPr>
        </p:nvSpPr>
        <p:spPr>
          <a:xfrm>
            <a:off x="830262" y="0"/>
            <a:ext cx="7399338" cy="841375"/>
          </a:xfrm>
          <a:prstGeom prst="rect">
            <a:avLst/>
          </a:prstGeom>
        </p:spPr>
        <p:txBody>
          <a:bodyPr>
            <a:normAutofit fontScale="100000" lnSpcReduction="0"/>
          </a:bodyPr>
          <a:lstStyle>
            <a:lvl1pPr>
              <a:defRPr>
                <a:latin typeface="Verdana"/>
                <a:ea typeface="Verdana"/>
                <a:cs typeface="Verdana"/>
                <a:sym typeface="Verdana"/>
              </a:defRPr>
            </a:lvl1pPr>
          </a:lstStyle>
          <a:p>
            <a:pPr/>
            <a:r>
              <a:t>HBase Compaction</a:t>
            </a:r>
          </a:p>
        </p:txBody>
      </p:sp>
      <p:pic>
        <p:nvPicPr>
          <p:cNvPr id="123" name="image.png" descr="image.png"/>
          <p:cNvPicPr>
            <a:picLocks noChangeAspect="1"/>
          </p:cNvPicPr>
          <p:nvPr/>
        </p:nvPicPr>
        <p:blipFill>
          <a:blip r:embed="rId3">
            <a:extLst/>
          </a:blip>
          <a:stretch>
            <a:fillRect/>
          </a:stretch>
        </p:blipFill>
        <p:spPr>
          <a:xfrm>
            <a:off x="857250" y="1311275"/>
            <a:ext cx="7283450" cy="4098925"/>
          </a:xfrm>
          <a:prstGeom prst="rect">
            <a:avLst/>
          </a:prstGeom>
          <a:ln w="12700">
            <a:miter lim="400000"/>
          </a:ln>
        </p:spPr>
      </p:pic>
      <p:sp>
        <p:nvSpPr>
          <p:cNvPr id="124" name="HBase Compaction…"/>
          <p:cNvSpPr txBox="1"/>
          <p:nvPr/>
        </p:nvSpPr>
        <p:spPr>
          <a:xfrm>
            <a:off x="1122362" y="5649912"/>
            <a:ext cx="6607211"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0" sz="1400">
                <a:latin typeface="Verdana"/>
                <a:ea typeface="Verdana"/>
                <a:cs typeface="Verdana"/>
                <a:sym typeface="Verdana"/>
              </a:defRPr>
            </a:pPr>
            <a:r>
              <a:t>HBase Compaction</a:t>
            </a:r>
          </a:p>
          <a:p>
            <a:pPr>
              <a:defRPr b="0" sz="1400">
                <a:latin typeface="Verdana"/>
                <a:ea typeface="Verdana"/>
                <a:cs typeface="Verdana"/>
                <a:sym typeface="Verdana"/>
              </a:defRPr>
            </a:pPr>
            <a:r>
              <a:t>http://www.linuxstudies.com/index.php/2016/11/26/hbase-compaction/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Major compact 資料表"/>
          <p:cNvSpPr txBox="1"/>
          <p:nvPr>
            <p:ph type="title" idx="4294967295"/>
          </p:nvPr>
        </p:nvSpPr>
        <p:spPr>
          <a:xfrm>
            <a:off x="830262" y="0"/>
            <a:ext cx="7399338" cy="841375"/>
          </a:xfrm>
          <a:prstGeom prst="rect">
            <a:avLst/>
          </a:prstGeom>
        </p:spPr>
        <p:txBody>
          <a:bodyPr>
            <a:normAutofit fontScale="100000" lnSpcReduction="0"/>
          </a:bodyPr>
          <a:lstStyle/>
          <a:p>
            <a:pPr>
              <a:defRPr>
                <a:latin typeface="Verdana"/>
                <a:ea typeface="Verdana"/>
                <a:cs typeface="Verdana"/>
                <a:sym typeface="Verdana"/>
              </a:defRPr>
            </a:pPr>
            <a:r>
              <a:t>Major compact </a:t>
            </a:r>
            <a:r>
              <a:rPr b="0" sz="3200">
                <a:latin typeface="標楷體"/>
                <a:ea typeface="標楷體"/>
                <a:cs typeface="標楷體"/>
                <a:sym typeface="標楷體"/>
              </a:rPr>
              <a:t>資料表</a:t>
            </a:r>
          </a:p>
        </p:txBody>
      </p:sp>
      <p:sp>
        <p:nvSpPr>
          <p:cNvPr id="129" name="建立 HBase 資料表…"/>
          <p:cNvSpPr txBox="1"/>
          <p:nvPr/>
        </p:nvSpPr>
        <p:spPr>
          <a:xfrm>
            <a:off x="925512" y="1222374"/>
            <a:ext cx="7208838" cy="440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a:solidFill>
                  <a:srgbClr val="C00000"/>
                </a:solidFill>
                <a:latin typeface="Verdana"/>
                <a:ea typeface="Verdana"/>
                <a:cs typeface="Verdana"/>
                <a:sym typeface="Verdana"/>
              </a:defRPr>
            </a:pPr>
            <a:r>
              <a:rPr>
                <a:latin typeface="標楷體"/>
                <a:ea typeface="標楷體"/>
                <a:cs typeface="標楷體"/>
                <a:sym typeface="標楷體"/>
              </a:rPr>
              <a:t>建立 </a:t>
            </a:r>
            <a:r>
              <a:rPr sz="1600"/>
              <a:t>HBase</a:t>
            </a:r>
            <a:r>
              <a:t> </a:t>
            </a:r>
            <a:r>
              <a:rPr>
                <a:latin typeface="標楷體"/>
                <a:ea typeface="標楷體"/>
                <a:cs typeface="標楷體"/>
                <a:sym typeface="標楷體"/>
              </a:rPr>
              <a:t>資料表 </a:t>
            </a:r>
          </a:p>
          <a:p>
            <a:pPr>
              <a:defRPr b="0" sz="1600">
                <a:solidFill>
                  <a:srgbClr val="C00000"/>
                </a:solidFill>
                <a:latin typeface="Verdana"/>
                <a:ea typeface="Verdana"/>
                <a:cs typeface="Verdana"/>
                <a:sym typeface="Verdana"/>
              </a:defRPr>
            </a:pPr>
            <a:r>
              <a:t>$ </a:t>
            </a:r>
            <a:r>
              <a:rPr b="1">
                <a:solidFill>
                  <a:srgbClr val="0070C0"/>
                </a:solidFill>
              </a:rPr>
              <a:t>nano hbase.cmd</a:t>
            </a:r>
            <a:endParaRPr b="1">
              <a:solidFill>
                <a:srgbClr val="0070C0"/>
              </a:solidFill>
            </a:endParaRPr>
          </a:p>
          <a:p>
            <a:pPr>
              <a:defRPr b="0" sz="1400">
                <a:solidFill>
                  <a:srgbClr val="C00000"/>
                </a:solidFill>
                <a:latin typeface="Verdana"/>
                <a:ea typeface="Verdana"/>
                <a:cs typeface="Verdana"/>
                <a:sym typeface="Verdana"/>
              </a:defRPr>
            </a:pPr>
            <a:r>
              <a:t>create 'xhbase', 'ratings'</a:t>
            </a:r>
          </a:p>
          <a:p>
            <a:pPr>
              <a:defRPr b="0" sz="1400">
                <a:solidFill>
                  <a:srgbClr val="C00000"/>
                </a:solidFill>
                <a:latin typeface="Verdana"/>
                <a:ea typeface="Verdana"/>
                <a:cs typeface="Verdana"/>
                <a:sym typeface="Verdana"/>
              </a:defRPr>
            </a:pPr>
            <a:r>
              <a:t>put 'xhbase', 'row1', 'ratings:userid', 'user1'</a:t>
            </a:r>
          </a:p>
          <a:p>
            <a:pPr>
              <a:defRPr b="0" sz="1400">
                <a:solidFill>
                  <a:srgbClr val="C00000"/>
                </a:solidFill>
                <a:latin typeface="Verdana"/>
                <a:ea typeface="Verdana"/>
                <a:cs typeface="Verdana"/>
                <a:sym typeface="Verdana"/>
              </a:defRPr>
            </a:pPr>
            <a:r>
              <a:t>put 'xhbase', 'row1', 'ratings:bookid', 'book1'</a:t>
            </a:r>
          </a:p>
          <a:p>
            <a:pPr>
              <a:defRPr b="0" sz="1400">
                <a:solidFill>
                  <a:srgbClr val="C00000"/>
                </a:solidFill>
                <a:latin typeface="Verdana"/>
                <a:ea typeface="Verdana"/>
                <a:cs typeface="Verdana"/>
                <a:sym typeface="Verdana"/>
              </a:defRPr>
            </a:pPr>
            <a:r>
              <a:t>put 'xhbase', 'row1', 'ratings:rating', '1'</a:t>
            </a:r>
          </a:p>
          <a:p>
            <a:pPr>
              <a:defRPr b="0" sz="1400">
                <a:solidFill>
                  <a:srgbClr val="C00000"/>
                </a:solidFill>
                <a:latin typeface="Verdana"/>
                <a:ea typeface="Verdana"/>
                <a:cs typeface="Verdana"/>
                <a:sym typeface="Verdana"/>
              </a:defRPr>
            </a:pPr>
            <a:r>
              <a:t>scan 'xhbase'</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a:t>
            </a:r>
            <a:r>
              <a:rPr>
                <a:solidFill>
                  <a:srgbClr val="0070C0"/>
                </a:solidFill>
              </a:rPr>
              <a:t> </a:t>
            </a:r>
            <a:r>
              <a:rPr b="1">
                <a:solidFill>
                  <a:srgbClr val="0070C0"/>
                </a:solidFill>
              </a:rPr>
              <a:t>cat hbase.cmd | hbase shell -n 2&gt;/dev/null</a:t>
            </a:r>
            <a:endParaRPr b="1">
              <a:solidFill>
                <a:srgbClr val="0070C0"/>
              </a:solidFill>
            </a:endParaRPr>
          </a:p>
          <a:p>
            <a:pPr>
              <a:defRPr b="0" sz="1400">
                <a:solidFill>
                  <a:srgbClr val="C00000"/>
                </a:solidFill>
                <a:latin typeface="Verdana"/>
                <a:ea typeface="Verdana"/>
                <a:cs typeface="Verdana"/>
                <a:sym typeface="Verdana"/>
              </a:defRPr>
            </a:pPr>
            <a:r>
              <a:t>...........</a:t>
            </a:r>
          </a:p>
          <a:p>
            <a:pPr>
              <a:defRPr b="0" sz="1400">
                <a:solidFill>
                  <a:srgbClr val="C00000"/>
                </a:solidFill>
                <a:latin typeface="Verdana"/>
                <a:ea typeface="Verdana"/>
                <a:cs typeface="Verdana"/>
                <a:sym typeface="Verdana"/>
              </a:defRPr>
            </a:pPr>
            <a:r>
              <a:t>ROW      COLUMN+CELL                                                                              </a:t>
            </a:r>
          </a:p>
          <a:p>
            <a:pPr>
              <a:defRPr b="0" sz="1400">
                <a:solidFill>
                  <a:srgbClr val="C00000"/>
                </a:solidFill>
                <a:latin typeface="Verdana"/>
                <a:ea typeface="Verdana"/>
                <a:cs typeface="Verdana"/>
                <a:sym typeface="Verdana"/>
              </a:defRPr>
            </a:pPr>
            <a:r>
              <a:t> row1     column=ratings:bookid, timestamp=1504274480590, value=book1                              </a:t>
            </a:r>
          </a:p>
          <a:p>
            <a:pPr>
              <a:defRPr b="0" sz="1400">
                <a:solidFill>
                  <a:srgbClr val="C00000"/>
                </a:solidFill>
                <a:latin typeface="Verdana"/>
                <a:ea typeface="Verdana"/>
                <a:cs typeface="Verdana"/>
                <a:sym typeface="Verdana"/>
              </a:defRPr>
            </a:pPr>
            <a:r>
              <a:t> row1     column=ratings:rating, timestamp=1504274480749, value=1                                  </a:t>
            </a:r>
          </a:p>
          <a:p>
            <a:pPr>
              <a:defRPr b="0" sz="1400">
                <a:solidFill>
                  <a:srgbClr val="C00000"/>
                </a:solidFill>
                <a:latin typeface="Verdana"/>
                <a:ea typeface="Verdana"/>
                <a:cs typeface="Verdana"/>
                <a:sym typeface="Verdana"/>
              </a:defRPr>
            </a:pPr>
            <a:r>
              <a:t> row1     column=ratings:userid, timestamp=1504274480299, value=user1                              </a:t>
            </a:r>
          </a:p>
          <a:p>
            <a:pPr>
              <a:defRPr b="0" sz="1400">
                <a:solidFill>
                  <a:srgbClr val="C00000"/>
                </a:solidFill>
                <a:latin typeface="Verdana"/>
                <a:ea typeface="Verdana"/>
                <a:cs typeface="Verdana"/>
                <a:sym typeface="Verdana"/>
              </a:defRPr>
            </a:pPr>
            <a:r>
              <a:t>1 row(s) in 0.2760 seconds</a:t>
            </a:r>
          </a:p>
          <a:p>
            <a:pPr>
              <a:defRPr b="0" sz="14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echo "major_compact 'xhbase'" | hbase shell -n 2&gt;/dev/null</a:t>
            </a:r>
            <a:endParaRPr b="1">
              <a:solidFill>
                <a:srgbClr val="0070C0"/>
              </a:solidFill>
            </a:endParaRPr>
          </a:p>
          <a:p>
            <a:pPr>
              <a:defRPr b="0" sz="1600">
                <a:solidFill>
                  <a:srgbClr val="C00000"/>
                </a:solidFill>
                <a:latin typeface="Verdana"/>
                <a:ea typeface="Verdana"/>
                <a:cs typeface="Verdana"/>
                <a:sym typeface="Verdana"/>
              </a:defRPr>
            </a:pPr>
            <a:r>
              <a:t>Took 0.6526 seconds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HBase 系統運作架構"/>
          <p:cNvSpPr txBox="1"/>
          <p:nvPr>
            <p:ph type="title" idx="4294967295"/>
          </p:nvPr>
        </p:nvSpPr>
        <p:spPr>
          <a:xfrm>
            <a:off x="830262" y="0"/>
            <a:ext cx="7399338" cy="841375"/>
          </a:xfrm>
          <a:prstGeom prst="rect">
            <a:avLst/>
          </a:prstGeom>
        </p:spPr>
        <p:txBody>
          <a:bodyPr>
            <a:normAutofit fontScale="100000" lnSpcReduction="0"/>
          </a:bodyPr>
          <a:lstStyle/>
          <a:p>
            <a:pPr>
              <a:defRPr>
                <a:latin typeface="Verdana"/>
                <a:ea typeface="Verdana"/>
                <a:cs typeface="Verdana"/>
                <a:sym typeface="Verdana"/>
              </a:defRPr>
            </a:pPr>
            <a:r>
              <a:t>HBase</a:t>
            </a:r>
            <a:r>
              <a:rPr b="0">
                <a:latin typeface="標楷體"/>
                <a:ea typeface="標楷體"/>
                <a:cs typeface="標楷體"/>
                <a:sym typeface="標楷體"/>
              </a:rPr>
              <a:t> </a:t>
            </a:r>
            <a:r>
              <a:rPr b="0">
                <a:latin typeface="標楷體"/>
                <a:ea typeface="標楷體"/>
                <a:cs typeface="標楷體"/>
                <a:sym typeface="標楷體"/>
              </a:rPr>
              <a:t>系統運作架構</a:t>
            </a:r>
          </a:p>
        </p:txBody>
      </p:sp>
      <p:pic>
        <p:nvPicPr>
          <p:cNvPr id="37" name="http://image.slidesharecdn.com/integrationofapachehiveandhbasefinal-120504182226-phpapp02/95/integration-of-hive-and-hbase-8-728.jpg?cb=1336156216" descr="http://image.slidesharecdn.com/integrationofapachehiveandhbasefinal-120504182226-phpapp02/95/integration-of-hive-and-hbase-8-728.jpg?cb=1336156216"/>
          <p:cNvPicPr>
            <a:picLocks noChangeAspect="1"/>
          </p:cNvPicPr>
          <p:nvPr/>
        </p:nvPicPr>
        <p:blipFill>
          <a:blip r:embed="rId3">
            <a:extLst/>
          </a:blip>
          <a:srcRect l="4635" t="7609" r="1431" b="12025"/>
          <a:stretch>
            <a:fillRect/>
          </a:stretch>
        </p:blipFill>
        <p:spPr>
          <a:xfrm>
            <a:off x="891180" y="1295857"/>
            <a:ext cx="7255472" cy="479987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 name="啟動 Hbase"/>
          <p:cNvSpPr txBox="1"/>
          <p:nvPr>
            <p:ph type="title" idx="4294967295"/>
          </p:nvPr>
        </p:nvSpPr>
        <p:spPr>
          <a:xfrm>
            <a:off x="832303" y="15308"/>
            <a:ext cx="7867651" cy="841376"/>
          </a:xfrm>
          <a:prstGeom prst="rect">
            <a:avLst/>
          </a:prstGeom>
        </p:spPr>
        <p:txBody>
          <a:bodyPr>
            <a:normAutofit fontScale="100000" lnSpcReduction="0"/>
          </a:bodyPr>
          <a:lstStyle/>
          <a:p>
            <a:pPr>
              <a:defRPr b="0" sz="3200">
                <a:latin typeface="標楷體"/>
                <a:ea typeface="標楷體"/>
                <a:cs typeface="標楷體"/>
                <a:sym typeface="標楷體"/>
              </a:defRPr>
            </a:pPr>
            <a:r>
              <a:t>啟動 </a:t>
            </a:r>
            <a:r>
              <a:rPr b="1" sz="2800">
                <a:latin typeface="Verdana"/>
                <a:ea typeface="Verdana"/>
                <a:cs typeface="Verdana"/>
                <a:sym typeface="Verdana"/>
              </a:rPr>
              <a:t>Hbase</a:t>
            </a:r>
          </a:p>
        </p:txBody>
      </p:sp>
      <p:sp>
        <p:nvSpPr>
          <p:cNvPr id="42" name="$ starthba…"/>
          <p:cNvSpPr txBox="1"/>
          <p:nvPr/>
        </p:nvSpPr>
        <p:spPr>
          <a:xfrm>
            <a:off x="908708" y="1223397"/>
            <a:ext cx="7326584" cy="453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 </a:t>
            </a:r>
            <a:r>
              <a:rPr b="1">
                <a:solidFill>
                  <a:srgbClr val="0070C0"/>
                </a:solidFill>
              </a:rPr>
              <a:t>starthba</a:t>
            </a:r>
            <a:endParaRPr b="1">
              <a:solidFill>
                <a:srgbClr val="0070C0"/>
              </a:solidFill>
            </a:endParaRPr>
          </a:p>
          <a:p>
            <a:pPr>
              <a:defRPr b="0" sz="1600">
                <a:solidFill>
                  <a:srgbClr val="C00000"/>
                </a:solidFill>
                <a:latin typeface="Verdana"/>
                <a:ea typeface="Verdana"/>
                <a:cs typeface="Verdana"/>
                <a:sym typeface="Verdana"/>
              </a:defRPr>
            </a:pPr>
            <a:r>
              <a:t>dtm2: ZooKeeper started</a:t>
            </a:r>
          </a:p>
          <a:p>
            <a:pPr>
              <a:defRPr b="0" sz="1600">
                <a:solidFill>
                  <a:srgbClr val="C00000"/>
                </a:solidFill>
                <a:latin typeface="Verdana"/>
                <a:ea typeface="Verdana"/>
                <a:cs typeface="Verdana"/>
                <a:sym typeface="Verdana"/>
              </a:defRPr>
            </a:pPr>
            <a:r>
              <a:t>dtm1: Hbase Master started</a:t>
            </a:r>
          </a:p>
          <a:p>
            <a:pPr>
              <a:defRPr b="0" sz="1600">
                <a:solidFill>
                  <a:srgbClr val="C00000"/>
                </a:solidFill>
                <a:latin typeface="Verdana"/>
                <a:ea typeface="Verdana"/>
                <a:cs typeface="Verdana"/>
                <a:sym typeface="Verdana"/>
              </a:defRPr>
            </a:pPr>
            <a:r>
              <a:t>dtw1: Region Server started</a:t>
            </a:r>
          </a:p>
          <a:p>
            <a:pPr>
              <a:defRPr b="0" sz="1600">
                <a:solidFill>
                  <a:srgbClr val="C00000"/>
                </a:solidFill>
                <a:latin typeface="Verdana"/>
                <a:ea typeface="Verdana"/>
                <a:cs typeface="Verdana"/>
                <a:sym typeface="Verdana"/>
              </a:defRPr>
            </a:pPr>
            <a:r>
              <a:t>dtw2: Region Server started</a:t>
            </a:r>
          </a:p>
          <a:p>
            <a:pPr>
              <a:defRPr b="0" sz="1600">
                <a:solidFill>
                  <a:srgbClr val="C00000"/>
                </a:solidFill>
                <a:latin typeface="Verdana"/>
                <a:ea typeface="Verdana"/>
                <a:cs typeface="Verdana"/>
                <a:sym typeface="Verdana"/>
              </a:defRPr>
            </a:pPr>
            <a:r>
              <a:t>dtw3: Region Server started</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hdfs dfs -ls /hbase</a:t>
            </a:r>
          </a:p>
          <a:p>
            <a:pPr>
              <a:defRPr b="0" sz="1500">
                <a:solidFill>
                  <a:srgbClr val="C00000"/>
                </a:solidFill>
                <a:latin typeface="Verdana"/>
                <a:ea typeface="Verdana"/>
                <a:cs typeface="Verdana"/>
                <a:sym typeface="Verdana"/>
              </a:defRPr>
            </a:pPr>
            <a:r>
              <a:t>Found 12 items</a:t>
            </a:r>
          </a:p>
          <a:p>
            <a:pPr>
              <a:defRPr b="0" sz="1500">
                <a:solidFill>
                  <a:srgbClr val="C00000"/>
                </a:solidFill>
                <a:latin typeface="Verdana"/>
                <a:ea typeface="Verdana"/>
                <a:cs typeface="Verdana"/>
                <a:sym typeface="Verdana"/>
              </a:defRPr>
            </a:pPr>
            <a:r>
              <a:t>drwxr-xr-x   - bigred bigboss          0 2021-10-26 22:30 /hbase/.hbck</a:t>
            </a:r>
          </a:p>
          <a:p>
            <a:pPr>
              <a:defRPr b="0" sz="1500">
                <a:solidFill>
                  <a:srgbClr val="C00000"/>
                </a:solidFill>
                <a:latin typeface="Verdana"/>
                <a:ea typeface="Verdana"/>
                <a:cs typeface="Verdana"/>
                <a:sym typeface="Verdana"/>
              </a:defRPr>
            </a:pPr>
            <a:r>
              <a:t>drwxr-xr-x   - bigred bigboss          0 2021-10-26 22:30 /hbase/.tmp</a:t>
            </a:r>
          </a:p>
          <a:p>
            <a:pPr>
              <a:defRPr b="0" sz="1500">
                <a:solidFill>
                  <a:srgbClr val="C00000"/>
                </a:solidFill>
                <a:latin typeface="Verdana"/>
                <a:ea typeface="Verdana"/>
                <a:cs typeface="Verdana"/>
                <a:sym typeface="Verdana"/>
              </a:defRPr>
            </a:pPr>
            <a:r>
              <a:t>drwxr-xr-x   - bigred bigboss          0 2021-10-26 22:30 /hbase/MasterData</a:t>
            </a:r>
          </a:p>
          <a:p>
            <a:pPr>
              <a:defRPr b="0" sz="1500">
                <a:solidFill>
                  <a:srgbClr val="C00000"/>
                </a:solidFill>
                <a:latin typeface="Verdana"/>
                <a:ea typeface="Verdana"/>
                <a:cs typeface="Verdana"/>
                <a:sym typeface="Verdana"/>
              </a:defRPr>
            </a:pPr>
            <a:r>
              <a:t>drwxr-xr-x   - bigred bigboss          0 2021-10-26 22:30 /hbase/WALs</a:t>
            </a:r>
          </a:p>
          <a:p>
            <a:pPr>
              <a:defRPr b="0" sz="1500">
                <a:solidFill>
                  <a:srgbClr val="C00000"/>
                </a:solidFill>
                <a:latin typeface="Verdana"/>
                <a:ea typeface="Verdana"/>
                <a:cs typeface="Verdana"/>
                <a:sym typeface="Verdana"/>
              </a:defRPr>
            </a:pPr>
            <a:r>
              <a:t>drwxr-xr-x   - bigred bigboss          0 2021-10-26 22:30 /hbase/archive</a:t>
            </a:r>
          </a:p>
          <a:p>
            <a:pPr>
              <a:defRPr b="0" sz="1500">
                <a:solidFill>
                  <a:srgbClr val="C00000"/>
                </a:solidFill>
                <a:latin typeface="Verdana"/>
                <a:ea typeface="Verdana"/>
                <a:cs typeface="Verdana"/>
                <a:sym typeface="Verdana"/>
              </a:defRPr>
            </a:pPr>
            <a:r>
              <a:t>drwxr-xr-x   - bigred bigboss          0 2021-10-26 22:30 /hbase/corrupt</a:t>
            </a:r>
          </a:p>
          <a:p>
            <a:pPr>
              <a:defRPr b="0" sz="1500">
                <a:solidFill>
                  <a:srgbClr val="C00000"/>
                </a:solidFill>
                <a:latin typeface="Verdana"/>
                <a:ea typeface="Verdana"/>
                <a:cs typeface="Verdana"/>
                <a:sym typeface="Verdana"/>
              </a:defRPr>
            </a:pPr>
            <a:r>
              <a:t>drwxr-xr-x   - bigred bigboss          0 2021-10-26 22:14 /hbase/data</a:t>
            </a:r>
          </a:p>
          <a:p>
            <a:pPr>
              <a:defRPr b="0" sz="1500">
                <a:solidFill>
                  <a:srgbClr val="C00000"/>
                </a:solidFill>
                <a:latin typeface="Verdana"/>
                <a:ea typeface="Verdana"/>
                <a:cs typeface="Verdana"/>
                <a:sym typeface="Verdana"/>
              </a:defRPr>
            </a:pPr>
            <a:r>
              <a:t>-rw-r--r--   3 bigred bigboss         42 2021-10-26 22:29 /hbase/hbase.id</a:t>
            </a:r>
          </a:p>
          <a:p>
            <a:pPr>
              <a:defRPr b="0" sz="1500">
                <a:solidFill>
                  <a:srgbClr val="C00000"/>
                </a:solidFill>
                <a:latin typeface="Verdana"/>
                <a:ea typeface="Verdana"/>
                <a:cs typeface="Verdana"/>
                <a:sym typeface="Verdana"/>
              </a:defRPr>
            </a:pP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連接 ZooKeeper Server"/>
          <p:cNvSpPr txBox="1"/>
          <p:nvPr>
            <p:ph type="title" idx="4294967295"/>
          </p:nvPr>
        </p:nvSpPr>
        <p:spPr>
          <a:xfrm>
            <a:off x="801687" y="0"/>
            <a:ext cx="7867651" cy="841375"/>
          </a:xfrm>
          <a:prstGeom prst="rect">
            <a:avLst/>
          </a:prstGeom>
        </p:spPr>
        <p:txBody>
          <a:bodyPr>
            <a:normAutofit fontScale="100000" lnSpcReduction="0"/>
          </a:bodyPr>
          <a:lstStyle/>
          <a:p>
            <a:pPr>
              <a:defRPr b="0" sz="3200">
                <a:latin typeface="標楷體"/>
                <a:ea typeface="標楷體"/>
                <a:cs typeface="標楷體"/>
                <a:sym typeface="標楷體"/>
              </a:defRPr>
            </a:pPr>
            <a:r>
              <a:t>連接 </a:t>
            </a:r>
            <a:r>
              <a:rPr b="1" sz="2800">
                <a:latin typeface="Verdana"/>
                <a:ea typeface="Verdana"/>
                <a:cs typeface="Verdana"/>
                <a:sym typeface="Verdana"/>
              </a:rPr>
              <a:t>ZooKeeper Server</a:t>
            </a:r>
          </a:p>
        </p:txBody>
      </p:sp>
      <p:sp>
        <p:nvSpPr>
          <p:cNvPr id="47" name="$ echo ruok | nc dtm2 2181; echo &quot;&quot;…"/>
          <p:cNvSpPr txBox="1"/>
          <p:nvPr/>
        </p:nvSpPr>
        <p:spPr>
          <a:xfrm>
            <a:off x="908708" y="1223397"/>
            <a:ext cx="7326584" cy="47721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 </a:t>
            </a:r>
            <a:r>
              <a:rPr b="1">
                <a:solidFill>
                  <a:srgbClr val="0070C0"/>
                </a:solidFill>
              </a:rPr>
              <a:t>echo ruok | nc dtm2 2181; echo ""</a:t>
            </a:r>
            <a:endParaRPr b="1">
              <a:solidFill>
                <a:srgbClr val="0070C0"/>
              </a:solidFill>
            </a:endParaRPr>
          </a:p>
          <a:p>
            <a:pPr>
              <a:defRPr b="0" sz="1600">
                <a:solidFill>
                  <a:srgbClr val="C00000"/>
                </a:solidFill>
                <a:latin typeface="Verdana"/>
                <a:ea typeface="Verdana"/>
                <a:cs typeface="Verdana"/>
                <a:sym typeface="Verdana"/>
              </a:defRPr>
            </a:pPr>
            <a:r>
              <a:t>imok</a:t>
            </a:r>
          </a:p>
          <a:p>
            <a:pPr>
              <a:defRPr b="0" sz="1500">
                <a:solidFill>
                  <a:srgbClr val="C00000"/>
                </a:solidFill>
                <a:latin typeface="Verdana"/>
                <a:ea typeface="Verdana"/>
                <a:cs typeface="Verdana"/>
                <a:sym typeface="Verdana"/>
              </a:defRPr>
            </a:pPr>
          </a:p>
          <a:p>
            <a:pPr>
              <a:spcBef>
                <a:spcPts val="200"/>
              </a:spcBef>
              <a:defRPr b="0">
                <a:latin typeface="標楷體"/>
                <a:ea typeface="標楷體"/>
                <a:cs typeface="標楷體"/>
                <a:sym typeface="標楷體"/>
              </a:defRPr>
            </a:pPr>
            <a:r>
              <a:rPr>
                <a:solidFill>
                  <a:srgbClr val="C00000"/>
                </a:solidFill>
              </a:rPr>
              <a:t>[註] </a:t>
            </a:r>
            <a:r>
              <a:rPr sz="1600">
                <a:solidFill>
                  <a:srgbClr val="C00000"/>
                </a:solidFill>
                <a:latin typeface="Verdana"/>
                <a:ea typeface="Verdana"/>
                <a:cs typeface="Verdana"/>
                <a:sym typeface="Verdana"/>
              </a:rPr>
              <a:t>zookeeper 3.6.1</a:t>
            </a:r>
            <a:r>
              <a:rPr>
                <a:solidFill>
                  <a:srgbClr val="C00000"/>
                </a:solidFill>
              </a:rPr>
              <a:t> 版本內定沒啟用 </a:t>
            </a:r>
            <a:r>
              <a:rPr sz="1600">
                <a:solidFill>
                  <a:srgbClr val="C00000"/>
                </a:solidFill>
                <a:latin typeface="Verdana"/>
                <a:ea typeface="Verdana"/>
                <a:cs typeface="Verdana"/>
                <a:sym typeface="Verdana"/>
              </a:rPr>
              <a:t>four word command</a:t>
            </a:r>
            <a:r>
              <a:rPr>
                <a:solidFill>
                  <a:srgbClr val="C00000"/>
                </a:solidFill>
              </a:rPr>
              <a:t>, 例如 </a:t>
            </a:r>
            <a:r>
              <a:rPr sz="1600">
                <a:solidFill>
                  <a:srgbClr val="C00000"/>
                </a:solidFill>
                <a:latin typeface="Verdana"/>
                <a:ea typeface="Verdana"/>
                <a:cs typeface="Verdana"/>
                <a:sym typeface="Verdana"/>
              </a:rPr>
              <a:t>ruok</a:t>
            </a:r>
            <a:r>
              <a:rPr>
                <a:solidFill>
                  <a:srgbClr val="C00000"/>
                </a:solidFill>
              </a:rPr>
              <a:t> 命令, 請看以下資訊 </a:t>
            </a:r>
            <a:endParaRPr sz="1600">
              <a:solidFill>
                <a:srgbClr val="C00000"/>
              </a:solidFill>
              <a:latin typeface="Verdana"/>
              <a:ea typeface="Verdana"/>
              <a:cs typeface="Verdana"/>
              <a:sym typeface="Verdana"/>
            </a:endParaRPr>
          </a:p>
          <a:p>
            <a:pPr>
              <a:spcBef>
                <a:spcPts val="200"/>
              </a:spcBef>
              <a:defRPr sz="1500">
                <a:latin typeface="+mn-lt"/>
                <a:ea typeface="+mn-ea"/>
                <a:cs typeface="+mn-cs"/>
                <a:sym typeface="Arial"/>
              </a:defRPr>
            </a:pPr>
            <a:r>
              <a:rPr b="0">
                <a:solidFill>
                  <a:srgbClr val="C00000"/>
                </a:solidFill>
                <a:latin typeface="Verdana"/>
                <a:ea typeface="Verdana"/>
                <a:cs typeface="Verdana"/>
                <a:sym typeface="Verdana"/>
              </a:rPr>
              <a:t>$ </a:t>
            </a:r>
            <a:r>
              <a:rPr>
                <a:solidFill>
                  <a:srgbClr val="C00000"/>
                </a:solidFill>
                <a:latin typeface="Verdana"/>
                <a:ea typeface="Verdana"/>
                <a:cs typeface="Verdana"/>
                <a:sym typeface="Verdana"/>
              </a:rPr>
              <a:t>echo ruok | nc localhost 2181; echo ""</a:t>
            </a:r>
            <a:endParaRPr>
              <a:solidFill>
                <a:srgbClr val="C00000"/>
              </a:solidFill>
              <a:latin typeface="Verdana"/>
              <a:ea typeface="Verdana"/>
              <a:cs typeface="Verdana"/>
              <a:sym typeface="Verdana"/>
            </a:endParaRPr>
          </a:p>
          <a:p>
            <a:pPr>
              <a:spcBef>
                <a:spcPts val="200"/>
              </a:spcBef>
              <a:defRPr b="0" sz="1500">
                <a:latin typeface="+mn-lt"/>
                <a:ea typeface="+mn-ea"/>
                <a:cs typeface="+mn-cs"/>
                <a:sym typeface="Arial"/>
              </a:defRPr>
            </a:pPr>
            <a:r>
              <a:rPr>
                <a:solidFill>
                  <a:srgbClr val="C00000"/>
                </a:solidFill>
                <a:latin typeface="Verdana"/>
                <a:ea typeface="Verdana"/>
                <a:cs typeface="Verdana"/>
                <a:sym typeface="Verdana"/>
              </a:rPr>
              <a:t>ruok is not executed because it is not in the whitelist.</a:t>
            </a:r>
            <a:endParaRPr>
              <a:solidFill>
                <a:srgbClr val="C00000"/>
              </a:solidFill>
              <a:latin typeface="Verdana"/>
              <a:ea typeface="Verdana"/>
              <a:cs typeface="Verdana"/>
              <a:sym typeface="Verdana"/>
            </a:endParaRPr>
          </a:p>
          <a:p>
            <a:pPr>
              <a:spcBef>
                <a:spcPts val="200"/>
              </a:spcBef>
              <a:defRPr b="0" sz="1500">
                <a:latin typeface="+mn-lt"/>
                <a:ea typeface="+mn-ea"/>
                <a:cs typeface="+mn-cs"/>
                <a:sym typeface="Arial"/>
              </a:defRPr>
            </a:pPr>
            <a:endParaRPr>
              <a:solidFill>
                <a:srgbClr val="C00000"/>
              </a:solidFill>
              <a:latin typeface="Verdana"/>
              <a:ea typeface="Verdana"/>
              <a:cs typeface="Verdana"/>
              <a:sym typeface="Verdana"/>
            </a:endParaRPr>
          </a:p>
          <a:p>
            <a:pPr>
              <a:spcBef>
                <a:spcPts val="200"/>
              </a:spcBef>
              <a:defRPr b="0" sz="1500">
                <a:latin typeface="+mn-lt"/>
                <a:ea typeface="+mn-ea"/>
                <a:cs typeface="+mn-cs"/>
                <a:sym typeface="Arial"/>
              </a:defRPr>
            </a:pPr>
            <a:r>
              <a:rPr>
                <a:solidFill>
                  <a:srgbClr val="C00000"/>
                </a:solidFill>
                <a:latin typeface="Verdana"/>
                <a:ea typeface="Verdana"/>
                <a:cs typeface="Verdana"/>
                <a:sym typeface="Verdana"/>
              </a:rPr>
              <a:t>$ </a:t>
            </a:r>
            <a:r>
              <a:rPr b="1" sz="1600">
                <a:solidFill>
                  <a:srgbClr val="0070C0"/>
                </a:solidFill>
                <a:latin typeface="Verdana"/>
                <a:ea typeface="Verdana"/>
                <a:cs typeface="Verdana"/>
                <a:sym typeface="Verdana"/>
              </a:rPr>
              <a:t>zkCli.sh -server dtm2 ls /hbase</a:t>
            </a:r>
            <a:endParaRPr b="1" sz="1600">
              <a:solidFill>
                <a:srgbClr val="0070C0"/>
              </a:solidFill>
              <a:latin typeface="Verdana"/>
              <a:ea typeface="Verdana"/>
              <a:cs typeface="Verdana"/>
              <a:sym typeface="Verdana"/>
            </a:endParaRPr>
          </a:p>
          <a:p>
            <a:pPr>
              <a:spcBef>
                <a:spcPts val="200"/>
              </a:spcBef>
              <a:defRPr b="0" sz="1500">
                <a:latin typeface="+mn-lt"/>
                <a:ea typeface="+mn-ea"/>
                <a:cs typeface="+mn-cs"/>
                <a:sym typeface="Arial"/>
              </a:defRPr>
            </a:pPr>
            <a:r>
              <a:rPr>
                <a:solidFill>
                  <a:srgbClr val="C00000"/>
                </a:solidFill>
                <a:latin typeface="Verdana"/>
                <a:ea typeface="Verdana"/>
                <a:cs typeface="Verdana"/>
                <a:sym typeface="Verdana"/>
              </a:rPr>
              <a:t>Connecting to dtm3</a:t>
            </a:r>
            <a:endParaRPr>
              <a:solidFill>
                <a:srgbClr val="C00000"/>
              </a:solidFill>
              <a:latin typeface="Verdana"/>
              <a:ea typeface="Verdana"/>
              <a:cs typeface="Verdana"/>
              <a:sym typeface="Verdana"/>
            </a:endParaRPr>
          </a:p>
          <a:p>
            <a:pPr>
              <a:spcBef>
                <a:spcPts val="200"/>
              </a:spcBef>
              <a:defRPr b="0" sz="1000">
                <a:latin typeface="+mn-lt"/>
                <a:ea typeface="+mn-ea"/>
                <a:cs typeface="+mn-cs"/>
                <a:sym typeface="Arial"/>
              </a:defRPr>
            </a:pPr>
            <a:endParaRPr>
              <a:solidFill>
                <a:srgbClr val="C00000"/>
              </a:solidFill>
              <a:latin typeface="Verdana"/>
              <a:ea typeface="Verdana"/>
              <a:cs typeface="Verdana"/>
              <a:sym typeface="Verdana"/>
            </a:endParaRPr>
          </a:p>
          <a:p>
            <a:pPr>
              <a:spcBef>
                <a:spcPts val="200"/>
              </a:spcBef>
              <a:defRPr b="0" sz="1500">
                <a:latin typeface="+mn-lt"/>
                <a:ea typeface="+mn-ea"/>
                <a:cs typeface="+mn-cs"/>
                <a:sym typeface="Arial"/>
              </a:defRPr>
            </a:pPr>
            <a:r>
              <a:rPr>
                <a:solidFill>
                  <a:srgbClr val="C00000"/>
                </a:solidFill>
                <a:latin typeface="Verdana"/>
                <a:ea typeface="Verdana"/>
                <a:cs typeface="Verdana"/>
                <a:sym typeface="Verdana"/>
              </a:rPr>
              <a:t>WATCHER::</a:t>
            </a:r>
            <a:endParaRPr>
              <a:solidFill>
                <a:srgbClr val="C00000"/>
              </a:solidFill>
              <a:latin typeface="Verdana"/>
              <a:ea typeface="Verdana"/>
              <a:cs typeface="Verdana"/>
              <a:sym typeface="Verdana"/>
            </a:endParaRPr>
          </a:p>
          <a:p>
            <a:pPr>
              <a:spcBef>
                <a:spcPts val="200"/>
              </a:spcBef>
              <a:defRPr b="0" sz="1000">
                <a:latin typeface="+mn-lt"/>
                <a:ea typeface="+mn-ea"/>
                <a:cs typeface="+mn-cs"/>
                <a:sym typeface="Arial"/>
              </a:defRPr>
            </a:pPr>
            <a:endParaRPr>
              <a:solidFill>
                <a:srgbClr val="C00000"/>
              </a:solidFill>
              <a:latin typeface="Verdana"/>
              <a:ea typeface="Verdana"/>
              <a:cs typeface="Verdana"/>
              <a:sym typeface="Verdana"/>
            </a:endParaRPr>
          </a:p>
          <a:p>
            <a:pPr>
              <a:spcBef>
                <a:spcPts val="200"/>
              </a:spcBef>
              <a:defRPr b="0" sz="1500">
                <a:latin typeface="+mn-lt"/>
                <a:ea typeface="+mn-ea"/>
                <a:cs typeface="+mn-cs"/>
                <a:sym typeface="Arial"/>
              </a:defRPr>
            </a:pPr>
            <a:r>
              <a:rPr>
                <a:solidFill>
                  <a:srgbClr val="C00000"/>
                </a:solidFill>
                <a:latin typeface="Verdana"/>
                <a:ea typeface="Verdana"/>
                <a:cs typeface="Verdana"/>
                <a:sym typeface="Verdana"/>
              </a:rPr>
              <a:t>WatchedEvent state:SyncConnected type:None path:null</a:t>
            </a:r>
            <a:endParaRPr>
              <a:solidFill>
                <a:srgbClr val="C00000"/>
              </a:solidFill>
              <a:latin typeface="Verdana"/>
              <a:ea typeface="Verdana"/>
              <a:cs typeface="Verdana"/>
              <a:sym typeface="Verdana"/>
            </a:endParaRPr>
          </a:p>
          <a:p>
            <a:pPr>
              <a:spcBef>
                <a:spcPts val="200"/>
              </a:spcBef>
              <a:defRPr b="0" sz="1500">
                <a:latin typeface="+mn-lt"/>
                <a:ea typeface="+mn-ea"/>
                <a:cs typeface="+mn-cs"/>
                <a:sym typeface="Arial"/>
              </a:defRPr>
            </a:pPr>
            <a:r>
              <a:rPr>
                <a:solidFill>
                  <a:srgbClr val="C00000"/>
                </a:solidFill>
                <a:latin typeface="Verdana"/>
                <a:ea typeface="Verdana"/>
                <a:cs typeface="Verdana"/>
                <a:sym typeface="Verdana"/>
              </a:rPr>
              <a:t>[</a:t>
            </a:r>
            <a:r>
              <a:rPr b="1">
                <a:solidFill>
                  <a:srgbClr val="C00000"/>
                </a:solidFill>
                <a:latin typeface="Verdana"/>
                <a:ea typeface="Verdana"/>
                <a:cs typeface="Verdana"/>
                <a:sym typeface="Verdana"/>
              </a:rPr>
              <a:t>backup-masters, draining, flush-table-proc, hbaseid, master, master-maintenance, online-snapshot, rs, running, splitWAL, switch, table</a:t>
            </a:r>
            <a:r>
              <a:rPr>
                <a:solidFill>
                  <a:srgbClr val="C00000"/>
                </a:solidFill>
                <a:latin typeface="Verdana"/>
                <a:ea typeface="Verdana"/>
                <a:cs typeface="Verdana"/>
                <a:sym typeface="Verdana"/>
              </a:rPr>
              <a:t>]</a:t>
            </a:r>
            <a:endParaRPr>
              <a:solidFill>
                <a:srgbClr val="C00000"/>
              </a:solidFill>
              <a:latin typeface="Verdana"/>
              <a:ea typeface="Verdana"/>
              <a:cs typeface="Verdana"/>
              <a:sym typeface="Verdana"/>
            </a:endParaRPr>
          </a:p>
          <a:p>
            <a:pPr>
              <a:spcBef>
                <a:spcPts val="200"/>
              </a:spcBef>
              <a:defRPr b="0" sz="1500">
                <a:latin typeface="+mn-lt"/>
                <a:ea typeface="+mn-ea"/>
                <a:cs typeface="+mn-cs"/>
                <a:sym typeface="Arial"/>
              </a:defRPr>
            </a:pPr>
            <a:r>
              <a:rPr>
                <a:solidFill>
                  <a:srgbClr val="C00000"/>
                </a:solidFill>
                <a:latin typeface="Verdana"/>
                <a:ea typeface="Verdana"/>
                <a:cs typeface="Verdana"/>
                <a:sym typeface="Verdana"/>
              </a:rPr>
              <a:t>2021-10-26 22:38:35,649 [myid:] - ERROR [main:ServiceUtils@42] - Exiting JVM with code 0</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檢測 HBase 資料庫系統"/>
          <p:cNvSpPr txBox="1"/>
          <p:nvPr>
            <p:ph type="title" idx="4294967295"/>
          </p:nvPr>
        </p:nvSpPr>
        <p:spPr>
          <a:xfrm>
            <a:off x="801687" y="0"/>
            <a:ext cx="7427913" cy="841375"/>
          </a:xfrm>
          <a:prstGeom prst="rect">
            <a:avLst/>
          </a:prstGeom>
        </p:spPr>
        <p:txBody>
          <a:bodyPr>
            <a:normAutofit fontScale="100000" lnSpcReduction="0"/>
          </a:bodyPr>
          <a:lstStyle/>
          <a:p>
            <a:pPr>
              <a:defRPr b="0">
                <a:latin typeface="標楷體"/>
                <a:ea typeface="標楷體"/>
                <a:cs typeface="標楷體"/>
                <a:sym typeface="標楷體"/>
              </a:defRPr>
            </a:pPr>
            <a:r>
              <a:t>檢測 </a:t>
            </a:r>
            <a:r>
              <a:rPr b="1" sz="2400">
                <a:latin typeface="Verdana"/>
                <a:ea typeface="Verdana"/>
                <a:cs typeface="Verdana"/>
                <a:sym typeface="Verdana"/>
              </a:rPr>
              <a:t>HBase</a:t>
            </a:r>
            <a:r>
              <a:rPr b="1">
                <a:latin typeface="Verdana"/>
                <a:ea typeface="Verdana"/>
                <a:cs typeface="Verdana"/>
                <a:sym typeface="Verdana"/>
              </a:rPr>
              <a:t> </a:t>
            </a:r>
            <a:r>
              <a:t>資料庫系統</a:t>
            </a:r>
          </a:p>
        </p:txBody>
      </p:sp>
      <p:sp>
        <p:nvSpPr>
          <p:cNvPr id="52" name="啟動 HBase Shell…"/>
          <p:cNvSpPr txBox="1"/>
          <p:nvPr/>
        </p:nvSpPr>
        <p:spPr>
          <a:xfrm>
            <a:off x="858043" y="1209421"/>
            <a:ext cx="7315201" cy="311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a:solidFill>
                  <a:srgbClr val="C00000"/>
                </a:solidFill>
                <a:latin typeface="Verdana"/>
                <a:ea typeface="Verdana"/>
                <a:cs typeface="Verdana"/>
                <a:sym typeface="Verdana"/>
              </a:defRPr>
            </a:pPr>
            <a:r>
              <a:rPr>
                <a:latin typeface="標楷體"/>
                <a:ea typeface="標楷體"/>
                <a:cs typeface="標楷體"/>
                <a:sym typeface="標楷體"/>
              </a:rPr>
              <a:t>啟動 </a:t>
            </a:r>
            <a:r>
              <a:rPr sz="1600"/>
              <a:t>HBase Shell</a:t>
            </a:r>
            <a:endParaRPr sz="1600"/>
          </a:p>
          <a:p>
            <a:pPr>
              <a:defRPr b="0" sz="1600">
                <a:solidFill>
                  <a:srgbClr val="C00000"/>
                </a:solidFill>
                <a:latin typeface="Verdana"/>
                <a:ea typeface="Verdana"/>
                <a:cs typeface="Verdana"/>
                <a:sym typeface="Verdana"/>
              </a:defRPr>
            </a:pPr>
            <a:r>
              <a:t>$ </a:t>
            </a:r>
            <a:r>
              <a:rPr b="1">
                <a:solidFill>
                  <a:srgbClr val="0070C0"/>
                </a:solidFill>
              </a:rPr>
              <a:t>hbase shell  2&gt;/dev/null</a:t>
            </a:r>
            <a:endParaRPr b="1">
              <a:solidFill>
                <a:srgbClr val="0070C0"/>
              </a:solidFill>
            </a:endParaRPr>
          </a:p>
          <a:p>
            <a:pPr>
              <a:defRPr b="0" sz="1500">
                <a:solidFill>
                  <a:srgbClr val="C00000"/>
                </a:solidFill>
                <a:latin typeface="Verdana"/>
                <a:ea typeface="Verdana"/>
                <a:cs typeface="Verdana"/>
                <a:sym typeface="Verdana"/>
              </a:defRPr>
            </a:pPr>
            <a:r>
              <a:t>HBase Shell</a:t>
            </a:r>
          </a:p>
          <a:p>
            <a:pPr>
              <a:defRPr b="0" sz="1500">
                <a:solidFill>
                  <a:srgbClr val="C00000"/>
                </a:solidFill>
                <a:latin typeface="Verdana"/>
                <a:ea typeface="Verdana"/>
                <a:cs typeface="Verdana"/>
                <a:sym typeface="Verdana"/>
              </a:defRPr>
            </a:pPr>
            <a:r>
              <a:t>Use "help" to get list of supported commands.</a:t>
            </a:r>
          </a:p>
          <a:p>
            <a:pPr>
              <a:defRPr b="0" sz="1500">
                <a:solidFill>
                  <a:srgbClr val="C00000"/>
                </a:solidFill>
                <a:latin typeface="Verdana"/>
                <a:ea typeface="Verdana"/>
                <a:cs typeface="Verdana"/>
                <a:sym typeface="Verdana"/>
              </a:defRPr>
            </a:pPr>
            <a:r>
              <a:t>Use "exit" to quit this interactive shell.</a:t>
            </a:r>
          </a:p>
          <a:p>
            <a:pPr>
              <a:defRPr b="0" sz="1500">
                <a:solidFill>
                  <a:srgbClr val="C00000"/>
                </a:solidFill>
                <a:latin typeface="Verdana"/>
                <a:ea typeface="Verdana"/>
                <a:cs typeface="Verdana"/>
                <a:sym typeface="Verdana"/>
              </a:defRPr>
            </a:pPr>
            <a:r>
              <a:t>Version 2.3.5, r38bf65a22b7e9320f07aeb27677e4533b9a77ef4, Sun Feb 23 02:06:36 PST 2020</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hbase(main):001:0&gt; </a:t>
            </a:r>
            <a:r>
              <a:rPr b="1">
                <a:solidFill>
                  <a:srgbClr val="0070C0"/>
                </a:solidFill>
              </a:rPr>
              <a:t>status</a:t>
            </a:r>
            <a:endParaRPr>
              <a:solidFill>
                <a:srgbClr val="0070C0"/>
              </a:solidFill>
            </a:endParaRPr>
          </a:p>
          <a:p>
            <a:pPr>
              <a:defRPr b="0" sz="1500">
                <a:solidFill>
                  <a:srgbClr val="C00000"/>
                </a:solidFill>
                <a:latin typeface="Verdana"/>
                <a:ea typeface="Verdana"/>
                <a:cs typeface="Verdana"/>
                <a:sym typeface="Verdana"/>
              </a:defRPr>
            </a:pPr>
            <a:r>
              <a:t>.....</a:t>
            </a:r>
          </a:p>
          <a:p>
            <a:pPr>
              <a:defRPr b="0" sz="1500">
                <a:solidFill>
                  <a:srgbClr val="C00000"/>
                </a:solidFill>
                <a:latin typeface="Verdana"/>
                <a:ea typeface="Verdana"/>
                <a:cs typeface="Verdana"/>
                <a:sym typeface="Verdana"/>
              </a:defRPr>
            </a:pPr>
            <a:r>
              <a:rPr b="1"/>
              <a:t>1 active master</a:t>
            </a:r>
            <a:r>
              <a:t>, 0 backup masters, </a:t>
            </a:r>
            <a:r>
              <a:rPr b="1"/>
              <a:t>3 servers</a:t>
            </a:r>
            <a:r>
              <a:t>, 0 dead, 1.0000 average load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按兩下來編輯"/>
          <p:cNvSpPr txBox="1"/>
          <p:nvPr>
            <p:ph type="title" idx="4294967295"/>
          </p:nvPr>
        </p:nvSpPr>
        <p:spPr>
          <a:xfrm>
            <a:off x="830262" y="0"/>
            <a:ext cx="7399338" cy="841375"/>
          </a:xfrm>
          <a:prstGeom prst="rect">
            <a:avLst/>
          </a:prstGeom>
        </p:spPr>
        <p:txBody>
          <a:bodyPr>
            <a:normAutofit fontScale="100000" lnSpcReduction="0"/>
          </a:bodyPr>
          <a:lstStyle/>
          <a:p>
            <a:pPr/>
          </a:p>
        </p:txBody>
      </p:sp>
      <p:pic>
        <p:nvPicPr>
          <p:cNvPr id="57" name="https://www.mapr.com/sites/default/files/apache-hbase-image.png" descr="https://www.mapr.com/sites/default/files/apache-hbase-image.png"/>
          <p:cNvPicPr>
            <a:picLocks noChangeAspect="1"/>
          </p:cNvPicPr>
          <p:nvPr/>
        </p:nvPicPr>
        <p:blipFill>
          <a:blip r:embed="rId3">
            <a:extLst/>
          </a:blip>
          <a:srcRect l="0" t="26408" r="0" b="25321"/>
          <a:stretch>
            <a:fillRect/>
          </a:stretch>
        </p:blipFill>
        <p:spPr>
          <a:xfrm>
            <a:off x="1290017" y="2579687"/>
            <a:ext cx="2428876" cy="1406526"/>
          </a:xfrm>
          <a:prstGeom prst="rect">
            <a:avLst/>
          </a:prstGeom>
          <a:ln w="12700">
            <a:miter lim="400000"/>
          </a:ln>
        </p:spPr>
      </p:pic>
      <p:sp>
        <p:nvSpPr>
          <p:cNvPr id="58" name="HBase 資料表操作"/>
          <p:cNvSpPr txBox="1"/>
          <p:nvPr/>
        </p:nvSpPr>
        <p:spPr>
          <a:xfrm>
            <a:off x="3812554" y="3021012"/>
            <a:ext cx="3560923" cy="586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0" sz="3200">
                <a:solidFill>
                  <a:srgbClr val="C00000"/>
                </a:solidFill>
                <a:latin typeface="Verdana"/>
                <a:ea typeface="Verdana"/>
                <a:cs typeface="Verdana"/>
                <a:sym typeface="Verdana"/>
              </a:defRPr>
            </a:pPr>
            <a:r>
              <a:t>HBase </a:t>
            </a:r>
            <a:r>
              <a:rPr>
                <a:latin typeface="標楷體"/>
                <a:ea typeface="標楷體"/>
                <a:cs typeface="標楷體"/>
                <a:sym typeface="標楷體"/>
              </a:rPr>
              <a:t>資料表操作</a:t>
            </a:r>
          </a:p>
        </p:txBody>
      </p:sp>
      <p:sp>
        <p:nvSpPr>
          <p:cNvPr id="59" name="HBase shell commands…"/>
          <p:cNvSpPr txBox="1"/>
          <p:nvPr/>
        </p:nvSpPr>
        <p:spPr>
          <a:xfrm>
            <a:off x="1042987" y="5018087"/>
            <a:ext cx="6577520"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0" sz="1400">
                <a:solidFill>
                  <a:srgbClr val="C00000"/>
                </a:solidFill>
                <a:latin typeface="Verdana"/>
                <a:ea typeface="Verdana"/>
                <a:cs typeface="Verdana"/>
                <a:sym typeface="Verdana"/>
              </a:defRPr>
            </a:pPr>
            <a:r>
              <a:t>HBase shell commands</a:t>
            </a:r>
          </a:p>
          <a:p>
            <a:pPr>
              <a:defRPr b="0" sz="1400">
                <a:solidFill>
                  <a:srgbClr val="C00000"/>
                </a:solidFill>
                <a:latin typeface="Verdana"/>
                <a:ea typeface="Verdana"/>
                <a:cs typeface="Verdana"/>
                <a:sym typeface="Verdana"/>
              </a:defRPr>
            </a:pPr>
            <a:r>
              <a:t>https://learnhbase.wordpress.com/2013/03/02/hbase-shell-commands/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HBase 資料表結構"/>
          <p:cNvSpPr txBox="1"/>
          <p:nvPr>
            <p:ph type="title" idx="4294967295"/>
          </p:nvPr>
        </p:nvSpPr>
        <p:spPr>
          <a:xfrm>
            <a:off x="801687" y="0"/>
            <a:ext cx="7427913" cy="841375"/>
          </a:xfrm>
          <a:prstGeom prst="rect">
            <a:avLst/>
          </a:prstGeom>
        </p:spPr>
        <p:txBody>
          <a:bodyPr>
            <a:normAutofit fontScale="100000" lnSpcReduction="0"/>
          </a:bodyPr>
          <a:lstStyle/>
          <a:p>
            <a:pPr>
              <a:defRPr b="0">
                <a:latin typeface="標楷體"/>
                <a:ea typeface="標楷體"/>
                <a:cs typeface="標楷體"/>
                <a:sym typeface="標楷體"/>
              </a:defRPr>
            </a:pPr>
            <a:r>
              <a:rPr b="1" sz="2400">
                <a:latin typeface="Verdana"/>
                <a:ea typeface="Verdana"/>
                <a:cs typeface="Verdana"/>
                <a:sym typeface="Verdana"/>
              </a:rPr>
              <a:t>HBase</a:t>
            </a:r>
            <a:r>
              <a:rPr b="1">
                <a:latin typeface="Verdana"/>
                <a:ea typeface="Verdana"/>
                <a:cs typeface="Verdana"/>
                <a:sym typeface="Verdana"/>
              </a:rPr>
              <a:t> </a:t>
            </a:r>
            <a:r>
              <a:t>資料表結構</a:t>
            </a:r>
          </a:p>
        </p:txBody>
      </p:sp>
      <p:pic>
        <p:nvPicPr>
          <p:cNvPr id="64" name="影像" descr="影像"/>
          <p:cNvPicPr>
            <a:picLocks noChangeAspect="1"/>
          </p:cNvPicPr>
          <p:nvPr/>
        </p:nvPicPr>
        <p:blipFill>
          <a:blip r:embed="rId2">
            <a:extLst/>
          </a:blip>
          <a:stretch>
            <a:fillRect/>
          </a:stretch>
        </p:blipFill>
        <p:spPr>
          <a:xfrm>
            <a:off x="987754" y="1867831"/>
            <a:ext cx="7055780" cy="365573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管理資料表 (一)"/>
          <p:cNvSpPr txBox="1"/>
          <p:nvPr>
            <p:ph type="title" idx="4294967295"/>
          </p:nvPr>
        </p:nvSpPr>
        <p:spPr>
          <a:xfrm>
            <a:off x="830262" y="0"/>
            <a:ext cx="7399338" cy="841375"/>
          </a:xfrm>
          <a:prstGeom prst="rect">
            <a:avLst/>
          </a:prstGeom>
        </p:spPr>
        <p:txBody>
          <a:bodyPr>
            <a:normAutofit fontScale="100000" lnSpcReduction="0"/>
          </a:bodyPr>
          <a:lstStyle/>
          <a:p>
            <a:pPr>
              <a:defRPr b="0">
                <a:latin typeface="標楷體"/>
                <a:ea typeface="標楷體"/>
                <a:cs typeface="標楷體"/>
                <a:sym typeface="標楷體"/>
              </a:defRPr>
            </a:pPr>
            <a:r>
              <a:t>管理資料表 </a:t>
            </a:r>
            <a:r>
              <a:t>(</a:t>
            </a:r>
            <a:r>
              <a:t>一</a:t>
            </a:r>
            <a:r>
              <a:t>)</a:t>
            </a:r>
          </a:p>
        </p:txBody>
      </p:sp>
      <p:sp>
        <p:nvSpPr>
          <p:cNvPr id="67" name="建立資料表…"/>
          <p:cNvSpPr txBox="1"/>
          <p:nvPr/>
        </p:nvSpPr>
        <p:spPr>
          <a:xfrm>
            <a:off x="865187" y="1248904"/>
            <a:ext cx="7329489" cy="378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a:solidFill>
                  <a:srgbClr val="C00000"/>
                </a:solidFill>
                <a:latin typeface="標楷體"/>
                <a:ea typeface="標楷體"/>
                <a:cs typeface="標楷體"/>
                <a:sym typeface="標楷體"/>
              </a:defRPr>
            </a:pPr>
            <a:r>
              <a:t>建立資料</a:t>
            </a:r>
            <a:r>
              <a:t>表</a:t>
            </a:r>
          </a:p>
          <a:p>
            <a:pPr>
              <a:defRPr b="0" sz="1600">
                <a:solidFill>
                  <a:srgbClr val="C00000"/>
                </a:solidFill>
                <a:latin typeface="Verdana"/>
                <a:ea typeface="Verdana"/>
                <a:cs typeface="Verdana"/>
                <a:sym typeface="Verdana"/>
              </a:defRPr>
            </a:pPr>
            <a:r>
              <a:t>hbase(main):001:0&gt;</a:t>
            </a:r>
            <a:r>
              <a:t> </a:t>
            </a:r>
            <a:r>
              <a:rPr b="1">
                <a:solidFill>
                  <a:srgbClr val="0070C0"/>
                </a:solidFill>
              </a:rPr>
              <a:t>create 'tc','vi'</a:t>
            </a:r>
            <a:endParaRPr>
              <a:solidFill>
                <a:srgbClr val="0070C0"/>
              </a:solidFill>
            </a:endParaRP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增加資料</a:t>
            </a:r>
          </a:p>
          <a:p>
            <a:pPr>
              <a:defRPr b="0" sz="1600">
                <a:solidFill>
                  <a:srgbClr val="C00000"/>
                </a:solidFill>
                <a:latin typeface="Verdana"/>
                <a:ea typeface="Verdana"/>
                <a:cs typeface="Verdana"/>
                <a:sym typeface="Verdana"/>
              </a:defRPr>
            </a:pPr>
            <a:r>
              <a:t>hbase(main):002:0&gt;</a:t>
            </a:r>
            <a:r>
              <a:t> </a:t>
            </a:r>
            <a:r>
              <a:rPr b="1">
                <a:solidFill>
                  <a:srgbClr val="0070C0"/>
                </a:solidFill>
              </a:rPr>
              <a:t>put 'tc', 'row1', 'vi:make', 'bmw'</a:t>
            </a:r>
            <a:endParaRPr b="1">
              <a:solidFill>
                <a:srgbClr val="0070C0"/>
              </a:solidFill>
            </a:endParaRPr>
          </a:p>
          <a:p>
            <a:pPr>
              <a:defRPr b="0" sz="1600">
                <a:solidFill>
                  <a:srgbClr val="C00000"/>
                </a:solidFill>
                <a:latin typeface="Verdana"/>
                <a:ea typeface="Verdana"/>
                <a:cs typeface="Verdana"/>
                <a:sym typeface="Verdana"/>
              </a:defRPr>
            </a:pPr>
            <a:r>
              <a:t>hbase(main):003:0&gt; </a:t>
            </a:r>
            <a:r>
              <a:rPr b="1">
                <a:solidFill>
                  <a:srgbClr val="0070C0"/>
                </a:solidFill>
              </a:rPr>
              <a:t>put 'tc', 'row1', 'vi:model', '5 series'</a:t>
            </a:r>
            <a:endParaRPr b="1">
              <a:solidFill>
                <a:srgbClr val="0070C0"/>
              </a:solidFill>
            </a:endParaRPr>
          </a:p>
          <a:p>
            <a:pPr>
              <a:defRPr b="0" sz="1600">
                <a:solidFill>
                  <a:srgbClr val="C00000"/>
                </a:solidFill>
                <a:latin typeface="Verdana"/>
                <a:ea typeface="Verdana"/>
                <a:cs typeface="Verdana"/>
                <a:sym typeface="Verdana"/>
              </a:defRPr>
            </a:pPr>
            <a:r>
              <a:t>hbase(main):004:0&gt; </a:t>
            </a:r>
            <a:r>
              <a:rPr b="1">
                <a:solidFill>
                  <a:srgbClr val="0070C0"/>
                </a:solidFill>
              </a:rPr>
              <a:t>put 'tc', 'row1', 'vi:year', '2010'</a:t>
            </a:r>
            <a:endParaRPr b="1">
              <a:solidFill>
                <a:srgbClr val="0070C0"/>
              </a:solidFill>
            </a:endParaRPr>
          </a:p>
          <a:p>
            <a:pPr>
              <a:defRPr b="0" sz="1600">
                <a:solidFill>
                  <a:srgbClr val="C00000"/>
                </a:solidFill>
                <a:latin typeface="Verdana"/>
                <a:ea typeface="Verdana"/>
                <a:cs typeface="Verdana"/>
                <a:sym typeface="Verdana"/>
              </a:defRPr>
            </a:pPr>
            <a:r>
              <a:t>hbase(main):005:0&gt; </a:t>
            </a:r>
            <a:r>
              <a:rPr b="1">
                <a:solidFill>
                  <a:srgbClr val="0070C0"/>
                </a:solidFill>
              </a:rPr>
              <a:t>put 'tc', 'row1', 'vi:year', '2012'</a:t>
            </a:r>
            <a:endParaRPr b="1">
              <a:solidFill>
                <a:srgbClr val="0070C0"/>
              </a:solidFill>
            </a:endParaRP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查詢資料</a:t>
            </a:r>
          </a:p>
          <a:p>
            <a:pPr>
              <a:defRPr b="0" sz="1600">
                <a:solidFill>
                  <a:srgbClr val="C00000"/>
                </a:solidFill>
                <a:latin typeface="Verdana"/>
                <a:ea typeface="Verdana"/>
                <a:cs typeface="Verdana"/>
                <a:sym typeface="Verdana"/>
              </a:defRPr>
            </a:pPr>
            <a:r>
              <a:t>hbase(main):006:0&gt; </a:t>
            </a:r>
            <a:r>
              <a:rPr b="1">
                <a:solidFill>
                  <a:srgbClr val="0070C0"/>
                </a:solidFill>
              </a:rPr>
              <a:t>get 'tc','row1'</a:t>
            </a:r>
            <a:endParaRPr b="1">
              <a:solidFill>
                <a:srgbClr val="0070C0"/>
              </a:solidFill>
            </a:endParaRPr>
          </a:p>
          <a:p>
            <a:pPr>
              <a:defRPr b="0" sz="1400">
                <a:solidFill>
                  <a:srgbClr val="C00000"/>
                </a:solidFill>
                <a:latin typeface="Verdana"/>
                <a:ea typeface="Verdana"/>
                <a:cs typeface="Verdana"/>
                <a:sym typeface="Verdana"/>
              </a:defRPr>
            </a:pPr>
            <a:r>
              <a:t>COLUMN                CELL                                                      </a:t>
            </a:r>
          </a:p>
          <a:p>
            <a:pPr>
              <a:defRPr b="0" sz="1400">
                <a:solidFill>
                  <a:srgbClr val="C00000"/>
                </a:solidFill>
                <a:latin typeface="Verdana"/>
                <a:ea typeface="Verdana"/>
                <a:cs typeface="Verdana"/>
                <a:sym typeface="Verdana"/>
              </a:defRPr>
            </a:pPr>
            <a:r>
              <a:t> vi:make              timestamp=1388331445953, value=bmw                        </a:t>
            </a:r>
          </a:p>
          <a:p>
            <a:pPr>
              <a:defRPr b="0" sz="1400">
                <a:solidFill>
                  <a:srgbClr val="C00000"/>
                </a:solidFill>
                <a:latin typeface="Verdana"/>
                <a:ea typeface="Verdana"/>
                <a:cs typeface="Verdana"/>
                <a:sym typeface="Verdana"/>
              </a:defRPr>
            </a:pPr>
            <a:r>
              <a:t> vi:model             timestamp=1388331456072, value=5 series                   </a:t>
            </a:r>
          </a:p>
          <a:p>
            <a:pPr>
              <a:defRPr b="0" sz="1400">
                <a:solidFill>
                  <a:srgbClr val="C00000"/>
                </a:solidFill>
                <a:latin typeface="Verdana"/>
                <a:ea typeface="Verdana"/>
                <a:cs typeface="Verdana"/>
                <a:sym typeface="Verdana"/>
              </a:defRPr>
            </a:pPr>
            <a:r>
              <a:t> vi:year              timestamp=1388331468503, value=2012                       </a:t>
            </a:r>
          </a:p>
          <a:p>
            <a:pPr>
              <a:defRPr b="0" sz="1400">
                <a:solidFill>
                  <a:srgbClr val="C00000"/>
                </a:solidFill>
                <a:latin typeface="Verdana"/>
                <a:ea typeface="Verdana"/>
                <a:cs typeface="Verdana"/>
                <a:sym typeface="Verdana"/>
              </a:defRPr>
            </a:pPr>
            <a:r>
              <a:t>1</a:t>
            </a:r>
            <a:r>
              <a:t> row(s) in 0.0930 seconds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管理資料表 (二)"/>
          <p:cNvSpPr txBox="1"/>
          <p:nvPr>
            <p:ph type="title" idx="4294967295"/>
          </p:nvPr>
        </p:nvSpPr>
        <p:spPr>
          <a:xfrm>
            <a:off x="830262" y="0"/>
            <a:ext cx="7399338" cy="841375"/>
          </a:xfrm>
          <a:prstGeom prst="rect">
            <a:avLst/>
          </a:prstGeom>
        </p:spPr>
        <p:txBody>
          <a:bodyPr>
            <a:normAutofit fontScale="100000" lnSpcReduction="0"/>
          </a:bodyPr>
          <a:lstStyle/>
          <a:p>
            <a:pPr>
              <a:defRPr b="0">
                <a:latin typeface="標楷體"/>
                <a:ea typeface="標楷體"/>
                <a:cs typeface="標楷體"/>
                <a:sym typeface="標楷體"/>
              </a:defRPr>
            </a:pPr>
            <a:r>
              <a:t>管理資料表 </a:t>
            </a:r>
            <a:r>
              <a:t>(</a:t>
            </a:r>
            <a:r>
              <a:t>二</a:t>
            </a:r>
            <a:r>
              <a:t>)</a:t>
            </a:r>
          </a:p>
        </p:txBody>
      </p:sp>
      <p:sp>
        <p:nvSpPr>
          <p:cNvPr id="72" name="hbase(main):002:0&gt; put 'tc', 'row2', 'vi:make', 'volvo'…"/>
          <p:cNvSpPr txBox="1"/>
          <p:nvPr/>
        </p:nvSpPr>
        <p:spPr>
          <a:xfrm>
            <a:off x="877887" y="1222375"/>
            <a:ext cx="7092951" cy="4892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0" sz="1600">
                <a:solidFill>
                  <a:srgbClr val="C00000"/>
                </a:solidFill>
                <a:latin typeface="Verdana"/>
                <a:ea typeface="Verdana"/>
                <a:cs typeface="Verdana"/>
                <a:sym typeface="Verdana"/>
              </a:defRPr>
            </a:pPr>
            <a:r>
              <a:t>hbase(main):002:0&gt; </a:t>
            </a:r>
            <a:r>
              <a:rPr b="1">
                <a:solidFill>
                  <a:srgbClr val="0070C0"/>
                </a:solidFill>
              </a:rPr>
              <a:t>put 'tc', 'row2', 'vi:make', 'volvo'</a:t>
            </a:r>
            <a:endParaRPr b="1">
              <a:solidFill>
                <a:srgbClr val="0070C0"/>
              </a:solidFill>
            </a:endParaRPr>
          </a:p>
          <a:p>
            <a:pPr>
              <a:defRPr b="0" sz="1600">
                <a:solidFill>
                  <a:srgbClr val="C00000"/>
                </a:solidFill>
                <a:latin typeface="Verdana"/>
                <a:ea typeface="Verdana"/>
                <a:cs typeface="Verdana"/>
                <a:sym typeface="Verdana"/>
              </a:defRPr>
            </a:pPr>
            <a:r>
              <a:t>hbase(main):003:0&gt; </a:t>
            </a:r>
            <a:r>
              <a:rPr b="1">
                <a:solidFill>
                  <a:srgbClr val="0070C0"/>
                </a:solidFill>
              </a:rPr>
              <a:t>put 'tc', 'row2', 'vi:model', 's60'</a:t>
            </a:r>
            <a:endParaRPr b="1">
              <a:solidFill>
                <a:srgbClr val="0070C0"/>
              </a:solidFill>
            </a:endParaRPr>
          </a:p>
          <a:p>
            <a:pPr>
              <a:defRPr b="0" sz="1600">
                <a:solidFill>
                  <a:srgbClr val="C00000"/>
                </a:solidFill>
                <a:latin typeface="Verdana"/>
                <a:ea typeface="Verdana"/>
                <a:cs typeface="Verdana"/>
                <a:sym typeface="Verdana"/>
              </a:defRPr>
            </a:pPr>
            <a:r>
              <a:t>hbase(main):004:0&gt; </a:t>
            </a:r>
            <a:r>
              <a:rPr b="1">
                <a:solidFill>
                  <a:srgbClr val="0070C0"/>
                </a:solidFill>
              </a:rPr>
              <a:t>put 'tc', 'row2', 'vi:year', '2011'</a:t>
            </a:r>
            <a:endParaRPr b="1">
              <a:solidFill>
                <a:srgbClr val="0070C0"/>
              </a:solidFill>
            </a:endParaR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hbase(main):018:0&gt; </a:t>
            </a:r>
            <a:r>
              <a:rPr b="1">
                <a:solidFill>
                  <a:srgbClr val="0070C0"/>
                </a:solidFill>
              </a:rPr>
              <a:t>scan 'tc'</a:t>
            </a:r>
            <a:endParaRPr b="1">
              <a:solidFill>
                <a:srgbClr val="0070C0"/>
              </a:solidFill>
            </a:endParaRPr>
          </a:p>
          <a:p>
            <a:pPr>
              <a:defRPr b="0" sz="1200">
                <a:solidFill>
                  <a:srgbClr val="C00000"/>
                </a:solidFill>
                <a:latin typeface="Verdana"/>
                <a:ea typeface="Verdana"/>
                <a:cs typeface="Verdana"/>
                <a:sym typeface="Verdana"/>
              </a:defRPr>
            </a:pPr>
            <a:r>
              <a:t>ROW                         COLUMN+CELL                                                                 </a:t>
            </a:r>
          </a:p>
          <a:p>
            <a:pPr>
              <a:defRPr b="0" sz="1200">
                <a:solidFill>
                  <a:srgbClr val="C00000"/>
                </a:solidFill>
                <a:latin typeface="Verdana"/>
                <a:ea typeface="Verdana"/>
                <a:cs typeface="Verdana"/>
                <a:sym typeface="Verdana"/>
              </a:defRPr>
            </a:pPr>
            <a:r>
              <a:t> row1                       column=vi:make, timestamp=1552394652348, value=bmw                          </a:t>
            </a:r>
          </a:p>
          <a:p>
            <a:pPr>
              <a:defRPr b="0" sz="1200">
                <a:solidFill>
                  <a:srgbClr val="C00000"/>
                </a:solidFill>
                <a:latin typeface="Verdana"/>
                <a:ea typeface="Verdana"/>
                <a:cs typeface="Verdana"/>
                <a:sym typeface="Verdana"/>
              </a:defRPr>
            </a:pPr>
            <a:r>
              <a:t> row1                       column=vi:model, timestamp=1552394662923, value=5 series                    </a:t>
            </a:r>
          </a:p>
          <a:p>
            <a:pPr>
              <a:defRPr b="0" sz="1200">
                <a:solidFill>
                  <a:srgbClr val="C00000"/>
                </a:solidFill>
                <a:latin typeface="Verdana"/>
                <a:ea typeface="Verdana"/>
                <a:cs typeface="Verdana"/>
                <a:sym typeface="Verdana"/>
              </a:defRPr>
            </a:pPr>
            <a:r>
              <a:t> row1                       column=vi:year, timestamp=1552394684508, value=2012                         </a:t>
            </a:r>
          </a:p>
          <a:p>
            <a:pPr>
              <a:defRPr b="0" sz="1200">
                <a:solidFill>
                  <a:srgbClr val="C00000"/>
                </a:solidFill>
                <a:latin typeface="Verdana"/>
                <a:ea typeface="Verdana"/>
                <a:cs typeface="Verdana"/>
                <a:sym typeface="Verdana"/>
              </a:defRPr>
            </a:pPr>
            <a:r>
              <a:t> row2                       column=vi:make, timestamp=1552394730907, value=volvo                        </a:t>
            </a:r>
          </a:p>
          <a:p>
            <a:pPr>
              <a:defRPr b="0" sz="1200">
                <a:solidFill>
                  <a:srgbClr val="C00000"/>
                </a:solidFill>
                <a:latin typeface="Verdana"/>
                <a:ea typeface="Verdana"/>
                <a:cs typeface="Verdana"/>
                <a:sym typeface="Verdana"/>
              </a:defRPr>
            </a:pPr>
            <a:r>
              <a:t> row2                       column=vi:model, timestamp=1552394756042, value=s60                         </a:t>
            </a:r>
          </a:p>
          <a:p>
            <a:pPr>
              <a:defRPr b="0" sz="1200">
                <a:solidFill>
                  <a:srgbClr val="C00000"/>
                </a:solidFill>
                <a:latin typeface="Verdana"/>
                <a:ea typeface="Verdana"/>
                <a:cs typeface="Verdana"/>
                <a:sym typeface="Verdana"/>
              </a:defRPr>
            </a:pPr>
            <a:r>
              <a:t> row2                       column=vi:year, timestamp=1552394869326, value=2011   </a:t>
            </a:r>
          </a:p>
          <a:p>
            <a:pPr>
              <a:defRPr b="0" sz="12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刪除欄位資料 </a:t>
            </a:r>
            <a:endParaRPr sz="1200">
              <a:latin typeface="Verdana"/>
              <a:ea typeface="Verdana"/>
              <a:cs typeface="Verdana"/>
              <a:sym typeface="Verdana"/>
            </a:endParaRPr>
          </a:p>
          <a:p>
            <a:pPr>
              <a:defRPr b="0" sz="1400">
                <a:solidFill>
                  <a:srgbClr val="C00000"/>
                </a:solidFill>
                <a:latin typeface="Verdana"/>
                <a:ea typeface="Verdana"/>
                <a:cs typeface="Verdana"/>
                <a:sym typeface="Verdana"/>
              </a:defRPr>
            </a:pPr>
            <a:r>
              <a:rPr sz="1600"/>
              <a:t>hbase(main):024:0&gt; </a:t>
            </a:r>
            <a:r>
              <a:rPr b="1" sz="1600">
                <a:solidFill>
                  <a:srgbClr val="0070C0"/>
                </a:solidFill>
              </a:rPr>
              <a:t>deleteall 'tc', 'row1', 'vi:year' </a:t>
            </a:r>
            <a:endParaRPr b="1" sz="1600">
              <a:solidFill>
                <a:srgbClr val="0070C0"/>
              </a:solidFill>
            </a:endParaRPr>
          </a:p>
          <a:p>
            <a:pPr>
              <a:defRPr b="0" sz="1600">
                <a:solidFill>
                  <a:srgbClr val="C00000"/>
                </a:solidFill>
                <a:latin typeface="Verdana"/>
                <a:ea typeface="Verdana"/>
                <a:cs typeface="Verdana"/>
                <a:sym typeface="Verdana"/>
              </a:defRPr>
            </a:pPr>
            <a:r>
              <a:t>hbase(main):030:0&gt; </a:t>
            </a:r>
            <a:r>
              <a:rPr b="1">
                <a:solidFill>
                  <a:srgbClr val="0070C0"/>
                </a:solidFill>
              </a:rPr>
              <a:t>scan 'tc' </a:t>
            </a:r>
            <a:endParaRPr b="1">
              <a:solidFill>
                <a:srgbClr val="0070C0"/>
              </a:solidFill>
            </a:endParaRPr>
          </a:p>
          <a:p>
            <a:pPr>
              <a:defRPr b="0" sz="1400">
                <a:solidFill>
                  <a:srgbClr val="C00000"/>
                </a:solidFill>
                <a:latin typeface="Verdana"/>
                <a:ea typeface="Verdana"/>
                <a:cs typeface="Verdana"/>
                <a:sym typeface="Verdana"/>
              </a:defRPr>
            </a:pPr>
            <a:r>
              <a:t>ROW                         COLUMN+CELL                                                                 </a:t>
            </a:r>
          </a:p>
          <a:p>
            <a:pPr>
              <a:defRPr b="0" sz="1200">
                <a:solidFill>
                  <a:srgbClr val="C00000"/>
                </a:solidFill>
                <a:latin typeface="Verdana"/>
                <a:ea typeface="Verdana"/>
                <a:cs typeface="Verdana"/>
                <a:sym typeface="Verdana"/>
              </a:defRPr>
            </a:pPr>
            <a:r>
              <a:t> row1                       column=vi:make, timestamp=1552394652348, value=bmw                          </a:t>
            </a:r>
          </a:p>
          <a:p>
            <a:pPr>
              <a:defRPr b="0" sz="1200">
                <a:solidFill>
                  <a:srgbClr val="C00000"/>
                </a:solidFill>
                <a:latin typeface="Verdana"/>
                <a:ea typeface="Verdana"/>
                <a:cs typeface="Verdana"/>
                <a:sym typeface="Verdana"/>
              </a:defRPr>
            </a:pPr>
            <a:r>
              <a:t> row1                       column=vi:model, timestamp=1552394662923, value=5 series                                           </a:t>
            </a:r>
          </a:p>
          <a:p>
            <a:pPr>
              <a:defRPr b="0" sz="1200">
                <a:solidFill>
                  <a:srgbClr val="C00000"/>
                </a:solidFill>
                <a:latin typeface="Verdana"/>
                <a:ea typeface="Verdana"/>
                <a:cs typeface="Verdana"/>
                <a:sym typeface="Verdana"/>
              </a:defRPr>
            </a:pPr>
            <a:r>
              <a:t> row2                       column=vi:make, timestamp=1552394730907, value=volvo                        </a:t>
            </a:r>
          </a:p>
          <a:p>
            <a:pPr>
              <a:defRPr b="0" sz="1200">
                <a:solidFill>
                  <a:srgbClr val="C00000"/>
                </a:solidFill>
                <a:latin typeface="Verdana"/>
                <a:ea typeface="Verdana"/>
                <a:cs typeface="Verdana"/>
                <a:sym typeface="Verdana"/>
              </a:defRPr>
            </a:pPr>
            <a:r>
              <a:t> row2                       column=vi:model, timestamp=1552394756042, value=s60                         </a:t>
            </a:r>
          </a:p>
          <a:p>
            <a:pPr>
              <a:defRPr b="0" sz="1200">
                <a:solidFill>
                  <a:srgbClr val="C00000"/>
                </a:solidFill>
                <a:latin typeface="Verdana"/>
                <a:ea typeface="Verdana"/>
                <a:cs typeface="Verdana"/>
                <a:sym typeface="Verdana"/>
              </a:defRPr>
            </a:pPr>
            <a:r>
              <a:t> row2                       column=vi:year, timestamp=1552394869326, value=2011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576A_V2">
  <a:themeElements>
    <a:clrScheme name="2576A_V2">
      <a:dk1>
        <a:srgbClr val="000000"/>
      </a:dk1>
      <a:lt1>
        <a:srgbClr val="FFFFFF"/>
      </a:lt1>
      <a:dk2>
        <a:srgbClr val="A7A7A7"/>
      </a:dk2>
      <a:lt2>
        <a:srgbClr val="535353"/>
      </a:lt2>
      <a:accent1>
        <a:srgbClr val="8F8F8F"/>
      </a:accent1>
      <a:accent2>
        <a:srgbClr val="8DACD0"/>
      </a:accent2>
      <a:accent3>
        <a:srgbClr val="9BBB59"/>
      </a:accent3>
      <a:accent4>
        <a:srgbClr val="8064A2"/>
      </a:accent4>
      <a:accent5>
        <a:srgbClr val="4BACC6"/>
      </a:accent5>
      <a:accent6>
        <a:srgbClr val="F79646"/>
      </a:accent6>
      <a:hlink>
        <a:srgbClr val="0000FF"/>
      </a:hlink>
      <a:folHlink>
        <a:srgbClr val="FF00FF"/>
      </a:folHlink>
    </a:clrScheme>
    <a:fontScheme name="2576A_V2">
      <a:majorFont>
        <a:latin typeface="Helvetica"/>
        <a:ea typeface="Helvetica"/>
        <a:cs typeface="Helvetica"/>
      </a:majorFont>
      <a:minorFont>
        <a:latin typeface="Arial"/>
        <a:ea typeface="Arial"/>
        <a:cs typeface="Arial"/>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576A_V2">
  <a:themeElements>
    <a:clrScheme name="2576A_V2">
      <a:dk1>
        <a:srgbClr val="000000"/>
      </a:dk1>
      <a:lt1>
        <a:srgbClr val="FFFFFF"/>
      </a:lt1>
      <a:dk2>
        <a:srgbClr val="A7A7A7"/>
      </a:dk2>
      <a:lt2>
        <a:srgbClr val="535353"/>
      </a:lt2>
      <a:accent1>
        <a:srgbClr val="8F8F8F"/>
      </a:accent1>
      <a:accent2>
        <a:srgbClr val="8DACD0"/>
      </a:accent2>
      <a:accent3>
        <a:srgbClr val="9BBB59"/>
      </a:accent3>
      <a:accent4>
        <a:srgbClr val="8064A2"/>
      </a:accent4>
      <a:accent5>
        <a:srgbClr val="4BACC6"/>
      </a:accent5>
      <a:accent6>
        <a:srgbClr val="F79646"/>
      </a:accent6>
      <a:hlink>
        <a:srgbClr val="0000FF"/>
      </a:hlink>
      <a:folHlink>
        <a:srgbClr val="FF00FF"/>
      </a:folHlink>
    </a:clrScheme>
    <a:fontScheme name="2576A_V2">
      <a:majorFont>
        <a:latin typeface="Helvetica"/>
        <a:ea typeface="Helvetica"/>
        <a:cs typeface="Helvetica"/>
      </a:majorFont>
      <a:minorFont>
        <a:latin typeface="Arial"/>
        <a:ea typeface="Arial"/>
        <a:cs typeface="Arial"/>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