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openxmlformats.org/officeDocument/2006/relationships/custom-properties" Target="/docProps/custom.xml" Id="R0573c47326504d9b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2" r:id="rId2"/>
    <p:sldId id="285" r:id="rId3"/>
    <p:sldId id="286" r:id="rId4"/>
    <p:sldId id="287" r:id="rId5"/>
    <p:sldId id="288" r:id="rId6"/>
    <p:sldId id="289" r:id="rId7"/>
    <p:sldId id="290" r:id="rId8"/>
    <p:sldId id="292" r:id="rId9"/>
    <p:sldId id="294" r:id="rId10"/>
    <p:sldId id="295" r:id="rId11"/>
    <p:sldId id="306" r:id="rId12"/>
    <p:sldId id="315" r:id="rId13"/>
    <p:sldId id="309" r:id="rId14"/>
    <p:sldId id="310" r:id="rId15"/>
    <p:sldId id="311" r:id="rId16"/>
    <p:sldId id="312" r:id="rId17"/>
    <p:sldId id="313" r:id="rId18"/>
    <p:sldId id="31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9" autoAdjust="0"/>
    <p:restoredTop sz="91742" autoAdjust="0"/>
  </p:normalViewPr>
  <p:slideViewPr>
    <p:cSldViewPr snapToGrid="0" showGuides="1">
      <p:cViewPr varScale="1">
        <p:scale>
          <a:sx n="108" d="100"/>
          <a:sy n="108" d="100"/>
        </p:scale>
        <p:origin x="1464" y="102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470"/>
    </p:cViewPr>
  </p:sorterViewPr>
  <p:notesViewPr>
    <p:cSldViewPr snapToGrid="0" showGuides="1">
      <p:cViewPr varScale="1">
        <p:scale>
          <a:sx n="80" d="100"/>
          <a:sy n="80" d="100"/>
        </p:scale>
        <p:origin x="-322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Arial" pitchFamily="34" charset="0"/>
              </a:rPr>
              <a:t>Raytheon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104DB-5A84-4417-9505-9949D8449EC3}" type="datetimeFigureOut">
              <a:rPr lang="en-US" smtClean="0">
                <a:latin typeface="Arial" pitchFamily="34" charset="0"/>
              </a:rPr>
              <a:pPr/>
              <a:t>10/30/2015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DAC55-62D0-4EAE-A230-0CCA3BD4BC39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333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r>
              <a:rPr lang="en-US" dirty="0" smtClean="0"/>
              <a:t>Raytheon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FC1312E8-DAE4-4DB4-9959-6EFE043C5908}" type="datetimeFigureOut">
              <a:rPr lang="en-US" smtClean="0"/>
              <a:pPr/>
              <a:t>10/30/2015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0D02AC4-1C81-4AB4-8D73-92191CCF54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2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Copyright</a:t>
            </a:r>
            <a:r>
              <a:rPr lang="en-US" baseline="0" dirty="0" smtClean="0"/>
              <a:t> should be 2015 or 2014-2015 (If this is a revision of a 2014 document and contains material from the original 2014)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44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22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396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20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659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95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96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45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154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24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559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55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204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71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499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 Alternate 1">
    <p:bg bwMode="auto"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140324" y="1998663"/>
            <a:ext cx="3763963" cy="1465262"/>
          </a:xfrm>
        </p:spPr>
        <p:txBody>
          <a:bodyPr vert="horz" lIns="0" tIns="0" rIns="0" bIns="0" rtlCol="0" anchor="ctr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Sub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5140325" y="4128117"/>
            <a:ext cx="3763963" cy="1278384"/>
          </a:xfrm>
        </p:spPr>
        <p:txBody>
          <a:bodyPr vert="horz" lIns="0" tIns="0" rIns="0" bIns="0" rtlCol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Confidential"/>
          <p:cNvSpPr/>
          <p:nvPr userDrawn="1"/>
        </p:nvSpPr>
        <p:spPr>
          <a:xfrm>
            <a:off x="3661128" y="6209186"/>
            <a:ext cx="5327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0188" marR="0" lvl="0" indent="-230188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Copyright © 2014 Raytheon Company. All rights reserved. </a:t>
            </a:r>
            <a:b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Customer Success Is Our Mission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is a registered trademark of Raytheon Company.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0166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Alternate 1">
    <p:bg bwMode="auto"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140324" y="1998663"/>
            <a:ext cx="3763963" cy="1465262"/>
          </a:xfrm>
        </p:spPr>
        <p:txBody>
          <a:bodyPr vert="horz" lIns="0" tIns="0" rIns="0" bIns="0" rtlCol="0" anchor="ctr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Sub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5140325" y="4128117"/>
            <a:ext cx="3763963" cy="1278384"/>
          </a:xfrm>
        </p:spPr>
        <p:txBody>
          <a:bodyPr vert="horz" lIns="0" tIns="0" rIns="0" bIns="0" rtlCol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Confidential"/>
          <p:cNvSpPr/>
          <p:nvPr userDrawn="1"/>
        </p:nvSpPr>
        <p:spPr>
          <a:xfrm>
            <a:off x="3661128" y="6209186"/>
            <a:ext cx="5327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0188" marR="0" lvl="0" indent="-230188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Copyright © 2014 Raytheon Company. All rights reserved. </a:t>
            </a:r>
            <a:b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Customer Success Is Our Mission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is a registered trademark of Raytheon Company.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2452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1069974" y="3937000"/>
            <a:ext cx="7832726" cy="2057400"/>
          </a:xfrm>
          <a:noFill/>
          <a:ln w="9525"/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Subtitle</a:t>
            </a:r>
          </a:p>
        </p:txBody>
      </p: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1065213" y="2119313"/>
            <a:ext cx="7837487" cy="1327150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44450" rIns="90487" bIns="4445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fidential"/>
          <p:cNvSpPr/>
          <p:nvPr userDrawn="1"/>
        </p:nvSpPr>
        <p:spPr>
          <a:xfrm>
            <a:off x="3881362" y="6209186"/>
            <a:ext cx="510712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marR="0" lvl="0" indent="-230188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Copyright © 2014 Raytheon Company. All rights reserved. </a:t>
            </a:r>
            <a:b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Customer Success Is Our Mission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is a registered trademark of Raytheon Company.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24D0-DD0F-42EF-84DE-838DB5D26951}" type="datetime1">
              <a:rPr lang="en-US" smtClean="0"/>
              <a:pPr/>
              <a:t>10/30/2015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538" y="1039813"/>
            <a:ext cx="425926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39813"/>
            <a:ext cx="43322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322A-2CDA-45E0-AD6E-1642B6DA8D34}" type="datetime1">
              <a:rPr lang="en-US" smtClean="0"/>
              <a:pPr/>
              <a:t>10/30/2015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10/30/2015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0" y="957263"/>
            <a:ext cx="9137650" cy="0"/>
          </a:xfrm>
          <a:prstGeom prst="line">
            <a:avLst/>
          </a:prstGeom>
          <a:noFill/>
          <a:ln w="12700">
            <a:solidFill>
              <a:srgbClr val="CE112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6538" y="274638"/>
            <a:ext cx="5964757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538" y="1039813"/>
            <a:ext cx="86677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75400" y="6356350"/>
            <a:ext cx="21336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fld id="{7E42FB2E-ABA8-41CA-9C7C-28F5EB525474}" type="datetime1">
              <a:rPr lang="en-US" smtClean="0"/>
              <a:pPr/>
              <a:t>10/30/2015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1400" y="6356350"/>
            <a:ext cx="420688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fld id="{8D57DBB9-07C6-49AB-BFD5-E737C7E241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Line 28"/>
          <p:cNvSpPr>
            <a:spLocks noChangeShapeType="1"/>
          </p:cNvSpPr>
          <p:nvPr/>
        </p:nvSpPr>
        <p:spPr bwMode="auto">
          <a:xfrm>
            <a:off x="8580438" y="643890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pic>
        <p:nvPicPr>
          <p:cNvPr id="13" name="Picture 4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56918" y="206489"/>
            <a:ext cx="2128960" cy="658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1" r:id="rId3"/>
    <p:sldLayoutId id="2147483650" r:id="rId4"/>
    <p:sldLayoutId id="2147483652" r:id="rId5"/>
    <p:sldLayoutId id="2147483654" r:id="rId6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461963" indent="-231775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684213" indent="-22225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914400" indent="-230188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b="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1144588" indent="-230188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 Order Details </a:t>
            </a:r>
          </a:p>
          <a:p>
            <a:r>
              <a:rPr lang="en-US" dirty="0" smtClean="0"/>
              <a:t>Report for ATMP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Fields Continued…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10/30/2015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67766"/>
              </p:ext>
            </p:extLst>
          </p:nvPr>
        </p:nvGraphicFramePr>
        <p:xfrm>
          <a:off x="215593" y="1101002"/>
          <a:ext cx="861822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784"/>
                <a:gridCol w="3158326"/>
                <a:gridCol w="2154555"/>
                <a:gridCol w="21545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Field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Field</a:t>
                      </a:r>
                      <a:r>
                        <a:rPr lang="en-US" sz="1200" baseline="0" dirty="0" smtClean="0"/>
                        <a:t> Description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Comments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Status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Government Rep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government representative who signed off on the maintenance action.</a:t>
                      </a:r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Only required for priority 1 and 2 (down</a:t>
                      </a:r>
                      <a:r>
                        <a:rPr lang="en-US" sz="1200" baseline="0" dirty="0" smtClean="0"/>
                        <a:t> / degraded) </a:t>
                      </a:r>
                      <a:r>
                        <a:rPr lang="en-US" sz="1200" dirty="0" smtClean="0"/>
                        <a:t>Work Orders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Removed.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WO Long</a:t>
                      </a:r>
                      <a:r>
                        <a:rPr lang="en-US" sz="1200" b="1" baseline="0" dirty="0" smtClean="0"/>
                        <a:t> Description</a:t>
                      </a:r>
                      <a:endParaRPr lang="en-US" sz="1200" b="1" dirty="0" smtClean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long description, taken</a:t>
                      </a:r>
                      <a:r>
                        <a:rPr lang="en-US" sz="1200" baseline="0" dirty="0" smtClean="0"/>
                        <a:t> from the WO, describing what was completed on the WO.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Retain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767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10/30/2015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51560" y="2423160"/>
            <a:ext cx="6949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rial" pitchFamily="34" charset="0"/>
                <a:cs typeface="Arial" pitchFamily="34" charset="0"/>
              </a:rPr>
              <a:t>Submitted Work Order Data Fields</a:t>
            </a:r>
          </a:p>
        </p:txBody>
      </p:sp>
    </p:spTree>
    <p:extLst>
      <p:ext uri="{BB962C8B-B14F-4D97-AF65-F5344CB8AC3E}">
        <p14:creationId xmlns:p14="http://schemas.microsoft.com/office/powerpoint/2010/main" val="14386077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Information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10/30/2015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580" y="1173480"/>
            <a:ext cx="84277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WFF Work Orders provided in the bidder’s library is not to be construed as a distinct listing of all Work Orders recorded during Lots 4-6 of the WFF contract.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Work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Orders that were related to a single maintenance action have been blended together on a single line of the report with the Work Order provided being the parent or originating Work Order. Any follow-on or related maintenance records to include Depot repair actions have labor hours and materials associated with the parent Work Order.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When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there are multiple lines for a single Work Order, that indicates there are multiple lines of materials used to complete the maintenance action. </a:t>
            </a:r>
          </a:p>
        </p:txBody>
      </p:sp>
    </p:spTree>
    <p:extLst>
      <p:ext uri="{BB962C8B-B14F-4D97-AF65-F5344CB8AC3E}">
        <p14:creationId xmlns:p14="http://schemas.microsoft.com/office/powerpoint/2010/main" val="34356033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Fields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10/30/2015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658649"/>
              </p:ext>
            </p:extLst>
          </p:nvPr>
        </p:nvGraphicFramePr>
        <p:xfrm>
          <a:off x="1710165" y="1117774"/>
          <a:ext cx="4844130" cy="5294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446"/>
                <a:gridCol w="3263684"/>
              </a:tblGrid>
              <a:tr h="37310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Field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Field</a:t>
                      </a:r>
                      <a:r>
                        <a:rPr lang="en-US" sz="1200" baseline="0" dirty="0" smtClean="0"/>
                        <a:t> Description</a:t>
                      </a:r>
                      <a:endParaRPr lang="en-US" sz="1200" dirty="0"/>
                    </a:p>
                  </a:txBody>
                  <a:tcPr/>
                </a:tc>
              </a:tr>
              <a:tr h="827993"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TFA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The Training Functional</a:t>
                      </a:r>
                      <a:r>
                        <a:rPr lang="en-US" sz="1050" baseline="0" dirty="0" smtClean="0"/>
                        <a:t> Area defined on the WO.</a:t>
                      </a:r>
                      <a:endParaRPr lang="en-US" sz="105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827993"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SubTFA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The Sub-Training</a:t>
                      </a:r>
                      <a:r>
                        <a:rPr lang="en-US" sz="1050" baseline="0" dirty="0" smtClean="0"/>
                        <a:t> Functional Area defined on the WO.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3108"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System ID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Internal Raytheon Tracking</a:t>
                      </a:r>
                      <a:r>
                        <a:rPr lang="en-US" sz="1050" baseline="0" dirty="0" smtClean="0"/>
                        <a:t> Identifier</a:t>
                      </a:r>
                      <a:endParaRPr lang="en-US" sz="105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827993"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Device Number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The identifying</a:t>
                      </a:r>
                      <a:r>
                        <a:rPr lang="en-US" sz="1050" baseline="0" dirty="0" smtClean="0"/>
                        <a:t> device number as defined on the WO. (If reported to WTA in the case of depot repair components)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903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/>
                        <a:t>Device Description</a:t>
                      </a:r>
                    </a:p>
                    <a:p>
                      <a:endParaRPr lang="en-US" sz="1050" b="1" dirty="0" smtClean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The identifying</a:t>
                      </a:r>
                      <a:r>
                        <a:rPr lang="en-US" sz="1050" baseline="0" dirty="0" smtClean="0"/>
                        <a:t> device description as defined on the WO. </a:t>
                      </a:r>
                      <a:endParaRPr lang="en-US" sz="105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903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/>
                        <a:t>Device Serial</a:t>
                      </a:r>
                      <a:r>
                        <a:rPr lang="en-US" sz="1050" b="1" baseline="0" dirty="0" smtClean="0"/>
                        <a:t> Number</a:t>
                      </a:r>
                      <a:endParaRPr lang="en-US" sz="1050" b="1" dirty="0" smtClean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Unique</a:t>
                      </a:r>
                      <a:r>
                        <a:rPr lang="en-US" sz="1050" baseline="0" dirty="0" smtClean="0"/>
                        <a:t> number assigned by the government to track a specific device. If populated with XXXX-XXXX, it identifies that the WO was not written against a specific device or serial number is not currently associated with training device. 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82662"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Site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The geographic location where the WO originated.</a:t>
                      </a:r>
                      <a:endParaRPr lang="en-US" sz="105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7880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Fields Continued…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10/30/2015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316757"/>
              </p:ext>
            </p:extLst>
          </p:nvPr>
        </p:nvGraphicFramePr>
        <p:xfrm>
          <a:off x="1657351" y="1165860"/>
          <a:ext cx="4994909" cy="5028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658"/>
                <a:gridCol w="2739251"/>
              </a:tblGrid>
              <a:tr h="53834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Field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Field</a:t>
                      </a:r>
                      <a:r>
                        <a:rPr lang="en-US" sz="1200" baseline="0" dirty="0" smtClean="0"/>
                        <a:t> Description</a:t>
                      </a:r>
                      <a:endParaRPr lang="en-US" sz="1200" dirty="0"/>
                    </a:p>
                  </a:txBody>
                  <a:tcPr/>
                </a:tc>
              </a:tr>
              <a:tr h="1174580"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Work Order Number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The identifying number</a:t>
                      </a:r>
                      <a:r>
                        <a:rPr lang="en-US" sz="1050" baseline="0" dirty="0" smtClean="0"/>
                        <a:t> to locate the WO by in Maximo.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174580"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Work Order Description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The short</a:t>
                      </a:r>
                      <a:r>
                        <a:rPr lang="en-US" sz="1050" baseline="0" dirty="0" smtClean="0"/>
                        <a:t> description (Title) of the work that was performed on the WO</a:t>
                      </a:r>
                      <a:endParaRPr lang="en-US" sz="105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929875"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Work Order</a:t>
                      </a:r>
                      <a:r>
                        <a:rPr lang="en-US" sz="1050" b="1" baseline="0" dirty="0" smtClean="0"/>
                        <a:t> Priority Description</a:t>
                      </a:r>
                      <a:endParaRPr lang="en-US" sz="1050" b="1" dirty="0" smtClean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The priority of the Work Order.  A description</a:t>
                      </a:r>
                      <a:r>
                        <a:rPr lang="en-US" sz="1050" baseline="0" dirty="0" smtClean="0"/>
                        <a:t> of the </a:t>
                      </a:r>
                      <a:r>
                        <a:rPr lang="en-US" sz="1050" dirty="0" smtClean="0"/>
                        <a:t>numeric</a:t>
                      </a:r>
                      <a:r>
                        <a:rPr lang="en-US" sz="1050" baseline="0" dirty="0" smtClean="0"/>
                        <a:t> value in the database. Priority 1 is a Non-Mission Capable (NMC) or Down event, PRI 2 is a Partial Mission Capable (PMC) or Degraded event, other priorities are Fully Mission Capable (FMC).   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929875"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WO Type Description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50" dirty="0" smtClean="0"/>
                        <a:t>Brief description of the WO Type</a:t>
                      </a:r>
                      <a:endParaRPr lang="en-US" sz="105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6420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Fields Continued…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10/30/2015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296298"/>
              </p:ext>
            </p:extLst>
          </p:nvPr>
        </p:nvGraphicFramePr>
        <p:xfrm>
          <a:off x="1631468" y="1179785"/>
          <a:ext cx="5188432" cy="4817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053"/>
                <a:gridCol w="2845379"/>
              </a:tblGrid>
              <a:tr h="40300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Field 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Field</a:t>
                      </a:r>
                      <a:r>
                        <a:rPr lang="en-US" sz="1100" baseline="0" dirty="0" smtClean="0"/>
                        <a:t> Description</a:t>
                      </a:r>
                      <a:endParaRPr lang="en-US" sz="1100" dirty="0"/>
                    </a:p>
                  </a:txBody>
                  <a:tcPr/>
                </a:tc>
              </a:tr>
              <a:tr h="1023066"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Functional</a:t>
                      </a:r>
                      <a:r>
                        <a:rPr lang="en-US" sz="1050" b="1" baseline="0" dirty="0" smtClean="0"/>
                        <a:t> </a:t>
                      </a:r>
                      <a:r>
                        <a:rPr lang="en-US" sz="1050" b="1" dirty="0" smtClean="0"/>
                        <a:t>Location Drill Down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Functional</a:t>
                      </a:r>
                      <a:r>
                        <a:rPr lang="en-US" sz="1050" baseline="0" dirty="0" smtClean="0"/>
                        <a:t> operating location within training device / system the Work Order is being written against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909392"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Functional Location Description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Functional</a:t>
                      </a:r>
                      <a:r>
                        <a:rPr lang="en-US" sz="1050" baseline="0" dirty="0" smtClean="0"/>
                        <a:t> operating location description within training device / system the Work Order is being written against</a:t>
                      </a:r>
                      <a:endParaRPr lang="en-US" sz="105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38083"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Problem Reported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50" dirty="0" smtClean="0"/>
                        <a:t>The date and time the WO was created.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921806"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Action Completed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50" dirty="0" smtClean="0"/>
                        <a:t>The date and time the WO was closed.</a:t>
                      </a:r>
                      <a:endParaRPr lang="en-US" sz="105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921806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Time to Return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The chronological difference (in days and % of 24 hours) between the Action Reported</a:t>
                      </a:r>
                      <a:r>
                        <a:rPr lang="en-US" sz="1050" baseline="0" dirty="0" smtClean="0"/>
                        <a:t> and Action Completed dates. 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5526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Fields Continued…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10/30/2015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250701"/>
              </p:ext>
            </p:extLst>
          </p:nvPr>
        </p:nvGraphicFramePr>
        <p:xfrm>
          <a:off x="1617148" y="1144882"/>
          <a:ext cx="5248472" cy="4707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956"/>
                <a:gridCol w="3285516"/>
              </a:tblGrid>
              <a:tr h="58719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Field 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Field</a:t>
                      </a:r>
                      <a:r>
                        <a:rPr lang="en-US" sz="1100" baseline="0" dirty="0" smtClean="0"/>
                        <a:t> Description</a:t>
                      </a:r>
                      <a:endParaRPr lang="en-US" sz="1100" dirty="0"/>
                    </a:p>
                  </a:txBody>
                  <a:tcPr/>
                </a:tc>
              </a:tr>
              <a:tr h="782527"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Lot Year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50" dirty="0" smtClean="0"/>
                        <a:t>WFF Option year</a:t>
                      </a:r>
                      <a:r>
                        <a:rPr lang="en-US" sz="1050" baseline="0" dirty="0" smtClean="0"/>
                        <a:t> when the work order was started</a:t>
                      </a:r>
                      <a:endParaRPr lang="en-US" sz="105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Affected Part Unique</a:t>
                      </a:r>
                      <a:r>
                        <a:rPr lang="en-US" sz="1100" b="1" baseline="0" dirty="0" smtClean="0"/>
                        <a:t> Identifier</a:t>
                      </a:r>
                      <a:endParaRPr lang="en-US" sz="1100" b="1" dirty="0" smtClean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Unique identifier for the</a:t>
                      </a:r>
                      <a:r>
                        <a:rPr lang="en-US" sz="1050" baseline="0" dirty="0" smtClean="0"/>
                        <a:t> affected part associated with the Work Order. Not required for non-Corrective Action work orders or material items. 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Affected Part Number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The identifying part number for the </a:t>
                      </a:r>
                      <a:r>
                        <a:rPr lang="en-US" sz="1050" baseline="0" dirty="0" smtClean="0"/>
                        <a:t>affected part </a:t>
                      </a:r>
                      <a:r>
                        <a:rPr lang="en-US" sz="1050" dirty="0" smtClean="0"/>
                        <a:t>on the Work Order. Not</a:t>
                      </a:r>
                      <a:r>
                        <a:rPr lang="en-US" sz="1050" baseline="0" dirty="0" smtClean="0"/>
                        <a:t> required for non-Corrective Action Work Orders. </a:t>
                      </a:r>
                      <a:endParaRPr lang="en-US" sz="105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17220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Affected Part Name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The name of the </a:t>
                      </a:r>
                      <a:r>
                        <a:rPr lang="en-US" sz="1050" baseline="0" dirty="0" smtClean="0"/>
                        <a:t>affected part </a:t>
                      </a:r>
                      <a:r>
                        <a:rPr lang="en-US" sz="1050" dirty="0" smtClean="0"/>
                        <a:t>on the Work Order.</a:t>
                      </a:r>
                      <a:r>
                        <a:rPr lang="en-US" sz="1050" baseline="0" dirty="0" smtClean="0"/>
                        <a:t> Not required for non-Corrective Action Work Orders. 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158296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Maintenance Action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The</a:t>
                      </a:r>
                      <a:r>
                        <a:rPr lang="en-US" sz="1050" baseline="0" dirty="0" smtClean="0"/>
                        <a:t> action that was taken to complete the Work Order. “Repaired at bench”, for example.</a:t>
                      </a:r>
                      <a:endParaRPr lang="en-US" sz="105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0122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Fields Continued…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10/30/2015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3126"/>
              </p:ext>
            </p:extLst>
          </p:nvPr>
        </p:nvGraphicFramePr>
        <p:xfrm>
          <a:off x="1436371" y="1240525"/>
          <a:ext cx="5345429" cy="4322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2682"/>
                <a:gridCol w="2952747"/>
              </a:tblGrid>
              <a:tr h="44880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Field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Field</a:t>
                      </a:r>
                      <a:r>
                        <a:rPr lang="en-US" sz="1200" baseline="0" dirty="0" smtClean="0"/>
                        <a:t> Description</a:t>
                      </a:r>
                      <a:endParaRPr lang="en-US" sz="1200" dirty="0"/>
                    </a:p>
                  </a:txBody>
                  <a:tcPr/>
                </a:tc>
              </a:tr>
              <a:tr h="774654"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Number of Parts From</a:t>
                      </a:r>
                      <a:r>
                        <a:rPr lang="en-US" sz="1050" b="1" baseline="0" dirty="0" smtClean="0"/>
                        <a:t> Storeroom</a:t>
                      </a:r>
                      <a:endParaRPr lang="en-US" sz="1050" b="1" dirty="0" smtClean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The quantity of parts</a:t>
                      </a:r>
                      <a:r>
                        <a:rPr lang="en-US" sz="1050" baseline="0" dirty="0" smtClean="0"/>
                        <a:t> consumed on the WO that came from a Maximo storeroom.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774654"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Number of Parts From PO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The quantity of parts consumed on a WO that were ordered directly</a:t>
                      </a:r>
                      <a:r>
                        <a:rPr lang="en-US" sz="1050" baseline="0" dirty="0" smtClean="0"/>
                        <a:t> on a PO. </a:t>
                      </a:r>
                      <a:endParaRPr lang="en-US" sz="105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774654"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Date Sent</a:t>
                      </a:r>
                      <a:r>
                        <a:rPr lang="en-US" sz="1050" b="1" baseline="0" dirty="0" smtClean="0"/>
                        <a:t> to Vendor</a:t>
                      </a:r>
                      <a:endParaRPr lang="en-US" sz="1050" b="1" dirty="0" smtClean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Date</a:t>
                      </a:r>
                      <a:r>
                        <a:rPr lang="en-US" sz="1050" baseline="0" dirty="0" smtClean="0"/>
                        <a:t> item(s) were shipped to vendor or materials were requested. If vendor not required, annotated as “Vendor not required”.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774654"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Date Received from Vendor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Date item(s) or materials were received</a:t>
                      </a:r>
                      <a:r>
                        <a:rPr lang="en-US" sz="1050" baseline="0" dirty="0" smtClean="0"/>
                        <a:t> from vendor. If vendor not required, annotated as “Vendor not required”.</a:t>
                      </a:r>
                      <a:endParaRPr lang="en-US" sz="1050" dirty="0" smtClean="0"/>
                    </a:p>
                    <a:p>
                      <a:endParaRPr lang="en-US" sz="105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774654"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Repair Part Ownership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Property Classification of Government Furnished Property, Contractor Acquired Property, Raytheon Owned Property 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278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Fields Continued…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10/30/2015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500280"/>
              </p:ext>
            </p:extLst>
          </p:nvPr>
        </p:nvGraphicFramePr>
        <p:xfrm>
          <a:off x="1411408" y="1193360"/>
          <a:ext cx="5309432" cy="5234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945"/>
                <a:gridCol w="3038487"/>
              </a:tblGrid>
              <a:tr h="517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Field 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Field</a:t>
                      </a:r>
                      <a:r>
                        <a:rPr lang="en-US" sz="1100" baseline="0" dirty="0" smtClean="0"/>
                        <a:t> Description</a:t>
                      </a:r>
                      <a:endParaRPr lang="en-US" sz="1100" dirty="0"/>
                    </a:p>
                  </a:txBody>
                  <a:tcPr/>
                </a:tc>
              </a:tr>
              <a:tr h="527968"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Repair Part Name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The description</a:t>
                      </a:r>
                      <a:r>
                        <a:rPr lang="en-US" sz="1050" baseline="0" dirty="0" smtClean="0"/>
                        <a:t> of the parts used for repair on the WO. If no parts were required or bench stock was used, it is annotated as “No parts issued from inventory”. </a:t>
                      </a:r>
                      <a:endParaRPr lang="en-US" sz="105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34867"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Repair Part Number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The identifying part number for repair parts listed on the WO. </a:t>
                      </a:r>
                      <a:r>
                        <a:rPr lang="en-US" sz="1050" baseline="0" dirty="0" smtClean="0"/>
                        <a:t>If no parts were required or bench stock was used, it is annotated as “No parts issued from inventory”. 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763386"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Repair Part Serial Number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The unique identifying serial number for repair parts listed on the WO.  This information is only available for serialized</a:t>
                      </a:r>
                      <a:r>
                        <a:rPr lang="en-US" sz="1050" baseline="0" dirty="0" smtClean="0"/>
                        <a:t> pieces of equipment. </a:t>
                      </a:r>
                      <a:endParaRPr lang="en-US" sz="105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29959"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Repair Part Stock Type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The classification of the repair parts</a:t>
                      </a:r>
                      <a:r>
                        <a:rPr lang="en-US" sz="1050" baseline="0" dirty="0" smtClean="0"/>
                        <a:t> used to complete the WO. Based on storeroom where part was issued from. 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39966"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Repair Category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Identifies</a:t>
                      </a:r>
                      <a:r>
                        <a:rPr lang="en-US" sz="1050" baseline="0" dirty="0" smtClean="0"/>
                        <a:t> if the work being performed on the Work Order is for BER, FWT, NFWT, LOSS</a:t>
                      </a:r>
                      <a:endParaRPr lang="en-US" sz="105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27473"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Total Work Order Labor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Actual labor hours as recorded on the WO.</a:t>
                      </a:r>
                      <a:endParaRPr lang="en-US" sz="105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893043"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Long</a:t>
                      </a:r>
                      <a:r>
                        <a:rPr lang="en-US" sz="1050" b="1" baseline="0" dirty="0" smtClean="0"/>
                        <a:t> Description</a:t>
                      </a:r>
                      <a:endParaRPr lang="en-US" sz="1050" b="1" dirty="0" smtClean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The long description, taken</a:t>
                      </a:r>
                      <a:r>
                        <a:rPr lang="en-US" sz="1050" baseline="0" dirty="0" smtClean="0"/>
                        <a:t> from the WO, describing what was completed on the WO.</a:t>
                      </a:r>
                      <a:endParaRPr lang="en-US" sz="105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174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3" y="2119312"/>
            <a:ext cx="7837487" cy="2452687"/>
          </a:xfrm>
        </p:spPr>
        <p:txBody>
          <a:bodyPr>
            <a:normAutofit/>
          </a:bodyPr>
          <a:lstStyle/>
          <a:p>
            <a:r>
              <a:rPr lang="en-US" dirty="0" smtClean="0"/>
              <a:t>Understanding the Original Work Order Details Report for the ATMP effort.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79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Fields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10/30/2015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78488"/>
              </p:ext>
            </p:extLst>
          </p:nvPr>
        </p:nvGraphicFramePr>
        <p:xfrm>
          <a:off x="247125" y="1072054"/>
          <a:ext cx="8618220" cy="4223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890"/>
                <a:gridCol w="2903220"/>
                <a:gridCol w="2154555"/>
                <a:gridCol w="2154555"/>
              </a:tblGrid>
              <a:tr h="2889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Field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Field</a:t>
                      </a:r>
                      <a:r>
                        <a:rPr lang="en-US" sz="1200" baseline="0" dirty="0" smtClean="0"/>
                        <a:t> Description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Comments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Status</a:t>
                      </a:r>
                      <a:endParaRPr lang="en-US" sz="1200" dirty="0"/>
                    </a:p>
                  </a:txBody>
                  <a:tcPr/>
                </a:tc>
              </a:tr>
              <a:tr h="45128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Report 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date when this record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was created/updated in CRIS.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Populated on all Work Orders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Removed to reduce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confusion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641294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Training Functional</a:t>
                      </a:r>
                      <a:r>
                        <a:rPr lang="en-US" sz="1200" baseline="0" dirty="0" smtClean="0"/>
                        <a:t> Area defined on the WO.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SW adjustment</a:t>
                      </a:r>
                      <a:r>
                        <a:rPr lang="en-US" sz="1200" baseline="0" dirty="0" smtClean="0"/>
                        <a:t> in place to ensure field is populated on all Work Orders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Retained</a:t>
                      </a:r>
                    </a:p>
                  </a:txBody>
                  <a:tcPr/>
                </a:tc>
              </a:tr>
              <a:tr h="641294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SubTFA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Sub-Training</a:t>
                      </a:r>
                      <a:r>
                        <a:rPr lang="en-US" sz="1200" baseline="0" dirty="0" smtClean="0"/>
                        <a:t> Functional Area defined on the WO.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SW adjustment</a:t>
                      </a:r>
                      <a:r>
                        <a:rPr lang="en-US" sz="1200" baseline="0" dirty="0" smtClean="0"/>
                        <a:t> in place to ensure field is populated on all Work Orders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Retained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</a:tr>
              <a:tr h="288978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System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Internal Raytheon Tracking</a:t>
                      </a:r>
                      <a:r>
                        <a:rPr lang="en-US" sz="1200" baseline="0" dirty="0" smtClean="0"/>
                        <a:t> Identifier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Populated on all Work Orders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Retained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641294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Device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identifying</a:t>
                      </a:r>
                      <a:r>
                        <a:rPr lang="en-US" sz="1200" baseline="0" dirty="0" smtClean="0"/>
                        <a:t> device number as documented on the WO. (If reported to WTA in the case of depot repair components)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Currently in</a:t>
                      </a:r>
                      <a:r>
                        <a:rPr lang="en-US" sz="1200" baseline="0" dirty="0" smtClean="0"/>
                        <a:t> SW beta testing to ensure auto-population on all non-Depot Work Orders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Retained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</a:tr>
              <a:tr h="288978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Contractor Performance Factor.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Populated on all Work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Removed to reduce confusion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45128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geographic location where the WO originated.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Populated on all Work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Retained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6216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Fields Continued…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10/30/2015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593248"/>
              </p:ext>
            </p:extLst>
          </p:nvPr>
        </p:nvGraphicFramePr>
        <p:xfrm>
          <a:off x="262891" y="1119351"/>
          <a:ext cx="8618221" cy="5503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958"/>
                <a:gridCol w="2363153"/>
                <a:gridCol w="2154555"/>
                <a:gridCol w="2154555"/>
              </a:tblGrid>
              <a:tr h="2910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Field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Field</a:t>
                      </a:r>
                      <a:r>
                        <a:rPr lang="en-US" sz="1200" baseline="0" dirty="0" smtClean="0"/>
                        <a:t> Description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Comments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Status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Work Order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short</a:t>
                      </a:r>
                      <a:r>
                        <a:rPr lang="en-US" sz="1200" baseline="0" dirty="0" smtClean="0"/>
                        <a:t> description (Title) of the work that was performed on the WO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Populated on all completed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Work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Retained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Work Order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identifying number</a:t>
                      </a:r>
                      <a:r>
                        <a:rPr lang="en-US" sz="1200" baseline="0" dirty="0" smtClean="0"/>
                        <a:t> to locate the WO by in Maximo.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Populated on all Work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Retained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Work Order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workflow status of the WO in Maximo.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Populated on all Work Orders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Removed.  All work orders displayed are completed or closed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Work Order</a:t>
                      </a:r>
                      <a:r>
                        <a:rPr lang="en-US" sz="1200" b="1" baseline="0" dirty="0" smtClean="0"/>
                        <a:t> Priority Description</a:t>
                      </a:r>
                      <a:endParaRPr 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priority of the</a:t>
                      </a:r>
                      <a:r>
                        <a:rPr lang="en-US" sz="1200" baseline="0" dirty="0" smtClean="0"/>
                        <a:t> maintenance action.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Populated</a:t>
                      </a:r>
                      <a:r>
                        <a:rPr lang="en-US" sz="1200" baseline="0" dirty="0" smtClean="0"/>
                        <a:t> on all Work Orders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Retained and updated to note</a:t>
                      </a:r>
                      <a:r>
                        <a:rPr lang="en-US" sz="1200" baseline="0" dirty="0" smtClean="0"/>
                        <a:t> it is the description of the WO priority. 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Work Order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type of work that was</a:t>
                      </a:r>
                      <a:r>
                        <a:rPr lang="en-US" sz="1200" baseline="0" dirty="0" smtClean="0"/>
                        <a:t> performed on the WO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Populated on all Work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Retained. Bidder’s library does not contain Work Order</a:t>
                      </a:r>
                      <a:r>
                        <a:rPr lang="en-US" sz="1200" baseline="0" dirty="0" smtClean="0"/>
                        <a:t> actions that are Raytheon proprietary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WO Type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 smtClean="0"/>
                        <a:t>Brief description of the WO Type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Populated on all Work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Retained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Follow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 smtClean="0"/>
                        <a:t>Follow up</a:t>
                      </a:r>
                      <a:r>
                        <a:rPr lang="en-US" sz="1200" baseline="0" dirty="0" smtClean="0"/>
                        <a:t> identifies if the Work Order has any related maintenance records such as child Work Orders or Service Requests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Populated with a 0</a:t>
                      </a:r>
                      <a:r>
                        <a:rPr lang="en-US" sz="1200" baseline="0" dirty="0" smtClean="0"/>
                        <a:t> for where there are no related records and a 1 for Work Orders that have related records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Removed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to reduce confusion. Multiple Work Orders for a single maintenance action have been blended together in the library so as to allow holistic depiction of entire maintenance action. 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925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Fields Continued…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10/30/2015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174139"/>
              </p:ext>
            </p:extLst>
          </p:nvPr>
        </p:nvGraphicFramePr>
        <p:xfrm>
          <a:off x="252249" y="1103587"/>
          <a:ext cx="8607972" cy="5361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644"/>
                <a:gridCol w="2360342"/>
                <a:gridCol w="2151993"/>
                <a:gridCol w="2151993"/>
              </a:tblGrid>
              <a:tr h="3241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Field</a:t>
                      </a:r>
                      <a:r>
                        <a:rPr lang="en-US" sz="1200" baseline="0" dirty="0" smtClean="0"/>
                        <a:t> Description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Comments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Status</a:t>
                      </a:r>
                      <a:endParaRPr lang="en-US" sz="1200" dirty="0"/>
                    </a:p>
                  </a:txBody>
                  <a:tcPr/>
                </a:tc>
              </a:tr>
              <a:tr h="513278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Problem Reported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 smtClean="0"/>
                        <a:t>The date and time the WO was created.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Populated</a:t>
                      </a:r>
                      <a:r>
                        <a:rPr lang="en-US" sz="1200" baseline="0" dirty="0" smtClean="0"/>
                        <a:t> on all Work Orders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Retained</a:t>
                      </a:r>
                      <a:endParaRPr lang="en-US" sz="1200" dirty="0"/>
                    </a:p>
                  </a:txBody>
                  <a:tcPr/>
                </a:tc>
              </a:tr>
              <a:tr h="74150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Action 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 smtClean="0"/>
                        <a:t>The date and time the WO was closed.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SW adjustment</a:t>
                      </a:r>
                      <a:r>
                        <a:rPr lang="en-US" sz="1200" baseline="0" dirty="0" smtClean="0"/>
                        <a:t> in place to ensure field is populated on all Work Orders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Retained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</a:tr>
              <a:tr h="104363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Time To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chronological</a:t>
                      </a:r>
                      <a:r>
                        <a:rPr lang="en-US" sz="1200" baseline="0" dirty="0" smtClean="0"/>
                        <a:t> difference (in days) between the Action Reported and Action Completed.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Field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Updated from Time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to Repair to Time to Return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91308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Location Drill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Functional</a:t>
                      </a:r>
                      <a:r>
                        <a:rPr lang="en-US" sz="1200" baseline="0" dirty="0" smtClean="0"/>
                        <a:t> operating location within training device / system the Work Order is being written against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Populated on all completed Work Orders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Retained</a:t>
                      </a:r>
                      <a:endParaRPr lang="en-US" sz="1200" dirty="0"/>
                    </a:p>
                  </a:txBody>
                  <a:tcPr/>
                </a:tc>
              </a:tr>
              <a:tr h="91308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Location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description</a:t>
                      </a:r>
                      <a:r>
                        <a:rPr lang="en-US" sz="1200" baseline="0" dirty="0" smtClean="0"/>
                        <a:t> of the identifying Maximo Functional location.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Populated</a:t>
                      </a:r>
                      <a:r>
                        <a:rPr lang="en-US" sz="1200" baseline="0" dirty="0" smtClean="0"/>
                        <a:t> on all completed Work Orders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Retained</a:t>
                      </a:r>
                      <a:endParaRPr lang="en-US" sz="1200" dirty="0"/>
                    </a:p>
                  </a:txBody>
                  <a:tcPr/>
                </a:tc>
              </a:tr>
              <a:tr h="91308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Location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operating</a:t>
                      </a:r>
                      <a:r>
                        <a:rPr lang="en-US" sz="1200" baseline="0" dirty="0" smtClean="0"/>
                        <a:t> status of the location.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Removed to reduce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confusion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8063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Fields Continued…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10/30/2015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539260"/>
              </p:ext>
            </p:extLst>
          </p:nvPr>
        </p:nvGraphicFramePr>
        <p:xfrm>
          <a:off x="199828" y="1228703"/>
          <a:ext cx="8618220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630"/>
                <a:gridCol w="2697480"/>
                <a:gridCol w="2154555"/>
                <a:gridCol w="21545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Field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Field</a:t>
                      </a:r>
                      <a:r>
                        <a:rPr lang="en-US" sz="1200" baseline="0" dirty="0" smtClean="0"/>
                        <a:t> Description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Comments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Failed Part Name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name of the part that was listed as the failed part on the WO.</a:t>
                      </a:r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This field is required</a:t>
                      </a:r>
                      <a:r>
                        <a:rPr lang="en-US" sz="1200" baseline="0" dirty="0" smtClean="0"/>
                        <a:t> for corrective action Work Orders only. </a:t>
                      </a:r>
                      <a:r>
                        <a:rPr lang="en-US" sz="1200" dirty="0" smtClean="0"/>
                        <a:t>SW adjustment</a:t>
                      </a:r>
                      <a:r>
                        <a:rPr lang="en-US" sz="1200" baseline="0" dirty="0" smtClean="0"/>
                        <a:t> in place to ensure field is populated on all Work Orders</a:t>
                      </a:r>
                      <a:endParaRPr lang="en-US" sz="1200" dirty="0" smtClean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Modified Name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from Failed Part Name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to Affected Part Name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Failed Part Number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identifying part number for the failed part on the WO.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This field is required</a:t>
                      </a:r>
                      <a:r>
                        <a:rPr lang="en-US" sz="1200" baseline="0" dirty="0" smtClean="0"/>
                        <a:t> for corrective action Work Orders only. </a:t>
                      </a:r>
                      <a:r>
                        <a:rPr lang="en-US" sz="1200" dirty="0" smtClean="0"/>
                        <a:t>SW adjustment</a:t>
                      </a:r>
                      <a:r>
                        <a:rPr lang="en-US" sz="1200" baseline="0" dirty="0" smtClean="0"/>
                        <a:t> in place to ensure field is populated on all Work Orders</a:t>
                      </a:r>
                      <a:endParaRPr lang="en-US" sz="1200" dirty="0" smtClean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Modified Name from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Failed Part Number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to Affected Part Number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Maintenance Action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</a:t>
                      </a:r>
                      <a:r>
                        <a:rPr lang="en-US" sz="1200" baseline="0" dirty="0" smtClean="0"/>
                        <a:t> action that was taken to complete the WO. “Repaired at bench”, for example.</a:t>
                      </a:r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Retain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Storeroom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Maximo storeroom that any repair supplies were taken from in support of this WO. 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Only populated</a:t>
                      </a:r>
                      <a:r>
                        <a:rPr lang="en-US" sz="1200" baseline="0" dirty="0" smtClean="0"/>
                        <a:t> when parts were consumed from storeroom on Work Order</a:t>
                      </a:r>
                      <a:endParaRPr lang="en-US" sz="1200" dirty="0" smtClean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Removed.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 Action addressed with number of parts removed from Storeroom.</a:t>
                      </a:r>
                      <a:endParaRPr 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Storeroom Description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description of the Maximo Storeroom.</a:t>
                      </a:r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Only populated</a:t>
                      </a:r>
                      <a:r>
                        <a:rPr lang="en-US" sz="1200" baseline="0" dirty="0" smtClean="0"/>
                        <a:t> when parts were consumed from storeroom on Work Order</a:t>
                      </a:r>
                      <a:endParaRPr lang="en-US" sz="1200" dirty="0" smtClean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Removed to reduce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confusion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7314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Fields Continued…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10/30/2015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650034"/>
              </p:ext>
            </p:extLst>
          </p:nvPr>
        </p:nvGraphicFramePr>
        <p:xfrm>
          <a:off x="262891" y="1240525"/>
          <a:ext cx="8618221" cy="5350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13"/>
                <a:gridCol w="2380298"/>
                <a:gridCol w="2154555"/>
                <a:gridCol w="2154555"/>
              </a:tblGrid>
              <a:tr h="41684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Field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Field</a:t>
                      </a:r>
                      <a:r>
                        <a:rPr lang="en-US" sz="1200" baseline="0" dirty="0" smtClean="0"/>
                        <a:t> Description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Comments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Status</a:t>
                      </a:r>
                      <a:endParaRPr lang="en-US" sz="1200" dirty="0"/>
                    </a:p>
                  </a:txBody>
                  <a:tcPr/>
                </a:tc>
              </a:tr>
              <a:tr h="71948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BIN Number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identifying Maximo BIN number from which repair parts were used.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Only populated</a:t>
                      </a:r>
                      <a:r>
                        <a:rPr lang="en-US" sz="1200" baseline="0" dirty="0" smtClean="0"/>
                        <a:t> when parts were consumed from storeroom on Work Order</a:t>
                      </a:r>
                      <a:endParaRPr lang="en-US" sz="1200" dirty="0" smtClean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Removed to reduce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confusion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1948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Number of Parts From</a:t>
                      </a:r>
                      <a:r>
                        <a:rPr lang="en-US" sz="1200" b="1" baseline="0" dirty="0" smtClean="0"/>
                        <a:t> Storeroom</a:t>
                      </a:r>
                      <a:endParaRPr lang="en-US" sz="1200" b="1" dirty="0" smtClean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quantity of parts</a:t>
                      </a:r>
                      <a:r>
                        <a:rPr lang="en-US" sz="1200" baseline="0" dirty="0" smtClean="0"/>
                        <a:t> consumed on the WO that came from a Maximo storeroom.</a:t>
                      </a:r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Only populated</a:t>
                      </a:r>
                      <a:r>
                        <a:rPr lang="en-US" sz="1200" baseline="0" dirty="0" smtClean="0"/>
                        <a:t> when parts were consumed from storeroom on Work Order</a:t>
                      </a:r>
                      <a:endParaRPr lang="en-US" sz="1200" dirty="0" smtClean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Retain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71948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Number of Parts From PO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quantity of parts consumed on a WO that were ordered directly</a:t>
                      </a:r>
                      <a:r>
                        <a:rPr lang="en-US" sz="1200" baseline="0" dirty="0" smtClean="0"/>
                        <a:t> on a PO.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Only populated when</a:t>
                      </a:r>
                      <a:r>
                        <a:rPr lang="en-US" sz="1200" baseline="0" dirty="0" smtClean="0"/>
                        <a:t> parts were issued to Work Order from a Purchase Order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Retain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9250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Vendor</a:t>
                      </a:r>
                    </a:p>
                  </a:txBody>
                  <a:tcPr marL="7620" marR="7620" marT="762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Identifies the vendor</a:t>
                      </a:r>
                      <a:r>
                        <a:rPr lang="en-US" sz="1200" baseline="0" dirty="0" smtClean="0"/>
                        <a:t> from whom the </a:t>
                      </a:r>
                      <a:r>
                        <a:rPr lang="en-US" sz="1200" dirty="0" smtClean="0"/>
                        <a:t>materials/</a:t>
                      </a:r>
                      <a:r>
                        <a:rPr lang="en-US" sz="1200" baseline="0" dirty="0" smtClean="0"/>
                        <a:t> services were </a:t>
                      </a:r>
                      <a:r>
                        <a:rPr lang="en-US" sz="1200" dirty="0" smtClean="0"/>
                        <a:t>required for Work Order  </a:t>
                      </a:r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Only populated when vendor is required</a:t>
                      </a:r>
                      <a:r>
                        <a:rPr lang="en-US" sz="1200" baseline="0" dirty="0" smtClean="0"/>
                        <a:t> to complete maintenance action</a:t>
                      </a:r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Removed.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 Action addressed with number of parts from PO.</a:t>
                      </a:r>
                      <a:endParaRPr lang="en-US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sz="12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92504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Date Sent</a:t>
                      </a:r>
                      <a:r>
                        <a:rPr lang="en-US" sz="1200" b="1" baseline="0" dirty="0" smtClean="0"/>
                        <a:t> to Vendor</a:t>
                      </a:r>
                      <a:endParaRPr lang="en-US" sz="1200" b="1" dirty="0" smtClean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 item(s)</a:t>
                      </a:r>
                      <a:r>
                        <a:rPr lang="en-US" sz="1200" baseline="0" dirty="0" smtClean="0"/>
                        <a:t> were</a:t>
                      </a:r>
                      <a:r>
                        <a:rPr lang="en-US" sz="1200" dirty="0" smtClean="0"/>
                        <a:t> shipped</a:t>
                      </a:r>
                      <a:r>
                        <a:rPr lang="en-US" sz="1200" baseline="0" dirty="0" smtClean="0"/>
                        <a:t> to vendor or materials were requested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Only populated when vendor is required</a:t>
                      </a:r>
                      <a:r>
                        <a:rPr lang="en-US" sz="1200" baseline="0" dirty="0" smtClean="0"/>
                        <a:t> to complete maintenance action</a:t>
                      </a:r>
                      <a:endParaRPr lang="en-US" sz="1200" dirty="0" smtClean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Retain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92504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Date Received</a:t>
                      </a:r>
                      <a:r>
                        <a:rPr lang="en-US" sz="1200" b="1" baseline="0" dirty="0" smtClean="0"/>
                        <a:t> from Vendor</a:t>
                      </a:r>
                      <a:endParaRPr lang="en-US" sz="1200" b="1" dirty="0" smtClean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 item(s)</a:t>
                      </a:r>
                      <a:r>
                        <a:rPr lang="en-US" sz="1200" baseline="0" dirty="0" smtClean="0"/>
                        <a:t> or material were received from vendor</a:t>
                      </a:r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Only populated when vendor is required</a:t>
                      </a:r>
                      <a:r>
                        <a:rPr lang="en-US" sz="1200" baseline="0" dirty="0" smtClean="0"/>
                        <a:t> to complete maintenance action</a:t>
                      </a:r>
                      <a:endParaRPr lang="en-US" sz="1200" dirty="0" smtClean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Retain</a:t>
                      </a:r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543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Fields Continued…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10/30/2015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42796"/>
              </p:ext>
            </p:extLst>
          </p:nvPr>
        </p:nvGraphicFramePr>
        <p:xfrm>
          <a:off x="268408" y="1094300"/>
          <a:ext cx="8618221" cy="5138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3088"/>
                <a:gridCol w="2466023"/>
                <a:gridCol w="2154555"/>
                <a:gridCol w="2154555"/>
              </a:tblGrid>
              <a:tr h="4525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Field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Field</a:t>
                      </a:r>
                      <a:r>
                        <a:rPr lang="en-US" sz="1200" baseline="0" dirty="0" smtClean="0"/>
                        <a:t> Description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Comments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Status</a:t>
                      </a:r>
                      <a:endParaRPr lang="en-US" sz="1200" dirty="0"/>
                    </a:p>
                  </a:txBody>
                  <a:tcPr/>
                </a:tc>
              </a:tr>
              <a:tr h="78105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Repair Nomenclature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description</a:t>
                      </a:r>
                      <a:r>
                        <a:rPr lang="en-US" sz="1200" baseline="0" dirty="0" smtClean="0"/>
                        <a:t> of the parts used for repair on the WO.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Only populate when part</a:t>
                      </a:r>
                      <a:r>
                        <a:rPr lang="en-US" sz="1200" baseline="0" dirty="0" smtClean="0"/>
                        <a:t>s are consumed on Work Order</a:t>
                      </a:r>
                      <a:endParaRPr lang="en-US" sz="1200" dirty="0" smtClean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Retain.  Name Changed to Repair_Part_Name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78105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Repair Part Number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identifying part number for repair parts listed on the WO.</a:t>
                      </a:r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Only populated</a:t>
                      </a:r>
                      <a:r>
                        <a:rPr lang="en-US" sz="1200" baseline="0" dirty="0" smtClean="0"/>
                        <a:t> when parts were consumed from storeroom on Work Order</a:t>
                      </a:r>
                      <a:endParaRPr lang="en-US" sz="1200" dirty="0" smtClean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Retain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78105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Stock Type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classification of the repair parts</a:t>
                      </a:r>
                      <a:r>
                        <a:rPr lang="en-US" sz="1200" baseline="0" dirty="0" smtClean="0"/>
                        <a:t> used to complete the WO.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Only populated</a:t>
                      </a:r>
                      <a:r>
                        <a:rPr lang="en-US" sz="1200" baseline="0" dirty="0" smtClean="0"/>
                        <a:t> when parts were consumed from storeroom on Work Order</a:t>
                      </a:r>
                      <a:endParaRPr lang="en-US" sz="1200" dirty="0" smtClean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Retain.  Name Changed to Repair_Part_stocktype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78105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Repair Category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Identifies</a:t>
                      </a:r>
                      <a:r>
                        <a:rPr lang="en-US" sz="1200" baseline="0" dirty="0" smtClean="0"/>
                        <a:t> if the work being performed on the Work Order is for BER, FWT, NFWT, LOSS</a:t>
                      </a:r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Only required</a:t>
                      </a:r>
                      <a:r>
                        <a:rPr lang="en-US" sz="1200" baseline="0" dirty="0" smtClean="0"/>
                        <a:t> for COR Work Orders</a:t>
                      </a:r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Retain</a:t>
                      </a:r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78105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GOVMATANDSERVICECOST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 Work Order labor and material cost to the government.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Removed.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8105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ACTLABORHRS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Actual labor hours as recorded on the WO.</a:t>
                      </a:r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Retain. Name Changed to Total_Work_Order_Labor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8769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Fields Continued…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389F-DE1D-44C7-B37E-89BCC2F680BE}" type="datetime1">
              <a:rPr lang="en-US" smtClean="0"/>
              <a:pPr/>
              <a:t>10/30/2015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530283"/>
              </p:ext>
            </p:extLst>
          </p:nvPr>
        </p:nvGraphicFramePr>
        <p:xfrm>
          <a:off x="247125" y="1116768"/>
          <a:ext cx="8618220" cy="528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784"/>
                <a:gridCol w="3158326"/>
                <a:gridCol w="2154555"/>
                <a:gridCol w="2154555"/>
              </a:tblGrid>
              <a:tr h="42740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Field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Field</a:t>
                      </a:r>
                      <a:r>
                        <a:rPr lang="en-US" sz="1400" baseline="0" dirty="0" smtClean="0"/>
                        <a:t> Description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Status</a:t>
                      </a:r>
                      <a:endParaRPr lang="en-US" sz="1400" dirty="0"/>
                    </a:p>
                  </a:txBody>
                  <a:tcPr/>
                </a:tc>
              </a:tr>
              <a:tr h="42740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Labor Cost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</a:t>
                      </a:r>
                      <a:r>
                        <a:rPr lang="en-US" sz="1200" baseline="0" dirty="0" smtClean="0"/>
                        <a:t> total cost of labor on the WO.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Removed.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7709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Device Degraded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If the device</a:t>
                      </a:r>
                      <a:r>
                        <a:rPr lang="en-US" sz="1200" baseline="0" dirty="0" smtClean="0"/>
                        <a:t> was put into a degraded status during the execution of the WO.</a:t>
                      </a:r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Removed from Work Order and replaced</a:t>
                      </a:r>
                      <a:r>
                        <a:rPr lang="en-US" sz="1200" baseline="0" dirty="0" smtClean="0"/>
                        <a:t> with single field: NMC, PMC, FMC</a:t>
                      </a:r>
                      <a:endParaRPr lang="en-US" sz="1200" dirty="0" smtClean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Removed. Replaced with Work Order Priority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7709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Device Down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If the device</a:t>
                      </a:r>
                      <a:r>
                        <a:rPr lang="en-US" sz="1200" baseline="0" dirty="0" smtClean="0"/>
                        <a:t> was put into a down status during the execution of the WO.</a:t>
                      </a:r>
                      <a:endParaRPr lang="en-US" sz="1200" dirty="0" smtClean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Removed from Work Order and replaced</a:t>
                      </a:r>
                      <a:r>
                        <a:rPr lang="en-US" sz="1200" baseline="0" dirty="0" smtClean="0"/>
                        <a:t> with single field: NMC, PMC, FMC</a:t>
                      </a:r>
                      <a:endParaRPr lang="en-US" sz="1200" dirty="0" smtClean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Removed. Replaced with Work Order Priority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7709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Device OK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If the device</a:t>
                      </a:r>
                      <a:r>
                        <a:rPr lang="en-US" sz="1200" baseline="0" dirty="0" smtClean="0"/>
                        <a:t> was remained in an up status during the execution of the WO.</a:t>
                      </a:r>
                      <a:endParaRPr lang="en-US" sz="1200" dirty="0" smtClean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Removed from Work Order and replaced</a:t>
                      </a:r>
                      <a:r>
                        <a:rPr lang="en-US" sz="1200" baseline="0" dirty="0" smtClean="0"/>
                        <a:t> with single field: NMC, PMC, FMC</a:t>
                      </a:r>
                      <a:endParaRPr lang="en-US" sz="1200" dirty="0" smtClean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Removed. Replaced with Work Order Priority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7709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System Degraded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If the system</a:t>
                      </a:r>
                      <a:r>
                        <a:rPr lang="en-US" sz="1200" baseline="0" dirty="0" smtClean="0"/>
                        <a:t> was put into a degraded status during the execution of the WO.</a:t>
                      </a:r>
                      <a:endParaRPr lang="en-US" sz="1200" dirty="0" smtClean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Removed from Work Order and replaced</a:t>
                      </a:r>
                      <a:r>
                        <a:rPr lang="en-US" sz="1200" baseline="0" dirty="0" smtClean="0"/>
                        <a:t> with single field: NMC, PMC, FMC</a:t>
                      </a:r>
                      <a:endParaRPr lang="en-US" sz="1200" dirty="0" smtClean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Removed. Replaced with Work Order Priority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7709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System</a:t>
                      </a:r>
                    </a:p>
                    <a:p>
                      <a:r>
                        <a:rPr lang="en-US" sz="1200" b="1" dirty="0" smtClean="0"/>
                        <a:t>Down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If the system</a:t>
                      </a:r>
                      <a:r>
                        <a:rPr lang="en-US" sz="1200" baseline="0" dirty="0" smtClean="0"/>
                        <a:t> was put into a down status during the execution of the WO.</a:t>
                      </a:r>
                      <a:endParaRPr lang="en-US" sz="1200" dirty="0" smtClean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Removed from Work Order and replaced</a:t>
                      </a:r>
                      <a:r>
                        <a:rPr lang="en-US" sz="1200" baseline="0" dirty="0" smtClean="0"/>
                        <a:t> with single field: NMC, PMC, FMC</a:t>
                      </a:r>
                      <a:endParaRPr lang="en-US" sz="1200" dirty="0" smtClean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Removed. Replaced with Work Order Priority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7709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System OK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If the system</a:t>
                      </a:r>
                      <a:r>
                        <a:rPr lang="en-US" sz="1200" baseline="0" dirty="0" smtClean="0"/>
                        <a:t> was remained in an up status during the execution of the WO.</a:t>
                      </a:r>
                      <a:endParaRPr lang="en-US" sz="1200" dirty="0" smtClean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Removed from Work Order and replaced</a:t>
                      </a:r>
                      <a:r>
                        <a:rPr lang="en-US" sz="1200" baseline="0" dirty="0" smtClean="0"/>
                        <a:t> with single field: NMC, PMC, FMC</a:t>
                      </a:r>
                      <a:endParaRPr lang="en-US" sz="1200" dirty="0" smtClean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Removed. Replaced with Work Order Priority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5035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Raytheon Corporate">
      <a:dk1>
        <a:srgbClr val="000000"/>
      </a:dk1>
      <a:lt1>
        <a:srgbClr val="FFFFFF"/>
      </a:lt1>
      <a:dk2>
        <a:srgbClr val="000000"/>
      </a:dk2>
      <a:lt2>
        <a:srgbClr val="B5B5B5"/>
      </a:lt2>
      <a:accent1>
        <a:srgbClr val="95A289"/>
      </a:accent1>
      <a:accent2>
        <a:srgbClr val="DAD9AD"/>
      </a:accent2>
      <a:accent3>
        <a:srgbClr val="7C96A1"/>
      </a:accent3>
      <a:accent4>
        <a:srgbClr val="CE1126"/>
      </a:accent4>
      <a:accent5>
        <a:srgbClr val="AC9F89"/>
      </a:accent5>
      <a:accent6>
        <a:srgbClr val="666465"/>
      </a:accent6>
      <a:hlink>
        <a:srgbClr val="7C96A1"/>
      </a:hlink>
      <a:folHlink>
        <a:srgbClr val="666465"/>
      </a:folHlink>
    </a:clrScheme>
    <a:fontScheme name="Raytheo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5B5B5"/>
        </a:solidFill>
        <a:ln w="12700" algn="ctr">
          <a:noFill/>
          <a:miter lim="800000"/>
          <a:headEnd/>
          <a:tailEnd/>
        </a:ln>
      </a:spPr>
      <a:bodyPr wrap="none" anchor="ctr"/>
      <a:lstStyle>
        <a:defPPr>
          <a:defRPr dirty="0" err="1" smtClean="0"/>
        </a:defPPr>
      </a:lstStyle>
    </a:spDef>
    <a:lnDef>
      <a:spPr>
        <a:ln w="12700">
          <a:solidFill>
            <a:srgbClr val="B5B5B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1170</TotalTime>
  <Words>2344</Words>
  <Application>Microsoft Office PowerPoint</Application>
  <PresentationFormat>On-screen Show (4:3)</PresentationFormat>
  <Paragraphs>358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Wingdings</vt:lpstr>
      <vt:lpstr>blank</vt:lpstr>
      <vt:lpstr>PowerPoint Presentation</vt:lpstr>
      <vt:lpstr>Understanding the Original Work Order Details Report for the ATMP effort.</vt:lpstr>
      <vt:lpstr>Reporting Fields</vt:lpstr>
      <vt:lpstr>Reporting Fields Continued…</vt:lpstr>
      <vt:lpstr>Reporting Fields Continued…</vt:lpstr>
      <vt:lpstr>Reporting Fields Continued…</vt:lpstr>
      <vt:lpstr>Reporting Fields Continued…</vt:lpstr>
      <vt:lpstr>Reporting Fields Continued…</vt:lpstr>
      <vt:lpstr>Reporting Fields Continued…</vt:lpstr>
      <vt:lpstr>Reporting Fields Continued…</vt:lpstr>
      <vt:lpstr>PowerPoint Presentation</vt:lpstr>
      <vt:lpstr>Report Information</vt:lpstr>
      <vt:lpstr>Reporting Fields</vt:lpstr>
      <vt:lpstr>Reporting Fields Continued…</vt:lpstr>
      <vt:lpstr>Reporting Fields Continued…</vt:lpstr>
      <vt:lpstr>Reporting Fields Continued…</vt:lpstr>
      <vt:lpstr>Reporting Fields Continued…</vt:lpstr>
      <vt:lpstr>Reporting Fields Continued…</vt:lpstr>
    </vt:vector>
  </TitlesOfParts>
  <Company>Raytheon</Company>
  <LinksUpToDate>false</LinksUpToDate>
  <SharedDoc>false</SharedDoc>
  <HyperlinksChanged>false</HyperlinksChanged>
  <AppVersion>15.0000</AppVersion>
</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PowerPoint Presentation</dc:title>
  <dc:subject>[rtnipcontrolcode:unrestricted|rtnipcontrolcodevm:noipvm|rtnexportcontrolcountry:usa|rtnexportcontrolcode:otherinfo|rtnexportcontrolcodevm:nousecvm|]</dc:subject>
  <dc:creator>Patrick E Panzella</dc:creator>
  <keywords>Raytheon</keywords>
  <dc:description>Template: Mark Johnson, Silver Fox Productions
Formatting:
Event Date:
Event Location:
Audience Type: Internal</dc:description>
  <lastModifiedBy>Ronald J Harris</lastModifiedBy>
  <revision>73</revision>
  <lastPrinted>2015-08-11T14:51:28.0000000Z</lastPrinted>
  <dcterms:created xsi:type="dcterms:W3CDTF">2015-05-06T19:08:26.0000000Z</dcterms:created>
  <dcterms:modified xsi:type="dcterms:W3CDTF">2015-10-30T20:05:11.0000000Z</dcterms:modified>
</coreProperties>
</file>

<file path=docProps/custom.xml><?xml version="1.0" encoding="utf-8"?>
<op:Properties xmlns:op="http://schemas.openxmlformats.org/officeDocument/2006/custom-properties">
  <op:property fmtid="{D5CDD505-2E9C-101B-9397-08002B2CF9AE}" pid="2" name="bjDocumentLabelXML">
    <vt:lpwstr xmlns:vt="http://schemas.openxmlformats.org/officeDocument/2006/docPropsVTypes">&lt;?xml version="1.0" encoding="us-ascii"?&gt;&lt;sisl xmlns:xsd="http://www.w3.org/2001/XMLSchema" xmlns:xsi="http://www.w3.org/2001/XMLSchema-instance" sislVersion="0" policy="cde53ac1-bf5f-4aae-9cf1-07509e23a4b0" origin="userSelected" xmlns="http://www.boldonj</vt:lpwstr>
  </op:property>
  <op:property fmtid="{D5CDD505-2E9C-101B-9397-08002B2CF9AE}" pid="3" name="bjDocumentLabelXML-0">
    <vt:lpwstr xmlns:vt="http://schemas.openxmlformats.org/officeDocument/2006/docPropsVTypes">ames.com/2008/01/sie/internal/label"&gt;&lt;element uid="dececbd6-da3b-46fe-8f00-f9d9deea2ee1" value="" /&gt;&lt;element uid="bbbf7bf4-4f4f-4189-9c5e-65015de8a6ad" value="" /&gt;&lt;element uid="bba94c65-ac3d-4f34-b2e1-8de11ef6f01c" value="" /&gt;&lt;element uid="bc2b7c01-6db1-4</vt:lpwstr>
  </op:property>
  <op:property fmtid="{D5CDD505-2E9C-101B-9397-08002B2CF9AE}" pid="4" name="bjDocumentLabelXML-1">
    <vt:lpwstr xmlns:vt="http://schemas.openxmlformats.org/officeDocument/2006/docPropsVTypes">e7d-88d1-fc61674f86fd" value="" /&gt;&lt;element uid="92e993a3-af32-4afb-aa19-3a49cdb82c7a" value="" /&gt;&lt;/sisl&gt;</vt:lpwstr>
  </op:property>
  <op:property fmtid="{D5CDD505-2E9C-101B-9397-08002B2CF9AE}" pid="5" name="rtnipcontrolcode">
    <vt:lpwstr xmlns:vt="http://schemas.openxmlformats.org/officeDocument/2006/docPropsVTypes">unrestricted</vt:lpwstr>
  </op:property>
  <op:property fmtid="{D5CDD505-2E9C-101B-9397-08002B2CF9AE}" pid="6" name="rtnipcontrolcodevm">
    <vt:lpwstr xmlns:vt="http://schemas.openxmlformats.org/officeDocument/2006/docPropsVTypes">noipvm</vt:lpwstr>
  </op:property>
  <op:property fmtid="{D5CDD505-2E9C-101B-9397-08002B2CF9AE}" pid="7" name="rtnexportcontrolcountry">
    <vt:lpwstr xmlns:vt="http://schemas.openxmlformats.org/officeDocument/2006/docPropsVTypes">usa</vt:lpwstr>
  </op:property>
  <op:property fmtid="{D5CDD505-2E9C-101B-9397-08002B2CF9AE}" pid="8" name="rtnexportcontrolcode">
    <vt:lpwstr xmlns:vt="http://schemas.openxmlformats.org/officeDocument/2006/docPropsVTypes">otherinfo</vt:lpwstr>
  </op:property>
  <op:property fmtid="{D5CDD505-2E9C-101B-9397-08002B2CF9AE}" pid="9" name="rtnexportcontrolcodevm">
    <vt:lpwstr xmlns:vt="http://schemas.openxmlformats.org/officeDocument/2006/docPropsVTypes">nousecvm</vt:lpwstr>
  </op:property>
  <op:property fmtid="{D5CDD505-2E9C-101B-9397-08002B2CF9AE}" pid="10" name="bjLabelRefreshRequired">
    <vt:lpwstr xmlns:vt="http://schemas.openxmlformats.org/officeDocument/2006/docPropsVTypes">FileClassifier</vt:lpwstr>
  </op:property>
</op:Properties>
</file>