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81" r:id="rId5"/>
    <p:sldId id="279" r:id="rId6"/>
    <p:sldId id="293" r:id="rId7"/>
    <p:sldId id="298" r:id="rId8"/>
    <p:sldId id="299" r:id="rId9"/>
    <p:sldId id="300" r:id="rId10"/>
    <p:sldId id="301" r:id="rId11"/>
    <p:sldId id="302" r:id="rId12"/>
    <p:sldId id="303" r:id="rId13"/>
    <p:sldId id="304" r:id="rId14"/>
    <p:sldId id="306" r:id="rId15"/>
    <p:sldId id="305" r:id="rId16"/>
    <p:sldId id="307" r:id="rId17"/>
    <p:sldId id="308" r:id="rId18"/>
    <p:sldId id="309" r:id="rId19"/>
    <p:sldId id="310" r:id="rId20"/>
    <p:sldId id="314" r:id="rId21"/>
    <p:sldId id="311" r:id="rId22"/>
    <p:sldId id="312" r:id="rId23"/>
    <p:sldId id="294" r:id="rId24"/>
    <p:sldId id="315" r:id="rId25"/>
    <p:sldId id="295" r:id="rId26"/>
    <p:sldId id="31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879" autoAdjust="0"/>
  </p:normalViewPr>
  <p:slideViewPr>
    <p:cSldViewPr snapToGrid="0">
      <p:cViewPr varScale="1">
        <p:scale>
          <a:sx n="156" d="100"/>
          <a:sy n="156" d="100"/>
        </p:scale>
        <p:origin x="340" y="96"/>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3407841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72827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2488797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61606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252635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806869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059305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96965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413965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00302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3054023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98108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03529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334957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290325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308019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4/6/2024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image" Target="../media/image13.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9.svg"/><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image" Target="../media/image17.svg"/><Relationship Id="rId19" Type="http://schemas.openxmlformats.org/officeDocument/2006/relationships/image" Target="../media/image34.png"/><Relationship Id="rId4" Type="http://schemas.openxmlformats.org/officeDocument/2006/relationships/image" Target="../media/image7.svg"/><Relationship Id="rId9" Type="http://schemas.openxmlformats.org/officeDocument/2006/relationships/image" Target="../media/image16.png"/><Relationship Id="rId14" Type="http://schemas.openxmlformats.org/officeDocument/2006/relationships/image" Target="../media/image21.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10.png"/><Relationship Id="rId7"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svg"/><Relationship Id="rId1" Type="http://schemas.openxmlformats.org/officeDocument/2006/relationships/slideLayout" Target="../slideLayouts/slideLayout6.xml"/><Relationship Id="rId6" Type="http://schemas.openxmlformats.org/officeDocument/2006/relationships/image" Target="../media/image13.svg"/><Relationship Id="rId11" Type="http://schemas.openxmlformats.org/officeDocument/2006/relationships/image" Target="../media/image14.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9.svg"/><Relationship Id="rId4" Type="http://schemas.openxmlformats.org/officeDocument/2006/relationships/image" Target="../media/image11.svg"/><Relationship Id="rId9" Type="http://schemas.openxmlformats.org/officeDocument/2006/relationships/image" Target="../media/image8.png"/><Relationship Id="rId1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Speak Now</a:t>
            </a:r>
            <a:br>
              <a:rPr lang="en-US" dirty="0"/>
            </a:br>
            <a:r>
              <a:rPr lang="en-US" sz="3200" dirty="0"/>
              <a:t>Home Assignment</a:t>
            </a:r>
            <a:endParaRPr lang="en-US" dirty="0"/>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Whisper for Classification/Scoring</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6674498" y="2018597"/>
            <a:ext cx="4679300" cy="3978071"/>
          </a:xfrm>
          <a:prstGeom prst="rect">
            <a:avLst/>
          </a:prstGeom>
          <a:noFill/>
        </p:spPr>
        <p:txBody>
          <a:bodyPr vert="horz" lIns="91440" tIns="45720" rIns="91440" bIns="45720" rtlCol="0">
            <a:normAutofit lnSpcReduction="10000"/>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Finetuning:</a:t>
            </a:r>
          </a:p>
          <a:p>
            <a:pPr lvl="2"/>
            <a:r>
              <a:rPr lang="en-US" sz="1400" dirty="0"/>
              <a:t>Replace Decoder network with a Classifier Head</a:t>
            </a:r>
          </a:p>
          <a:p>
            <a:pPr lvl="3"/>
            <a:r>
              <a:rPr lang="en-US" sz="1400" dirty="0"/>
              <a:t>This is done easily through </a:t>
            </a:r>
            <a:r>
              <a:rPr lang="en-US" sz="1400" dirty="0" err="1"/>
              <a:t>Huggingface’s</a:t>
            </a:r>
            <a:r>
              <a:rPr lang="en-US" sz="1400" dirty="0"/>
              <a:t> packages</a:t>
            </a:r>
          </a:p>
          <a:p>
            <a:pPr lvl="2"/>
            <a:r>
              <a:rPr lang="en-US" sz="1400" dirty="0"/>
              <a:t>Train/Evaluate on an already available dataset</a:t>
            </a:r>
          </a:p>
          <a:p>
            <a:pPr lvl="2"/>
            <a:r>
              <a:rPr lang="en-US" sz="1400" dirty="0"/>
              <a:t>I show how we can take an already fine-tuned model to generate two measures and evaluate them:</a:t>
            </a:r>
          </a:p>
          <a:p>
            <a:pPr lvl="3"/>
            <a:r>
              <a:rPr lang="en-US" sz="1400" dirty="0"/>
              <a:t>Pronunciation Rating</a:t>
            </a:r>
          </a:p>
          <a:p>
            <a:pPr lvl="3"/>
            <a:r>
              <a:rPr lang="en-US" sz="1400" dirty="0"/>
              <a:t>Fluency Rating</a:t>
            </a:r>
          </a:p>
          <a:p>
            <a:pPr lvl="2"/>
            <a:r>
              <a:rPr lang="en-US" sz="1400" dirty="0"/>
              <a:t>I show how to fine-tune a measure on the </a:t>
            </a:r>
            <a:r>
              <a:rPr lang="en-US" sz="1400" dirty="0" err="1"/>
              <a:t>SpeakNow</a:t>
            </a:r>
            <a:r>
              <a:rPr lang="en-US" sz="1400" dirty="0"/>
              <a:t> dataset using Whisper’s decoder and a Classifier Head</a:t>
            </a:r>
          </a:p>
          <a:p>
            <a:pPr lvl="3"/>
            <a:r>
              <a:rPr lang="en-US" sz="1400" dirty="0"/>
              <a:t>Vocabulary Rating</a:t>
            </a:r>
          </a:p>
        </p:txBody>
      </p:sp>
      <p:grpSp>
        <p:nvGrpSpPr>
          <p:cNvPr id="15" name="Group 14">
            <a:extLst>
              <a:ext uri="{FF2B5EF4-FFF2-40B4-BE49-F238E27FC236}">
                <a16:creationId xmlns:a16="http://schemas.microsoft.com/office/drawing/2014/main" id="{59811A68-CE0B-D039-DA76-09986D690CB1}"/>
              </a:ext>
            </a:extLst>
          </p:cNvPr>
          <p:cNvGrpSpPr/>
          <p:nvPr/>
        </p:nvGrpSpPr>
        <p:grpSpPr>
          <a:xfrm>
            <a:off x="488108" y="1337388"/>
            <a:ext cx="5905531" cy="4659280"/>
            <a:chOff x="488108" y="1337388"/>
            <a:chExt cx="5905531" cy="4659280"/>
          </a:xfrm>
        </p:grpSpPr>
        <p:pic>
          <p:nvPicPr>
            <p:cNvPr id="8" name="Picture 7">
              <a:extLst>
                <a:ext uri="{FF2B5EF4-FFF2-40B4-BE49-F238E27FC236}">
                  <a16:creationId xmlns:a16="http://schemas.microsoft.com/office/drawing/2014/main" id="{FF5A8BC3-8193-B2E9-BAD8-35B20E754158}"/>
                </a:ext>
              </a:extLst>
            </p:cNvPr>
            <p:cNvPicPr>
              <a:picLocks noChangeAspect="1"/>
            </p:cNvPicPr>
            <p:nvPr/>
          </p:nvPicPr>
          <p:blipFill>
            <a:blip r:embed="rId3"/>
            <a:stretch>
              <a:fillRect/>
            </a:stretch>
          </p:blipFill>
          <p:spPr>
            <a:xfrm>
              <a:off x="488108" y="1337388"/>
              <a:ext cx="5905531" cy="4659280"/>
            </a:xfrm>
            <a:prstGeom prst="rect">
              <a:avLst/>
            </a:prstGeom>
          </p:spPr>
        </p:pic>
        <p:sp>
          <p:nvSpPr>
            <p:cNvPr id="3" name="Rectangle 2">
              <a:extLst>
                <a:ext uri="{FF2B5EF4-FFF2-40B4-BE49-F238E27FC236}">
                  <a16:creationId xmlns:a16="http://schemas.microsoft.com/office/drawing/2014/main" id="{38BD81BF-39FF-8939-CFC0-D3E7A81B5FF9}"/>
                </a:ext>
              </a:extLst>
            </p:cNvPr>
            <p:cNvSpPr/>
            <p:nvPr/>
          </p:nvSpPr>
          <p:spPr>
            <a:xfrm>
              <a:off x="3956180" y="1524000"/>
              <a:ext cx="2437459" cy="43294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5ACDAD-8AAF-9F01-1699-B76E25FD53A8}"/>
                </a:ext>
              </a:extLst>
            </p:cNvPr>
            <p:cNvSpPr/>
            <p:nvPr/>
          </p:nvSpPr>
          <p:spPr>
            <a:xfrm>
              <a:off x="4012163" y="2018597"/>
              <a:ext cx="534955" cy="284576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sz="1400" dirty="0">
                  <a:solidFill>
                    <a:schemeClr val="tx1"/>
                  </a:solidFill>
                </a:rPr>
                <a:t>Fully Connected Layer</a:t>
              </a:r>
            </a:p>
          </p:txBody>
        </p:sp>
        <p:sp>
          <p:nvSpPr>
            <p:cNvPr id="6" name="Rectangle 5">
              <a:extLst>
                <a:ext uri="{FF2B5EF4-FFF2-40B4-BE49-F238E27FC236}">
                  <a16:creationId xmlns:a16="http://schemas.microsoft.com/office/drawing/2014/main" id="{9A616EAA-C454-4924-CB9C-980038A28B07}"/>
                </a:ext>
              </a:extLst>
            </p:cNvPr>
            <p:cNvSpPr/>
            <p:nvPr/>
          </p:nvSpPr>
          <p:spPr>
            <a:xfrm>
              <a:off x="5036361" y="2018597"/>
              <a:ext cx="534955" cy="284576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sz="1400" dirty="0">
                  <a:solidFill>
                    <a:schemeClr val="tx1"/>
                  </a:solidFill>
                </a:rPr>
                <a:t>Classifier</a:t>
              </a:r>
            </a:p>
          </p:txBody>
        </p:sp>
        <p:sp>
          <p:nvSpPr>
            <p:cNvPr id="7" name="Rectangle 6">
              <a:extLst>
                <a:ext uri="{FF2B5EF4-FFF2-40B4-BE49-F238E27FC236}">
                  <a16:creationId xmlns:a16="http://schemas.microsoft.com/office/drawing/2014/main" id="{67333DFE-40C5-CF3F-D975-3C44270EF249}"/>
                </a:ext>
              </a:extLst>
            </p:cNvPr>
            <p:cNvSpPr/>
            <p:nvPr/>
          </p:nvSpPr>
          <p:spPr>
            <a:xfrm>
              <a:off x="5571316" y="2018597"/>
              <a:ext cx="280859" cy="2845762"/>
            </a:xfrm>
            <a:prstGeom prst="rect">
              <a:avLst/>
            </a:prstGeom>
            <a:solidFill>
              <a:srgbClr val="92D050"/>
            </a:solidFill>
            <a:ln>
              <a:noFill/>
            </a:ln>
          </p:spPr>
          <p:style>
            <a:lnRef idx="1">
              <a:schemeClr val="accent6"/>
            </a:lnRef>
            <a:fillRef idx="3">
              <a:schemeClr val="accent6"/>
            </a:fillRef>
            <a:effectRef idx="2">
              <a:schemeClr val="accent6"/>
            </a:effectRef>
            <a:fontRef idx="minor">
              <a:schemeClr val="lt1"/>
            </a:fontRef>
          </p:style>
          <p:txBody>
            <a:bodyPr vert="vert270" rtlCol="0" anchor="ctr"/>
            <a:lstStyle/>
            <a:p>
              <a:pPr algn="ctr"/>
              <a:r>
                <a:rPr lang="en-US" sz="1400" dirty="0" err="1">
                  <a:solidFill>
                    <a:schemeClr val="tx1"/>
                  </a:solidFill>
                </a:rPr>
                <a:t>Softmax</a:t>
              </a:r>
              <a:endParaRPr lang="en-US" sz="1400" dirty="0">
                <a:solidFill>
                  <a:schemeClr val="tx1"/>
                </a:solidFill>
              </a:endParaRPr>
            </a:p>
          </p:txBody>
        </p:sp>
        <p:cxnSp>
          <p:nvCxnSpPr>
            <p:cNvPr id="11" name="Straight Arrow Connector 10">
              <a:extLst>
                <a:ext uri="{FF2B5EF4-FFF2-40B4-BE49-F238E27FC236}">
                  <a16:creationId xmlns:a16="http://schemas.microsoft.com/office/drawing/2014/main" id="{B6772EAD-9EB7-A570-2173-C6DBEE18B2F5}"/>
                </a:ext>
              </a:extLst>
            </p:cNvPr>
            <p:cNvCxnSpPr/>
            <p:nvPr/>
          </p:nvCxnSpPr>
          <p:spPr>
            <a:xfrm>
              <a:off x="4603102" y="2575249"/>
              <a:ext cx="3545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2DE8244-4245-A247-A4F2-CFE206B03998}"/>
                </a:ext>
              </a:extLst>
            </p:cNvPr>
            <p:cNvCxnSpPr/>
            <p:nvPr/>
          </p:nvCxnSpPr>
          <p:spPr>
            <a:xfrm>
              <a:off x="4603102" y="3020008"/>
              <a:ext cx="3545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570D3B8-7B72-BC4E-B2EC-222233CD93A9}"/>
                </a:ext>
              </a:extLst>
            </p:cNvPr>
            <p:cNvCxnSpPr/>
            <p:nvPr/>
          </p:nvCxnSpPr>
          <p:spPr>
            <a:xfrm>
              <a:off x="4603102" y="3909527"/>
              <a:ext cx="3545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13D25185-32B9-3EB1-D5A8-6539521B8C06}"/>
                </a:ext>
              </a:extLst>
            </p:cNvPr>
            <p:cNvCxnSpPr/>
            <p:nvPr/>
          </p:nvCxnSpPr>
          <p:spPr>
            <a:xfrm>
              <a:off x="4603102" y="4351176"/>
              <a:ext cx="3545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6253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Some Scoring/Rating Methods</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835585" y="2018597"/>
            <a:ext cx="4856088" cy="3978071"/>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Rating:</a:t>
            </a:r>
          </a:p>
          <a:p>
            <a:pPr lvl="2"/>
            <a:r>
              <a:rPr lang="en-US" sz="1400" b="1" dirty="0"/>
              <a:t>Mean</a:t>
            </a:r>
            <a:r>
              <a:rPr lang="en-US" sz="1400" dirty="0"/>
              <a:t>:</a:t>
            </a:r>
          </a:p>
          <a:p>
            <a:pPr marL="457200" lvl="3" indent="0">
              <a:buNone/>
            </a:pPr>
            <a:r>
              <a:rPr lang="en-US" sz="1400" dirty="0"/>
              <a:t>Mean of label values weighted by their score</a:t>
            </a:r>
          </a:p>
          <a:p>
            <a:pPr lvl="2"/>
            <a:r>
              <a:rPr lang="en-US" sz="1400" b="1" dirty="0"/>
              <a:t>Argmax</a:t>
            </a:r>
            <a:r>
              <a:rPr lang="en-US" sz="1400" dirty="0"/>
              <a:t>:</a:t>
            </a:r>
          </a:p>
          <a:p>
            <a:pPr marL="457200" lvl="3" indent="0">
              <a:buNone/>
            </a:pPr>
            <a:r>
              <a:rPr lang="en-US" sz="1400" dirty="0"/>
              <a:t>Label with highest score</a:t>
            </a:r>
          </a:p>
          <a:p>
            <a:pPr lvl="2"/>
            <a:r>
              <a:rPr lang="en-US" sz="1400" b="1" dirty="0"/>
              <a:t>Skewed Mean</a:t>
            </a:r>
            <a:r>
              <a:rPr lang="en-US" sz="1400" dirty="0"/>
              <a:t>:</a:t>
            </a:r>
          </a:p>
          <a:p>
            <a:pPr marL="457200" lvl="3" indent="0">
              <a:buNone/>
            </a:pPr>
            <a:r>
              <a:rPr lang="en-US" sz="1400" dirty="0"/>
              <a:t>Weighted Standard Deviation is calculated similar to the Mean. </a:t>
            </a:r>
            <a:r>
              <a:rPr lang="en-US" sz="1400" b="1" dirty="0"/>
              <a:t>Rating = </a:t>
            </a:r>
            <a:r>
              <a:rPr lang="en-US" sz="1400" dirty="0"/>
              <a:t>Mean – Beta * Standard Deviation</a:t>
            </a:r>
          </a:p>
          <a:p>
            <a:pPr lvl="2"/>
            <a:r>
              <a:rPr lang="en-US" sz="1400" dirty="0"/>
              <a:t>Combining Rating from Multiple Speech Segments:</a:t>
            </a:r>
          </a:p>
          <a:p>
            <a:pPr marL="457200" lvl="3" indent="0">
              <a:buNone/>
            </a:pPr>
            <a:r>
              <a:rPr lang="en-US" sz="1400" dirty="0"/>
              <a:t>Confidence weighted mean Rating</a:t>
            </a:r>
          </a:p>
        </p:txBody>
      </p:sp>
      <p:sp>
        <p:nvSpPr>
          <p:cNvPr id="3" name="Content Placeholder 3">
            <a:extLst>
              <a:ext uri="{FF2B5EF4-FFF2-40B4-BE49-F238E27FC236}">
                <a16:creationId xmlns:a16="http://schemas.microsoft.com/office/drawing/2014/main" id="{E75F392C-627C-2179-F22C-C66E60DDAF67}"/>
              </a:ext>
            </a:extLst>
          </p:cNvPr>
          <p:cNvSpPr txBox="1">
            <a:spLocks/>
          </p:cNvSpPr>
          <p:nvPr/>
        </p:nvSpPr>
        <p:spPr>
          <a:xfrm>
            <a:off x="6313714" y="2024178"/>
            <a:ext cx="5037471" cy="3978071"/>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Confidence:</a:t>
            </a:r>
          </a:p>
          <a:p>
            <a:pPr lvl="2"/>
            <a:r>
              <a:rPr lang="en-US" sz="1400" dirty="0"/>
              <a:t>Standard Deviation:</a:t>
            </a:r>
          </a:p>
          <a:p>
            <a:pPr marL="457200" lvl="3" indent="0">
              <a:buNone/>
            </a:pPr>
            <a:r>
              <a:rPr lang="en-US" sz="1400" dirty="0"/>
              <a:t>Standard Deviation of the Label values weighted by their scores is then transformed to a [0,1] domain:</a:t>
            </a:r>
            <a:br>
              <a:rPr lang="en-US" sz="1400" dirty="0"/>
            </a:br>
            <a:r>
              <a:rPr lang="en-US" sz="1400" b="1" dirty="0"/>
              <a:t>Confidence = </a:t>
            </a:r>
            <a:r>
              <a:rPr lang="en-US" sz="1400" dirty="0"/>
              <a:t>1 – 2 * </a:t>
            </a:r>
            <a:r>
              <a:rPr lang="en-US" sz="1400" dirty="0" err="1"/>
              <a:t>StdDev</a:t>
            </a:r>
            <a:r>
              <a:rPr lang="en-US" sz="1400" dirty="0"/>
              <a:t>/</a:t>
            </a:r>
            <a:r>
              <a:rPr lang="en-US" sz="1400" dirty="0" err="1"/>
              <a:t>ValueDistance</a:t>
            </a:r>
            <a:endParaRPr lang="en-US" sz="1400" dirty="0"/>
          </a:p>
          <a:p>
            <a:pPr lvl="2"/>
            <a:r>
              <a:rPr lang="en-US" sz="1400" dirty="0"/>
              <a:t>Entropy:</a:t>
            </a:r>
          </a:p>
          <a:p>
            <a:pPr marL="457200" lvl="3" indent="0">
              <a:buNone/>
            </a:pPr>
            <a:r>
              <a:rPr lang="en-US" sz="1400" dirty="0"/>
              <a:t>Entropy of the Label scores transformed to a [0,1] domain, using a similar effective # predictions measure seen earlier:</a:t>
            </a:r>
            <a:br>
              <a:rPr lang="en-US" sz="1400" dirty="0"/>
            </a:br>
            <a:r>
              <a:rPr lang="en-US" sz="1400" b="1" dirty="0"/>
              <a:t>Confidence = </a:t>
            </a:r>
            <a:r>
              <a:rPr lang="en-US" sz="1400" dirty="0"/>
              <a:t>1 – (exp[Entropy] – 1)/[# labels]</a:t>
            </a:r>
          </a:p>
          <a:p>
            <a:pPr lvl="2"/>
            <a:r>
              <a:rPr lang="en-US" sz="1400" dirty="0"/>
              <a:t>Combining Confidence from Multiple Speech Segments:</a:t>
            </a:r>
          </a:p>
          <a:p>
            <a:pPr marL="457200" lvl="3" indent="0">
              <a:buNone/>
            </a:pPr>
            <a:r>
              <a:rPr lang="en-US" sz="1400" dirty="0"/>
              <a:t>Maximum Confidence value</a:t>
            </a:r>
          </a:p>
        </p:txBody>
      </p:sp>
    </p:spTree>
    <p:extLst>
      <p:ext uri="{BB962C8B-B14F-4D97-AF65-F5344CB8AC3E}">
        <p14:creationId xmlns:p14="http://schemas.microsoft.com/office/powerpoint/2010/main" val="5570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Pronunciation</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5685453" y="1684993"/>
            <a:ext cx="5668345" cy="4460770"/>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Results:</a:t>
            </a:r>
          </a:p>
          <a:p>
            <a:pPr lvl="2"/>
            <a:r>
              <a:rPr lang="en-US" sz="1400" b="1" dirty="0"/>
              <a:t>Model</a:t>
            </a:r>
            <a:r>
              <a:rPr lang="en-US" sz="1400" dirty="0"/>
              <a:t>: provided by unknown person trained on an unknown dataset</a:t>
            </a:r>
          </a:p>
          <a:p>
            <a:pPr lvl="2"/>
            <a:r>
              <a:rPr lang="en-US" sz="1400" b="1" dirty="0"/>
              <a:t>Rating Methodology</a:t>
            </a:r>
            <a:r>
              <a:rPr lang="en-US" sz="1400" dirty="0"/>
              <a:t>: Argmax</a:t>
            </a:r>
          </a:p>
          <a:p>
            <a:pPr lvl="2"/>
            <a:r>
              <a:rPr lang="en-US" sz="1400" b="1" dirty="0"/>
              <a:t>Confidence Methodology</a:t>
            </a:r>
            <a:r>
              <a:rPr lang="en-US" sz="1400" dirty="0"/>
              <a:t>: Entropy</a:t>
            </a:r>
          </a:p>
          <a:p>
            <a:pPr lvl="2"/>
            <a:r>
              <a:rPr lang="en-US" sz="1400" b="1" dirty="0"/>
              <a:t>Correlation with </a:t>
            </a:r>
            <a:r>
              <a:rPr lang="en-US" sz="1400" b="1" dirty="0" err="1"/>
              <a:t>SpeakNow</a:t>
            </a:r>
            <a:r>
              <a:rPr lang="en-US" sz="1400" b="1" dirty="0"/>
              <a:t> Rating</a:t>
            </a:r>
            <a:r>
              <a:rPr lang="en-US" sz="1400" dirty="0"/>
              <a:t>: High</a:t>
            </a:r>
          </a:p>
          <a:p>
            <a:pPr lvl="2"/>
            <a:r>
              <a:rPr lang="en-US" sz="1400" b="1" dirty="0"/>
              <a:t>Comparison to </a:t>
            </a:r>
            <a:r>
              <a:rPr lang="en-US" sz="1400" b="1" dirty="0" err="1"/>
              <a:t>SpeakNow</a:t>
            </a:r>
            <a:r>
              <a:rPr lang="en-US" sz="1400" b="1" dirty="0"/>
              <a:t> Rating</a:t>
            </a:r>
            <a:r>
              <a:rPr lang="en-US" sz="1400" dirty="0"/>
              <a:t>:</a:t>
            </a:r>
          </a:p>
          <a:p>
            <a:pPr marL="228600" lvl="2" indent="0">
              <a:buNone/>
            </a:pPr>
            <a:endParaRPr lang="en-US" sz="1400" dirty="0"/>
          </a:p>
          <a:p>
            <a:pPr marL="228600" lvl="2" indent="0">
              <a:buNone/>
            </a:pPr>
            <a:endParaRPr lang="en-US" sz="1400" dirty="0"/>
          </a:p>
          <a:p>
            <a:pPr marL="228600" lvl="2" indent="0">
              <a:buNone/>
            </a:pPr>
            <a:endParaRPr lang="en-US" sz="1400" dirty="0"/>
          </a:p>
          <a:p>
            <a:pPr marL="228600" lvl="2" indent="0">
              <a:buNone/>
            </a:pPr>
            <a:r>
              <a:rPr lang="en-US" sz="1400" b="1" dirty="0"/>
              <a:t>Inspecting these examples gives greater confidence in the model!</a:t>
            </a:r>
            <a:br>
              <a:rPr lang="en-US" sz="1400" b="1" dirty="0"/>
            </a:br>
            <a:r>
              <a:rPr lang="en-US" sz="1400" dirty="0"/>
              <a:t>(see </a:t>
            </a:r>
            <a:r>
              <a:rPr lang="en-US" sz="1400" dirty="0" err="1"/>
              <a:t>model_analysis.ipynb</a:t>
            </a:r>
            <a:r>
              <a:rPr lang="en-US" sz="1400" dirty="0"/>
              <a:t>)</a:t>
            </a:r>
          </a:p>
        </p:txBody>
      </p:sp>
      <p:pic>
        <p:nvPicPr>
          <p:cNvPr id="16" name="Picture 15">
            <a:extLst>
              <a:ext uri="{FF2B5EF4-FFF2-40B4-BE49-F238E27FC236}">
                <a16:creationId xmlns:a16="http://schemas.microsoft.com/office/drawing/2014/main" id="{0C5DFBB7-AEE0-8EC3-E01C-C9ACB6EA9E43}"/>
              </a:ext>
            </a:extLst>
          </p:cNvPr>
          <p:cNvPicPr>
            <a:picLocks noChangeAspect="1"/>
          </p:cNvPicPr>
          <p:nvPr/>
        </p:nvPicPr>
        <p:blipFill>
          <a:blip r:embed="rId3"/>
          <a:stretch>
            <a:fillRect/>
          </a:stretch>
        </p:blipFill>
        <p:spPr>
          <a:xfrm>
            <a:off x="429209" y="1992288"/>
            <a:ext cx="5088294" cy="3816220"/>
          </a:xfrm>
          <a:prstGeom prst="rect">
            <a:avLst/>
          </a:prstGeom>
        </p:spPr>
      </p:pic>
      <p:sp>
        <p:nvSpPr>
          <p:cNvPr id="18" name="TextBox 17">
            <a:extLst>
              <a:ext uri="{FF2B5EF4-FFF2-40B4-BE49-F238E27FC236}">
                <a16:creationId xmlns:a16="http://schemas.microsoft.com/office/drawing/2014/main" id="{6ADA02A6-1844-288A-0A51-6004FFB8E47C}"/>
              </a:ext>
            </a:extLst>
          </p:cNvPr>
          <p:cNvSpPr txBox="1"/>
          <p:nvPr/>
        </p:nvSpPr>
        <p:spPr>
          <a:xfrm>
            <a:off x="2124270" y="5594570"/>
            <a:ext cx="1698171" cy="307777"/>
          </a:xfrm>
          <a:prstGeom prst="rect">
            <a:avLst/>
          </a:prstGeom>
          <a:noFill/>
        </p:spPr>
        <p:txBody>
          <a:bodyPr wrap="square">
            <a:spAutoFit/>
          </a:bodyPr>
          <a:lstStyle/>
          <a:p>
            <a:r>
              <a:rPr lang="en-US" sz="1400" dirty="0" err="1"/>
              <a:t>SpeakNow</a:t>
            </a:r>
            <a:r>
              <a:rPr lang="en-US" sz="1400" dirty="0"/>
              <a:t> Rating</a:t>
            </a:r>
          </a:p>
        </p:txBody>
      </p:sp>
      <p:sp>
        <p:nvSpPr>
          <p:cNvPr id="19" name="TextBox 18">
            <a:extLst>
              <a:ext uri="{FF2B5EF4-FFF2-40B4-BE49-F238E27FC236}">
                <a16:creationId xmlns:a16="http://schemas.microsoft.com/office/drawing/2014/main" id="{DA1A994F-8F91-46B3-045C-D01EF7E811FE}"/>
              </a:ext>
            </a:extLst>
          </p:cNvPr>
          <p:cNvSpPr txBox="1"/>
          <p:nvPr/>
        </p:nvSpPr>
        <p:spPr>
          <a:xfrm rot="16200000">
            <a:off x="-425421" y="3746509"/>
            <a:ext cx="1926973" cy="307777"/>
          </a:xfrm>
          <a:prstGeom prst="rect">
            <a:avLst/>
          </a:prstGeom>
          <a:noFill/>
        </p:spPr>
        <p:txBody>
          <a:bodyPr wrap="square">
            <a:spAutoFit/>
          </a:bodyPr>
          <a:lstStyle/>
          <a:p>
            <a:r>
              <a:rPr lang="en-US" sz="1400" dirty="0"/>
              <a:t>Average Argmax Rating</a:t>
            </a:r>
          </a:p>
        </p:txBody>
      </p:sp>
      <p:graphicFrame>
        <p:nvGraphicFramePr>
          <p:cNvPr id="20" name="Table 19">
            <a:extLst>
              <a:ext uri="{FF2B5EF4-FFF2-40B4-BE49-F238E27FC236}">
                <a16:creationId xmlns:a16="http://schemas.microsoft.com/office/drawing/2014/main" id="{C91CDDD8-B829-AC2B-9A18-6AFEB3B275A2}"/>
              </a:ext>
            </a:extLst>
          </p:cNvPr>
          <p:cNvGraphicFramePr>
            <a:graphicFrameLocks noGrp="1"/>
          </p:cNvGraphicFramePr>
          <p:nvPr>
            <p:extLst>
              <p:ext uri="{D42A27DB-BD31-4B8C-83A1-F6EECF244321}">
                <p14:modId xmlns:p14="http://schemas.microsoft.com/office/powerpoint/2010/main" val="71425036"/>
              </p:ext>
            </p:extLst>
          </p:nvPr>
        </p:nvGraphicFramePr>
        <p:xfrm>
          <a:off x="6247906" y="4160055"/>
          <a:ext cx="4119465" cy="1295400"/>
        </p:xfrm>
        <a:graphic>
          <a:graphicData uri="http://schemas.openxmlformats.org/drawingml/2006/table">
            <a:tbl>
              <a:tblPr firstRow="1" bandRow="1">
                <a:tableStyleId>{69012ECD-51FC-41F1-AA8D-1B2483CD663E}</a:tableStyleId>
              </a:tblPr>
              <a:tblGrid>
                <a:gridCol w="1598645">
                  <a:extLst>
                    <a:ext uri="{9D8B030D-6E8A-4147-A177-3AD203B41FA5}">
                      <a16:colId xmlns:a16="http://schemas.microsoft.com/office/drawing/2014/main" val="1947994186"/>
                    </a:ext>
                  </a:extLst>
                </a:gridCol>
                <a:gridCol w="1293845">
                  <a:extLst>
                    <a:ext uri="{9D8B030D-6E8A-4147-A177-3AD203B41FA5}">
                      <a16:colId xmlns:a16="http://schemas.microsoft.com/office/drawing/2014/main" val="3301465262"/>
                    </a:ext>
                  </a:extLst>
                </a:gridCol>
                <a:gridCol w="1226975">
                  <a:extLst>
                    <a:ext uri="{9D8B030D-6E8A-4147-A177-3AD203B41FA5}">
                      <a16:colId xmlns:a16="http://schemas.microsoft.com/office/drawing/2014/main" val="2316463380"/>
                    </a:ext>
                  </a:extLst>
                </a:gridCol>
              </a:tblGrid>
              <a:tr h="256749">
                <a:tc>
                  <a:txBody>
                    <a:bodyPr/>
                    <a:lstStyle/>
                    <a:p>
                      <a:pPr algn="ctr"/>
                      <a:r>
                        <a:rPr lang="en-US" sz="1100" dirty="0"/>
                        <a:t>Speaker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100" dirty="0"/>
                        <a:t>Model</a:t>
                      </a:r>
                      <a:endParaRPr 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100" dirty="0" err="1"/>
                        <a:t>SpeakNow</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44199241"/>
                  </a:ext>
                </a:extLst>
              </a:tr>
              <a:tr h="244877">
                <a:tc>
                  <a:txBody>
                    <a:bodyPr/>
                    <a:lstStyle/>
                    <a:p>
                      <a:pPr algn="ctr"/>
                      <a:r>
                        <a:rPr lang="en-US" sz="1100" dirty="0"/>
                        <a:t>1679466431414415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961320"/>
                  </a:ext>
                </a:extLst>
              </a:tr>
              <a:tr h="244877">
                <a:tc>
                  <a:txBody>
                    <a:bodyPr/>
                    <a:lstStyle/>
                    <a:p>
                      <a:pPr algn="ctr"/>
                      <a:r>
                        <a:rPr lang="en-US" sz="1100" dirty="0"/>
                        <a:t>1659856072110825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943590"/>
                  </a:ext>
                </a:extLst>
              </a:tr>
              <a:tr h="244877">
                <a:tc>
                  <a:txBody>
                    <a:bodyPr/>
                    <a:lstStyle/>
                    <a:p>
                      <a:pPr algn="ctr"/>
                      <a:r>
                        <a:rPr lang="en-US" sz="1100" dirty="0"/>
                        <a:t>1691402791754115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854516"/>
                  </a:ext>
                </a:extLst>
              </a:tr>
              <a:tr h="244877">
                <a:tc>
                  <a:txBody>
                    <a:bodyPr/>
                    <a:lstStyle/>
                    <a:p>
                      <a:pPr algn="ctr"/>
                      <a:r>
                        <a:rPr lang="en-US" sz="1100" dirty="0"/>
                        <a:t>1692751298358510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3071874"/>
                  </a:ext>
                </a:extLst>
              </a:tr>
            </a:tbl>
          </a:graphicData>
        </a:graphic>
      </p:graphicFrame>
    </p:spTree>
    <p:extLst>
      <p:ext uri="{BB962C8B-B14F-4D97-AF65-F5344CB8AC3E}">
        <p14:creationId xmlns:p14="http://schemas.microsoft.com/office/powerpoint/2010/main" val="423987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F83FB0-5354-3CAE-34DF-234CD4FB95FD}"/>
              </a:ext>
            </a:extLst>
          </p:cNvPr>
          <p:cNvPicPr>
            <a:picLocks noChangeAspect="1"/>
          </p:cNvPicPr>
          <p:nvPr/>
        </p:nvPicPr>
        <p:blipFill>
          <a:blip r:embed="rId3"/>
          <a:stretch>
            <a:fillRect/>
          </a:stretch>
        </p:blipFill>
        <p:spPr>
          <a:xfrm>
            <a:off x="380211" y="2040496"/>
            <a:ext cx="5024016" cy="3768012"/>
          </a:xfrm>
          <a:prstGeom prst="rect">
            <a:avLst/>
          </a:prstGeom>
        </p:spPr>
      </p:pic>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Fluency</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5685453" y="1684993"/>
            <a:ext cx="5668345" cy="4460770"/>
          </a:xfrm>
          <a:prstGeom prst="rect">
            <a:avLst/>
          </a:prstGeom>
          <a:noFill/>
        </p:spPr>
        <p:txBody>
          <a:bodyPr vert="horz" lIns="91440" tIns="45720" rIns="91440" bIns="45720" rtlCol="0">
            <a:normAutofit lnSpcReduction="10000"/>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Results:</a:t>
            </a:r>
          </a:p>
          <a:p>
            <a:pPr lvl="2"/>
            <a:r>
              <a:rPr lang="en-US" sz="1400" b="1" dirty="0"/>
              <a:t>Model</a:t>
            </a:r>
            <a:r>
              <a:rPr lang="en-US" sz="1400" dirty="0"/>
              <a:t>: provided by unknown person trained on an unknown dataset</a:t>
            </a:r>
          </a:p>
          <a:p>
            <a:pPr lvl="2"/>
            <a:r>
              <a:rPr lang="en-US" sz="1400" b="1" dirty="0"/>
              <a:t>Rating Methodology</a:t>
            </a:r>
            <a:r>
              <a:rPr lang="en-US" sz="1400" dirty="0"/>
              <a:t>: Argmax</a:t>
            </a:r>
          </a:p>
          <a:p>
            <a:pPr lvl="2"/>
            <a:r>
              <a:rPr lang="en-US" sz="1400" b="1" dirty="0"/>
              <a:t>Confidence Methodology</a:t>
            </a:r>
            <a:r>
              <a:rPr lang="en-US" sz="1400" dirty="0"/>
              <a:t>: Entropy</a:t>
            </a:r>
          </a:p>
          <a:p>
            <a:pPr lvl="2"/>
            <a:r>
              <a:rPr lang="en-US" sz="1400" b="1" dirty="0"/>
              <a:t>Correlation with </a:t>
            </a:r>
            <a:r>
              <a:rPr lang="en-US" sz="1400" b="1" dirty="0" err="1"/>
              <a:t>SpeakNow</a:t>
            </a:r>
            <a:r>
              <a:rPr lang="en-US" sz="1400" b="1" dirty="0"/>
              <a:t> Rating</a:t>
            </a:r>
            <a:r>
              <a:rPr lang="en-US" sz="1400" dirty="0"/>
              <a:t>: High</a:t>
            </a:r>
          </a:p>
          <a:p>
            <a:pPr lvl="2"/>
            <a:r>
              <a:rPr lang="en-US" sz="1400" b="1" dirty="0"/>
              <a:t>Comparison to </a:t>
            </a:r>
            <a:r>
              <a:rPr lang="en-US" sz="1400" b="1" dirty="0" err="1"/>
              <a:t>SpeakNow</a:t>
            </a:r>
            <a:r>
              <a:rPr lang="en-US" sz="1400" b="1" dirty="0"/>
              <a:t> Rating</a:t>
            </a:r>
            <a:r>
              <a:rPr lang="en-US" sz="1400" dirty="0"/>
              <a:t>:</a:t>
            </a:r>
          </a:p>
          <a:p>
            <a:pPr marL="228600" lvl="2" indent="0">
              <a:buNone/>
            </a:pPr>
            <a:endParaRPr lang="en-US" sz="1400" dirty="0"/>
          </a:p>
          <a:p>
            <a:pPr marL="228600" lvl="2" indent="0">
              <a:buNone/>
            </a:pPr>
            <a:endParaRPr lang="en-US" sz="1400" dirty="0"/>
          </a:p>
          <a:p>
            <a:pPr marL="228600" lvl="2" indent="0">
              <a:buNone/>
            </a:pPr>
            <a:endParaRPr lang="en-US" sz="1400" dirty="0"/>
          </a:p>
          <a:p>
            <a:pPr marL="228600" lvl="2" indent="0">
              <a:buNone/>
            </a:pPr>
            <a:endParaRPr lang="en-US" sz="1400" b="1" dirty="0"/>
          </a:p>
          <a:p>
            <a:pPr marL="228600" lvl="2" indent="0">
              <a:buNone/>
            </a:pPr>
            <a:r>
              <a:rPr lang="en-US" sz="1400" b="1" dirty="0"/>
              <a:t>These examples gives the same conclusion as with pronunciation!</a:t>
            </a:r>
            <a:endParaRPr lang="en-US" sz="1400" dirty="0"/>
          </a:p>
        </p:txBody>
      </p:sp>
      <p:sp>
        <p:nvSpPr>
          <p:cNvPr id="18" name="TextBox 17">
            <a:extLst>
              <a:ext uri="{FF2B5EF4-FFF2-40B4-BE49-F238E27FC236}">
                <a16:creationId xmlns:a16="http://schemas.microsoft.com/office/drawing/2014/main" id="{6ADA02A6-1844-288A-0A51-6004FFB8E47C}"/>
              </a:ext>
            </a:extLst>
          </p:cNvPr>
          <p:cNvSpPr txBox="1"/>
          <p:nvPr/>
        </p:nvSpPr>
        <p:spPr>
          <a:xfrm>
            <a:off x="2124270" y="5594570"/>
            <a:ext cx="1698171" cy="307777"/>
          </a:xfrm>
          <a:prstGeom prst="rect">
            <a:avLst/>
          </a:prstGeom>
          <a:noFill/>
        </p:spPr>
        <p:txBody>
          <a:bodyPr wrap="square">
            <a:spAutoFit/>
          </a:bodyPr>
          <a:lstStyle/>
          <a:p>
            <a:r>
              <a:rPr lang="en-US" sz="1400" dirty="0" err="1"/>
              <a:t>SpeakNow</a:t>
            </a:r>
            <a:r>
              <a:rPr lang="en-US" sz="1400" dirty="0"/>
              <a:t> Rating</a:t>
            </a:r>
          </a:p>
        </p:txBody>
      </p:sp>
      <p:sp>
        <p:nvSpPr>
          <p:cNvPr id="19" name="TextBox 18">
            <a:extLst>
              <a:ext uri="{FF2B5EF4-FFF2-40B4-BE49-F238E27FC236}">
                <a16:creationId xmlns:a16="http://schemas.microsoft.com/office/drawing/2014/main" id="{DA1A994F-8F91-46B3-045C-D01EF7E811FE}"/>
              </a:ext>
            </a:extLst>
          </p:cNvPr>
          <p:cNvSpPr txBox="1"/>
          <p:nvPr/>
        </p:nvSpPr>
        <p:spPr>
          <a:xfrm rot="16200000">
            <a:off x="-425421" y="3746509"/>
            <a:ext cx="1926973" cy="307777"/>
          </a:xfrm>
          <a:prstGeom prst="rect">
            <a:avLst/>
          </a:prstGeom>
          <a:noFill/>
        </p:spPr>
        <p:txBody>
          <a:bodyPr wrap="square">
            <a:spAutoFit/>
          </a:bodyPr>
          <a:lstStyle/>
          <a:p>
            <a:r>
              <a:rPr lang="en-US" sz="1400" dirty="0"/>
              <a:t>Average Argmax Rating</a:t>
            </a:r>
          </a:p>
        </p:txBody>
      </p:sp>
      <p:graphicFrame>
        <p:nvGraphicFramePr>
          <p:cNvPr id="20" name="Table 19">
            <a:extLst>
              <a:ext uri="{FF2B5EF4-FFF2-40B4-BE49-F238E27FC236}">
                <a16:creationId xmlns:a16="http://schemas.microsoft.com/office/drawing/2014/main" id="{C91CDDD8-B829-AC2B-9A18-6AFEB3B275A2}"/>
              </a:ext>
            </a:extLst>
          </p:cNvPr>
          <p:cNvGraphicFramePr>
            <a:graphicFrameLocks noGrp="1"/>
          </p:cNvGraphicFramePr>
          <p:nvPr>
            <p:extLst>
              <p:ext uri="{D42A27DB-BD31-4B8C-83A1-F6EECF244321}">
                <p14:modId xmlns:p14="http://schemas.microsoft.com/office/powerpoint/2010/main" val="243596730"/>
              </p:ext>
            </p:extLst>
          </p:nvPr>
        </p:nvGraphicFramePr>
        <p:xfrm>
          <a:off x="6247906" y="4160055"/>
          <a:ext cx="4119465" cy="1554480"/>
        </p:xfrm>
        <a:graphic>
          <a:graphicData uri="http://schemas.openxmlformats.org/drawingml/2006/table">
            <a:tbl>
              <a:tblPr firstRow="1" bandRow="1">
                <a:tableStyleId>{69012ECD-51FC-41F1-AA8D-1B2483CD663E}</a:tableStyleId>
              </a:tblPr>
              <a:tblGrid>
                <a:gridCol w="1598645">
                  <a:extLst>
                    <a:ext uri="{9D8B030D-6E8A-4147-A177-3AD203B41FA5}">
                      <a16:colId xmlns:a16="http://schemas.microsoft.com/office/drawing/2014/main" val="1947994186"/>
                    </a:ext>
                  </a:extLst>
                </a:gridCol>
                <a:gridCol w="1293845">
                  <a:extLst>
                    <a:ext uri="{9D8B030D-6E8A-4147-A177-3AD203B41FA5}">
                      <a16:colId xmlns:a16="http://schemas.microsoft.com/office/drawing/2014/main" val="3301465262"/>
                    </a:ext>
                  </a:extLst>
                </a:gridCol>
                <a:gridCol w="1226975">
                  <a:extLst>
                    <a:ext uri="{9D8B030D-6E8A-4147-A177-3AD203B41FA5}">
                      <a16:colId xmlns:a16="http://schemas.microsoft.com/office/drawing/2014/main" val="2316463380"/>
                    </a:ext>
                  </a:extLst>
                </a:gridCol>
              </a:tblGrid>
              <a:tr h="256749">
                <a:tc>
                  <a:txBody>
                    <a:bodyPr/>
                    <a:lstStyle/>
                    <a:p>
                      <a:pPr algn="ctr"/>
                      <a:r>
                        <a:rPr lang="en-US" sz="1100" dirty="0"/>
                        <a:t>Speaker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100" dirty="0"/>
                        <a:t>Model</a:t>
                      </a:r>
                      <a:endParaRPr 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100" dirty="0" err="1"/>
                        <a:t>SpeakNow</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44199241"/>
                  </a:ext>
                </a:extLst>
              </a:tr>
              <a:tr h="244877">
                <a:tc>
                  <a:txBody>
                    <a:bodyPr/>
                    <a:lstStyle/>
                    <a:p>
                      <a:pPr algn="ctr"/>
                      <a:r>
                        <a:rPr lang="en-US" sz="1100" dirty="0"/>
                        <a:t>1679466431414415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961320"/>
                  </a:ext>
                </a:extLst>
              </a:tr>
              <a:tr h="244877">
                <a:tc>
                  <a:txBody>
                    <a:bodyPr/>
                    <a:lstStyle/>
                    <a:p>
                      <a:pPr algn="ctr"/>
                      <a:r>
                        <a:rPr lang="en-US" sz="1100" dirty="0"/>
                        <a:t>1692748253740131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943590"/>
                  </a:ext>
                </a:extLst>
              </a:tr>
              <a:tr h="244877">
                <a:tc>
                  <a:txBody>
                    <a:bodyPr/>
                    <a:lstStyle/>
                    <a:p>
                      <a:pPr algn="ctr"/>
                      <a:r>
                        <a:rPr lang="en-US" sz="1100" dirty="0"/>
                        <a:t>1692849194520981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854516"/>
                  </a:ext>
                </a:extLst>
              </a:tr>
              <a:tr h="244877">
                <a:tc>
                  <a:txBody>
                    <a:bodyPr/>
                    <a:lstStyle/>
                    <a:p>
                      <a:pPr algn="ctr"/>
                      <a:r>
                        <a:rPr lang="en-US" sz="1100" dirty="0"/>
                        <a:t>1692747394818154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9115814"/>
                  </a:ext>
                </a:extLst>
              </a:tr>
              <a:tr h="244877">
                <a:tc>
                  <a:txBody>
                    <a:bodyPr/>
                    <a:lstStyle/>
                    <a:p>
                      <a:pPr algn="ctr"/>
                      <a:r>
                        <a:rPr lang="en-US" sz="1100" dirty="0"/>
                        <a:t>1691402791754686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3071874"/>
                  </a:ext>
                </a:extLst>
              </a:tr>
            </a:tbl>
          </a:graphicData>
        </a:graphic>
      </p:graphicFrame>
    </p:spTree>
    <p:extLst>
      <p:ext uri="{BB962C8B-B14F-4D97-AF65-F5344CB8AC3E}">
        <p14:creationId xmlns:p14="http://schemas.microsoft.com/office/powerpoint/2010/main" val="360984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Training Vocabulary</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mc:Choice xmlns:a14="http://schemas.microsoft.com/office/drawing/2010/main" Requires="a14">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835585" y="1684993"/>
                <a:ext cx="10518213" cy="4460770"/>
              </a:xfrm>
              <a:prstGeom prst="rect">
                <a:avLst/>
              </a:prstGeom>
              <a:noFill/>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Results </a:t>
                </a:r>
                <a:r>
                  <a:rPr lang="en-US" sz="1600" dirty="0"/>
                  <a:t>(see finetune_whisper_vocabulary.py for script)</a:t>
                </a:r>
                <a:r>
                  <a:rPr lang="en-US" sz="1600" b="1" dirty="0"/>
                  <a:t>:</a:t>
                </a:r>
              </a:p>
              <a:p>
                <a:pPr lvl="2"/>
                <a:r>
                  <a:rPr lang="en-US" sz="1400" b="1" dirty="0"/>
                  <a:t>Dataset</a:t>
                </a:r>
                <a:r>
                  <a:rPr lang="en-US" sz="1400" dirty="0"/>
                  <a:t>: Each audio segment was given the vocabulary score for that speaker from the </a:t>
                </a:r>
                <a:r>
                  <a:rPr lang="en-US" sz="1400" dirty="0" err="1"/>
                  <a:t>SpeakNow</a:t>
                </a:r>
                <a:r>
                  <a:rPr lang="en-US" sz="1400" dirty="0"/>
                  <a:t> CSV</a:t>
                </a:r>
                <a:br>
                  <a:rPr lang="en-US" sz="1400" dirty="0"/>
                </a:br>
                <a:r>
                  <a:rPr lang="en-US" sz="1400" dirty="0"/>
                  <a:t>Note that there is very little data here to do proper training – 396 training and 99 validation segments, with only 1 speaker appearing in both</a:t>
                </a:r>
                <a:br>
                  <a:rPr lang="en-US" sz="1400" dirty="0"/>
                </a:br>
                <a:r>
                  <a:rPr lang="en-US" sz="1400" dirty="0"/>
                  <a:t>6 Ordinal Labels – ratings rounded to nearest integer value</a:t>
                </a:r>
              </a:p>
              <a:p>
                <a:pPr lvl="2"/>
                <a:r>
                  <a:rPr lang="en-US" sz="1400" b="1" dirty="0"/>
                  <a:t>Loss Function</a:t>
                </a:r>
                <a:r>
                  <a:rPr lang="en-US" sz="1400" dirty="0"/>
                  <a:t>: Ordinal Cross Entropy</a:t>
                </a:r>
                <a:br>
                  <a:rPr lang="en-US" sz="1400" dirty="0"/>
                </a:br>
                <a14:m>
                  <m:oMath xmlns:m="http://schemas.openxmlformats.org/officeDocument/2006/math">
                    <m:r>
                      <a:rPr lang="en-US" sz="1400" b="0" i="1" smtClean="0">
                        <a:latin typeface="Cambria Math" panose="02040503050406030204" pitchFamily="18" charset="0"/>
                      </a:rPr>
                      <m:t>𝐿</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𝑦</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i="1">
                                <a:latin typeface="Cambria Math" panose="02040503050406030204" pitchFamily="18" charset="0"/>
                              </a:rPr>
                            </m:ctrlPr>
                          </m:fPr>
                          <m:num>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𝑎𝑟𝑔𝑚𝑎𝑥</m:t>
                                    </m:r>
                                  </m:e>
                                  <m:sub>
                                    <m:r>
                                      <a:rPr lang="en-US" sz="1400" i="1">
                                        <a:latin typeface="Cambria Math" panose="02040503050406030204" pitchFamily="18" charset="0"/>
                                      </a:rPr>
                                      <m:t>𝑖</m:t>
                                    </m:r>
                                  </m:sub>
                                </m:sSub>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𝑦</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𝑎𝑟𝑔𝑚𝑎𝑥</m:t>
                                    </m:r>
                                  </m:e>
                                  <m:sub>
                                    <m:r>
                                      <a:rPr lang="en-US" sz="1400" i="1">
                                        <a:latin typeface="Cambria Math" panose="02040503050406030204" pitchFamily="18" charset="0"/>
                                      </a:rPr>
                                      <m:t>𝑖</m:t>
                                    </m:r>
                                  </m:sub>
                                </m:sSub>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e>
                            </m:d>
                          </m:num>
                          <m:den>
                            <m:r>
                              <a:rPr lang="en-US" sz="1400" i="1">
                                <a:latin typeface="Cambria Math" panose="02040503050406030204" pitchFamily="18" charset="0"/>
                              </a:rPr>
                              <m:t>5</m:t>
                            </m:r>
                          </m:den>
                        </m:f>
                        <m:r>
                          <a:rPr lang="en-US" sz="1400" b="0" i="1" smtClean="0">
                            <a:latin typeface="Cambria Math" panose="02040503050406030204" pitchFamily="18" charset="0"/>
                          </a:rPr>
                          <m:t>+1</m:t>
                        </m:r>
                      </m:e>
                    </m:d>
                    <m:r>
                      <a:rPr lang="en-US" sz="1400" b="0" i="1" smtClean="0">
                        <a:latin typeface="Cambria Math" panose="02040503050406030204" pitchFamily="18" charset="0"/>
                      </a:rPr>
                      <m:t>𝐶𝑟𝑜𝑠𝑠𝐸𝑛𝑡𝑟𝑜𝑝𝑦</m:t>
                    </m:r>
                    <m:d>
                      <m:dPr>
                        <m:ctrlPr>
                          <a:rPr lang="en-US" sz="1400" b="0" i="1" smtClean="0">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oMath>
                </a14:m>
                <a:br>
                  <a:rPr lang="en-US" sz="1400" dirty="0"/>
                </a:br>
                <a:r>
                  <a:rPr lang="en-US" sz="1400" dirty="0"/>
                  <a:t>Combines both distance and log-probabilities</a:t>
                </a:r>
              </a:p>
              <a:p>
                <a:pPr lvl="2"/>
                <a:r>
                  <a:rPr lang="en-US" sz="1400" b="1" dirty="0"/>
                  <a:t>Validation Accuracy over 10 Epochs:</a:t>
                </a:r>
              </a:p>
              <a:p>
                <a:pPr marL="228600" lvl="2" indent="0">
                  <a:buNone/>
                </a:pPr>
                <a:endParaRPr lang="en-US" sz="1400" b="1" dirty="0"/>
              </a:p>
              <a:p>
                <a:pPr marL="228600" lvl="2" indent="0">
                  <a:buNone/>
                </a:pPr>
                <a:endParaRPr lang="en-US" sz="1400" b="1" dirty="0"/>
              </a:p>
              <a:p>
                <a:pPr marL="228600" lvl="2" indent="0">
                  <a:buNone/>
                </a:pPr>
                <a:endParaRPr lang="en-US" sz="1400" b="1" dirty="0"/>
              </a:p>
              <a:p>
                <a:pPr marL="228600" lvl="2" indent="0">
                  <a:buNone/>
                </a:pPr>
                <a:endParaRPr lang="en-US" sz="1400" b="1" dirty="0"/>
              </a:p>
              <a:p>
                <a:pPr marL="228600" lvl="2" indent="0">
                  <a:buNone/>
                </a:pPr>
                <a:endParaRPr lang="en-US" sz="1400" b="1" dirty="0"/>
              </a:p>
              <a:p>
                <a:pPr marL="228600" lvl="2" indent="0">
                  <a:buNone/>
                </a:pPr>
                <a:endParaRPr lang="en-US" sz="1400" b="1" dirty="0"/>
              </a:p>
              <a:p>
                <a:pPr marL="228600" lvl="2" indent="0">
                  <a:buNone/>
                </a:pPr>
                <a:r>
                  <a:rPr lang="en-US" sz="1400" b="1" dirty="0"/>
                  <a:t> </a:t>
                </a:r>
                <a:endParaRPr lang="en-US" sz="1400" dirty="0"/>
              </a:p>
            </p:txBody>
          </p:sp>
        </mc:Choice>
        <mc:Fallback>
          <p:sp>
            <p:nvSpPr>
              <p:cNvPr id="9" name="Content Placeholder 3">
                <a:extLst>
                  <a:ext uri="{FF2B5EF4-FFF2-40B4-BE49-F238E27FC236}">
                    <a16:creationId xmlns:a16="http://schemas.microsoft.com/office/drawing/2014/main" id="{22C914C4-209E-620E-A85E-B55072355733}"/>
                  </a:ext>
                </a:extLst>
              </p:cNvPr>
              <p:cNvSpPr txBox="1">
                <a:spLocks noRot="1" noChangeAspect="1" noMove="1" noResize="1" noEditPoints="1" noAdjustHandles="1" noChangeArrowheads="1" noChangeShapeType="1" noTextEdit="1"/>
              </p:cNvSpPr>
              <p:nvPr/>
            </p:nvSpPr>
            <p:spPr>
              <a:xfrm>
                <a:off x="835585" y="1684993"/>
                <a:ext cx="10518213" cy="4460770"/>
              </a:xfrm>
              <a:prstGeom prst="rect">
                <a:avLst/>
              </a:prstGeom>
              <a:blipFill>
                <a:blip r:embed="rId3"/>
                <a:stretch>
                  <a:fillRect t="-95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7955DDE-8D2F-2EA2-CF5A-7656D8275A51}"/>
              </a:ext>
            </a:extLst>
          </p:cNvPr>
          <p:cNvPicPr>
            <a:picLocks noChangeAspect="1"/>
          </p:cNvPicPr>
          <p:nvPr/>
        </p:nvPicPr>
        <p:blipFill>
          <a:blip r:embed="rId4"/>
          <a:stretch>
            <a:fillRect/>
          </a:stretch>
        </p:blipFill>
        <p:spPr>
          <a:xfrm>
            <a:off x="1198790" y="3652255"/>
            <a:ext cx="3356878" cy="2493508"/>
          </a:xfrm>
          <a:prstGeom prst="rect">
            <a:avLst/>
          </a:prstGeom>
        </p:spPr>
      </p:pic>
      <p:sp>
        <p:nvSpPr>
          <p:cNvPr id="7" name="TextBox 6">
            <a:extLst>
              <a:ext uri="{FF2B5EF4-FFF2-40B4-BE49-F238E27FC236}">
                <a16:creationId xmlns:a16="http://schemas.microsoft.com/office/drawing/2014/main" id="{197D9C1A-DCF7-31F4-A10E-77E10E1E1A88}"/>
              </a:ext>
            </a:extLst>
          </p:cNvPr>
          <p:cNvSpPr txBox="1"/>
          <p:nvPr/>
        </p:nvSpPr>
        <p:spPr>
          <a:xfrm>
            <a:off x="2638620" y="6026964"/>
            <a:ext cx="982241" cy="276999"/>
          </a:xfrm>
          <a:prstGeom prst="rect">
            <a:avLst/>
          </a:prstGeom>
          <a:noFill/>
        </p:spPr>
        <p:txBody>
          <a:bodyPr wrap="square">
            <a:spAutoFit/>
          </a:bodyPr>
          <a:lstStyle/>
          <a:p>
            <a:r>
              <a:rPr lang="en-US" sz="1200" dirty="0"/>
              <a:t>Epoch</a:t>
            </a:r>
          </a:p>
        </p:txBody>
      </p:sp>
      <p:sp>
        <p:nvSpPr>
          <p:cNvPr id="8" name="TextBox 7">
            <a:extLst>
              <a:ext uri="{FF2B5EF4-FFF2-40B4-BE49-F238E27FC236}">
                <a16:creationId xmlns:a16="http://schemas.microsoft.com/office/drawing/2014/main" id="{5A9E0A8D-A001-99EF-2248-C858108585EA}"/>
              </a:ext>
            </a:extLst>
          </p:cNvPr>
          <p:cNvSpPr txBox="1"/>
          <p:nvPr/>
        </p:nvSpPr>
        <p:spPr>
          <a:xfrm rot="16200000">
            <a:off x="566265" y="4555871"/>
            <a:ext cx="957273" cy="276999"/>
          </a:xfrm>
          <a:prstGeom prst="rect">
            <a:avLst/>
          </a:prstGeom>
          <a:noFill/>
        </p:spPr>
        <p:txBody>
          <a:bodyPr wrap="square">
            <a:spAutoFit/>
          </a:bodyPr>
          <a:lstStyle/>
          <a:p>
            <a:r>
              <a:rPr lang="en-US" sz="1200" dirty="0"/>
              <a:t>Accuracy</a:t>
            </a:r>
          </a:p>
        </p:txBody>
      </p:sp>
      <p:sp>
        <p:nvSpPr>
          <p:cNvPr id="10" name="Content Placeholder 3">
            <a:extLst>
              <a:ext uri="{FF2B5EF4-FFF2-40B4-BE49-F238E27FC236}">
                <a16:creationId xmlns:a16="http://schemas.microsoft.com/office/drawing/2014/main" id="{E1A8D334-F2F0-B6F5-443C-2103FCA1E6E8}"/>
              </a:ext>
            </a:extLst>
          </p:cNvPr>
          <p:cNvSpPr txBox="1">
            <a:spLocks/>
          </p:cNvSpPr>
          <p:nvPr/>
        </p:nvSpPr>
        <p:spPr>
          <a:xfrm>
            <a:off x="4863446" y="3331027"/>
            <a:ext cx="3356878" cy="2751366"/>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sz="1200" b="1" dirty="0"/>
              <a:t>Chosen Epoch</a:t>
            </a:r>
            <a:r>
              <a:rPr lang="en-US" sz="1200" dirty="0"/>
              <a:t>: 3</a:t>
            </a:r>
          </a:p>
          <a:p>
            <a:pPr lvl="2"/>
            <a:r>
              <a:rPr lang="en-US" sz="1200" b="1" dirty="0"/>
              <a:t>Training Notes:</a:t>
            </a:r>
            <a:br>
              <a:rPr lang="en-US" sz="1200" b="1" dirty="0"/>
            </a:br>
            <a:r>
              <a:rPr lang="en-US" sz="1200" dirty="0"/>
              <a:t>Normally, 10 epochs (or less) is sufficient to fine-tune a transformer model like Whisper.</a:t>
            </a:r>
            <a:br>
              <a:rPr lang="en-US" sz="1200" dirty="0"/>
            </a:br>
            <a:br>
              <a:rPr lang="en-US" sz="1200" dirty="0"/>
            </a:br>
            <a:r>
              <a:rPr lang="en-US" sz="1200" dirty="0"/>
              <a:t>However, with only 79 different speakers in the training set, with the rest for validation, 10 epochs is very little to get enough training iterations for such a large model.</a:t>
            </a:r>
            <a:br>
              <a:rPr lang="en-US" sz="1200" dirty="0"/>
            </a:br>
            <a:br>
              <a:rPr lang="en-US" sz="1200" dirty="0"/>
            </a:br>
            <a:r>
              <a:rPr lang="en-US" sz="1200" dirty="0"/>
              <a:t>Still, we see that the trained rating is preserving some monotonicity on the validation set.</a:t>
            </a:r>
            <a:br>
              <a:rPr lang="en-US" sz="1200" dirty="0"/>
            </a:br>
            <a:endParaRPr lang="en-US" sz="1200" dirty="0"/>
          </a:p>
        </p:txBody>
      </p:sp>
      <p:pic>
        <p:nvPicPr>
          <p:cNvPr id="12" name="Picture 11">
            <a:extLst>
              <a:ext uri="{FF2B5EF4-FFF2-40B4-BE49-F238E27FC236}">
                <a16:creationId xmlns:a16="http://schemas.microsoft.com/office/drawing/2014/main" id="{7585EA72-5DF4-322E-AAC9-89AD07BC504A}"/>
              </a:ext>
            </a:extLst>
          </p:cNvPr>
          <p:cNvPicPr>
            <a:picLocks noChangeAspect="1"/>
          </p:cNvPicPr>
          <p:nvPr/>
        </p:nvPicPr>
        <p:blipFill>
          <a:blip r:embed="rId5"/>
          <a:stretch>
            <a:fillRect/>
          </a:stretch>
        </p:blipFill>
        <p:spPr>
          <a:xfrm>
            <a:off x="8720402" y="3429000"/>
            <a:ext cx="3253882" cy="2456770"/>
          </a:xfrm>
          <a:prstGeom prst="rect">
            <a:avLst/>
          </a:prstGeom>
        </p:spPr>
      </p:pic>
      <p:sp>
        <p:nvSpPr>
          <p:cNvPr id="14" name="TextBox 13">
            <a:extLst>
              <a:ext uri="{FF2B5EF4-FFF2-40B4-BE49-F238E27FC236}">
                <a16:creationId xmlns:a16="http://schemas.microsoft.com/office/drawing/2014/main" id="{1ABEB704-BAF4-51C0-BA44-A2CC5CE3223D}"/>
              </a:ext>
            </a:extLst>
          </p:cNvPr>
          <p:cNvSpPr txBox="1"/>
          <p:nvPr/>
        </p:nvSpPr>
        <p:spPr>
          <a:xfrm>
            <a:off x="9972675" y="5837986"/>
            <a:ext cx="1487456" cy="276999"/>
          </a:xfrm>
          <a:prstGeom prst="rect">
            <a:avLst/>
          </a:prstGeom>
          <a:noFill/>
        </p:spPr>
        <p:txBody>
          <a:bodyPr wrap="square">
            <a:spAutoFit/>
          </a:bodyPr>
          <a:lstStyle/>
          <a:p>
            <a:r>
              <a:rPr lang="en-US" sz="1200" dirty="0" err="1"/>
              <a:t>SpeakNow</a:t>
            </a:r>
            <a:r>
              <a:rPr lang="en-US" sz="1200" dirty="0"/>
              <a:t> Rating</a:t>
            </a:r>
          </a:p>
        </p:txBody>
      </p:sp>
      <p:sp>
        <p:nvSpPr>
          <p:cNvPr id="15" name="TextBox 14">
            <a:extLst>
              <a:ext uri="{FF2B5EF4-FFF2-40B4-BE49-F238E27FC236}">
                <a16:creationId xmlns:a16="http://schemas.microsoft.com/office/drawing/2014/main" id="{ECD17A91-87B3-AFE0-4BD3-DD49D153D64A}"/>
              </a:ext>
            </a:extLst>
          </p:cNvPr>
          <p:cNvSpPr txBox="1"/>
          <p:nvPr/>
        </p:nvSpPr>
        <p:spPr>
          <a:xfrm rot="16200000">
            <a:off x="7620425" y="4344660"/>
            <a:ext cx="1892178" cy="276999"/>
          </a:xfrm>
          <a:prstGeom prst="rect">
            <a:avLst/>
          </a:prstGeom>
          <a:noFill/>
        </p:spPr>
        <p:txBody>
          <a:bodyPr wrap="square">
            <a:spAutoFit/>
          </a:bodyPr>
          <a:lstStyle/>
          <a:p>
            <a:r>
              <a:rPr lang="en-US" sz="1200" dirty="0"/>
              <a:t>Validation Set Rating</a:t>
            </a:r>
          </a:p>
        </p:txBody>
      </p:sp>
    </p:spTree>
    <p:extLst>
      <p:ext uri="{BB962C8B-B14F-4D97-AF65-F5344CB8AC3E}">
        <p14:creationId xmlns:p14="http://schemas.microsoft.com/office/powerpoint/2010/main" val="1356113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Speech to Text</a:t>
            </a:r>
          </a:p>
        </p:txBody>
      </p:sp>
    </p:spTree>
    <p:extLst>
      <p:ext uri="{BB962C8B-B14F-4D97-AF65-F5344CB8AC3E}">
        <p14:creationId xmlns:p14="http://schemas.microsoft.com/office/powerpoint/2010/main" val="175804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err="1"/>
              <a:t>MetaData</a:t>
            </a:r>
            <a:endParaRPr lang="en-US" dirty="0"/>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838201" y="2024780"/>
            <a:ext cx="4962524" cy="4137189"/>
          </a:xfrm>
          <a:noFill/>
        </p:spPr>
        <p:txBody>
          <a:bodyPr>
            <a:normAutofit/>
          </a:bodyPr>
          <a:lstStyle/>
          <a:p>
            <a:r>
              <a:rPr lang="en-US" sz="1600" b="1" dirty="0"/>
              <a:t>The Audio Data:</a:t>
            </a:r>
          </a:p>
          <a:p>
            <a:pPr lvl="2"/>
            <a:r>
              <a:rPr lang="en-US" sz="1500" dirty="0"/>
              <a:t>48k sampling frequency</a:t>
            </a:r>
            <a:br>
              <a:rPr lang="en-US" sz="1500" dirty="0"/>
            </a:br>
            <a:r>
              <a:rPr lang="en-US" sz="1500" dirty="0"/>
              <a:t>Human speech needs between 8k-16k</a:t>
            </a:r>
          </a:p>
          <a:p>
            <a:pPr lvl="2"/>
            <a:r>
              <a:rPr lang="en-US" sz="1500" dirty="0"/>
              <a:t>The audio isn’t preprocessed for clarity</a:t>
            </a:r>
            <a:br>
              <a:rPr lang="en-US" sz="1500" dirty="0"/>
            </a:br>
            <a:r>
              <a:rPr lang="en-US" sz="1500" dirty="0"/>
              <a:t>This can make it difficult for human evaluators to rate</a:t>
            </a:r>
            <a:br>
              <a:rPr lang="en-US" sz="1500" dirty="0"/>
            </a:br>
            <a:r>
              <a:rPr lang="en-US" sz="1500" dirty="0"/>
              <a:t>It is less of a problem for our transformer models</a:t>
            </a:r>
          </a:p>
          <a:p>
            <a:pPr lvl="2"/>
            <a:r>
              <a:rPr lang="en-US" sz="1500" dirty="0"/>
              <a:t>The audio transcriptions given in the </a:t>
            </a:r>
            <a:r>
              <a:rPr lang="en-US" sz="1500" dirty="0" err="1"/>
              <a:t>SpeakNow</a:t>
            </a:r>
            <a:r>
              <a:rPr lang="en-US" sz="1500" dirty="0"/>
              <a:t> dataset carry filler words like ‘um’, ‘err’, </a:t>
            </a:r>
            <a:r>
              <a:rPr lang="en-US" sz="1500" dirty="0" err="1"/>
              <a:t>etc</a:t>
            </a:r>
            <a:r>
              <a:rPr lang="en-US" sz="1500" dirty="0"/>
              <a:t>…</a:t>
            </a:r>
            <a:br>
              <a:rPr lang="en-US" sz="1500" dirty="0"/>
            </a:br>
            <a:r>
              <a:rPr lang="en-US" sz="1500" dirty="0"/>
              <a:t>In processing spoken sentences, we generally discard this kind of information. However, these fillers can interfere with cohesion and probably should negatively influence the cohesion and fluency scores.</a:t>
            </a:r>
          </a:p>
          <a:p>
            <a:pPr lvl="2"/>
            <a:r>
              <a:rPr lang="en-US" sz="1500" dirty="0"/>
              <a:t>As such, processing the transcriptions as textual responses wouldn’t make much sense, because people generally to write filler words.</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72541BF0-E821-BBD0-A29A-4BF835D95B82}"/>
              </a:ext>
            </a:extLst>
          </p:cNvPr>
          <p:cNvSpPr txBox="1">
            <a:spLocks/>
          </p:cNvSpPr>
          <p:nvPr/>
        </p:nvSpPr>
        <p:spPr>
          <a:xfrm>
            <a:off x="5919107" y="2018597"/>
            <a:ext cx="5434692" cy="4137189"/>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a:t>See </a:t>
            </a:r>
            <a:r>
              <a:rPr lang="en-US" sz="1500" b="1" dirty="0" err="1"/>
              <a:t>cohesion.ipynb</a:t>
            </a:r>
            <a:endParaRPr lang="en-US" sz="1500" b="1" dirty="0"/>
          </a:p>
          <a:p>
            <a:pPr lvl="1"/>
            <a:r>
              <a:rPr lang="en-US" sz="1500" dirty="0"/>
              <a:t>In our models, we down-sample audio to 16k.</a:t>
            </a:r>
            <a:br>
              <a:rPr lang="en-US" sz="1500" dirty="0"/>
            </a:br>
            <a:endParaRPr lang="en-US" sz="1500" dirty="0"/>
          </a:p>
          <a:p>
            <a:pPr lvl="1"/>
            <a:r>
              <a:rPr lang="en-US" sz="1500" dirty="0"/>
              <a:t>Samples like 1691402791754118 and 1692747394818154 require better preprocessing if the candidate should stand a chance.</a:t>
            </a:r>
          </a:p>
          <a:p>
            <a:pPr lvl="1"/>
            <a:r>
              <a:rPr lang="en-US" sz="1500" dirty="0"/>
              <a:t>In comparison to the dataset’s transcription, we show that Whisper can extract a textual response that does not have these fillers.</a:t>
            </a:r>
            <a:br>
              <a:rPr lang="en-US" sz="1500" dirty="0"/>
            </a:br>
            <a:br>
              <a:rPr lang="en-US" sz="1500" dirty="0"/>
            </a:br>
            <a:br>
              <a:rPr lang="en-US" sz="1500" dirty="0"/>
            </a:br>
            <a:endParaRPr lang="en-US" sz="1500" dirty="0"/>
          </a:p>
          <a:p>
            <a:pPr lvl="1"/>
            <a:r>
              <a:rPr lang="en-US" sz="1500" dirty="0"/>
              <a:t>We use Whisper to transcribe the audio, and show that the low volume responses are much easier to hear once you have these transcriptions (see 1691402791754118 and 1692747394818154)</a:t>
            </a:r>
          </a:p>
        </p:txBody>
      </p:sp>
      <p:cxnSp>
        <p:nvCxnSpPr>
          <p:cNvPr id="6" name="Straight Connector 5">
            <a:extLst>
              <a:ext uri="{FF2B5EF4-FFF2-40B4-BE49-F238E27FC236}">
                <a16:creationId xmlns:a16="http://schemas.microsoft.com/office/drawing/2014/main" id="{469D2221-C9FC-C833-D71F-EFA92D8F4CE0}"/>
              </a:ext>
            </a:extLst>
          </p:cNvPr>
          <p:cNvCxnSpPr/>
          <p:nvPr/>
        </p:nvCxnSpPr>
        <p:spPr>
          <a:xfrm>
            <a:off x="657225" y="2918733"/>
            <a:ext cx="1073603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D65C1BE-E95C-BDF1-08A7-DF8AB66B4D38}"/>
              </a:ext>
            </a:extLst>
          </p:cNvPr>
          <p:cNvCxnSpPr/>
          <p:nvPr/>
        </p:nvCxnSpPr>
        <p:spPr>
          <a:xfrm>
            <a:off x="657225" y="3814083"/>
            <a:ext cx="1073603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74B82CF-5FC3-669F-EC06-E4D7F7895005}"/>
              </a:ext>
            </a:extLst>
          </p:cNvPr>
          <p:cNvCxnSpPr/>
          <p:nvPr/>
        </p:nvCxnSpPr>
        <p:spPr>
          <a:xfrm>
            <a:off x="657225" y="5312229"/>
            <a:ext cx="1073603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82676B6-9E14-BA08-5ADD-EE041CDC604B}"/>
              </a:ext>
            </a:extLst>
          </p:cNvPr>
          <p:cNvCxnSpPr/>
          <p:nvPr/>
        </p:nvCxnSpPr>
        <p:spPr>
          <a:xfrm>
            <a:off x="657225" y="2336348"/>
            <a:ext cx="1073603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29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7A3F13-49DE-FF67-C2E3-6B5B0D25AFB5}"/>
              </a:ext>
            </a:extLst>
          </p:cNvPr>
          <p:cNvPicPr>
            <a:picLocks noChangeAspect="1"/>
          </p:cNvPicPr>
          <p:nvPr/>
        </p:nvPicPr>
        <p:blipFill>
          <a:blip r:embed="rId3"/>
          <a:stretch>
            <a:fillRect/>
          </a:stretch>
        </p:blipFill>
        <p:spPr>
          <a:xfrm>
            <a:off x="298452" y="2625063"/>
            <a:ext cx="11478530" cy="3348810"/>
          </a:xfrm>
          <a:prstGeom prst="rect">
            <a:avLst/>
          </a:prstGeom>
        </p:spPr>
      </p:pic>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Cohesion (with Interpretability)</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452340" y="1514063"/>
            <a:ext cx="10938780" cy="603953"/>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 my favorite TV show would be the Firefly. It's an old sci-fi series about a group of interesting and different characters coming together on a journey first place. I really like it mainly because it's a sci-fi series which I genuinely enjoy and because of the cast of the aforementioned characters, the show is not really popular in my country because I don't think it has ever been translated to Russian, so I have only seen it in English and yeah, that's about it.”</a:t>
            </a:r>
            <a:endParaRPr lang="en-US" sz="1050" dirty="0"/>
          </a:p>
        </p:txBody>
      </p:sp>
      <p:sp>
        <p:nvSpPr>
          <p:cNvPr id="18" name="TextBox 17">
            <a:extLst>
              <a:ext uri="{FF2B5EF4-FFF2-40B4-BE49-F238E27FC236}">
                <a16:creationId xmlns:a16="http://schemas.microsoft.com/office/drawing/2014/main" id="{6ADA02A6-1844-288A-0A51-6004FFB8E47C}"/>
              </a:ext>
            </a:extLst>
          </p:cNvPr>
          <p:cNvSpPr txBox="1"/>
          <p:nvPr/>
        </p:nvSpPr>
        <p:spPr>
          <a:xfrm>
            <a:off x="5410395" y="5933574"/>
            <a:ext cx="1698171" cy="307777"/>
          </a:xfrm>
          <a:prstGeom prst="rect">
            <a:avLst/>
          </a:prstGeom>
          <a:noFill/>
        </p:spPr>
        <p:txBody>
          <a:bodyPr wrap="square">
            <a:spAutoFit/>
          </a:bodyPr>
          <a:lstStyle/>
          <a:p>
            <a:r>
              <a:rPr lang="en-US" sz="1400" dirty="0" err="1"/>
              <a:t>SpeakNow</a:t>
            </a:r>
            <a:r>
              <a:rPr lang="en-US" sz="1400" dirty="0"/>
              <a:t> Rating</a:t>
            </a:r>
          </a:p>
        </p:txBody>
      </p:sp>
      <p:sp>
        <p:nvSpPr>
          <p:cNvPr id="19" name="TextBox 18">
            <a:extLst>
              <a:ext uri="{FF2B5EF4-FFF2-40B4-BE49-F238E27FC236}">
                <a16:creationId xmlns:a16="http://schemas.microsoft.com/office/drawing/2014/main" id="{DA1A994F-8F91-46B3-045C-D01EF7E811FE}"/>
              </a:ext>
            </a:extLst>
          </p:cNvPr>
          <p:cNvSpPr txBox="1"/>
          <p:nvPr/>
        </p:nvSpPr>
        <p:spPr>
          <a:xfrm rot="16200000">
            <a:off x="-417964" y="4142566"/>
            <a:ext cx="1432831" cy="307777"/>
          </a:xfrm>
          <a:prstGeom prst="rect">
            <a:avLst/>
          </a:prstGeom>
          <a:noFill/>
        </p:spPr>
        <p:txBody>
          <a:bodyPr wrap="square">
            <a:spAutoFit/>
          </a:bodyPr>
          <a:lstStyle/>
          <a:p>
            <a:r>
              <a:rPr lang="en-US" sz="1400" dirty="0"/>
              <a:t>Cohesion Score</a:t>
            </a:r>
          </a:p>
        </p:txBody>
      </p:sp>
      <p:sp>
        <p:nvSpPr>
          <p:cNvPr id="7" name="TextBox 6">
            <a:extLst>
              <a:ext uri="{FF2B5EF4-FFF2-40B4-BE49-F238E27FC236}">
                <a16:creationId xmlns:a16="http://schemas.microsoft.com/office/drawing/2014/main" id="{B8F5E077-E83C-0891-ACA2-0AC2CC637ECF}"/>
              </a:ext>
            </a:extLst>
          </p:cNvPr>
          <p:cNvSpPr txBox="1"/>
          <p:nvPr/>
        </p:nvSpPr>
        <p:spPr>
          <a:xfrm>
            <a:off x="835585" y="2455258"/>
            <a:ext cx="2548278" cy="276999"/>
          </a:xfrm>
          <a:prstGeom prst="rect">
            <a:avLst/>
          </a:prstGeom>
          <a:noFill/>
        </p:spPr>
        <p:txBody>
          <a:bodyPr wrap="square">
            <a:spAutoFit/>
          </a:bodyPr>
          <a:lstStyle/>
          <a:p>
            <a:r>
              <a:rPr lang="en-US" sz="1200" dirty="0"/>
              <a:t>So my favorite TV show would be… </a:t>
            </a:r>
          </a:p>
        </p:txBody>
      </p:sp>
      <p:sp>
        <p:nvSpPr>
          <p:cNvPr id="11" name="TextBox 10">
            <a:extLst>
              <a:ext uri="{FF2B5EF4-FFF2-40B4-BE49-F238E27FC236}">
                <a16:creationId xmlns:a16="http://schemas.microsoft.com/office/drawing/2014/main" id="{60E043E9-7B4F-A365-D8B5-D5189828D7F4}"/>
              </a:ext>
            </a:extLst>
          </p:cNvPr>
          <p:cNvSpPr txBox="1"/>
          <p:nvPr/>
        </p:nvSpPr>
        <p:spPr>
          <a:xfrm>
            <a:off x="3476964" y="5464984"/>
            <a:ext cx="2887096" cy="276999"/>
          </a:xfrm>
          <a:prstGeom prst="rect">
            <a:avLst/>
          </a:prstGeom>
          <a:noFill/>
        </p:spPr>
        <p:txBody>
          <a:bodyPr wrap="square">
            <a:spAutoFit/>
          </a:bodyPr>
          <a:lstStyle/>
          <a:p>
            <a:r>
              <a:rPr lang="en-US" sz="1200" dirty="0"/>
              <a:t>…together on a journey first place. I really…</a:t>
            </a:r>
            <a:endParaRPr lang="en-US" sz="1200" b="1" dirty="0"/>
          </a:p>
        </p:txBody>
      </p:sp>
      <p:sp>
        <p:nvSpPr>
          <p:cNvPr id="13" name="TextBox 12">
            <a:extLst>
              <a:ext uri="{FF2B5EF4-FFF2-40B4-BE49-F238E27FC236}">
                <a16:creationId xmlns:a16="http://schemas.microsoft.com/office/drawing/2014/main" id="{23B5DD44-D8B1-4F19-541A-2F0D289F628D}"/>
              </a:ext>
            </a:extLst>
          </p:cNvPr>
          <p:cNvSpPr txBox="1"/>
          <p:nvPr/>
        </p:nvSpPr>
        <p:spPr>
          <a:xfrm>
            <a:off x="6191356" y="2455258"/>
            <a:ext cx="3869871" cy="276999"/>
          </a:xfrm>
          <a:prstGeom prst="rect">
            <a:avLst/>
          </a:prstGeom>
          <a:noFill/>
        </p:spPr>
        <p:txBody>
          <a:bodyPr wrap="square">
            <a:spAutoFit/>
          </a:bodyPr>
          <a:lstStyle/>
          <a:p>
            <a:r>
              <a:rPr lang="en-US" sz="1200" dirty="0"/>
              <a:t>…because of the cast of the aforementioned characters,…</a:t>
            </a:r>
          </a:p>
        </p:txBody>
      </p:sp>
      <p:sp>
        <p:nvSpPr>
          <p:cNvPr id="15" name="TextBox 14">
            <a:extLst>
              <a:ext uri="{FF2B5EF4-FFF2-40B4-BE49-F238E27FC236}">
                <a16:creationId xmlns:a16="http://schemas.microsoft.com/office/drawing/2014/main" id="{9A483F01-68B3-949D-BA99-9FC91EE5D9DC}"/>
              </a:ext>
            </a:extLst>
          </p:cNvPr>
          <p:cNvSpPr txBox="1"/>
          <p:nvPr/>
        </p:nvSpPr>
        <p:spPr>
          <a:xfrm>
            <a:off x="7863226" y="4267178"/>
            <a:ext cx="3869871" cy="276999"/>
          </a:xfrm>
          <a:prstGeom prst="rect">
            <a:avLst/>
          </a:prstGeom>
          <a:noFill/>
        </p:spPr>
        <p:txBody>
          <a:bodyPr wrap="square">
            <a:spAutoFit/>
          </a:bodyPr>
          <a:lstStyle/>
          <a:p>
            <a:r>
              <a:rPr lang="en-US" sz="1200" dirty="0"/>
              <a:t>…so I have only seen it in English and yeah, that's about it.</a:t>
            </a:r>
          </a:p>
        </p:txBody>
      </p:sp>
    </p:spTree>
    <p:extLst>
      <p:ext uri="{BB962C8B-B14F-4D97-AF65-F5344CB8AC3E}">
        <p14:creationId xmlns:p14="http://schemas.microsoft.com/office/powerpoint/2010/main" val="357968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C62B66-E71F-0FD6-EC5B-161EA0589513}"/>
              </a:ext>
            </a:extLst>
          </p:cNvPr>
          <p:cNvPicPr>
            <a:picLocks noChangeAspect="1"/>
          </p:cNvPicPr>
          <p:nvPr/>
        </p:nvPicPr>
        <p:blipFill>
          <a:blip r:embed="rId3"/>
          <a:stretch>
            <a:fillRect/>
          </a:stretch>
        </p:blipFill>
        <p:spPr>
          <a:xfrm>
            <a:off x="646429" y="2422512"/>
            <a:ext cx="4166507" cy="3222411"/>
          </a:xfrm>
          <a:prstGeom prst="rect">
            <a:avLst/>
          </a:prstGeom>
        </p:spPr>
      </p:pic>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Cohesion (on Transcribed Text)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5685453" y="1684993"/>
            <a:ext cx="5668345" cy="4460770"/>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Results </a:t>
            </a:r>
            <a:r>
              <a:rPr lang="en-US" sz="1600" dirty="0"/>
              <a:t>(see </a:t>
            </a:r>
            <a:r>
              <a:rPr lang="en-US" sz="1600" dirty="0" err="1"/>
              <a:t>cohesion.ipynb</a:t>
            </a:r>
            <a:r>
              <a:rPr lang="en-US" sz="1600" dirty="0"/>
              <a:t> for full details)</a:t>
            </a:r>
            <a:r>
              <a:rPr lang="en-US" sz="1600" b="1" dirty="0"/>
              <a:t>:</a:t>
            </a:r>
          </a:p>
          <a:p>
            <a:pPr lvl="2"/>
            <a:r>
              <a:rPr lang="en-US" sz="1400" b="1" dirty="0"/>
              <a:t>Model</a:t>
            </a:r>
            <a:r>
              <a:rPr lang="en-US" sz="1400" dirty="0"/>
              <a:t>: finetuned </a:t>
            </a:r>
            <a:r>
              <a:rPr lang="en-US" sz="1400" dirty="0" err="1"/>
              <a:t>RoBERTa</a:t>
            </a:r>
            <a:r>
              <a:rPr lang="en-US" sz="1400" dirty="0"/>
              <a:t> on google </a:t>
            </a:r>
            <a:r>
              <a:rPr lang="en-US" sz="1400" dirty="0" err="1"/>
              <a:t>wellformed</a:t>
            </a:r>
            <a:r>
              <a:rPr lang="en-US" sz="1400" dirty="0"/>
              <a:t> query dataset</a:t>
            </a:r>
          </a:p>
          <a:p>
            <a:pPr lvl="2"/>
            <a:r>
              <a:rPr lang="en-US" sz="1400" b="1" dirty="0"/>
              <a:t>Rating Methodology</a:t>
            </a:r>
            <a:r>
              <a:rPr lang="en-US" sz="1400" dirty="0"/>
              <a:t>: Mean of Timeseries Mean</a:t>
            </a:r>
            <a:br>
              <a:rPr lang="en-US" sz="1400" dirty="0"/>
            </a:br>
            <a:r>
              <a:rPr lang="en-US" sz="1400" dirty="0"/>
              <a:t>Using a heuristic technique to build a coherence timeseries from the model.</a:t>
            </a:r>
          </a:p>
          <a:p>
            <a:pPr lvl="2"/>
            <a:r>
              <a:rPr lang="en-US" sz="1400" b="1" dirty="0"/>
              <a:t>Confidence Methodology</a:t>
            </a:r>
            <a:r>
              <a:rPr lang="en-US" sz="1400" dirty="0"/>
              <a:t>: None</a:t>
            </a:r>
          </a:p>
          <a:p>
            <a:pPr lvl="2"/>
            <a:r>
              <a:rPr lang="en-US" sz="1400" b="1" dirty="0"/>
              <a:t>Correlation with </a:t>
            </a:r>
            <a:r>
              <a:rPr lang="en-US" sz="1400" b="1" dirty="0" err="1"/>
              <a:t>SpeakNow</a:t>
            </a:r>
            <a:r>
              <a:rPr lang="en-US" sz="1400" b="1" dirty="0"/>
              <a:t> Rating</a:t>
            </a:r>
            <a:r>
              <a:rPr lang="en-US" sz="1400" dirty="0"/>
              <a:t>: Medium</a:t>
            </a:r>
          </a:p>
          <a:p>
            <a:pPr lvl="2"/>
            <a:r>
              <a:rPr lang="en-US" sz="1400" b="1" dirty="0"/>
              <a:t>Comparison to </a:t>
            </a:r>
            <a:r>
              <a:rPr lang="en-US" sz="1400" b="1" dirty="0" err="1"/>
              <a:t>SpeakNow</a:t>
            </a:r>
            <a:r>
              <a:rPr lang="en-US" sz="1400" b="1" dirty="0"/>
              <a:t> Rating</a:t>
            </a:r>
            <a:r>
              <a:rPr lang="en-US" sz="1400" dirty="0"/>
              <a:t>:</a:t>
            </a:r>
          </a:p>
          <a:p>
            <a:pPr marL="228600" lvl="2" indent="0">
              <a:buNone/>
            </a:pPr>
            <a:r>
              <a:rPr lang="en-US" sz="1400" b="1" dirty="0"/>
              <a:t>Unlike with the other measures, inspecting a few extremes of the model/</a:t>
            </a:r>
            <a:r>
              <a:rPr lang="en-US" sz="1400" b="1" dirty="0" err="1"/>
              <a:t>speaknow</a:t>
            </a:r>
            <a:r>
              <a:rPr lang="en-US" sz="1400" b="1" dirty="0"/>
              <a:t> coherence measures, it is hard to say which of these ratings are more deserved without consulting a linguist.</a:t>
            </a:r>
            <a:endParaRPr lang="en-US" sz="1400" dirty="0"/>
          </a:p>
        </p:txBody>
      </p:sp>
      <p:sp>
        <p:nvSpPr>
          <p:cNvPr id="18" name="TextBox 17">
            <a:extLst>
              <a:ext uri="{FF2B5EF4-FFF2-40B4-BE49-F238E27FC236}">
                <a16:creationId xmlns:a16="http://schemas.microsoft.com/office/drawing/2014/main" id="{6ADA02A6-1844-288A-0A51-6004FFB8E47C}"/>
              </a:ext>
            </a:extLst>
          </p:cNvPr>
          <p:cNvSpPr txBox="1"/>
          <p:nvPr/>
        </p:nvSpPr>
        <p:spPr>
          <a:xfrm>
            <a:off x="2124270" y="5594570"/>
            <a:ext cx="1698171" cy="307777"/>
          </a:xfrm>
          <a:prstGeom prst="rect">
            <a:avLst/>
          </a:prstGeom>
          <a:noFill/>
        </p:spPr>
        <p:txBody>
          <a:bodyPr wrap="square">
            <a:spAutoFit/>
          </a:bodyPr>
          <a:lstStyle/>
          <a:p>
            <a:r>
              <a:rPr lang="en-US" sz="1400" dirty="0" err="1"/>
              <a:t>SpeakNow</a:t>
            </a:r>
            <a:r>
              <a:rPr lang="en-US" sz="1400" dirty="0"/>
              <a:t> Rating</a:t>
            </a:r>
          </a:p>
        </p:txBody>
      </p:sp>
      <p:sp>
        <p:nvSpPr>
          <p:cNvPr id="19" name="TextBox 18">
            <a:extLst>
              <a:ext uri="{FF2B5EF4-FFF2-40B4-BE49-F238E27FC236}">
                <a16:creationId xmlns:a16="http://schemas.microsoft.com/office/drawing/2014/main" id="{DA1A994F-8F91-46B3-045C-D01EF7E811FE}"/>
              </a:ext>
            </a:extLst>
          </p:cNvPr>
          <p:cNvSpPr txBox="1"/>
          <p:nvPr/>
        </p:nvSpPr>
        <p:spPr>
          <a:xfrm rot="16200000">
            <a:off x="-178350" y="3709858"/>
            <a:ext cx="1432831" cy="307777"/>
          </a:xfrm>
          <a:prstGeom prst="rect">
            <a:avLst/>
          </a:prstGeom>
          <a:noFill/>
        </p:spPr>
        <p:txBody>
          <a:bodyPr wrap="square">
            <a:spAutoFit/>
          </a:bodyPr>
          <a:lstStyle/>
          <a:p>
            <a:r>
              <a:rPr lang="en-US" sz="1400" dirty="0"/>
              <a:t>Mean Rating</a:t>
            </a:r>
          </a:p>
        </p:txBody>
      </p:sp>
    </p:spTree>
    <p:extLst>
      <p:ext uri="{BB962C8B-B14F-4D97-AF65-F5344CB8AC3E}">
        <p14:creationId xmlns:p14="http://schemas.microsoft.com/office/powerpoint/2010/main" val="218408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Evaluating Subjectivity/Objectivity</a:t>
            </a:r>
          </a:p>
        </p:txBody>
      </p:sp>
    </p:spTree>
    <p:extLst>
      <p:ext uri="{BB962C8B-B14F-4D97-AF65-F5344CB8AC3E}">
        <p14:creationId xmlns:p14="http://schemas.microsoft.com/office/powerpoint/2010/main" val="68332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C659E324-02B4-58A8-F501-82D8E1F0F34F}"/>
              </a:ext>
            </a:extLst>
          </p:cNvPr>
          <p:cNvSpPr/>
          <p:nvPr/>
        </p:nvSpPr>
        <p:spPr>
          <a:xfrm>
            <a:off x="4115744" y="1455893"/>
            <a:ext cx="2588591" cy="158584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Traditional English Proficiency Scoring</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5" name="Graphic 14" descr="Female Profile with solid fill">
            <a:extLst>
              <a:ext uri="{FF2B5EF4-FFF2-40B4-BE49-F238E27FC236}">
                <a16:creationId xmlns:a16="http://schemas.microsoft.com/office/drawing/2014/main" id="{4E778E99-3B35-EAEE-4F93-EDFC3E3250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6084" y="1763401"/>
            <a:ext cx="473956" cy="473956"/>
          </a:xfrm>
          <a:prstGeom prst="rect">
            <a:avLst/>
          </a:prstGeom>
        </p:spPr>
      </p:pic>
      <p:pic>
        <p:nvPicPr>
          <p:cNvPr id="17" name="Graphic 16" descr="Male profile with solid fill">
            <a:extLst>
              <a:ext uri="{FF2B5EF4-FFF2-40B4-BE49-F238E27FC236}">
                <a16:creationId xmlns:a16="http://schemas.microsoft.com/office/drawing/2014/main" id="{7C43647D-372A-A898-833C-843DFD2187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0611" y="2123033"/>
            <a:ext cx="473956" cy="473956"/>
          </a:xfrm>
          <a:prstGeom prst="rect">
            <a:avLst/>
          </a:prstGeom>
        </p:spPr>
      </p:pic>
      <p:pic>
        <p:nvPicPr>
          <p:cNvPr id="18" name="Graphic 17" descr="Male profile with solid fill">
            <a:extLst>
              <a:ext uri="{FF2B5EF4-FFF2-40B4-BE49-F238E27FC236}">
                <a16:creationId xmlns:a16="http://schemas.microsoft.com/office/drawing/2014/main" id="{24A6F20C-55E5-D02C-800A-C19811BFD4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2360" y="1804611"/>
            <a:ext cx="473956" cy="473956"/>
          </a:xfrm>
          <a:prstGeom prst="rect">
            <a:avLst/>
          </a:prstGeom>
        </p:spPr>
      </p:pic>
      <p:pic>
        <p:nvPicPr>
          <p:cNvPr id="19" name="Graphic 18" descr="Male profile with solid fill">
            <a:extLst>
              <a:ext uri="{FF2B5EF4-FFF2-40B4-BE49-F238E27FC236}">
                <a16:creationId xmlns:a16="http://schemas.microsoft.com/office/drawing/2014/main" id="{6AF64783-BAA3-05B4-EC51-2719A9F2C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1202" y="1795636"/>
            <a:ext cx="473956" cy="473956"/>
          </a:xfrm>
          <a:prstGeom prst="rect">
            <a:avLst/>
          </a:prstGeom>
        </p:spPr>
      </p:pic>
      <p:pic>
        <p:nvPicPr>
          <p:cNvPr id="20" name="Graphic 19" descr="Male profile with solid fill">
            <a:extLst>
              <a:ext uri="{FF2B5EF4-FFF2-40B4-BE49-F238E27FC236}">
                <a16:creationId xmlns:a16="http://schemas.microsoft.com/office/drawing/2014/main" id="{B9F4D0B6-7A8A-2A2C-4D54-77F2CA09E4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2951" y="2340865"/>
            <a:ext cx="473956" cy="473956"/>
          </a:xfrm>
          <a:prstGeom prst="rect">
            <a:avLst/>
          </a:prstGeom>
        </p:spPr>
      </p:pic>
      <p:pic>
        <p:nvPicPr>
          <p:cNvPr id="21" name="Graphic 20" descr="Female Profile with solid fill">
            <a:extLst>
              <a:ext uri="{FF2B5EF4-FFF2-40B4-BE49-F238E27FC236}">
                <a16:creationId xmlns:a16="http://schemas.microsoft.com/office/drawing/2014/main" id="{5E60B15D-DF98-8872-E316-082D0D5BF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1678" y="1983939"/>
            <a:ext cx="473956" cy="473956"/>
          </a:xfrm>
          <a:prstGeom prst="rect">
            <a:avLst/>
          </a:prstGeom>
        </p:spPr>
      </p:pic>
      <p:pic>
        <p:nvPicPr>
          <p:cNvPr id="22" name="Graphic 21" descr="Female Profile with solid fill">
            <a:extLst>
              <a:ext uri="{FF2B5EF4-FFF2-40B4-BE49-F238E27FC236}">
                <a16:creationId xmlns:a16="http://schemas.microsoft.com/office/drawing/2014/main" id="{85AB5385-0069-2775-6BBF-3B0CBF0745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3764" y="2201771"/>
            <a:ext cx="473956" cy="473956"/>
          </a:xfrm>
          <a:prstGeom prst="rect">
            <a:avLst/>
          </a:prstGeom>
        </p:spPr>
      </p:pic>
      <p:pic>
        <p:nvPicPr>
          <p:cNvPr id="23" name="Graphic 22" descr="Female Profile with solid fill">
            <a:extLst>
              <a:ext uri="{FF2B5EF4-FFF2-40B4-BE49-F238E27FC236}">
                <a16:creationId xmlns:a16="http://schemas.microsoft.com/office/drawing/2014/main" id="{10B0E421-FE56-D0EE-9D0B-6B03A1BAFC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5246" y="2248815"/>
            <a:ext cx="473956" cy="473956"/>
          </a:xfrm>
          <a:prstGeom prst="rect">
            <a:avLst/>
          </a:prstGeom>
        </p:spPr>
      </p:pic>
      <p:pic>
        <p:nvPicPr>
          <p:cNvPr id="26" name="Graphic 25" descr="Call center with solid fill">
            <a:extLst>
              <a:ext uri="{FF2B5EF4-FFF2-40B4-BE49-F238E27FC236}">
                <a16:creationId xmlns:a16="http://schemas.microsoft.com/office/drawing/2014/main" id="{49CE90B9-9566-D630-5F3D-2FCA909056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895" y="4201273"/>
            <a:ext cx="914400" cy="914400"/>
          </a:xfrm>
          <a:prstGeom prst="rect">
            <a:avLst/>
          </a:prstGeom>
        </p:spPr>
      </p:pic>
      <p:pic>
        <p:nvPicPr>
          <p:cNvPr id="30" name="Graphic 29" descr="Voice outline">
            <a:extLst>
              <a:ext uri="{FF2B5EF4-FFF2-40B4-BE49-F238E27FC236}">
                <a16:creationId xmlns:a16="http://schemas.microsoft.com/office/drawing/2014/main" id="{2020EF45-972B-ECF7-615B-832B7123E0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00397" y="4216105"/>
            <a:ext cx="914400" cy="914400"/>
          </a:xfrm>
          <a:prstGeom prst="rect">
            <a:avLst/>
          </a:prstGeom>
        </p:spPr>
      </p:pic>
      <p:pic>
        <p:nvPicPr>
          <p:cNvPr id="33" name="Graphic 32" descr="Male profile with solid fill">
            <a:extLst>
              <a:ext uri="{FF2B5EF4-FFF2-40B4-BE49-F238E27FC236}">
                <a16:creationId xmlns:a16="http://schemas.microsoft.com/office/drawing/2014/main" id="{05EA1F41-D707-DF96-7F6B-B219F6D545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17874" y="3776823"/>
            <a:ext cx="473956" cy="473956"/>
          </a:xfrm>
          <a:prstGeom prst="rect">
            <a:avLst/>
          </a:prstGeom>
        </p:spPr>
      </p:pic>
      <p:pic>
        <p:nvPicPr>
          <p:cNvPr id="34" name="Graphic 33" descr="Female Profile with solid fill">
            <a:extLst>
              <a:ext uri="{FF2B5EF4-FFF2-40B4-BE49-F238E27FC236}">
                <a16:creationId xmlns:a16="http://schemas.microsoft.com/office/drawing/2014/main" id="{1D74BBF1-A746-DF99-666D-0EE15BB63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4614" y="3774778"/>
            <a:ext cx="473956" cy="473956"/>
          </a:xfrm>
          <a:prstGeom prst="rect">
            <a:avLst/>
          </a:prstGeom>
        </p:spPr>
      </p:pic>
      <p:pic>
        <p:nvPicPr>
          <p:cNvPr id="35" name="Graphic 34" descr="Male profile with solid fill">
            <a:extLst>
              <a:ext uri="{FF2B5EF4-FFF2-40B4-BE49-F238E27FC236}">
                <a16:creationId xmlns:a16="http://schemas.microsoft.com/office/drawing/2014/main" id="{4092D1D4-5C86-0F40-86E7-523AFDF29A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1354" y="3774778"/>
            <a:ext cx="473956" cy="473956"/>
          </a:xfrm>
          <a:prstGeom prst="rect">
            <a:avLst/>
          </a:prstGeom>
        </p:spPr>
      </p:pic>
      <p:sp>
        <p:nvSpPr>
          <p:cNvPr id="38" name="Arrow: Down 37">
            <a:extLst>
              <a:ext uri="{FF2B5EF4-FFF2-40B4-BE49-F238E27FC236}">
                <a16:creationId xmlns:a16="http://schemas.microsoft.com/office/drawing/2014/main" id="{BEA02541-76F9-39ED-A7A4-9FF4C1FE2363}"/>
              </a:ext>
            </a:extLst>
          </p:cNvPr>
          <p:cNvSpPr/>
          <p:nvPr/>
        </p:nvSpPr>
        <p:spPr>
          <a:xfrm>
            <a:off x="4905364" y="3166975"/>
            <a:ext cx="927664" cy="47365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DD3360B7-1F75-2ED9-A857-22C0EEFB518E}"/>
              </a:ext>
            </a:extLst>
          </p:cNvPr>
          <p:cNvSpPr/>
          <p:nvPr/>
        </p:nvSpPr>
        <p:spPr>
          <a:xfrm>
            <a:off x="4478683" y="4363424"/>
            <a:ext cx="1760376" cy="5523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Evaluation</a:t>
            </a:r>
          </a:p>
        </p:txBody>
      </p:sp>
      <p:sp>
        <p:nvSpPr>
          <p:cNvPr id="42" name="TextBox 41">
            <a:extLst>
              <a:ext uri="{FF2B5EF4-FFF2-40B4-BE49-F238E27FC236}">
                <a16:creationId xmlns:a16="http://schemas.microsoft.com/office/drawing/2014/main" id="{73A52890-E541-10B2-D777-1D12C485B874}"/>
              </a:ext>
            </a:extLst>
          </p:cNvPr>
          <p:cNvSpPr txBox="1"/>
          <p:nvPr/>
        </p:nvSpPr>
        <p:spPr>
          <a:xfrm>
            <a:off x="2240060" y="2036251"/>
            <a:ext cx="2015412" cy="369332"/>
          </a:xfrm>
          <a:prstGeom prst="rect">
            <a:avLst/>
          </a:prstGeom>
          <a:noFill/>
        </p:spPr>
        <p:txBody>
          <a:bodyPr wrap="square">
            <a:spAutoFit/>
          </a:bodyPr>
          <a:lstStyle/>
          <a:p>
            <a:pPr algn="ctr"/>
            <a:r>
              <a:rPr lang="en-US" dirty="0"/>
              <a:t>Pool of Experts</a:t>
            </a:r>
          </a:p>
        </p:txBody>
      </p:sp>
      <p:graphicFrame>
        <p:nvGraphicFramePr>
          <p:cNvPr id="43" name="Table 42">
            <a:extLst>
              <a:ext uri="{FF2B5EF4-FFF2-40B4-BE49-F238E27FC236}">
                <a16:creationId xmlns:a16="http://schemas.microsoft.com/office/drawing/2014/main" id="{C0644D66-E2CE-1B31-A8DB-EF75F19FAF93}"/>
              </a:ext>
            </a:extLst>
          </p:cNvPr>
          <p:cNvGraphicFramePr>
            <a:graphicFrameLocks noGrp="1"/>
          </p:cNvGraphicFramePr>
          <p:nvPr>
            <p:extLst>
              <p:ext uri="{D42A27DB-BD31-4B8C-83A1-F6EECF244321}">
                <p14:modId xmlns:p14="http://schemas.microsoft.com/office/powerpoint/2010/main" val="304433767"/>
              </p:ext>
            </p:extLst>
          </p:nvPr>
        </p:nvGraphicFramePr>
        <p:xfrm>
          <a:off x="8091112" y="2138776"/>
          <a:ext cx="3808531" cy="2911331"/>
        </p:xfrm>
        <a:graphic>
          <a:graphicData uri="http://schemas.openxmlformats.org/drawingml/2006/table">
            <a:tbl>
              <a:tblPr firstRow="1" bandRow="1">
                <a:tableStyleId>{69012ECD-51FC-41F1-AA8D-1B2483CD663E}</a:tableStyleId>
              </a:tblPr>
              <a:tblGrid>
                <a:gridCol w="1096431">
                  <a:extLst>
                    <a:ext uri="{9D8B030D-6E8A-4147-A177-3AD203B41FA5}">
                      <a16:colId xmlns:a16="http://schemas.microsoft.com/office/drawing/2014/main" val="2076346078"/>
                    </a:ext>
                  </a:extLst>
                </a:gridCol>
                <a:gridCol w="503853">
                  <a:extLst>
                    <a:ext uri="{9D8B030D-6E8A-4147-A177-3AD203B41FA5}">
                      <a16:colId xmlns:a16="http://schemas.microsoft.com/office/drawing/2014/main" val="428198574"/>
                    </a:ext>
                  </a:extLst>
                </a:gridCol>
                <a:gridCol w="516294">
                  <a:extLst>
                    <a:ext uri="{9D8B030D-6E8A-4147-A177-3AD203B41FA5}">
                      <a16:colId xmlns:a16="http://schemas.microsoft.com/office/drawing/2014/main" val="1431904338"/>
                    </a:ext>
                  </a:extLst>
                </a:gridCol>
                <a:gridCol w="461661">
                  <a:extLst>
                    <a:ext uri="{9D8B030D-6E8A-4147-A177-3AD203B41FA5}">
                      <a16:colId xmlns:a16="http://schemas.microsoft.com/office/drawing/2014/main" val="1276534310"/>
                    </a:ext>
                  </a:extLst>
                </a:gridCol>
                <a:gridCol w="1230292">
                  <a:extLst>
                    <a:ext uri="{9D8B030D-6E8A-4147-A177-3AD203B41FA5}">
                      <a16:colId xmlns:a16="http://schemas.microsoft.com/office/drawing/2014/main" val="1361706927"/>
                    </a:ext>
                  </a:extLst>
                </a:gridCol>
              </a:tblGrid>
              <a:tr h="67094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Response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2181991794"/>
                  </a:ext>
                </a:extLst>
              </a:tr>
              <a:tr h="536864">
                <a:tc>
                  <a:txBody>
                    <a:bodyPr/>
                    <a:lstStyle/>
                    <a:p>
                      <a:pPr algn="ctr"/>
                      <a:r>
                        <a:rPr lang="en-US" dirty="0"/>
                        <a:t>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652879"/>
                  </a:ext>
                </a:extLst>
              </a:tr>
              <a:tr h="559836">
                <a:tc>
                  <a:txBody>
                    <a:bodyPr/>
                    <a:lstStyle/>
                    <a:p>
                      <a:pPr algn="ctr"/>
                      <a:r>
                        <a:rPr lang="en-US" dirty="0"/>
                        <a:t>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1635862"/>
                  </a:ext>
                </a:extLst>
              </a:tr>
              <a:tr h="472751">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149219"/>
                  </a:ext>
                </a:extLst>
              </a:tr>
              <a:tr h="670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Evaluator Scoring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221906"/>
                  </a:ext>
                </a:extLst>
              </a:tr>
            </a:tbl>
          </a:graphicData>
        </a:graphic>
      </p:graphicFrame>
      <p:sp>
        <p:nvSpPr>
          <p:cNvPr id="44" name="TextBox 43">
            <a:extLst>
              <a:ext uri="{FF2B5EF4-FFF2-40B4-BE49-F238E27FC236}">
                <a16:creationId xmlns:a16="http://schemas.microsoft.com/office/drawing/2014/main" id="{2DDB9DAC-B19F-A40E-8513-796E7863D833}"/>
              </a:ext>
            </a:extLst>
          </p:cNvPr>
          <p:cNvSpPr txBox="1"/>
          <p:nvPr/>
        </p:nvSpPr>
        <p:spPr>
          <a:xfrm>
            <a:off x="8975215" y="1437933"/>
            <a:ext cx="2015412" cy="369332"/>
          </a:xfrm>
          <a:prstGeom prst="rect">
            <a:avLst/>
          </a:prstGeom>
          <a:noFill/>
        </p:spPr>
        <p:txBody>
          <a:bodyPr wrap="square">
            <a:spAutoFit/>
          </a:bodyPr>
          <a:lstStyle/>
          <a:p>
            <a:pPr algn="ctr"/>
            <a:r>
              <a:rPr lang="en-US" dirty="0"/>
              <a:t>Evaluators</a:t>
            </a:r>
          </a:p>
        </p:txBody>
      </p:sp>
      <p:cxnSp>
        <p:nvCxnSpPr>
          <p:cNvPr id="45" name="Straight Arrow Connector 44">
            <a:extLst>
              <a:ext uri="{FF2B5EF4-FFF2-40B4-BE49-F238E27FC236}">
                <a16:creationId xmlns:a16="http://schemas.microsoft.com/office/drawing/2014/main" id="{D59B7633-B5C4-CDC8-EB7F-33E87512B386}"/>
              </a:ext>
            </a:extLst>
          </p:cNvPr>
          <p:cNvCxnSpPr>
            <a:cxnSpLocks/>
          </p:cNvCxnSpPr>
          <p:nvPr/>
        </p:nvCxnSpPr>
        <p:spPr>
          <a:xfrm flipH="1">
            <a:off x="9314387" y="1807265"/>
            <a:ext cx="308584" cy="2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CB953ED-8B6F-2890-84D6-9A93AA5FDF4C}"/>
              </a:ext>
            </a:extLst>
          </p:cNvPr>
          <p:cNvCxnSpPr>
            <a:cxnSpLocks/>
            <a:stCxn id="44" idx="2"/>
          </p:cNvCxnSpPr>
          <p:nvPr/>
        </p:nvCxnSpPr>
        <p:spPr>
          <a:xfrm flipH="1">
            <a:off x="9893636" y="1807265"/>
            <a:ext cx="89285" cy="234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46612DF-EEAC-346B-1627-C86616EA0E62}"/>
              </a:ext>
            </a:extLst>
          </p:cNvPr>
          <p:cNvCxnSpPr>
            <a:cxnSpLocks/>
          </p:cNvCxnSpPr>
          <p:nvPr/>
        </p:nvCxnSpPr>
        <p:spPr>
          <a:xfrm>
            <a:off x="10273088" y="1804611"/>
            <a:ext cx="106426" cy="255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323EDC46-7346-0B21-9BA1-940A7AFCCCE7}"/>
              </a:ext>
            </a:extLst>
          </p:cNvPr>
          <p:cNvSpPr txBox="1"/>
          <p:nvPr/>
        </p:nvSpPr>
        <p:spPr>
          <a:xfrm>
            <a:off x="6398803" y="3217858"/>
            <a:ext cx="1532566" cy="369332"/>
          </a:xfrm>
          <a:prstGeom prst="rect">
            <a:avLst/>
          </a:prstGeom>
          <a:noFill/>
        </p:spPr>
        <p:txBody>
          <a:bodyPr wrap="square">
            <a:spAutoFit/>
          </a:bodyPr>
          <a:lstStyle/>
          <a:p>
            <a:pPr algn="ctr"/>
            <a:r>
              <a:rPr lang="en-US" dirty="0"/>
              <a:t>Metrics</a:t>
            </a:r>
          </a:p>
        </p:txBody>
      </p:sp>
      <p:cxnSp>
        <p:nvCxnSpPr>
          <p:cNvPr id="60" name="Straight Arrow Connector 59">
            <a:extLst>
              <a:ext uri="{FF2B5EF4-FFF2-40B4-BE49-F238E27FC236}">
                <a16:creationId xmlns:a16="http://schemas.microsoft.com/office/drawing/2014/main" id="{CD4633D5-32DB-8A27-3247-3DA1EDC691C5}"/>
              </a:ext>
            </a:extLst>
          </p:cNvPr>
          <p:cNvCxnSpPr>
            <a:cxnSpLocks/>
          </p:cNvCxnSpPr>
          <p:nvPr/>
        </p:nvCxnSpPr>
        <p:spPr>
          <a:xfrm flipV="1">
            <a:off x="7628281" y="3041736"/>
            <a:ext cx="401492" cy="271800"/>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42E7230-9604-7887-99FE-2D991AAF4A47}"/>
              </a:ext>
            </a:extLst>
          </p:cNvPr>
          <p:cNvCxnSpPr>
            <a:cxnSpLocks/>
          </p:cNvCxnSpPr>
          <p:nvPr/>
        </p:nvCxnSpPr>
        <p:spPr>
          <a:xfrm>
            <a:off x="7628281" y="3429000"/>
            <a:ext cx="402266" cy="135294"/>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336064D8-1408-B919-C65A-8E0D70D64476}"/>
              </a:ext>
            </a:extLst>
          </p:cNvPr>
          <p:cNvCxnSpPr>
            <a:cxnSpLocks/>
          </p:cNvCxnSpPr>
          <p:nvPr/>
        </p:nvCxnSpPr>
        <p:spPr>
          <a:xfrm>
            <a:off x="7607559" y="3542939"/>
            <a:ext cx="422214" cy="607359"/>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2" name="Arrow: Down 71">
            <a:extLst>
              <a:ext uri="{FF2B5EF4-FFF2-40B4-BE49-F238E27FC236}">
                <a16:creationId xmlns:a16="http://schemas.microsoft.com/office/drawing/2014/main" id="{0C1400AF-7F5A-1B3C-F770-95E66EE3A5DB}"/>
              </a:ext>
            </a:extLst>
          </p:cNvPr>
          <p:cNvSpPr/>
          <p:nvPr/>
        </p:nvSpPr>
        <p:spPr>
          <a:xfrm rot="16200000">
            <a:off x="3747194" y="4285984"/>
            <a:ext cx="315134" cy="77464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3" name="Arrow: Down 72">
            <a:extLst>
              <a:ext uri="{FF2B5EF4-FFF2-40B4-BE49-F238E27FC236}">
                <a16:creationId xmlns:a16="http://schemas.microsoft.com/office/drawing/2014/main" id="{88B6C1F1-E0EE-0DAD-ECB8-8215A8F27319}"/>
              </a:ext>
            </a:extLst>
          </p:cNvPr>
          <p:cNvSpPr/>
          <p:nvPr/>
        </p:nvSpPr>
        <p:spPr>
          <a:xfrm rot="16200000">
            <a:off x="6928316" y="4015506"/>
            <a:ext cx="315134" cy="124814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3159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Assessing Evaluators</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D7EFF96-80F1-A305-77FC-F4CA126C5F29}"/>
                  </a:ext>
                </a:extLst>
              </p:cNvPr>
              <p:cNvSpPr txBox="1">
                <a:spLocks/>
              </p:cNvSpPr>
              <p:nvPr/>
            </p:nvSpPr>
            <p:spPr>
              <a:xfrm>
                <a:off x="835585" y="1684993"/>
                <a:ext cx="10518213" cy="4460770"/>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sz="1400" b="1" dirty="0"/>
                  <a:t>Well-defined/Meaningful</a:t>
                </a:r>
                <a:r>
                  <a:rPr lang="en-US" sz="1400" dirty="0"/>
                  <a:t>: We showed in the Data Analysis section how we can measure this characteristic. This measure also provides us with a way to measure base models – i.e. if multiple rating classifiers use Whisper as it’s base, then the set of these ratings should also provide meaningful variations among different samples. And because human evaluators provide multiple measures, then we can check the same with their ratings.</a:t>
                </a:r>
              </a:p>
              <a:p>
                <a:pPr lvl="2"/>
                <a:r>
                  <a:rPr lang="en-US" sz="1400" b="1" dirty="0"/>
                  <a:t>Bias and Accuracy</a:t>
                </a:r>
                <a:r>
                  <a:rPr lang="en-US" sz="1400" dirty="0"/>
                  <a:t>: Bias is a measure of how often an evaluator will consistently rate higher or lower than other evaluators of the same sample. For measure </a:t>
                </a:r>
                <a14:m>
                  <m:oMath xmlns:m="http://schemas.openxmlformats.org/officeDocument/2006/math">
                    <m:r>
                      <a:rPr lang="en-US" sz="1400" b="0" i="1" smtClean="0">
                        <a:latin typeface="Cambria Math" panose="02040503050406030204" pitchFamily="18" charset="0"/>
                      </a:rPr>
                      <m:t>𝑛</m:t>
                    </m:r>
                  </m:oMath>
                </a14:m>
                <a:r>
                  <a:rPr lang="en-US" sz="1400" dirty="0"/>
                  <a:t>, and evaluator </a:t>
                </a:r>
                <a14:m>
                  <m:oMath xmlns:m="http://schemas.openxmlformats.org/officeDocument/2006/math">
                    <m:r>
                      <a:rPr lang="en-US" sz="1400" b="0" i="1" smtClean="0">
                        <a:latin typeface="Cambria Math" panose="02040503050406030204" pitchFamily="18" charset="0"/>
                      </a:rPr>
                      <m:t>𝑘</m:t>
                    </m:r>
                  </m:oMath>
                </a14:m>
                <a:r>
                  <a:rPr lang="en-US" sz="1400" dirty="0"/>
                  <a:t>, the bias would be: </a:t>
                </a:r>
                <a14:m>
                  <m:oMath xmlns:m="http://schemas.openxmlformats.org/officeDocument/2006/math">
                    <m:r>
                      <a:rPr lang="en-US" sz="1400" b="0" i="1" smtClean="0">
                        <a:latin typeface="Cambria Math" panose="02040503050406030204" pitchFamily="18" charset="0"/>
                      </a:rPr>
                      <m:t>𝐵</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 </m:t>
                        </m:r>
                        <m:r>
                          <a:rPr lang="en-US" sz="1400" b="0" i="1" smtClean="0">
                            <a:latin typeface="Cambria Math" panose="02040503050406030204" pitchFamily="18" charset="0"/>
                          </a:rPr>
                          <m:t>𝑘</m:t>
                        </m:r>
                      </m:e>
                    </m:d>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𝑠</m:t>
                        </m:r>
                      </m:sub>
                    </m:sSub>
                    <m:d>
                      <m:dPr>
                        <m:begChr m:val="["/>
                        <m:endChr m:val="]"/>
                        <m:ctrlPr>
                          <a:rPr lang="en-US" sz="140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𝑠</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𝑗</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𝑛</m:t>
                            </m:r>
                            <m:r>
                              <a:rPr lang="en-US" sz="1400" i="1">
                                <a:latin typeface="Cambria Math" panose="02040503050406030204" pitchFamily="18" charset="0"/>
                              </a:rPr>
                              <m:t>,</m:t>
                            </m:r>
                            <m:r>
                              <a:rPr lang="en-US" sz="1400" b="0" i="1" smtClean="0">
                                <a:latin typeface="Cambria Math" panose="02040503050406030204" pitchFamily="18" charset="0"/>
                              </a:rPr>
                              <m:t>𝑗</m:t>
                            </m:r>
                            <m:r>
                              <a:rPr lang="en-US" sz="1400" i="1">
                                <a:latin typeface="Cambria Math" panose="02040503050406030204" pitchFamily="18" charset="0"/>
                              </a:rPr>
                              <m:t>,</m:t>
                            </m:r>
                            <m:r>
                              <a:rPr lang="en-US" sz="1400" i="1">
                                <a:latin typeface="Cambria Math" panose="02040503050406030204" pitchFamily="18" charset="0"/>
                              </a:rPr>
                              <m:t>𝑠</m:t>
                            </m:r>
                          </m:sub>
                        </m:sSub>
                        <m:r>
                          <a:rPr lang="en-US" sz="1400" i="1">
                            <a:latin typeface="Cambria Math" panose="02040503050406030204" pitchFamily="18" charset="0"/>
                          </a:rPr>
                          <m:t>]</m:t>
                        </m:r>
                      </m:e>
                    </m:d>
                  </m:oMath>
                </a14:m>
                <a:r>
                  <a:rPr lang="en-US" sz="1400" dirty="0"/>
                  <a:t>, where </a:t>
                </a:r>
                <a14:m>
                  <m:oMath xmlns:m="http://schemas.openxmlformats.org/officeDocument/2006/math">
                    <m:r>
                      <a:rPr lang="en-US" sz="1400" i="1">
                        <a:latin typeface="Cambria Math" panose="02040503050406030204" pitchFamily="18" charset="0"/>
                      </a:rPr>
                      <m:t>𝐸</m:t>
                    </m:r>
                  </m:oMath>
                </a14:m>
                <a:r>
                  <a:rPr lang="en-US" sz="1400" dirty="0"/>
                  <a:t> is the mean,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𝑠</m:t>
                        </m:r>
                      </m:sub>
                    </m:sSub>
                  </m:oMath>
                </a14:m>
                <a:r>
                  <a:rPr lang="en-US" sz="1400" dirty="0"/>
                  <a:t> is the rating for sample </a:t>
                </a:r>
                <a14:m>
                  <m:oMath xmlns:m="http://schemas.openxmlformats.org/officeDocument/2006/math">
                    <m:r>
                      <a:rPr lang="en-US" sz="1400" b="0" i="1" smtClean="0">
                        <a:latin typeface="Cambria Math" panose="02040503050406030204" pitchFamily="18" charset="0"/>
                      </a:rPr>
                      <m:t>𝑠</m:t>
                    </m:r>
                  </m:oMath>
                </a14:m>
                <a:r>
                  <a:rPr lang="en-US" sz="1400" dirty="0"/>
                  <a:t>. Similarly, the accuracy is how close the evaluator is to the mean evaluation: </a:t>
                </a:r>
                <a14:m>
                  <m:oMath xmlns:m="http://schemas.openxmlformats.org/officeDocument/2006/math">
                    <m:r>
                      <a:rPr lang="en-US" sz="1400" b="0" i="1" smtClean="0">
                        <a:latin typeface="Cambria Math" panose="02040503050406030204" pitchFamily="18" charset="0"/>
                      </a:rPr>
                      <m:t>𝐴</m:t>
                    </m:r>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𝑘</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𝑠</m:t>
                        </m:r>
                      </m:sub>
                    </m:sSub>
                    <m:d>
                      <m:dPr>
                        <m:begChr m:val="["/>
                        <m:endChr m:val="]"/>
                        <m:ctrlPr>
                          <a:rPr lang="en-US" sz="1400" i="1">
                            <a:latin typeface="Cambria Math" panose="02040503050406030204" pitchFamily="18" charset="0"/>
                          </a:rPr>
                        </m:ctrlPr>
                      </m:dPr>
                      <m:e>
                        <m:d>
                          <m:dPr>
                            <m:begChr m:val="|"/>
                            <m:endChr m:val="|"/>
                            <m:ctrlPr>
                              <a:rPr lang="en-US" sz="140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𝑠</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𝑗</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𝑗</m:t>
                                </m:r>
                                <m:r>
                                  <a:rPr lang="en-US" sz="1400" i="1">
                                    <a:latin typeface="Cambria Math" panose="02040503050406030204" pitchFamily="18" charset="0"/>
                                  </a:rPr>
                                  <m:t>,</m:t>
                                </m:r>
                                <m:r>
                                  <a:rPr lang="en-US" sz="1400" i="1">
                                    <a:latin typeface="Cambria Math" panose="02040503050406030204" pitchFamily="18" charset="0"/>
                                  </a:rPr>
                                  <m:t>𝑠</m:t>
                                </m:r>
                              </m:sub>
                            </m:sSub>
                            <m:r>
                              <a:rPr lang="en-US" sz="1400" i="1">
                                <a:latin typeface="Cambria Math" panose="02040503050406030204" pitchFamily="18" charset="0"/>
                              </a:rPr>
                              <m:t>]</m:t>
                            </m:r>
                          </m:e>
                        </m:d>
                      </m:e>
                    </m:d>
                  </m:oMath>
                </a14:m>
                <a:endParaRPr lang="en-US" sz="1400" dirty="0"/>
              </a:p>
              <a:p>
                <a:pPr lvl="2"/>
                <a:r>
                  <a:rPr lang="en-US" sz="1400" b="1" dirty="0"/>
                  <a:t>Confidence Score</a:t>
                </a:r>
                <a:r>
                  <a:rPr lang="en-US" sz="1400" dirty="0"/>
                  <a:t>: We looked at a couple of confidence scoring measures that can also help in deciding how much to trust a final rating</a:t>
                </a:r>
              </a:p>
              <a:p>
                <a:pPr lvl="2"/>
                <a:r>
                  <a:rPr lang="en-US" sz="1400" b="1" dirty="0"/>
                  <a:t>Interpretability</a:t>
                </a:r>
                <a:r>
                  <a:rPr lang="en-US" sz="1400" dirty="0"/>
                  <a:t>: Except for the methodology offered by the cohesion rating (see </a:t>
                </a:r>
                <a:r>
                  <a:rPr lang="en-US" sz="1400" dirty="0" err="1"/>
                  <a:t>cohesion.ipynb</a:t>
                </a:r>
                <a:r>
                  <a:rPr lang="en-US" sz="1400" dirty="0"/>
                  <a:t> and Cohesion slide), none of these rating methods offer interpretability. If interpretability becomes a requirement, then we must consider even more KPIs – e.g. how well does the cohesion timeseries match our tagged text.</a:t>
                </a:r>
              </a:p>
            </p:txBody>
          </p:sp>
        </mc:Choice>
        <mc:Fallback>
          <p:sp>
            <p:nvSpPr>
              <p:cNvPr id="4" name="Content Placeholder 3">
                <a:extLst>
                  <a:ext uri="{FF2B5EF4-FFF2-40B4-BE49-F238E27FC236}">
                    <a16:creationId xmlns:a16="http://schemas.microsoft.com/office/drawing/2014/main" id="{2D7EFF96-80F1-A305-77FC-F4CA126C5F29}"/>
                  </a:ext>
                </a:extLst>
              </p:cNvPr>
              <p:cNvSpPr txBox="1">
                <a:spLocks noRot="1" noChangeAspect="1" noMove="1" noResize="1" noEditPoints="1" noAdjustHandles="1" noChangeArrowheads="1" noChangeShapeType="1" noTextEdit="1"/>
              </p:cNvSpPr>
              <p:nvPr/>
            </p:nvSpPr>
            <p:spPr>
              <a:xfrm>
                <a:off x="835585" y="1684993"/>
                <a:ext cx="10518213" cy="4460770"/>
              </a:xfrm>
              <a:prstGeom prst="rect">
                <a:avLst/>
              </a:prstGeom>
              <a:blipFill>
                <a:blip r:embed="rId3"/>
                <a:stretch>
                  <a:fillRect t="-546"/>
                </a:stretch>
              </a:blipFill>
            </p:spPr>
            <p:txBody>
              <a:bodyPr/>
              <a:lstStyle/>
              <a:p>
                <a:r>
                  <a:rPr lang="en-US">
                    <a:noFill/>
                  </a:rPr>
                  <a:t> </a:t>
                </a:r>
              </a:p>
            </p:txBody>
          </p:sp>
        </mc:Fallback>
      </mc:AlternateContent>
    </p:spTree>
    <p:extLst>
      <p:ext uri="{BB962C8B-B14F-4D97-AF65-F5344CB8AC3E}">
        <p14:creationId xmlns:p14="http://schemas.microsoft.com/office/powerpoint/2010/main" val="179575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Scaling The Process</a:t>
            </a:r>
          </a:p>
        </p:txBody>
      </p:sp>
    </p:spTree>
    <p:extLst>
      <p:ext uri="{BB962C8B-B14F-4D97-AF65-F5344CB8AC3E}">
        <p14:creationId xmlns:p14="http://schemas.microsoft.com/office/powerpoint/2010/main" val="155677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A5822DCC-6419-EFC1-172C-7546A011DAB3}"/>
              </a:ext>
            </a:extLst>
          </p:cNvPr>
          <p:cNvSpPr/>
          <p:nvPr/>
        </p:nvSpPr>
        <p:spPr>
          <a:xfrm>
            <a:off x="5589181" y="1615120"/>
            <a:ext cx="1535650" cy="40252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200" dirty="0"/>
              <a:t>Scoring Models</a:t>
            </a:r>
          </a:p>
          <a:p>
            <a:r>
              <a:rPr lang="en-US" sz="1000" dirty="0"/>
              <a:t>Can use multiple models for each metric</a:t>
            </a:r>
            <a:endParaRPr lang="en-US" sz="1100" dirty="0"/>
          </a:p>
        </p:txBody>
      </p:sp>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Model-Centric Pipeline (Functional Design)</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6" name="Group 45">
            <a:extLst>
              <a:ext uri="{FF2B5EF4-FFF2-40B4-BE49-F238E27FC236}">
                <a16:creationId xmlns:a16="http://schemas.microsoft.com/office/drawing/2014/main" id="{903EB403-7288-3872-0FE9-AB2E748EDD2A}"/>
              </a:ext>
            </a:extLst>
          </p:cNvPr>
          <p:cNvGrpSpPr/>
          <p:nvPr/>
        </p:nvGrpSpPr>
        <p:grpSpPr>
          <a:xfrm>
            <a:off x="725478" y="1734758"/>
            <a:ext cx="1360798" cy="965938"/>
            <a:chOff x="1123583" y="1684993"/>
            <a:chExt cx="1639989" cy="1108089"/>
          </a:xfrm>
        </p:grpSpPr>
        <p:sp>
          <p:nvSpPr>
            <p:cNvPr id="15" name="Rectangle 14">
              <a:extLst>
                <a:ext uri="{FF2B5EF4-FFF2-40B4-BE49-F238E27FC236}">
                  <a16:creationId xmlns:a16="http://schemas.microsoft.com/office/drawing/2014/main" id="{50D145F3-BD9F-71EE-B6BE-BCB0149934EE}"/>
                </a:ext>
              </a:extLst>
            </p:cNvPr>
            <p:cNvSpPr/>
            <p:nvPr/>
          </p:nvSpPr>
          <p:spPr>
            <a:xfrm>
              <a:off x="1123583" y="1684993"/>
              <a:ext cx="1639989" cy="1108089"/>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US" sz="1400" dirty="0"/>
                <a:t>Client</a:t>
              </a:r>
            </a:p>
          </p:txBody>
        </p:sp>
        <p:pic>
          <p:nvPicPr>
            <p:cNvPr id="9" name="Graphic 8" descr="Call center with solid fill">
              <a:extLst>
                <a:ext uri="{FF2B5EF4-FFF2-40B4-BE49-F238E27FC236}">
                  <a16:creationId xmlns:a16="http://schemas.microsoft.com/office/drawing/2014/main" id="{D9A47990-A441-2863-D778-999CD1A5F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3580" y="2068567"/>
              <a:ext cx="554037" cy="554037"/>
            </a:xfrm>
            <a:prstGeom prst="rect">
              <a:avLst/>
            </a:prstGeom>
          </p:spPr>
        </p:pic>
        <p:pic>
          <p:nvPicPr>
            <p:cNvPr id="10" name="Graphic 9" descr="Voice outline">
              <a:extLst>
                <a:ext uri="{FF2B5EF4-FFF2-40B4-BE49-F238E27FC236}">
                  <a16:creationId xmlns:a16="http://schemas.microsoft.com/office/drawing/2014/main" id="{B781F3BB-F6F6-584F-521E-872A8DD951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07715" y="2068567"/>
              <a:ext cx="554037" cy="554037"/>
            </a:xfrm>
            <a:prstGeom prst="rect">
              <a:avLst/>
            </a:prstGeom>
          </p:spPr>
        </p:pic>
      </p:grpSp>
      <p:sp>
        <p:nvSpPr>
          <p:cNvPr id="11" name="Arrow: Down 10">
            <a:extLst>
              <a:ext uri="{FF2B5EF4-FFF2-40B4-BE49-F238E27FC236}">
                <a16:creationId xmlns:a16="http://schemas.microsoft.com/office/drawing/2014/main" id="{6B390E7E-0CF2-0855-622F-61BB93B35B2F}"/>
              </a:ext>
            </a:extLst>
          </p:cNvPr>
          <p:cNvSpPr/>
          <p:nvPr/>
        </p:nvSpPr>
        <p:spPr>
          <a:xfrm rot="16200000">
            <a:off x="2408330" y="1950922"/>
            <a:ext cx="230591" cy="56682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FF37900A-8A5F-FA6D-A2EA-E4E3442D5A48}"/>
              </a:ext>
            </a:extLst>
          </p:cNvPr>
          <p:cNvSpPr/>
          <p:nvPr/>
        </p:nvSpPr>
        <p:spPr>
          <a:xfrm>
            <a:off x="2960975" y="1944430"/>
            <a:ext cx="1273501" cy="54309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Collect &amp; Distribute</a:t>
            </a:r>
          </a:p>
        </p:txBody>
      </p:sp>
      <p:grpSp>
        <p:nvGrpSpPr>
          <p:cNvPr id="45" name="Group 44">
            <a:extLst>
              <a:ext uri="{FF2B5EF4-FFF2-40B4-BE49-F238E27FC236}">
                <a16:creationId xmlns:a16="http://schemas.microsoft.com/office/drawing/2014/main" id="{9440FC4C-77BA-1650-9A05-10DBD291ED47}"/>
              </a:ext>
            </a:extLst>
          </p:cNvPr>
          <p:cNvGrpSpPr/>
          <p:nvPr/>
        </p:nvGrpSpPr>
        <p:grpSpPr>
          <a:xfrm>
            <a:off x="1688955" y="3478764"/>
            <a:ext cx="1365674" cy="1986694"/>
            <a:chOff x="2602947" y="3914921"/>
            <a:chExt cx="1365674" cy="1986694"/>
          </a:xfrm>
        </p:grpSpPr>
        <p:sp>
          <p:nvSpPr>
            <p:cNvPr id="24" name="Rectangle 23">
              <a:extLst>
                <a:ext uri="{FF2B5EF4-FFF2-40B4-BE49-F238E27FC236}">
                  <a16:creationId xmlns:a16="http://schemas.microsoft.com/office/drawing/2014/main" id="{CFF166B6-9FC7-7B2D-8A3A-54B9683BD82A}"/>
                </a:ext>
              </a:extLst>
            </p:cNvPr>
            <p:cNvSpPr/>
            <p:nvPr/>
          </p:nvSpPr>
          <p:spPr>
            <a:xfrm>
              <a:off x="2602947" y="3914921"/>
              <a:ext cx="1365674" cy="198669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200" dirty="0"/>
                <a:t>Analysis &amp; Training</a:t>
              </a:r>
            </a:p>
          </p:txBody>
        </p:sp>
        <p:sp>
          <p:nvSpPr>
            <p:cNvPr id="18" name="Flowchart: Magnetic Disk 17">
              <a:extLst>
                <a:ext uri="{FF2B5EF4-FFF2-40B4-BE49-F238E27FC236}">
                  <a16:creationId xmlns:a16="http://schemas.microsoft.com/office/drawing/2014/main" id="{F22A355D-21F3-382F-0916-A1041BD85AC6}"/>
                </a:ext>
              </a:extLst>
            </p:cNvPr>
            <p:cNvSpPr/>
            <p:nvPr/>
          </p:nvSpPr>
          <p:spPr>
            <a:xfrm>
              <a:off x="2763572" y="4215113"/>
              <a:ext cx="923977" cy="71279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File Store (e.g. S3)</a:t>
              </a:r>
            </a:p>
          </p:txBody>
        </p:sp>
        <p:sp>
          <p:nvSpPr>
            <p:cNvPr id="19" name="Flowchart: Magnetic Disk 18">
              <a:extLst>
                <a:ext uri="{FF2B5EF4-FFF2-40B4-BE49-F238E27FC236}">
                  <a16:creationId xmlns:a16="http://schemas.microsoft.com/office/drawing/2014/main" id="{0B79A2A2-40FA-E701-1701-5C7B54D348A1}"/>
                </a:ext>
              </a:extLst>
            </p:cNvPr>
            <p:cNvSpPr/>
            <p:nvPr/>
          </p:nvSpPr>
          <p:spPr>
            <a:xfrm>
              <a:off x="2710173" y="5023010"/>
              <a:ext cx="1092595" cy="71279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MetaData</a:t>
              </a:r>
              <a:endParaRPr lang="en-US" sz="1200" dirty="0"/>
            </a:p>
            <a:p>
              <a:pPr algn="ctr"/>
              <a:r>
                <a:rPr lang="en-US" sz="1200" dirty="0"/>
                <a:t>(e.g. Dynamo)</a:t>
              </a:r>
            </a:p>
          </p:txBody>
        </p:sp>
      </p:grpSp>
      <p:sp>
        <p:nvSpPr>
          <p:cNvPr id="21" name="Flowchart: Magnetic Disk 20">
            <a:extLst>
              <a:ext uri="{FF2B5EF4-FFF2-40B4-BE49-F238E27FC236}">
                <a16:creationId xmlns:a16="http://schemas.microsoft.com/office/drawing/2014/main" id="{719F7BA7-633D-5687-6692-5180EA35ED8B}"/>
              </a:ext>
            </a:extLst>
          </p:cNvPr>
          <p:cNvSpPr/>
          <p:nvPr/>
        </p:nvSpPr>
        <p:spPr>
          <a:xfrm>
            <a:off x="9155574" y="2053535"/>
            <a:ext cx="1062801" cy="71279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Scoring</a:t>
            </a:r>
          </a:p>
          <a:p>
            <a:pPr algn="ctr"/>
            <a:r>
              <a:rPr lang="en-US" sz="1200" dirty="0"/>
              <a:t>(e.g. Dynamo)</a:t>
            </a:r>
          </a:p>
        </p:txBody>
      </p:sp>
      <p:sp>
        <p:nvSpPr>
          <p:cNvPr id="22" name="Rectangle 21">
            <a:extLst>
              <a:ext uri="{FF2B5EF4-FFF2-40B4-BE49-F238E27FC236}">
                <a16:creationId xmlns:a16="http://schemas.microsoft.com/office/drawing/2014/main" id="{23A371D9-F3BE-FD5D-14BF-D25734C48C48}"/>
              </a:ext>
            </a:extLst>
          </p:cNvPr>
          <p:cNvSpPr/>
          <p:nvPr/>
        </p:nvSpPr>
        <p:spPr>
          <a:xfrm>
            <a:off x="3624375" y="3042612"/>
            <a:ext cx="1077446" cy="7127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n w="0"/>
                <a:solidFill>
                  <a:schemeClr val="accent1"/>
                </a:solidFill>
                <a:effectLst>
                  <a:outerShdw blurRad="38100" dist="25400" dir="5400000" algn="ctr" rotWithShape="0">
                    <a:srgbClr val="6E747A">
                      <a:alpha val="43000"/>
                    </a:srgbClr>
                  </a:outerShdw>
                </a:effectLst>
              </a:rPr>
              <a:t>Speech to Text Model</a:t>
            </a:r>
          </a:p>
        </p:txBody>
      </p:sp>
      <p:cxnSp>
        <p:nvCxnSpPr>
          <p:cNvPr id="28" name="Connector: Elbow 27">
            <a:extLst>
              <a:ext uri="{FF2B5EF4-FFF2-40B4-BE49-F238E27FC236}">
                <a16:creationId xmlns:a16="http://schemas.microsoft.com/office/drawing/2014/main" id="{AA6B3A3C-57CF-9DD0-9840-1B5892B131C4}"/>
              </a:ext>
            </a:extLst>
          </p:cNvPr>
          <p:cNvCxnSpPr>
            <a:cxnSpLocks/>
            <a:endCxn id="18" idx="4"/>
          </p:cNvCxnSpPr>
          <p:nvPr/>
        </p:nvCxnSpPr>
        <p:spPr>
          <a:xfrm rot="5400000">
            <a:off x="2210238" y="3050847"/>
            <a:ext cx="1647823" cy="52118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4CFB381B-043C-A144-6368-C313098549F0}"/>
              </a:ext>
            </a:extLst>
          </p:cNvPr>
          <p:cNvCxnSpPr>
            <a:cxnSpLocks/>
            <a:endCxn id="19" idx="4"/>
          </p:cNvCxnSpPr>
          <p:nvPr/>
        </p:nvCxnSpPr>
        <p:spPr>
          <a:xfrm rot="5400000">
            <a:off x="1863898" y="3512406"/>
            <a:ext cx="2455720" cy="4059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A9FF4B6D-5DD5-7CD6-1C19-9ADD48EE1D3D}"/>
              </a:ext>
            </a:extLst>
          </p:cNvPr>
          <p:cNvSpPr/>
          <p:nvPr/>
        </p:nvSpPr>
        <p:spPr>
          <a:xfrm>
            <a:off x="5821116" y="2315617"/>
            <a:ext cx="1111517" cy="560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n w="0"/>
                <a:solidFill>
                  <a:schemeClr val="accent1"/>
                </a:solidFill>
                <a:effectLst>
                  <a:outerShdw blurRad="38100" dist="25400" dir="5400000" algn="ctr" rotWithShape="0">
                    <a:srgbClr val="6E747A">
                      <a:alpha val="43000"/>
                    </a:srgbClr>
                  </a:outerShdw>
                </a:effectLst>
              </a:rPr>
              <a:t>Pronunciation Model</a:t>
            </a:r>
          </a:p>
        </p:txBody>
      </p:sp>
      <p:sp>
        <p:nvSpPr>
          <p:cNvPr id="43" name="Rectangle 42">
            <a:extLst>
              <a:ext uri="{FF2B5EF4-FFF2-40B4-BE49-F238E27FC236}">
                <a16:creationId xmlns:a16="http://schemas.microsoft.com/office/drawing/2014/main" id="{F1D2C68E-9584-82D1-BB98-DAF7EF5A7726}"/>
              </a:ext>
            </a:extLst>
          </p:cNvPr>
          <p:cNvSpPr/>
          <p:nvPr/>
        </p:nvSpPr>
        <p:spPr>
          <a:xfrm>
            <a:off x="5821115" y="3091168"/>
            <a:ext cx="1111517" cy="560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n w="0"/>
                <a:solidFill>
                  <a:schemeClr val="accent1"/>
                </a:solidFill>
                <a:effectLst>
                  <a:outerShdw blurRad="38100" dist="25400" dir="5400000" algn="ctr" rotWithShape="0">
                    <a:srgbClr val="6E747A">
                      <a:alpha val="43000"/>
                    </a:srgbClr>
                  </a:outerShdw>
                </a:effectLst>
              </a:rPr>
              <a:t>Vocabulary Model</a:t>
            </a:r>
          </a:p>
        </p:txBody>
      </p:sp>
      <p:sp>
        <p:nvSpPr>
          <p:cNvPr id="44" name="Rectangle 43">
            <a:extLst>
              <a:ext uri="{FF2B5EF4-FFF2-40B4-BE49-F238E27FC236}">
                <a16:creationId xmlns:a16="http://schemas.microsoft.com/office/drawing/2014/main" id="{0CDF0132-1DD1-2535-F949-4587FC66D2C6}"/>
              </a:ext>
            </a:extLst>
          </p:cNvPr>
          <p:cNvSpPr/>
          <p:nvPr/>
        </p:nvSpPr>
        <p:spPr>
          <a:xfrm>
            <a:off x="5821115" y="3827814"/>
            <a:ext cx="1111517" cy="560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n w="0"/>
                <a:solidFill>
                  <a:schemeClr val="accent1"/>
                </a:solidFill>
                <a:effectLst>
                  <a:outerShdw blurRad="38100" dist="25400" dir="5400000" algn="ctr" rotWithShape="0">
                    <a:srgbClr val="6E747A">
                      <a:alpha val="43000"/>
                    </a:srgbClr>
                  </a:outerShdw>
                </a:effectLst>
              </a:rPr>
              <a:t>Grammar Model</a:t>
            </a:r>
          </a:p>
        </p:txBody>
      </p:sp>
      <p:grpSp>
        <p:nvGrpSpPr>
          <p:cNvPr id="139" name="Group 138">
            <a:extLst>
              <a:ext uri="{FF2B5EF4-FFF2-40B4-BE49-F238E27FC236}">
                <a16:creationId xmlns:a16="http://schemas.microsoft.com/office/drawing/2014/main" id="{AFFDA61C-26BC-ADFD-01AD-113E409FF3C5}"/>
              </a:ext>
            </a:extLst>
          </p:cNvPr>
          <p:cNvGrpSpPr/>
          <p:nvPr/>
        </p:nvGrpSpPr>
        <p:grpSpPr>
          <a:xfrm>
            <a:off x="3624260" y="4965764"/>
            <a:ext cx="1153505" cy="1125100"/>
            <a:chOff x="4158921" y="5042385"/>
            <a:chExt cx="1153505" cy="1125100"/>
          </a:xfrm>
        </p:grpSpPr>
        <p:pic>
          <p:nvPicPr>
            <p:cNvPr id="12" name="Graphic 11" descr="Artificial Intelligence with solid fill">
              <a:extLst>
                <a:ext uri="{FF2B5EF4-FFF2-40B4-BE49-F238E27FC236}">
                  <a16:creationId xmlns:a16="http://schemas.microsoft.com/office/drawing/2014/main" id="{92C89DF6-9EFC-28D6-1D22-03B6CB434B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8921" y="5843820"/>
              <a:ext cx="313037" cy="313037"/>
            </a:xfrm>
            <a:prstGeom prst="rect">
              <a:avLst/>
            </a:prstGeom>
          </p:spPr>
        </p:pic>
        <p:pic>
          <p:nvPicPr>
            <p:cNvPr id="13" name="Graphic 12" descr="Robot with solid fill">
              <a:extLst>
                <a:ext uri="{FF2B5EF4-FFF2-40B4-BE49-F238E27FC236}">
                  <a16:creationId xmlns:a16="http://schemas.microsoft.com/office/drawing/2014/main" id="{9DEBF4A1-F633-9FED-8257-794CA1874F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99389" y="5840828"/>
              <a:ext cx="313037" cy="313037"/>
            </a:xfrm>
            <a:prstGeom prst="rect">
              <a:avLst/>
            </a:prstGeom>
          </p:spPr>
        </p:pic>
        <p:pic>
          <p:nvPicPr>
            <p:cNvPr id="14" name="Graphic 13" descr="Binary with solid fill">
              <a:extLst>
                <a:ext uri="{FF2B5EF4-FFF2-40B4-BE49-F238E27FC236}">
                  <a16:creationId xmlns:a16="http://schemas.microsoft.com/office/drawing/2014/main" id="{A6F65771-24E6-3258-A7A0-965DF00F029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22195" y="5854448"/>
              <a:ext cx="313037" cy="313037"/>
            </a:xfrm>
            <a:prstGeom prst="rect">
              <a:avLst/>
            </a:prstGeom>
          </p:spPr>
        </p:pic>
        <p:pic>
          <p:nvPicPr>
            <p:cNvPr id="16" name="Graphic 15" descr="Processor with solid fill">
              <a:extLst>
                <a:ext uri="{FF2B5EF4-FFF2-40B4-BE49-F238E27FC236}">
                  <a16:creationId xmlns:a16="http://schemas.microsoft.com/office/drawing/2014/main" id="{F4DB0EB9-AE3E-7DFD-7120-2403F0A8A9E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30596" y="5843820"/>
              <a:ext cx="313037" cy="313037"/>
            </a:xfrm>
            <a:prstGeom prst="rect">
              <a:avLst/>
            </a:prstGeom>
          </p:spPr>
        </p:pic>
        <p:sp>
          <p:nvSpPr>
            <p:cNvPr id="50" name="Flowchart: Magnetic Disk 49">
              <a:extLst>
                <a:ext uri="{FF2B5EF4-FFF2-40B4-BE49-F238E27FC236}">
                  <a16:creationId xmlns:a16="http://schemas.microsoft.com/office/drawing/2014/main" id="{BF71A379-518B-5378-B13A-2552C1CDBB8F}"/>
                </a:ext>
              </a:extLst>
            </p:cNvPr>
            <p:cNvSpPr/>
            <p:nvPr/>
          </p:nvSpPr>
          <p:spPr>
            <a:xfrm>
              <a:off x="4165700" y="5042385"/>
              <a:ext cx="1062801" cy="71279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Model Store</a:t>
              </a:r>
            </a:p>
            <a:p>
              <a:pPr algn="ctr"/>
              <a:r>
                <a:rPr lang="en-US" sz="1200" dirty="0"/>
                <a:t>(e.g.)</a:t>
              </a:r>
            </a:p>
          </p:txBody>
        </p:sp>
      </p:grpSp>
      <p:cxnSp>
        <p:nvCxnSpPr>
          <p:cNvPr id="54" name="Connector: Elbow 53">
            <a:extLst>
              <a:ext uri="{FF2B5EF4-FFF2-40B4-BE49-F238E27FC236}">
                <a16:creationId xmlns:a16="http://schemas.microsoft.com/office/drawing/2014/main" id="{200CC207-CD90-D70A-8FB2-DFC1BAF46E7A}"/>
              </a:ext>
            </a:extLst>
          </p:cNvPr>
          <p:cNvCxnSpPr>
            <a:cxnSpLocks/>
            <a:stCxn id="50" idx="1"/>
            <a:endCxn id="22" idx="2"/>
          </p:cNvCxnSpPr>
          <p:nvPr/>
        </p:nvCxnSpPr>
        <p:spPr>
          <a:xfrm rot="5400000" flipH="1" flipV="1">
            <a:off x="3557588" y="4360254"/>
            <a:ext cx="1210362" cy="65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41EA7C2A-4EDC-D5E6-6EE8-DFAA85476026}"/>
              </a:ext>
            </a:extLst>
          </p:cNvPr>
          <p:cNvCxnSpPr>
            <a:cxnSpLocks/>
            <a:stCxn id="50" idx="4"/>
            <a:endCxn id="42" idx="1"/>
          </p:cNvCxnSpPr>
          <p:nvPr/>
        </p:nvCxnSpPr>
        <p:spPr>
          <a:xfrm flipV="1">
            <a:off x="4693840" y="2595894"/>
            <a:ext cx="1127276" cy="272626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0B6AA93-0328-9C15-6073-228E3433CA4B}"/>
              </a:ext>
            </a:extLst>
          </p:cNvPr>
          <p:cNvCxnSpPr>
            <a:cxnSpLocks/>
            <a:stCxn id="50" idx="4"/>
            <a:endCxn id="43" idx="1"/>
          </p:cNvCxnSpPr>
          <p:nvPr/>
        </p:nvCxnSpPr>
        <p:spPr>
          <a:xfrm flipV="1">
            <a:off x="4693840" y="3371445"/>
            <a:ext cx="1127275" cy="195071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E2B7EC01-80BD-FB4F-7AE1-6B17434B44FB}"/>
              </a:ext>
            </a:extLst>
          </p:cNvPr>
          <p:cNvCxnSpPr>
            <a:cxnSpLocks/>
            <a:stCxn id="50" idx="4"/>
            <a:endCxn id="44" idx="1"/>
          </p:cNvCxnSpPr>
          <p:nvPr/>
        </p:nvCxnSpPr>
        <p:spPr>
          <a:xfrm flipV="1">
            <a:off x="4693840" y="4108091"/>
            <a:ext cx="1127275" cy="121406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B911FA25-47F7-B3C7-2D96-47700F182FA8}"/>
              </a:ext>
            </a:extLst>
          </p:cNvPr>
          <p:cNvCxnSpPr>
            <a:cxnSpLocks/>
            <a:stCxn id="50" idx="4"/>
            <a:endCxn id="76" idx="1"/>
          </p:cNvCxnSpPr>
          <p:nvPr/>
        </p:nvCxnSpPr>
        <p:spPr>
          <a:xfrm flipV="1">
            <a:off x="4693840" y="5032517"/>
            <a:ext cx="1127274" cy="28964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1BAF81C4-8C54-1BE8-FC48-94372DB71292}"/>
              </a:ext>
            </a:extLst>
          </p:cNvPr>
          <p:cNvSpPr/>
          <p:nvPr/>
        </p:nvSpPr>
        <p:spPr>
          <a:xfrm>
            <a:off x="5821114" y="4599575"/>
            <a:ext cx="1111517" cy="8658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ln w="0"/>
                <a:solidFill>
                  <a:schemeClr val="accent1"/>
                </a:solidFill>
                <a:effectLst>
                  <a:outerShdw blurRad="38100" dist="25400" dir="5400000" algn="ctr" rotWithShape="0">
                    <a:srgbClr val="6E747A">
                      <a:alpha val="43000"/>
                    </a:srgbClr>
                  </a:outerShdw>
                </a:effectLst>
              </a:rPr>
              <a:t>.</a:t>
            </a:r>
          </a:p>
          <a:p>
            <a:pPr algn="ctr"/>
            <a:r>
              <a:rPr lang="en-US" sz="1400" b="1" dirty="0">
                <a:ln w="0"/>
                <a:solidFill>
                  <a:schemeClr val="accent1"/>
                </a:solidFill>
                <a:effectLst>
                  <a:outerShdw blurRad="38100" dist="25400" dir="5400000" algn="ctr" rotWithShape="0">
                    <a:srgbClr val="6E747A">
                      <a:alpha val="43000"/>
                    </a:srgbClr>
                  </a:outerShdw>
                </a:effectLst>
              </a:rPr>
              <a:t>.</a:t>
            </a:r>
          </a:p>
          <a:p>
            <a:pPr algn="ctr"/>
            <a:r>
              <a:rPr lang="en-US" sz="1400" b="1" dirty="0">
                <a:ln w="0"/>
                <a:solidFill>
                  <a:schemeClr val="accent1"/>
                </a:solidFill>
                <a:effectLst>
                  <a:outerShdw blurRad="38100" dist="25400" dir="5400000" algn="ctr" rotWithShape="0">
                    <a:srgbClr val="6E747A">
                      <a:alpha val="43000"/>
                    </a:srgbClr>
                  </a:outerShdw>
                </a:effectLst>
              </a:rPr>
              <a:t>.</a:t>
            </a:r>
          </a:p>
        </p:txBody>
      </p:sp>
      <p:sp>
        <p:nvSpPr>
          <p:cNvPr id="79" name="Rectangle 78">
            <a:extLst>
              <a:ext uri="{FF2B5EF4-FFF2-40B4-BE49-F238E27FC236}">
                <a16:creationId xmlns:a16="http://schemas.microsoft.com/office/drawing/2014/main" id="{E89FD785-95D3-FEAE-5BB1-B6DF6BAD2775}"/>
              </a:ext>
            </a:extLst>
          </p:cNvPr>
          <p:cNvSpPr/>
          <p:nvPr/>
        </p:nvSpPr>
        <p:spPr>
          <a:xfrm>
            <a:off x="7613724" y="1962857"/>
            <a:ext cx="1111517" cy="8658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rPr>
              <a:t>Scoring &amp; Confidence Evaluation</a:t>
            </a:r>
          </a:p>
        </p:txBody>
      </p:sp>
      <p:cxnSp>
        <p:nvCxnSpPr>
          <p:cNvPr id="80" name="Connector: Elbow 79">
            <a:extLst>
              <a:ext uri="{FF2B5EF4-FFF2-40B4-BE49-F238E27FC236}">
                <a16:creationId xmlns:a16="http://schemas.microsoft.com/office/drawing/2014/main" id="{1E03AFB7-41ED-5E33-19BB-C11CBEDE2308}"/>
              </a:ext>
            </a:extLst>
          </p:cNvPr>
          <p:cNvCxnSpPr>
            <a:cxnSpLocks/>
            <a:stCxn id="42" idx="3"/>
            <a:endCxn id="79" idx="1"/>
          </p:cNvCxnSpPr>
          <p:nvPr/>
        </p:nvCxnSpPr>
        <p:spPr>
          <a:xfrm flipV="1">
            <a:off x="6932633" y="2395799"/>
            <a:ext cx="681091" cy="20009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Connector: Elbow 82">
            <a:extLst>
              <a:ext uri="{FF2B5EF4-FFF2-40B4-BE49-F238E27FC236}">
                <a16:creationId xmlns:a16="http://schemas.microsoft.com/office/drawing/2014/main" id="{EAA0D626-E57C-3D55-C9CE-71ED5609324C}"/>
              </a:ext>
            </a:extLst>
          </p:cNvPr>
          <p:cNvCxnSpPr>
            <a:cxnSpLocks/>
            <a:stCxn id="43" idx="3"/>
            <a:endCxn id="79" idx="1"/>
          </p:cNvCxnSpPr>
          <p:nvPr/>
        </p:nvCxnSpPr>
        <p:spPr>
          <a:xfrm flipV="1">
            <a:off x="6932632" y="2395799"/>
            <a:ext cx="681092" cy="9756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Connector: Elbow 84">
            <a:extLst>
              <a:ext uri="{FF2B5EF4-FFF2-40B4-BE49-F238E27FC236}">
                <a16:creationId xmlns:a16="http://schemas.microsoft.com/office/drawing/2014/main" id="{8A62AFB6-83B4-5EEE-F3C3-13274EAFCAAD}"/>
              </a:ext>
            </a:extLst>
          </p:cNvPr>
          <p:cNvCxnSpPr>
            <a:cxnSpLocks/>
            <a:stCxn id="44" idx="3"/>
            <a:endCxn id="79" idx="1"/>
          </p:cNvCxnSpPr>
          <p:nvPr/>
        </p:nvCxnSpPr>
        <p:spPr>
          <a:xfrm flipV="1">
            <a:off x="6932632" y="2395799"/>
            <a:ext cx="681092" cy="171229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Connector: Elbow 86">
            <a:extLst>
              <a:ext uri="{FF2B5EF4-FFF2-40B4-BE49-F238E27FC236}">
                <a16:creationId xmlns:a16="http://schemas.microsoft.com/office/drawing/2014/main" id="{9F6E2C60-D849-80C1-1CB3-77C5CC9B6020}"/>
              </a:ext>
            </a:extLst>
          </p:cNvPr>
          <p:cNvCxnSpPr>
            <a:cxnSpLocks/>
            <a:stCxn id="76" idx="3"/>
            <a:endCxn id="79" idx="1"/>
          </p:cNvCxnSpPr>
          <p:nvPr/>
        </p:nvCxnSpPr>
        <p:spPr>
          <a:xfrm flipV="1">
            <a:off x="6932631" y="2395799"/>
            <a:ext cx="681093" cy="263671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Connector: Elbow 95">
            <a:extLst>
              <a:ext uri="{FF2B5EF4-FFF2-40B4-BE49-F238E27FC236}">
                <a16:creationId xmlns:a16="http://schemas.microsoft.com/office/drawing/2014/main" id="{8CB169A9-9592-2007-9DED-71A5E6295124}"/>
              </a:ext>
            </a:extLst>
          </p:cNvPr>
          <p:cNvCxnSpPr>
            <a:cxnSpLocks/>
            <a:stCxn id="79" idx="2"/>
            <a:endCxn id="23" idx="1"/>
          </p:cNvCxnSpPr>
          <p:nvPr/>
        </p:nvCxnSpPr>
        <p:spPr>
          <a:xfrm rot="5400000">
            <a:off x="7118477" y="3879746"/>
            <a:ext cx="2102012"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Connector: Elbow 105">
            <a:extLst>
              <a:ext uri="{FF2B5EF4-FFF2-40B4-BE49-F238E27FC236}">
                <a16:creationId xmlns:a16="http://schemas.microsoft.com/office/drawing/2014/main" id="{CDFE1952-CA16-E7E5-DD95-D3052BDF312B}"/>
              </a:ext>
            </a:extLst>
          </p:cNvPr>
          <p:cNvCxnSpPr>
            <a:cxnSpLocks/>
            <a:endCxn id="22" idx="0"/>
          </p:cNvCxnSpPr>
          <p:nvPr/>
        </p:nvCxnSpPr>
        <p:spPr>
          <a:xfrm rot="16200000" flipH="1">
            <a:off x="3738046" y="2617560"/>
            <a:ext cx="537506" cy="3125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Arrow: Down 112">
            <a:extLst>
              <a:ext uri="{FF2B5EF4-FFF2-40B4-BE49-F238E27FC236}">
                <a16:creationId xmlns:a16="http://schemas.microsoft.com/office/drawing/2014/main" id="{BCC2ABB4-0613-B5A5-4A9F-D4740E1434E4}"/>
              </a:ext>
            </a:extLst>
          </p:cNvPr>
          <p:cNvSpPr/>
          <p:nvPr/>
        </p:nvSpPr>
        <p:spPr>
          <a:xfrm rot="16200000">
            <a:off x="4833699" y="3221734"/>
            <a:ext cx="230591" cy="34245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nvGrpSpPr>
          <p:cNvPr id="141" name="Group 140">
            <a:extLst>
              <a:ext uri="{FF2B5EF4-FFF2-40B4-BE49-F238E27FC236}">
                <a16:creationId xmlns:a16="http://schemas.microsoft.com/office/drawing/2014/main" id="{FB864665-C062-6715-8B11-46B83A4A16C9}"/>
              </a:ext>
            </a:extLst>
          </p:cNvPr>
          <p:cNvGrpSpPr/>
          <p:nvPr/>
        </p:nvGrpSpPr>
        <p:grpSpPr>
          <a:xfrm>
            <a:off x="7613724" y="4826802"/>
            <a:ext cx="2919884" cy="1388269"/>
            <a:chOff x="8011830" y="4777038"/>
            <a:chExt cx="2919884" cy="1388269"/>
          </a:xfrm>
        </p:grpSpPr>
        <p:pic>
          <p:nvPicPr>
            <p:cNvPr id="33" name="Graphic 32" descr="Male profile with solid fill">
              <a:extLst>
                <a:ext uri="{FF2B5EF4-FFF2-40B4-BE49-F238E27FC236}">
                  <a16:creationId xmlns:a16="http://schemas.microsoft.com/office/drawing/2014/main" id="{05EA1F41-D707-DF96-7F6B-B219F6D545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82390" y="5818503"/>
              <a:ext cx="346804" cy="346804"/>
            </a:xfrm>
            <a:prstGeom prst="rect">
              <a:avLst/>
            </a:prstGeom>
          </p:spPr>
        </p:pic>
        <p:pic>
          <p:nvPicPr>
            <p:cNvPr id="3" name="Graphic 2" descr="Female Profile with solid fill">
              <a:extLst>
                <a:ext uri="{FF2B5EF4-FFF2-40B4-BE49-F238E27FC236}">
                  <a16:creationId xmlns:a16="http://schemas.microsoft.com/office/drawing/2014/main" id="{46E08ECA-19BA-8057-69DD-32226AFA78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386182" y="5818503"/>
              <a:ext cx="346804" cy="346804"/>
            </a:xfrm>
            <a:prstGeom prst="rect">
              <a:avLst/>
            </a:prstGeom>
          </p:spPr>
        </p:pic>
        <p:sp>
          <p:nvSpPr>
            <p:cNvPr id="20" name="Flowchart: Internal Storage 19">
              <a:extLst>
                <a:ext uri="{FF2B5EF4-FFF2-40B4-BE49-F238E27FC236}">
                  <a16:creationId xmlns:a16="http://schemas.microsoft.com/office/drawing/2014/main" id="{E5CA50FC-CBE9-3164-375D-D218FF298FD7}"/>
                </a:ext>
              </a:extLst>
            </p:cNvPr>
            <p:cNvSpPr/>
            <p:nvPr/>
          </p:nvSpPr>
          <p:spPr>
            <a:xfrm>
              <a:off x="9757399" y="4777038"/>
              <a:ext cx="1174315" cy="865884"/>
            </a:xfrm>
            <a:prstGeom prst="flowChartInternalStorag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Expert Evaluation Portal</a:t>
              </a:r>
            </a:p>
          </p:txBody>
        </p:sp>
        <p:sp>
          <p:nvSpPr>
            <p:cNvPr id="23" name="Flowchart: Magnetic Disk 22">
              <a:extLst>
                <a:ext uri="{FF2B5EF4-FFF2-40B4-BE49-F238E27FC236}">
                  <a16:creationId xmlns:a16="http://schemas.microsoft.com/office/drawing/2014/main" id="{0065E0FA-F304-A17B-8A64-DD096B383251}"/>
                </a:ext>
              </a:extLst>
            </p:cNvPr>
            <p:cNvSpPr/>
            <p:nvPr/>
          </p:nvSpPr>
          <p:spPr>
            <a:xfrm>
              <a:off x="8011830" y="4880988"/>
              <a:ext cx="1111516" cy="71279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Portal DB</a:t>
              </a:r>
            </a:p>
            <a:p>
              <a:pPr algn="ctr"/>
              <a:r>
                <a:rPr lang="en-US" sz="1200" dirty="0"/>
                <a:t>(e.g. Dynamo)</a:t>
              </a:r>
            </a:p>
          </p:txBody>
        </p:sp>
        <p:sp>
          <p:nvSpPr>
            <p:cNvPr id="140" name="Arrow: Left-Right 139">
              <a:extLst>
                <a:ext uri="{FF2B5EF4-FFF2-40B4-BE49-F238E27FC236}">
                  <a16:creationId xmlns:a16="http://schemas.microsoft.com/office/drawing/2014/main" id="{780BE9B1-3AB4-0D82-5B24-3B822F8FCC1F}"/>
                </a:ext>
              </a:extLst>
            </p:cNvPr>
            <p:cNvSpPr/>
            <p:nvPr/>
          </p:nvSpPr>
          <p:spPr>
            <a:xfrm>
              <a:off x="9200849" y="5115777"/>
              <a:ext cx="472424" cy="268204"/>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65E263A9-73DA-26DD-C04D-B66DAE77599E}"/>
              </a:ext>
            </a:extLst>
          </p:cNvPr>
          <p:cNvGrpSpPr/>
          <p:nvPr/>
        </p:nvGrpSpPr>
        <p:grpSpPr>
          <a:xfrm>
            <a:off x="10475535" y="3180507"/>
            <a:ext cx="1360798" cy="965938"/>
            <a:chOff x="10161478" y="3091168"/>
            <a:chExt cx="1360798" cy="965938"/>
          </a:xfrm>
        </p:grpSpPr>
        <p:sp>
          <p:nvSpPr>
            <p:cNvPr id="143" name="Rectangle 142">
              <a:extLst>
                <a:ext uri="{FF2B5EF4-FFF2-40B4-BE49-F238E27FC236}">
                  <a16:creationId xmlns:a16="http://schemas.microsoft.com/office/drawing/2014/main" id="{1B54D0E2-3EAB-D949-2248-79FD9DEE35BF}"/>
                </a:ext>
              </a:extLst>
            </p:cNvPr>
            <p:cNvSpPr/>
            <p:nvPr/>
          </p:nvSpPr>
          <p:spPr>
            <a:xfrm>
              <a:off x="10161478" y="3091168"/>
              <a:ext cx="1360798" cy="96593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US" sz="1400" dirty="0"/>
                <a:t>Client</a:t>
              </a:r>
            </a:p>
          </p:txBody>
        </p:sp>
        <p:pic>
          <p:nvPicPr>
            <p:cNvPr id="144" name="Graphic 143" descr="Call center with solid fill">
              <a:extLst>
                <a:ext uri="{FF2B5EF4-FFF2-40B4-BE49-F238E27FC236}">
                  <a16:creationId xmlns:a16="http://schemas.microsoft.com/office/drawing/2014/main" id="{266398E9-A384-BD21-998E-F6CBC3BD6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27428" y="3425535"/>
              <a:ext cx="459718" cy="482962"/>
            </a:xfrm>
            <a:prstGeom prst="rect">
              <a:avLst/>
            </a:prstGeom>
          </p:spPr>
        </p:pic>
        <p:pic>
          <p:nvPicPr>
            <p:cNvPr id="149" name="Graphic 148" descr="Checklist outline">
              <a:extLst>
                <a:ext uri="{FF2B5EF4-FFF2-40B4-BE49-F238E27FC236}">
                  <a16:creationId xmlns:a16="http://schemas.microsoft.com/office/drawing/2014/main" id="{688B6BC2-7DCD-14C6-34F4-C04E08B1471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812071" y="3257817"/>
              <a:ext cx="659654" cy="659654"/>
            </a:xfrm>
            <a:prstGeom prst="rect">
              <a:avLst/>
            </a:prstGeom>
          </p:spPr>
        </p:pic>
      </p:grpSp>
      <p:sp>
        <p:nvSpPr>
          <p:cNvPr id="151" name="Arrow: Bent 150">
            <a:extLst>
              <a:ext uri="{FF2B5EF4-FFF2-40B4-BE49-F238E27FC236}">
                <a16:creationId xmlns:a16="http://schemas.microsoft.com/office/drawing/2014/main" id="{8088BB12-ED73-D682-7FB4-223CD67A1BCB}"/>
              </a:ext>
            </a:extLst>
          </p:cNvPr>
          <p:cNvSpPr/>
          <p:nvPr/>
        </p:nvSpPr>
        <p:spPr>
          <a:xfrm rot="5400000">
            <a:off x="10592000" y="2295722"/>
            <a:ext cx="544252" cy="777182"/>
          </a:xfrm>
          <a:prstGeom prst="bentArrow">
            <a:avLst>
              <a:gd name="adj1" fmla="val 28429"/>
              <a:gd name="adj2" fmla="val 20428"/>
              <a:gd name="adj3" fmla="val 22714"/>
              <a:gd name="adj4" fmla="val 300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cxnSp>
        <p:nvCxnSpPr>
          <p:cNvPr id="8" name="Connector: Elbow 7">
            <a:extLst>
              <a:ext uri="{FF2B5EF4-FFF2-40B4-BE49-F238E27FC236}">
                <a16:creationId xmlns:a16="http://schemas.microsoft.com/office/drawing/2014/main" id="{909145F3-51DE-4D81-F82A-9854B4FF303A}"/>
              </a:ext>
            </a:extLst>
          </p:cNvPr>
          <p:cNvCxnSpPr>
            <a:cxnSpLocks/>
            <a:endCxn id="21" idx="3"/>
          </p:cNvCxnSpPr>
          <p:nvPr/>
        </p:nvCxnSpPr>
        <p:spPr>
          <a:xfrm rot="5400000" flipH="1" flipV="1">
            <a:off x="7996372" y="3252646"/>
            <a:ext cx="2176924" cy="1204282"/>
          </a:xfrm>
          <a:prstGeom prst="bentConnector3">
            <a:avLst>
              <a:gd name="adj1" fmla="val 5112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1DA2819A-F9B7-8DB2-8238-0440558418AF}"/>
              </a:ext>
            </a:extLst>
          </p:cNvPr>
          <p:cNvCxnSpPr>
            <a:stCxn id="79" idx="3"/>
          </p:cNvCxnSpPr>
          <p:nvPr/>
        </p:nvCxnSpPr>
        <p:spPr>
          <a:xfrm>
            <a:off x="8725241" y="2395799"/>
            <a:ext cx="267720" cy="143201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DA567BA8-974F-2778-3D93-B4FA479FD49B}"/>
              </a:ext>
            </a:extLst>
          </p:cNvPr>
          <p:cNvSpPr/>
          <p:nvPr/>
        </p:nvSpPr>
        <p:spPr>
          <a:xfrm>
            <a:off x="7632299" y="5708813"/>
            <a:ext cx="1111517" cy="8658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rPr>
              <a:t>Audio/Text Enrichment for Human Evaluators</a:t>
            </a:r>
          </a:p>
        </p:txBody>
      </p:sp>
    </p:spTree>
    <p:extLst>
      <p:ext uri="{BB962C8B-B14F-4D97-AF65-F5344CB8AC3E}">
        <p14:creationId xmlns:p14="http://schemas.microsoft.com/office/powerpoint/2010/main" val="310836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err="1"/>
              <a:t>HuggingFace</a:t>
            </a:r>
            <a:r>
              <a:rPr lang="en-US" dirty="0"/>
              <a:t>, Torch and </a:t>
            </a:r>
            <a:r>
              <a:rPr lang="en-US" dirty="0" err="1"/>
              <a:t>Tensorflow</a:t>
            </a:r>
            <a:endParaRPr lang="en-US"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Content Placeholder 3">
            <a:extLst>
              <a:ext uri="{FF2B5EF4-FFF2-40B4-BE49-F238E27FC236}">
                <a16:creationId xmlns:a16="http://schemas.microsoft.com/office/drawing/2014/main" id="{540B5BD8-032C-DF30-3DB0-D5CE3C4B0C04}"/>
              </a:ext>
            </a:extLst>
          </p:cNvPr>
          <p:cNvSpPr txBox="1">
            <a:spLocks/>
          </p:cNvSpPr>
          <p:nvPr/>
        </p:nvSpPr>
        <p:spPr>
          <a:xfrm>
            <a:off x="835585" y="1684993"/>
            <a:ext cx="10518213" cy="4460770"/>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sz="1400" b="1" dirty="0"/>
              <a:t>Good Integration w/ Production Pipelines</a:t>
            </a:r>
            <a:r>
              <a:rPr lang="en-US" sz="1400" dirty="0"/>
              <a:t>: Kinesis, Airflow, </a:t>
            </a:r>
            <a:r>
              <a:rPr lang="en-US" sz="1400" dirty="0" err="1"/>
              <a:t>etc</a:t>
            </a:r>
            <a:r>
              <a:rPr lang="en-US" sz="1400" dirty="0"/>
              <a:t>… prep for batch processing</a:t>
            </a:r>
          </a:p>
          <a:p>
            <a:pPr lvl="2"/>
            <a:r>
              <a:rPr lang="en-US" sz="1400" b="1" dirty="0" err="1"/>
              <a:t>Huggingface</a:t>
            </a:r>
            <a:r>
              <a:rPr lang="en-US" sz="1400" dirty="0"/>
              <a:t>: Easiest access to the best off-the-shelf pre-trained/fine-tuned transformers.</a:t>
            </a:r>
          </a:p>
          <a:p>
            <a:pPr lvl="2"/>
            <a:r>
              <a:rPr lang="en-US" sz="1400" b="1" dirty="0" err="1"/>
              <a:t>PyTorch</a:t>
            </a:r>
            <a:r>
              <a:rPr lang="en-US" sz="1400" dirty="0"/>
              <a:t>: Heavily integrated with </a:t>
            </a:r>
            <a:r>
              <a:rPr lang="en-US" sz="1400" dirty="0" err="1"/>
              <a:t>Huggingface</a:t>
            </a:r>
            <a:endParaRPr lang="en-US" sz="1400" dirty="0"/>
          </a:p>
          <a:p>
            <a:pPr lvl="2"/>
            <a:r>
              <a:rPr lang="en-US" sz="1400" b="1" dirty="0" err="1"/>
              <a:t>Tensorflow</a:t>
            </a:r>
            <a:r>
              <a:rPr lang="en-US" sz="1400" b="1" dirty="0"/>
              <a:t>/</a:t>
            </a:r>
            <a:r>
              <a:rPr lang="en-US" sz="1400" b="1" dirty="0" err="1"/>
              <a:t>Keras</a:t>
            </a:r>
            <a:r>
              <a:rPr lang="en-US" sz="1400" dirty="0"/>
              <a:t>: Much faster training and inference. More custom Layers/Losses/Metrics.</a:t>
            </a:r>
          </a:p>
          <a:p>
            <a:pPr lvl="2"/>
            <a:r>
              <a:rPr lang="en-US" sz="1400" b="1" dirty="0"/>
              <a:t>Machines</a:t>
            </a:r>
            <a:r>
              <a:rPr lang="en-US" sz="1400" dirty="0"/>
              <a:t>: Serverless API is not possible, as it will not scale, financially, at all. Additionally, transformers require TPUs – or at least GPUs.</a:t>
            </a:r>
          </a:p>
          <a:p>
            <a:pPr lvl="2"/>
            <a:r>
              <a:rPr lang="en-US" sz="1400" b="1" dirty="0"/>
              <a:t>Model Management: </a:t>
            </a:r>
            <a:r>
              <a:rPr lang="en-US" sz="1400" dirty="0"/>
              <a:t>As basic as </a:t>
            </a:r>
            <a:r>
              <a:rPr lang="en-US" sz="1400" dirty="0" err="1"/>
              <a:t>MLFlow</a:t>
            </a:r>
            <a:r>
              <a:rPr lang="en-US" sz="1400" dirty="0"/>
              <a:t> or up to </a:t>
            </a:r>
            <a:r>
              <a:rPr lang="en-US" sz="1400" dirty="0" err="1"/>
              <a:t>SageMaker</a:t>
            </a:r>
            <a:r>
              <a:rPr lang="en-US" sz="1400" dirty="0"/>
              <a:t> Studio.</a:t>
            </a:r>
            <a:endParaRPr lang="en-US" sz="1400" b="1" dirty="0"/>
          </a:p>
        </p:txBody>
      </p:sp>
    </p:spTree>
    <p:extLst>
      <p:ext uri="{BB962C8B-B14F-4D97-AF65-F5344CB8AC3E}">
        <p14:creationId xmlns:p14="http://schemas.microsoft.com/office/powerpoint/2010/main" val="360934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dirty="0"/>
              <a:t>Alon Kadashev</a:t>
            </a:r>
          </a:p>
          <a:p>
            <a:r>
              <a:rPr lang="en-US" dirty="0"/>
              <a:t>054-268-8595</a:t>
            </a:r>
          </a:p>
          <a:p>
            <a:r>
              <a:rPr lang="en-US" dirty="0"/>
              <a:t>alon.Kadashev@gmail.com</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C659E324-02B4-58A8-F501-82D8E1F0F34F}"/>
              </a:ext>
            </a:extLst>
          </p:cNvPr>
          <p:cNvSpPr/>
          <p:nvPr/>
        </p:nvSpPr>
        <p:spPr>
          <a:xfrm>
            <a:off x="4115744" y="1455893"/>
            <a:ext cx="2588591" cy="158584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With Machine Learning</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5" name="Graphic 14" descr="Female Profile with solid fill">
            <a:extLst>
              <a:ext uri="{FF2B5EF4-FFF2-40B4-BE49-F238E27FC236}">
                <a16:creationId xmlns:a16="http://schemas.microsoft.com/office/drawing/2014/main" id="{4E778E99-3B35-EAEE-4F93-EDFC3E3250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6813" y="2213089"/>
            <a:ext cx="473956" cy="473956"/>
          </a:xfrm>
          <a:prstGeom prst="rect">
            <a:avLst/>
          </a:prstGeom>
        </p:spPr>
      </p:pic>
      <p:pic>
        <p:nvPicPr>
          <p:cNvPr id="18" name="Graphic 17" descr="Male profile with solid fill">
            <a:extLst>
              <a:ext uri="{FF2B5EF4-FFF2-40B4-BE49-F238E27FC236}">
                <a16:creationId xmlns:a16="http://schemas.microsoft.com/office/drawing/2014/main" id="{24A6F20C-55E5-D02C-800A-C19811BFD4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4915" y="1737673"/>
            <a:ext cx="473956" cy="473956"/>
          </a:xfrm>
          <a:prstGeom prst="rect">
            <a:avLst/>
          </a:prstGeom>
        </p:spPr>
      </p:pic>
      <p:pic>
        <p:nvPicPr>
          <p:cNvPr id="20" name="Graphic 19" descr="Male profile with solid fill">
            <a:extLst>
              <a:ext uri="{FF2B5EF4-FFF2-40B4-BE49-F238E27FC236}">
                <a16:creationId xmlns:a16="http://schemas.microsoft.com/office/drawing/2014/main" id="{B9F4D0B6-7A8A-2A2C-4D54-77F2CA09E4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0146" y="2185015"/>
            <a:ext cx="473956" cy="473956"/>
          </a:xfrm>
          <a:prstGeom prst="rect">
            <a:avLst/>
          </a:prstGeom>
        </p:spPr>
      </p:pic>
      <p:pic>
        <p:nvPicPr>
          <p:cNvPr id="23" name="Graphic 22" descr="Female Profile with solid fill">
            <a:extLst>
              <a:ext uri="{FF2B5EF4-FFF2-40B4-BE49-F238E27FC236}">
                <a16:creationId xmlns:a16="http://schemas.microsoft.com/office/drawing/2014/main" id="{10B0E421-FE56-D0EE-9D0B-6B03A1BAFC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1631" y="2268633"/>
            <a:ext cx="473956" cy="473956"/>
          </a:xfrm>
          <a:prstGeom prst="rect">
            <a:avLst/>
          </a:prstGeom>
        </p:spPr>
      </p:pic>
      <p:pic>
        <p:nvPicPr>
          <p:cNvPr id="26" name="Graphic 25" descr="Call center with solid fill">
            <a:extLst>
              <a:ext uri="{FF2B5EF4-FFF2-40B4-BE49-F238E27FC236}">
                <a16:creationId xmlns:a16="http://schemas.microsoft.com/office/drawing/2014/main" id="{49CE90B9-9566-D630-5F3D-2FCA909056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895" y="4201273"/>
            <a:ext cx="914400" cy="914400"/>
          </a:xfrm>
          <a:prstGeom prst="rect">
            <a:avLst/>
          </a:prstGeom>
        </p:spPr>
      </p:pic>
      <p:pic>
        <p:nvPicPr>
          <p:cNvPr id="30" name="Graphic 29" descr="Voice outline">
            <a:extLst>
              <a:ext uri="{FF2B5EF4-FFF2-40B4-BE49-F238E27FC236}">
                <a16:creationId xmlns:a16="http://schemas.microsoft.com/office/drawing/2014/main" id="{2020EF45-972B-ECF7-615B-832B7123E0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00397" y="4216105"/>
            <a:ext cx="914400" cy="914400"/>
          </a:xfrm>
          <a:prstGeom prst="rect">
            <a:avLst/>
          </a:prstGeom>
        </p:spPr>
      </p:pic>
      <p:pic>
        <p:nvPicPr>
          <p:cNvPr id="33" name="Graphic 32" descr="Male profile with solid fill">
            <a:extLst>
              <a:ext uri="{FF2B5EF4-FFF2-40B4-BE49-F238E27FC236}">
                <a16:creationId xmlns:a16="http://schemas.microsoft.com/office/drawing/2014/main" id="{05EA1F41-D707-DF96-7F6B-B219F6D545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33373" y="3765436"/>
            <a:ext cx="473956" cy="473956"/>
          </a:xfrm>
          <a:prstGeom prst="rect">
            <a:avLst/>
          </a:prstGeom>
        </p:spPr>
      </p:pic>
      <p:sp>
        <p:nvSpPr>
          <p:cNvPr id="38" name="Arrow: Down 37">
            <a:extLst>
              <a:ext uri="{FF2B5EF4-FFF2-40B4-BE49-F238E27FC236}">
                <a16:creationId xmlns:a16="http://schemas.microsoft.com/office/drawing/2014/main" id="{BEA02541-76F9-39ED-A7A4-9FF4C1FE2363}"/>
              </a:ext>
            </a:extLst>
          </p:cNvPr>
          <p:cNvSpPr/>
          <p:nvPr/>
        </p:nvSpPr>
        <p:spPr>
          <a:xfrm>
            <a:off x="4905364" y="3166975"/>
            <a:ext cx="927664" cy="47365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DD3360B7-1F75-2ED9-A857-22C0EEFB518E}"/>
              </a:ext>
            </a:extLst>
          </p:cNvPr>
          <p:cNvSpPr/>
          <p:nvPr/>
        </p:nvSpPr>
        <p:spPr>
          <a:xfrm>
            <a:off x="4478683" y="4363424"/>
            <a:ext cx="1760376" cy="5523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Evaluation</a:t>
            </a:r>
          </a:p>
        </p:txBody>
      </p:sp>
      <p:sp>
        <p:nvSpPr>
          <p:cNvPr id="42" name="TextBox 41">
            <a:extLst>
              <a:ext uri="{FF2B5EF4-FFF2-40B4-BE49-F238E27FC236}">
                <a16:creationId xmlns:a16="http://schemas.microsoft.com/office/drawing/2014/main" id="{73A52890-E541-10B2-D777-1D12C485B874}"/>
              </a:ext>
            </a:extLst>
          </p:cNvPr>
          <p:cNvSpPr txBox="1"/>
          <p:nvPr/>
        </p:nvSpPr>
        <p:spPr>
          <a:xfrm>
            <a:off x="2240060" y="2036251"/>
            <a:ext cx="2015412" cy="369332"/>
          </a:xfrm>
          <a:prstGeom prst="rect">
            <a:avLst/>
          </a:prstGeom>
          <a:noFill/>
        </p:spPr>
        <p:txBody>
          <a:bodyPr wrap="square">
            <a:spAutoFit/>
          </a:bodyPr>
          <a:lstStyle/>
          <a:p>
            <a:pPr algn="ctr"/>
            <a:r>
              <a:rPr lang="en-US" dirty="0"/>
              <a:t>Pool of Experts</a:t>
            </a:r>
          </a:p>
        </p:txBody>
      </p:sp>
      <p:sp>
        <p:nvSpPr>
          <p:cNvPr id="72" name="Arrow: Down 71">
            <a:extLst>
              <a:ext uri="{FF2B5EF4-FFF2-40B4-BE49-F238E27FC236}">
                <a16:creationId xmlns:a16="http://schemas.microsoft.com/office/drawing/2014/main" id="{0C1400AF-7F5A-1B3C-F770-95E66EE3A5DB}"/>
              </a:ext>
            </a:extLst>
          </p:cNvPr>
          <p:cNvSpPr/>
          <p:nvPr/>
        </p:nvSpPr>
        <p:spPr>
          <a:xfrm rot="16200000">
            <a:off x="3747194" y="4285984"/>
            <a:ext cx="315134" cy="77464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3" name="Arrow: Down 72">
            <a:extLst>
              <a:ext uri="{FF2B5EF4-FFF2-40B4-BE49-F238E27FC236}">
                <a16:creationId xmlns:a16="http://schemas.microsoft.com/office/drawing/2014/main" id="{88B6C1F1-E0EE-0DAD-ECB8-8215A8F27319}"/>
              </a:ext>
            </a:extLst>
          </p:cNvPr>
          <p:cNvSpPr/>
          <p:nvPr/>
        </p:nvSpPr>
        <p:spPr>
          <a:xfrm rot="16200000">
            <a:off x="6928316" y="4015506"/>
            <a:ext cx="315134" cy="124814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4" name="Graphic 3" descr="Artificial Intelligence with solid fill">
            <a:extLst>
              <a:ext uri="{FF2B5EF4-FFF2-40B4-BE49-F238E27FC236}">
                <a16:creationId xmlns:a16="http://schemas.microsoft.com/office/drawing/2014/main" id="{A01FB78C-FB4D-032E-7AC5-F3ED28456A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11656" y="2175385"/>
            <a:ext cx="427809" cy="427810"/>
          </a:xfrm>
          <a:prstGeom prst="rect">
            <a:avLst/>
          </a:prstGeom>
        </p:spPr>
      </p:pic>
      <p:pic>
        <p:nvPicPr>
          <p:cNvPr id="7" name="Graphic 6" descr="Robot with solid fill">
            <a:extLst>
              <a:ext uri="{FF2B5EF4-FFF2-40B4-BE49-F238E27FC236}">
                <a16:creationId xmlns:a16="http://schemas.microsoft.com/office/drawing/2014/main" id="{B24530CD-1662-4AD0-373F-657F14387B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12376" y="1707650"/>
            <a:ext cx="427809" cy="427809"/>
          </a:xfrm>
          <a:prstGeom prst="rect">
            <a:avLst/>
          </a:prstGeom>
        </p:spPr>
      </p:pic>
      <p:pic>
        <p:nvPicPr>
          <p:cNvPr id="9" name="Graphic 8" descr="Binary with solid fill">
            <a:extLst>
              <a:ext uri="{FF2B5EF4-FFF2-40B4-BE49-F238E27FC236}">
                <a16:creationId xmlns:a16="http://schemas.microsoft.com/office/drawing/2014/main" id="{18F51DD2-D427-AB16-ACDD-D5565A6B89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00991" y="1807265"/>
            <a:ext cx="427809" cy="427809"/>
          </a:xfrm>
          <a:prstGeom prst="rect">
            <a:avLst/>
          </a:prstGeom>
        </p:spPr>
      </p:pic>
      <p:pic>
        <p:nvPicPr>
          <p:cNvPr id="11" name="Graphic 10" descr="Processor with solid fill">
            <a:extLst>
              <a:ext uri="{FF2B5EF4-FFF2-40B4-BE49-F238E27FC236}">
                <a16:creationId xmlns:a16="http://schemas.microsoft.com/office/drawing/2014/main" id="{04E3C43E-E324-A33C-0545-56B2CA0B0D5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23337" y="1791268"/>
            <a:ext cx="427809" cy="427809"/>
          </a:xfrm>
          <a:prstGeom prst="rect">
            <a:avLst/>
          </a:prstGeom>
        </p:spPr>
      </p:pic>
      <p:pic>
        <p:nvPicPr>
          <p:cNvPr id="12" name="Graphic 11" descr="Artificial Intelligence with solid fill">
            <a:extLst>
              <a:ext uri="{FF2B5EF4-FFF2-40B4-BE49-F238E27FC236}">
                <a16:creationId xmlns:a16="http://schemas.microsoft.com/office/drawing/2014/main" id="{92C89DF6-9EFC-28D6-1D22-03B6CB434B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90148" y="3780907"/>
            <a:ext cx="427809" cy="427809"/>
          </a:xfrm>
          <a:prstGeom prst="rect">
            <a:avLst/>
          </a:prstGeom>
        </p:spPr>
      </p:pic>
      <p:pic>
        <p:nvPicPr>
          <p:cNvPr id="13" name="Graphic 12" descr="Robot with solid fill">
            <a:extLst>
              <a:ext uri="{FF2B5EF4-FFF2-40B4-BE49-F238E27FC236}">
                <a16:creationId xmlns:a16="http://schemas.microsoft.com/office/drawing/2014/main" id="{9DEBF4A1-F633-9FED-8257-794CA1874F5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41585" y="3777560"/>
            <a:ext cx="427809" cy="427809"/>
          </a:xfrm>
          <a:prstGeom prst="rect">
            <a:avLst/>
          </a:prstGeom>
        </p:spPr>
      </p:pic>
      <p:pic>
        <p:nvPicPr>
          <p:cNvPr id="14" name="Graphic 13" descr="Binary with solid fill">
            <a:extLst>
              <a:ext uri="{FF2B5EF4-FFF2-40B4-BE49-F238E27FC236}">
                <a16:creationId xmlns:a16="http://schemas.microsoft.com/office/drawing/2014/main" id="{A6F65771-24E6-3258-A7A0-965DF00F029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559558" y="3775328"/>
            <a:ext cx="427809" cy="427809"/>
          </a:xfrm>
          <a:prstGeom prst="rect">
            <a:avLst/>
          </a:prstGeom>
        </p:spPr>
      </p:pic>
      <p:pic>
        <p:nvPicPr>
          <p:cNvPr id="16" name="Graphic 15" descr="Processor with solid fill">
            <a:extLst>
              <a:ext uri="{FF2B5EF4-FFF2-40B4-BE49-F238E27FC236}">
                <a16:creationId xmlns:a16="http://schemas.microsoft.com/office/drawing/2014/main" id="{F4DB0EB9-AE3E-7DFD-7120-2403F0A8A9E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147458" y="3780907"/>
            <a:ext cx="427809" cy="427809"/>
          </a:xfrm>
          <a:prstGeom prst="rect">
            <a:avLst/>
          </a:prstGeom>
        </p:spPr>
      </p:pic>
      <p:sp>
        <p:nvSpPr>
          <p:cNvPr id="25" name="TextBox 24">
            <a:extLst>
              <a:ext uri="{FF2B5EF4-FFF2-40B4-BE49-F238E27FC236}">
                <a16:creationId xmlns:a16="http://schemas.microsoft.com/office/drawing/2014/main" id="{3C3A588D-B912-1299-5F3C-26268AB72BCF}"/>
              </a:ext>
            </a:extLst>
          </p:cNvPr>
          <p:cNvSpPr txBox="1"/>
          <p:nvPr/>
        </p:nvSpPr>
        <p:spPr>
          <a:xfrm>
            <a:off x="4244212" y="5159449"/>
            <a:ext cx="2229317" cy="646331"/>
          </a:xfrm>
          <a:prstGeom prst="rect">
            <a:avLst/>
          </a:prstGeom>
          <a:noFill/>
        </p:spPr>
        <p:txBody>
          <a:bodyPr wrap="square">
            <a:spAutoFit/>
          </a:bodyPr>
          <a:lstStyle/>
          <a:p>
            <a:pPr algn="ctr"/>
            <a:r>
              <a:rPr lang="en-US" dirty="0"/>
              <a:t>Fewer Human Experts Several ML Models</a:t>
            </a:r>
          </a:p>
        </p:txBody>
      </p:sp>
      <p:graphicFrame>
        <p:nvGraphicFramePr>
          <p:cNvPr id="27" name="Table 26">
            <a:extLst>
              <a:ext uri="{FF2B5EF4-FFF2-40B4-BE49-F238E27FC236}">
                <a16:creationId xmlns:a16="http://schemas.microsoft.com/office/drawing/2014/main" id="{FE0F8074-9422-C65D-A900-E03C693B7089}"/>
              </a:ext>
            </a:extLst>
          </p:cNvPr>
          <p:cNvGraphicFramePr>
            <a:graphicFrameLocks noGrp="1"/>
          </p:cNvGraphicFramePr>
          <p:nvPr>
            <p:extLst>
              <p:ext uri="{D42A27DB-BD31-4B8C-83A1-F6EECF244321}">
                <p14:modId xmlns:p14="http://schemas.microsoft.com/office/powerpoint/2010/main" val="2903567147"/>
              </p:ext>
            </p:extLst>
          </p:nvPr>
        </p:nvGraphicFramePr>
        <p:xfrm>
          <a:off x="8091112" y="2138776"/>
          <a:ext cx="3808531" cy="2911331"/>
        </p:xfrm>
        <a:graphic>
          <a:graphicData uri="http://schemas.openxmlformats.org/drawingml/2006/table">
            <a:tbl>
              <a:tblPr firstRow="1" bandRow="1">
                <a:tableStyleId>{69012ECD-51FC-41F1-AA8D-1B2483CD663E}</a:tableStyleId>
              </a:tblPr>
              <a:tblGrid>
                <a:gridCol w="1096431">
                  <a:extLst>
                    <a:ext uri="{9D8B030D-6E8A-4147-A177-3AD203B41FA5}">
                      <a16:colId xmlns:a16="http://schemas.microsoft.com/office/drawing/2014/main" val="2076346078"/>
                    </a:ext>
                  </a:extLst>
                </a:gridCol>
                <a:gridCol w="503853">
                  <a:extLst>
                    <a:ext uri="{9D8B030D-6E8A-4147-A177-3AD203B41FA5}">
                      <a16:colId xmlns:a16="http://schemas.microsoft.com/office/drawing/2014/main" val="428198574"/>
                    </a:ext>
                  </a:extLst>
                </a:gridCol>
                <a:gridCol w="516294">
                  <a:extLst>
                    <a:ext uri="{9D8B030D-6E8A-4147-A177-3AD203B41FA5}">
                      <a16:colId xmlns:a16="http://schemas.microsoft.com/office/drawing/2014/main" val="1431904338"/>
                    </a:ext>
                  </a:extLst>
                </a:gridCol>
                <a:gridCol w="461661">
                  <a:extLst>
                    <a:ext uri="{9D8B030D-6E8A-4147-A177-3AD203B41FA5}">
                      <a16:colId xmlns:a16="http://schemas.microsoft.com/office/drawing/2014/main" val="1276534310"/>
                    </a:ext>
                  </a:extLst>
                </a:gridCol>
                <a:gridCol w="1230292">
                  <a:extLst>
                    <a:ext uri="{9D8B030D-6E8A-4147-A177-3AD203B41FA5}">
                      <a16:colId xmlns:a16="http://schemas.microsoft.com/office/drawing/2014/main" val="1361706927"/>
                    </a:ext>
                  </a:extLst>
                </a:gridCol>
              </a:tblGrid>
              <a:tr h="67094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Response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2181991794"/>
                  </a:ext>
                </a:extLst>
              </a:tr>
              <a:tr h="536864">
                <a:tc>
                  <a:txBody>
                    <a:bodyPr/>
                    <a:lstStyle/>
                    <a:p>
                      <a:pPr algn="ctr"/>
                      <a:r>
                        <a:rPr lang="en-US" dirty="0"/>
                        <a:t>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652879"/>
                  </a:ext>
                </a:extLst>
              </a:tr>
              <a:tr h="559836">
                <a:tc>
                  <a:txBody>
                    <a:bodyPr/>
                    <a:lstStyle/>
                    <a:p>
                      <a:pPr algn="ctr"/>
                      <a:r>
                        <a:rPr lang="en-US" dirty="0"/>
                        <a:t>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1635862"/>
                  </a:ext>
                </a:extLst>
              </a:tr>
              <a:tr h="472751">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149219"/>
                  </a:ext>
                </a:extLst>
              </a:tr>
              <a:tr h="670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Evaluator Scoring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221906"/>
                  </a:ext>
                </a:extLst>
              </a:tr>
            </a:tbl>
          </a:graphicData>
        </a:graphic>
      </p:graphicFrame>
      <p:sp>
        <p:nvSpPr>
          <p:cNvPr id="28" name="TextBox 27">
            <a:extLst>
              <a:ext uri="{FF2B5EF4-FFF2-40B4-BE49-F238E27FC236}">
                <a16:creationId xmlns:a16="http://schemas.microsoft.com/office/drawing/2014/main" id="{FE9F8727-00D9-AE55-5B20-094F3F7F2BE3}"/>
              </a:ext>
            </a:extLst>
          </p:cNvPr>
          <p:cNvSpPr txBox="1"/>
          <p:nvPr/>
        </p:nvSpPr>
        <p:spPr>
          <a:xfrm>
            <a:off x="8975215" y="1437933"/>
            <a:ext cx="2015412" cy="369332"/>
          </a:xfrm>
          <a:prstGeom prst="rect">
            <a:avLst/>
          </a:prstGeom>
          <a:noFill/>
        </p:spPr>
        <p:txBody>
          <a:bodyPr wrap="square">
            <a:spAutoFit/>
          </a:bodyPr>
          <a:lstStyle/>
          <a:p>
            <a:pPr algn="ctr"/>
            <a:r>
              <a:rPr lang="en-US" dirty="0"/>
              <a:t>Evaluators</a:t>
            </a:r>
          </a:p>
        </p:txBody>
      </p:sp>
      <p:cxnSp>
        <p:nvCxnSpPr>
          <p:cNvPr id="29" name="Straight Arrow Connector 28">
            <a:extLst>
              <a:ext uri="{FF2B5EF4-FFF2-40B4-BE49-F238E27FC236}">
                <a16:creationId xmlns:a16="http://schemas.microsoft.com/office/drawing/2014/main" id="{95A5F468-8520-2D3E-8A7D-5C6209B8119B}"/>
              </a:ext>
            </a:extLst>
          </p:cNvPr>
          <p:cNvCxnSpPr>
            <a:cxnSpLocks/>
          </p:cNvCxnSpPr>
          <p:nvPr/>
        </p:nvCxnSpPr>
        <p:spPr>
          <a:xfrm flipH="1">
            <a:off x="9314387" y="1807265"/>
            <a:ext cx="308584" cy="2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B6CA12F-3C64-76E4-6C0A-E5B354B338E7}"/>
              </a:ext>
            </a:extLst>
          </p:cNvPr>
          <p:cNvCxnSpPr>
            <a:cxnSpLocks/>
            <a:stCxn id="28" idx="2"/>
          </p:cNvCxnSpPr>
          <p:nvPr/>
        </p:nvCxnSpPr>
        <p:spPr>
          <a:xfrm flipH="1">
            <a:off x="9893636" y="1807265"/>
            <a:ext cx="89285" cy="234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62E511F-2496-7CA0-A350-FFF4FC08CF1A}"/>
              </a:ext>
            </a:extLst>
          </p:cNvPr>
          <p:cNvCxnSpPr>
            <a:cxnSpLocks/>
          </p:cNvCxnSpPr>
          <p:nvPr/>
        </p:nvCxnSpPr>
        <p:spPr>
          <a:xfrm>
            <a:off x="10273088" y="1804611"/>
            <a:ext cx="106426" cy="255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E5D7027-464D-BF80-1D8C-1FC3FC687F6C}"/>
              </a:ext>
            </a:extLst>
          </p:cNvPr>
          <p:cNvSpPr txBox="1"/>
          <p:nvPr/>
        </p:nvSpPr>
        <p:spPr>
          <a:xfrm>
            <a:off x="6398803" y="3217858"/>
            <a:ext cx="1532566" cy="369332"/>
          </a:xfrm>
          <a:prstGeom prst="rect">
            <a:avLst/>
          </a:prstGeom>
          <a:noFill/>
        </p:spPr>
        <p:txBody>
          <a:bodyPr wrap="square">
            <a:spAutoFit/>
          </a:bodyPr>
          <a:lstStyle/>
          <a:p>
            <a:pPr algn="ctr"/>
            <a:r>
              <a:rPr lang="en-US" dirty="0"/>
              <a:t>Metrics</a:t>
            </a:r>
          </a:p>
        </p:txBody>
      </p:sp>
      <p:cxnSp>
        <p:nvCxnSpPr>
          <p:cNvPr id="37" name="Straight Arrow Connector 36">
            <a:extLst>
              <a:ext uri="{FF2B5EF4-FFF2-40B4-BE49-F238E27FC236}">
                <a16:creationId xmlns:a16="http://schemas.microsoft.com/office/drawing/2014/main" id="{C56FE213-D21C-0334-473A-E7F9F880F600}"/>
              </a:ext>
            </a:extLst>
          </p:cNvPr>
          <p:cNvCxnSpPr>
            <a:cxnSpLocks/>
          </p:cNvCxnSpPr>
          <p:nvPr/>
        </p:nvCxnSpPr>
        <p:spPr>
          <a:xfrm flipV="1">
            <a:off x="7628281" y="3041736"/>
            <a:ext cx="401492" cy="271800"/>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F1D8DCA-9749-8A10-B1BD-3E8536DBCC13}"/>
              </a:ext>
            </a:extLst>
          </p:cNvPr>
          <p:cNvCxnSpPr>
            <a:cxnSpLocks/>
          </p:cNvCxnSpPr>
          <p:nvPr/>
        </p:nvCxnSpPr>
        <p:spPr>
          <a:xfrm>
            <a:off x="7628281" y="3429000"/>
            <a:ext cx="402266" cy="135294"/>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366946A-D9D5-FE71-3D89-6EFB2DD252D6}"/>
              </a:ext>
            </a:extLst>
          </p:cNvPr>
          <p:cNvCxnSpPr>
            <a:cxnSpLocks/>
          </p:cNvCxnSpPr>
          <p:nvPr/>
        </p:nvCxnSpPr>
        <p:spPr>
          <a:xfrm>
            <a:off x="7607559" y="3542939"/>
            <a:ext cx="422214" cy="607359"/>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11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Data Analysis</a:t>
            </a:r>
          </a:p>
        </p:txBody>
      </p:sp>
    </p:spTree>
    <p:extLst>
      <p:ext uri="{BB962C8B-B14F-4D97-AF65-F5344CB8AC3E}">
        <p14:creationId xmlns:p14="http://schemas.microsoft.com/office/powerpoint/2010/main" val="96559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err="1"/>
              <a:t>MetaData</a:t>
            </a:r>
            <a:endParaRPr lang="en-US" dirty="0"/>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838201" y="2024780"/>
            <a:ext cx="5456852" cy="4137189"/>
          </a:xfrm>
          <a:noFill/>
        </p:spPr>
        <p:txBody>
          <a:bodyPr>
            <a:normAutofit/>
          </a:bodyPr>
          <a:lstStyle/>
          <a:p>
            <a:r>
              <a:rPr lang="en-US" sz="1600" b="1" dirty="0"/>
              <a:t>The Dataset contains:</a:t>
            </a:r>
          </a:p>
          <a:p>
            <a:pPr lvl="1"/>
            <a:r>
              <a:rPr lang="en-US" sz="1500" dirty="0"/>
              <a:t>99 speakers</a:t>
            </a:r>
          </a:p>
          <a:p>
            <a:pPr lvl="1"/>
            <a:r>
              <a:rPr lang="en-US" sz="1500" dirty="0"/>
              <a:t>5 audio responses to questions per speaker</a:t>
            </a:r>
          </a:p>
          <a:p>
            <a:pPr lvl="1"/>
            <a:r>
              <a:rPr lang="en-US" sz="1500" dirty="0"/>
              <a:t>Text transcriptions of most of the audio responses</a:t>
            </a:r>
          </a:p>
          <a:p>
            <a:pPr lvl="2"/>
            <a:r>
              <a:rPr lang="en-US" sz="1500" dirty="0"/>
              <a:t>Looks like manual transcriptions</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72541BF0-E821-BBD0-A29A-4BF835D95B82}"/>
              </a:ext>
            </a:extLst>
          </p:cNvPr>
          <p:cNvSpPr txBox="1">
            <a:spLocks/>
          </p:cNvSpPr>
          <p:nvPr/>
        </p:nvSpPr>
        <p:spPr>
          <a:xfrm>
            <a:off x="5840963" y="2018597"/>
            <a:ext cx="5512836" cy="4137189"/>
          </a:xfrm>
          <a:prstGeom prst="rect">
            <a:avLst/>
          </a:prstGeom>
          <a:noFill/>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b="1" dirty="0"/>
          </a:p>
          <a:p>
            <a:pPr lvl="1"/>
            <a:r>
              <a:rPr lang="en-US" dirty="0"/>
              <a:t>6 scores (average of responses?) for each speaker</a:t>
            </a:r>
          </a:p>
          <a:p>
            <a:pPr lvl="2"/>
            <a:r>
              <a:rPr lang="en-US" b="1" dirty="0"/>
              <a:t>Pronunciation</a:t>
            </a:r>
            <a:r>
              <a:rPr lang="en-US" dirty="0"/>
              <a:t>: the way in which a word is pronounced</a:t>
            </a:r>
          </a:p>
          <a:p>
            <a:pPr lvl="2"/>
            <a:r>
              <a:rPr lang="en-US" b="1" dirty="0"/>
              <a:t>Vocabulary</a:t>
            </a:r>
            <a:r>
              <a:rPr lang="en-US" dirty="0"/>
              <a:t>: the body of words known to an individual person</a:t>
            </a:r>
          </a:p>
          <a:p>
            <a:pPr lvl="2"/>
            <a:r>
              <a:rPr lang="en-US" b="1" dirty="0"/>
              <a:t>Fluency</a:t>
            </a:r>
            <a:r>
              <a:rPr lang="en-US" dirty="0"/>
              <a:t>: continuity, smoothness, rate, and effort in speech production</a:t>
            </a:r>
            <a:endParaRPr lang="en-US" b="1" dirty="0"/>
          </a:p>
          <a:p>
            <a:pPr lvl="2"/>
            <a:r>
              <a:rPr lang="en-US" b="1" dirty="0"/>
              <a:t>Cohesion</a:t>
            </a:r>
            <a:r>
              <a:rPr lang="en-US" dirty="0"/>
              <a:t>: the way in which words, phrases, sentences and paragraphs are logically linked together from beginning to end</a:t>
            </a:r>
            <a:endParaRPr lang="en-US" b="1" dirty="0"/>
          </a:p>
          <a:p>
            <a:pPr lvl="2"/>
            <a:r>
              <a:rPr lang="en-US" b="1" dirty="0"/>
              <a:t>Grammar</a:t>
            </a:r>
            <a:r>
              <a:rPr lang="en-US" dirty="0"/>
              <a:t>: rules of English governing the sounds, words, and sentences with their combination and interpretation</a:t>
            </a:r>
            <a:endParaRPr lang="en-US" b="1" dirty="0"/>
          </a:p>
          <a:p>
            <a:pPr lvl="2"/>
            <a:r>
              <a:rPr lang="en-US" b="1" dirty="0"/>
              <a:t>CEFR Score</a:t>
            </a:r>
            <a:r>
              <a:rPr lang="en-US" dirty="0"/>
              <a:t>: ratings related to the ability to perform certain language activities in increasing complexity:</a:t>
            </a:r>
            <a:br>
              <a:rPr lang="en-US" dirty="0"/>
            </a:br>
            <a:r>
              <a:rPr lang="en-US" dirty="0"/>
              <a:t>e.g. Cashier --&gt; Customer Support --&gt; PhD Study</a:t>
            </a:r>
            <a:endParaRPr lang="en-US" b="1" dirty="0"/>
          </a:p>
        </p:txBody>
      </p:sp>
    </p:spTree>
    <p:extLst>
      <p:ext uri="{BB962C8B-B14F-4D97-AF65-F5344CB8AC3E}">
        <p14:creationId xmlns:p14="http://schemas.microsoft.com/office/powerpoint/2010/main" val="215202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Relationship Between Scores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838201" y="2024780"/>
                <a:ext cx="4598436" cy="4137189"/>
              </a:xfrm>
              <a:noFill/>
            </p:spPr>
            <p:txBody>
              <a:bodyPr>
                <a:normAutofit fontScale="92500" lnSpcReduction="20000"/>
              </a:bodyPr>
              <a:lstStyle/>
              <a:p>
                <a:r>
                  <a:rPr lang="en-US" sz="1600" b="1" dirty="0"/>
                  <a:t>Testing scores to be:</a:t>
                </a:r>
              </a:p>
              <a:p>
                <a:pPr lvl="2"/>
                <a:r>
                  <a:rPr lang="en-US" sz="1500" b="1" dirty="0"/>
                  <a:t>Meaningful</a:t>
                </a:r>
                <a:r>
                  <a:rPr lang="en-US" sz="1500" dirty="0"/>
                  <a:t>: a score tells us information about the speaker that other scores do not.</a:t>
                </a:r>
              </a:p>
              <a:p>
                <a:pPr lvl="2"/>
                <a:r>
                  <a:rPr lang="en-US" sz="1500" b="1" dirty="0"/>
                  <a:t>Well-defined</a:t>
                </a:r>
                <a:r>
                  <a:rPr lang="en-US" sz="1500" dirty="0"/>
                  <a:t>: the measure is understood by an evaluator, both in what it measures and in how this measure is different from others.</a:t>
                </a:r>
              </a:p>
              <a:p>
                <a:pPr lvl="1" indent="0">
                  <a:buNone/>
                </a:pPr>
                <a:r>
                  <a:rPr lang="en-US" sz="1500" b="1" dirty="0"/>
                  <a:t>Hypothesis:</a:t>
                </a:r>
              </a:p>
              <a:p>
                <a:pPr lvl="2"/>
                <a:r>
                  <a:rPr lang="en-US" sz="1500" dirty="0"/>
                  <a:t>Scores that are both </a:t>
                </a:r>
                <a:r>
                  <a:rPr lang="en-US" sz="1500" i="1" u="sng" dirty="0"/>
                  <a:t>meaningful</a:t>
                </a:r>
                <a:r>
                  <a:rPr lang="en-US" sz="1500" dirty="0"/>
                  <a:t> and </a:t>
                </a:r>
                <a:r>
                  <a:rPr lang="en-US" sz="1500" i="1" u="sng" dirty="0"/>
                  <a:t>well-defined</a:t>
                </a:r>
                <a:r>
                  <a:rPr lang="en-US" sz="1500" dirty="0"/>
                  <a:t> should not be compressible into fewer scores.</a:t>
                </a:r>
              </a:p>
              <a:p>
                <a:pPr lvl="2"/>
                <a:r>
                  <a:rPr lang="en-US" sz="1500" dirty="0"/>
                  <a:t>Or if they are compressible, then there is a supporting conclusion behind this compression.</a:t>
                </a:r>
              </a:p>
              <a:p>
                <a:pPr lvl="2"/>
                <a:r>
                  <a:rPr lang="en-US" sz="1500" dirty="0"/>
                  <a:t>We can use covariance and entropy to measure this phenomena:</a:t>
                </a:r>
              </a:p>
              <a:p>
                <a:pPr marL="228600" lvl="2" indent="0" algn="ctr">
                  <a:buNone/>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𝐸𝑓𝑓𝑒𝑐𝑡𝑖𝑣𝑒</m:t>
                      </m:r>
                      <m:r>
                        <a:rPr lang="en-US" sz="1500" b="0" i="1" smtClean="0">
                          <a:latin typeface="Cambria Math" panose="02040503050406030204" pitchFamily="18" charset="0"/>
                        </a:rPr>
                        <m:t> # </m:t>
                      </m:r>
                      <m:r>
                        <a:rPr lang="en-US" sz="1500" b="0" i="1" smtClean="0">
                          <a:latin typeface="Cambria Math" panose="02040503050406030204" pitchFamily="18" charset="0"/>
                        </a:rPr>
                        <m:t>𝑆𝑐𝑜𝑟𝑒𝑠</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𝑒</m:t>
                          </m:r>
                        </m:e>
                        <m:sup>
                          <m:r>
                            <a:rPr lang="en-US" sz="1500" b="0" i="1" smtClean="0">
                              <a:latin typeface="Cambria Math" panose="02040503050406030204" pitchFamily="18" charset="0"/>
                            </a:rPr>
                            <m:t>𝐸𝑛𝑡𝑟𝑜𝑝𝑦</m:t>
                          </m:r>
                          <m:r>
                            <a:rPr lang="en-US" sz="1500" b="0" i="1" smtClean="0">
                              <a:latin typeface="Cambria Math" panose="02040503050406030204" pitchFamily="18" charset="0"/>
                            </a:rPr>
                            <m:t> </m:t>
                          </m:r>
                          <m:r>
                            <a:rPr lang="en-US" sz="1500" b="0" i="1" smtClean="0">
                              <a:latin typeface="Cambria Math" panose="02040503050406030204" pitchFamily="18" charset="0"/>
                            </a:rPr>
                            <m:t>𝑜𝑓</m:t>
                          </m:r>
                          <m:r>
                            <a:rPr lang="en-US" sz="1500" b="0" i="1" smtClean="0">
                              <a:latin typeface="Cambria Math" panose="02040503050406030204" pitchFamily="18" charset="0"/>
                            </a:rPr>
                            <m:t> </m:t>
                          </m:r>
                          <m:r>
                            <a:rPr lang="en-US" sz="1500" b="0" i="1" smtClean="0">
                              <a:latin typeface="Cambria Math" panose="02040503050406030204" pitchFamily="18" charset="0"/>
                            </a:rPr>
                            <m:t>𝑆𝑐𝑜𝑟𝑒</m:t>
                          </m:r>
                          <m:r>
                            <a:rPr lang="en-US" sz="1500" b="0" i="1" smtClean="0">
                              <a:latin typeface="Cambria Math" panose="02040503050406030204" pitchFamily="18" charset="0"/>
                            </a:rPr>
                            <m:t> </m:t>
                          </m:r>
                          <m:r>
                            <a:rPr lang="en-US" sz="1500" b="0" i="1" smtClean="0">
                              <a:latin typeface="Cambria Math" panose="02040503050406030204" pitchFamily="18" charset="0"/>
                            </a:rPr>
                            <m:t>𝐷𝑒𝑣𝑖𝑎𝑡𝑖𝑜𝑛</m:t>
                          </m:r>
                          <m:r>
                            <a:rPr lang="en-US" sz="1500" b="0" i="1" smtClean="0">
                              <a:latin typeface="Cambria Math" panose="02040503050406030204" pitchFamily="18" charset="0"/>
                            </a:rPr>
                            <m:t> </m:t>
                          </m:r>
                          <m:r>
                            <a:rPr lang="en-US" sz="1500" b="0" i="1" smtClean="0">
                              <a:latin typeface="Cambria Math" panose="02040503050406030204" pitchFamily="18" charset="0"/>
                            </a:rPr>
                            <m:t>𝑆𝑉𝐷</m:t>
                          </m:r>
                        </m:sup>
                      </m:sSup>
                    </m:oMath>
                  </m:oMathPara>
                </a14:m>
                <a:endParaRPr lang="en-US" sz="1500" dirty="0"/>
              </a:p>
            </p:txBody>
          </p:sp>
        </mc:Choice>
        <mc:Fallback>
          <p:sp>
            <p:nvSpPr>
              <p:cNvPr id="4" name="Content Placeholder 3">
                <a:extLst>
                  <a:ext uri="{FF2B5EF4-FFF2-40B4-BE49-F238E27FC236}">
                    <a16:creationId xmlns:a16="http://schemas.microsoft.com/office/drawing/2014/main" id="{83302BFD-960F-CBB3-E984-CDC12813A10C}"/>
                  </a:ext>
                </a:extLst>
              </p:cNvPr>
              <p:cNvSpPr>
                <a:spLocks noGrp="1" noRot="1" noChangeAspect="1" noMove="1" noResize="1" noEditPoints="1" noAdjustHandles="1" noChangeArrowheads="1" noChangeShapeType="1" noTextEdit="1"/>
              </p:cNvSpPr>
              <p:nvPr>
                <p:ph sz="quarter" idx="14"/>
              </p:nvPr>
            </p:nvSpPr>
            <p:spPr>
              <a:xfrm>
                <a:off x="838201" y="2024780"/>
                <a:ext cx="4598436" cy="4137189"/>
              </a:xfrm>
              <a:blipFill>
                <a:blip r:embed="rId3"/>
                <a:stretch>
                  <a:fillRect l="-531" t="-162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72541BF0-E821-BBD0-A29A-4BF835D95B82}"/>
              </a:ext>
            </a:extLst>
          </p:cNvPr>
          <p:cNvSpPr txBox="1">
            <a:spLocks/>
          </p:cNvSpPr>
          <p:nvPr/>
        </p:nvSpPr>
        <p:spPr>
          <a:xfrm>
            <a:off x="5840963" y="2018597"/>
            <a:ext cx="5512836" cy="4137189"/>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Results </a:t>
            </a:r>
            <a:r>
              <a:rPr lang="en-US" sz="1600" dirty="0"/>
              <a:t>(see </a:t>
            </a:r>
            <a:r>
              <a:rPr lang="en-US" sz="1600" dirty="0" err="1"/>
              <a:t>data_analysis.ipynb</a:t>
            </a:r>
            <a:r>
              <a:rPr lang="en-US" sz="1600" dirty="0"/>
              <a:t>)</a:t>
            </a:r>
            <a:r>
              <a:rPr lang="en-US" sz="1600" b="1" dirty="0"/>
              <a:t>:</a:t>
            </a:r>
          </a:p>
          <a:p>
            <a:pPr lvl="2"/>
            <a:r>
              <a:rPr lang="en-US" sz="1400" b="1" dirty="0"/>
              <a:t>Compressed Score</a:t>
            </a:r>
            <a:r>
              <a:rPr lang="en-US" sz="1400" dirty="0"/>
              <a:t>: 3.7</a:t>
            </a:r>
          </a:p>
          <a:p>
            <a:pPr lvl="2"/>
            <a:r>
              <a:rPr lang="en-US" sz="1400" dirty="0"/>
              <a:t>Very high dispersion of scores across independent dimensions</a:t>
            </a:r>
          </a:p>
        </p:txBody>
      </p:sp>
      <p:pic>
        <p:nvPicPr>
          <p:cNvPr id="8" name="Picture 7">
            <a:extLst>
              <a:ext uri="{FF2B5EF4-FFF2-40B4-BE49-F238E27FC236}">
                <a16:creationId xmlns:a16="http://schemas.microsoft.com/office/drawing/2014/main" id="{F31DB2F6-F2FA-CC41-608E-4E0DA57A6486}"/>
              </a:ext>
            </a:extLst>
          </p:cNvPr>
          <p:cNvPicPr>
            <a:picLocks noChangeAspect="1"/>
          </p:cNvPicPr>
          <p:nvPr/>
        </p:nvPicPr>
        <p:blipFill>
          <a:blip r:embed="rId4"/>
          <a:stretch>
            <a:fillRect/>
          </a:stretch>
        </p:blipFill>
        <p:spPr>
          <a:xfrm>
            <a:off x="6699184" y="3153746"/>
            <a:ext cx="3796393" cy="2892490"/>
          </a:xfrm>
          <a:prstGeom prst="rect">
            <a:avLst/>
          </a:prstGeom>
        </p:spPr>
      </p:pic>
    </p:spTree>
    <p:extLst>
      <p:ext uri="{BB962C8B-B14F-4D97-AF65-F5344CB8AC3E}">
        <p14:creationId xmlns:p14="http://schemas.microsoft.com/office/powerpoint/2010/main" val="258980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Relationship Between Scores (Cont’d)</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Content Placeholder 3">
            <a:extLst>
              <a:ext uri="{FF2B5EF4-FFF2-40B4-BE49-F238E27FC236}">
                <a16:creationId xmlns:a16="http://schemas.microsoft.com/office/drawing/2014/main" id="{72541BF0-E821-BBD0-A29A-4BF835D95B82}"/>
              </a:ext>
            </a:extLst>
          </p:cNvPr>
          <p:cNvSpPr txBox="1">
            <a:spLocks/>
          </p:cNvSpPr>
          <p:nvPr/>
        </p:nvSpPr>
        <p:spPr>
          <a:xfrm>
            <a:off x="6183085" y="2018597"/>
            <a:ext cx="5170713" cy="4137189"/>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Results </a:t>
            </a:r>
            <a:r>
              <a:rPr lang="en-US" sz="1600" dirty="0"/>
              <a:t>(see </a:t>
            </a:r>
            <a:r>
              <a:rPr lang="en-US" sz="1600" dirty="0" err="1"/>
              <a:t>data_analysis.ipynb</a:t>
            </a:r>
            <a:r>
              <a:rPr lang="en-US" sz="1600" dirty="0"/>
              <a:t>)</a:t>
            </a:r>
            <a:r>
              <a:rPr lang="en-US" sz="1600" b="1" dirty="0"/>
              <a:t>:</a:t>
            </a:r>
          </a:p>
          <a:p>
            <a:pPr lvl="2"/>
            <a:r>
              <a:rPr lang="en-US" sz="1400" dirty="0"/>
              <a:t>The primary variation factor ~60% of the variation happens uniformly along all the scores.</a:t>
            </a:r>
          </a:p>
          <a:p>
            <a:pPr lvl="2"/>
            <a:r>
              <a:rPr lang="en-US" sz="1400" dirty="0"/>
              <a:t>We interpret this to mean that candidates, in general, will score well --&gt; poorly across the board</a:t>
            </a:r>
          </a:p>
          <a:p>
            <a:pPr lvl="2"/>
            <a:r>
              <a:rPr lang="en-US" sz="1400" dirty="0"/>
              <a:t>However, each candidate will have slight, yet meaningful, variations between each score depending on their strengths and weakness - fluency, vocabular, etc...</a:t>
            </a:r>
          </a:p>
        </p:txBody>
      </p:sp>
      <p:pic>
        <p:nvPicPr>
          <p:cNvPr id="10" name="Picture 9">
            <a:extLst>
              <a:ext uri="{FF2B5EF4-FFF2-40B4-BE49-F238E27FC236}">
                <a16:creationId xmlns:a16="http://schemas.microsoft.com/office/drawing/2014/main" id="{5B739219-7807-BCD7-980F-984716418B3B}"/>
              </a:ext>
            </a:extLst>
          </p:cNvPr>
          <p:cNvPicPr>
            <a:picLocks noChangeAspect="1"/>
          </p:cNvPicPr>
          <p:nvPr/>
        </p:nvPicPr>
        <p:blipFill>
          <a:blip r:embed="rId3"/>
          <a:stretch>
            <a:fillRect/>
          </a:stretch>
        </p:blipFill>
        <p:spPr>
          <a:xfrm>
            <a:off x="346788" y="2214466"/>
            <a:ext cx="5382893" cy="3528694"/>
          </a:xfrm>
          <a:prstGeom prst="rect">
            <a:avLst/>
          </a:prstGeom>
        </p:spPr>
      </p:pic>
    </p:spTree>
    <p:extLst>
      <p:ext uri="{BB962C8B-B14F-4D97-AF65-F5344CB8AC3E}">
        <p14:creationId xmlns:p14="http://schemas.microsoft.com/office/powerpoint/2010/main" val="322891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Scoring Models</a:t>
            </a:r>
          </a:p>
        </p:txBody>
      </p:sp>
    </p:spTree>
    <p:extLst>
      <p:ext uri="{BB962C8B-B14F-4D97-AF65-F5344CB8AC3E}">
        <p14:creationId xmlns:p14="http://schemas.microsoft.com/office/powerpoint/2010/main" val="373659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5585" y="359113"/>
            <a:ext cx="10515600" cy="1325880"/>
          </a:xfrm>
          <a:noFill/>
        </p:spPr>
        <p:txBody>
          <a:bodyPr anchor="ctr"/>
          <a:lstStyle/>
          <a:p>
            <a:r>
              <a:rPr lang="en-US" dirty="0"/>
              <a:t>Open AI - Whisper</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8" name="Picture 7">
            <a:extLst>
              <a:ext uri="{FF2B5EF4-FFF2-40B4-BE49-F238E27FC236}">
                <a16:creationId xmlns:a16="http://schemas.microsoft.com/office/drawing/2014/main" id="{FF5A8BC3-8193-B2E9-BAD8-35B20E754158}"/>
              </a:ext>
            </a:extLst>
          </p:cNvPr>
          <p:cNvPicPr>
            <a:picLocks noChangeAspect="1"/>
          </p:cNvPicPr>
          <p:nvPr/>
        </p:nvPicPr>
        <p:blipFill>
          <a:blip r:embed="rId3"/>
          <a:stretch>
            <a:fillRect/>
          </a:stretch>
        </p:blipFill>
        <p:spPr>
          <a:xfrm>
            <a:off x="488108" y="1337388"/>
            <a:ext cx="5905531" cy="4659280"/>
          </a:xfrm>
          <a:prstGeom prst="rect">
            <a:avLst/>
          </a:prstGeom>
        </p:spPr>
      </p:pic>
      <p:sp>
        <p:nvSpPr>
          <p:cNvPr id="9" name="Content Placeholder 3">
            <a:extLst>
              <a:ext uri="{FF2B5EF4-FFF2-40B4-BE49-F238E27FC236}">
                <a16:creationId xmlns:a16="http://schemas.microsoft.com/office/drawing/2014/main" id="{22C914C4-209E-620E-A85E-B55072355733}"/>
              </a:ext>
            </a:extLst>
          </p:cNvPr>
          <p:cNvSpPr txBox="1">
            <a:spLocks/>
          </p:cNvSpPr>
          <p:nvPr/>
        </p:nvSpPr>
        <p:spPr>
          <a:xfrm>
            <a:off x="6674498" y="2018597"/>
            <a:ext cx="4679300" cy="3978071"/>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Encoder-Decoder Transformer Network:</a:t>
            </a:r>
          </a:p>
          <a:p>
            <a:pPr lvl="2"/>
            <a:r>
              <a:rPr lang="en-US" sz="1400" b="1" dirty="0"/>
              <a:t>Use case</a:t>
            </a:r>
            <a:r>
              <a:rPr lang="en-US" sz="1400" dirty="0"/>
              <a:t>: Audio-to-Text transcription</a:t>
            </a:r>
          </a:p>
          <a:p>
            <a:pPr lvl="2"/>
            <a:r>
              <a:rPr lang="en-US" sz="1400" b="1" dirty="0"/>
              <a:t>Variations</a:t>
            </a:r>
            <a:r>
              <a:rPr lang="en-US" sz="1400" dirty="0"/>
              <a:t>: Available in multiple sizes</a:t>
            </a:r>
          </a:p>
          <a:p>
            <a:pPr lvl="2"/>
            <a:r>
              <a:rPr lang="en-US" sz="1400" b="1" dirty="0"/>
              <a:t>Developed</a:t>
            </a:r>
            <a:r>
              <a:rPr lang="en-US" sz="1400" dirty="0"/>
              <a:t>: Open AI and open-sourced</a:t>
            </a:r>
          </a:p>
          <a:p>
            <a:pPr lvl="2"/>
            <a:r>
              <a:rPr lang="en-US" sz="1400" b="1" dirty="0"/>
              <a:t>License</a:t>
            </a:r>
            <a:r>
              <a:rPr lang="en-US" sz="1400" dirty="0"/>
              <a:t>: Apache 2.0 – free to use with no limits</a:t>
            </a:r>
          </a:p>
          <a:p>
            <a:pPr lvl="2"/>
            <a:r>
              <a:rPr lang="en-US" sz="1400" b="1" dirty="0"/>
              <a:t>Availability</a:t>
            </a:r>
            <a:r>
              <a:rPr lang="en-US" sz="1400" dirty="0"/>
              <a:t>: </a:t>
            </a:r>
            <a:r>
              <a:rPr lang="en-US" sz="1400" dirty="0" err="1"/>
              <a:t>Huggingface</a:t>
            </a:r>
            <a:r>
              <a:rPr lang="en-US" sz="1400" dirty="0"/>
              <a:t> provides pretrained model along with a streamlined pipeline for inference and fine-tuning. </a:t>
            </a:r>
          </a:p>
        </p:txBody>
      </p:sp>
    </p:spTree>
    <p:extLst>
      <p:ext uri="{BB962C8B-B14F-4D97-AF65-F5344CB8AC3E}">
        <p14:creationId xmlns:p14="http://schemas.microsoft.com/office/powerpoint/2010/main" val="120128003"/>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2456</TotalTime>
  <Words>1940</Words>
  <Application>Microsoft Office PowerPoint</Application>
  <PresentationFormat>Widescreen</PresentationFormat>
  <Paragraphs>299</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Calibri</vt:lpstr>
      <vt:lpstr>Calibri Light</vt:lpstr>
      <vt:lpstr>Cambria Math</vt:lpstr>
      <vt:lpstr>Wingdings</vt:lpstr>
      <vt:lpstr>Custom</vt:lpstr>
      <vt:lpstr>Speak Now Home Assignment</vt:lpstr>
      <vt:lpstr>Traditional English Proficiency Scoring</vt:lpstr>
      <vt:lpstr>With Machine Learning</vt:lpstr>
      <vt:lpstr>Data Analysis</vt:lpstr>
      <vt:lpstr>MetaData</vt:lpstr>
      <vt:lpstr>Relationship Between Scores</vt:lpstr>
      <vt:lpstr>Relationship Between Scores (Cont’d)</vt:lpstr>
      <vt:lpstr>Scoring Models</vt:lpstr>
      <vt:lpstr>Open AI - Whisper</vt:lpstr>
      <vt:lpstr>Whisper for Classification/Scoring</vt:lpstr>
      <vt:lpstr>Some Scoring/Rating Methods</vt:lpstr>
      <vt:lpstr>Pronunciation</vt:lpstr>
      <vt:lpstr>Fluency</vt:lpstr>
      <vt:lpstr>Training Vocabulary</vt:lpstr>
      <vt:lpstr>Speech to Text</vt:lpstr>
      <vt:lpstr>MetaData</vt:lpstr>
      <vt:lpstr>Cohesion (with Interpretability)</vt:lpstr>
      <vt:lpstr>Cohesion (on Transcribed Text)</vt:lpstr>
      <vt:lpstr>Evaluating Subjectivity/Objectivity</vt:lpstr>
      <vt:lpstr>Assessing Evaluators</vt:lpstr>
      <vt:lpstr>Scaling The Process</vt:lpstr>
      <vt:lpstr>Model-Centric Pipeline (Functional Design)</vt:lpstr>
      <vt:lpstr>HuggingFace, Torch and Tensorflow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Alon Kadashev</dc:creator>
  <cp:lastModifiedBy>Alon Kadashev</cp:lastModifiedBy>
  <cp:revision>13</cp:revision>
  <dcterms:created xsi:type="dcterms:W3CDTF">2024-04-02T07:33:24Z</dcterms:created>
  <dcterms:modified xsi:type="dcterms:W3CDTF">2024-04-07T01:41:01Z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