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1"/>
  </p:notesMasterIdLst>
  <p:sldIdLst>
    <p:sldId id="256" r:id="rId2"/>
    <p:sldId id="370" r:id="rId3"/>
    <p:sldId id="346" r:id="rId4"/>
    <p:sldId id="335" r:id="rId5"/>
    <p:sldId id="281" r:id="rId6"/>
    <p:sldId id="299" r:id="rId7"/>
    <p:sldId id="258" r:id="rId8"/>
    <p:sldId id="297" r:id="rId9"/>
    <p:sldId id="259" r:id="rId10"/>
    <p:sldId id="364" r:id="rId11"/>
    <p:sldId id="360" r:id="rId12"/>
    <p:sldId id="342" r:id="rId13"/>
    <p:sldId id="289" r:id="rId14"/>
    <p:sldId id="374" r:id="rId15"/>
    <p:sldId id="373" r:id="rId16"/>
    <p:sldId id="372" r:id="rId17"/>
    <p:sldId id="358" r:id="rId18"/>
    <p:sldId id="301" r:id="rId19"/>
    <p:sldId id="285" r:id="rId20"/>
    <p:sldId id="282" r:id="rId21"/>
    <p:sldId id="283" r:id="rId22"/>
    <p:sldId id="312" r:id="rId23"/>
    <p:sldId id="313" r:id="rId24"/>
    <p:sldId id="327" r:id="rId25"/>
    <p:sldId id="328" r:id="rId26"/>
    <p:sldId id="284" r:id="rId27"/>
    <p:sldId id="307" r:id="rId28"/>
    <p:sldId id="351" r:id="rId29"/>
    <p:sldId id="352" r:id="rId30"/>
    <p:sldId id="353" r:id="rId31"/>
    <p:sldId id="309" r:id="rId32"/>
    <p:sldId id="354" r:id="rId33"/>
    <p:sldId id="355" r:id="rId34"/>
    <p:sldId id="337" r:id="rId35"/>
    <p:sldId id="365" r:id="rId36"/>
    <p:sldId id="347" r:id="rId37"/>
    <p:sldId id="324" r:id="rId38"/>
    <p:sldId id="356" r:id="rId39"/>
    <p:sldId id="368" r:id="rId40"/>
    <p:sldId id="325" r:id="rId41"/>
    <p:sldId id="348" r:id="rId42"/>
    <p:sldId id="317" r:id="rId43"/>
    <p:sldId id="349" r:id="rId44"/>
    <p:sldId id="319" r:id="rId45"/>
    <p:sldId id="320" r:id="rId46"/>
    <p:sldId id="321" r:id="rId47"/>
    <p:sldId id="323" r:id="rId48"/>
    <p:sldId id="343" r:id="rId49"/>
    <p:sldId id="345" r:id="rId50"/>
    <p:sldId id="350" r:id="rId51"/>
    <p:sldId id="331" r:id="rId52"/>
    <p:sldId id="326" r:id="rId53"/>
    <p:sldId id="276" r:id="rId54"/>
    <p:sldId id="306" r:id="rId55"/>
    <p:sldId id="371" r:id="rId56"/>
    <p:sldId id="260" r:id="rId57"/>
    <p:sldId id="288" r:id="rId58"/>
    <p:sldId id="274" r:id="rId59"/>
    <p:sldId id="293" r:id="rId60"/>
    <p:sldId id="278" r:id="rId61"/>
    <p:sldId id="363" r:id="rId62"/>
    <p:sldId id="292" r:id="rId63"/>
    <p:sldId id="362" r:id="rId64"/>
    <p:sldId id="359" r:id="rId65"/>
    <p:sldId id="366" r:id="rId66"/>
    <p:sldId id="367" r:id="rId67"/>
    <p:sldId id="369" r:id="rId68"/>
    <p:sldId id="334" r:id="rId69"/>
    <p:sldId id="29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CE8"/>
    <a:srgbClr val="E1E2C4"/>
    <a:srgbClr val="C7E6A4"/>
    <a:srgbClr val="0DA31B"/>
    <a:srgbClr val="FF873D"/>
    <a:srgbClr val="D34817"/>
    <a:srgbClr val="FEFED4"/>
    <a:srgbClr val="A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D03D-CC09-4CE8-A9AB-5E69370D03E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637F-A7B0-470E-8CDD-8991DF7E4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863280-A538-437E-862E-C9DAE2D060E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8BA-FA60-4121-AD1A-C23F62862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HTTP/2.0</a:t>
            </a:r>
            <a:br>
              <a:rPr lang="en-US" dirty="0"/>
            </a:br>
            <a:r>
              <a:rPr lang="en-US" dirty="0"/>
              <a:t>Servlet 4.0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54A22-84CF-4327-A4E9-C795BA5576A3}"/>
              </a:ext>
            </a:extLst>
          </p:cNvPr>
          <p:cNvSpPr txBox="1"/>
          <p:nvPr/>
        </p:nvSpPr>
        <p:spPr>
          <a:xfrm>
            <a:off x="7592291" y="5694218"/>
            <a:ext cx="377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Neue" panose="00000400000000000000"/>
              </a:rPr>
              <a:t>Andrii Bezruchko</a:t>
            </a:r>
          </a:p>
          <a:p>
            <a:pPr algn="r"/>
            <a:r>
              <a:rPr lang="en-US" dirty="0">
                <a:latin typeface="HelveticaNeue" panose="00000400000000000000"/>
              </a:rPr>
              <a:t>Junior Software Engineer @ EPAM</a:t>
            </a:r>
          </a:p>
        </p:txBody>
      </p:sp>
    </p:spTree>
    <p:extLst>
      <p:ext uri="{BB962C8B-B14F-4D97-AF65-F5344CB8AC3E}">
        <p14:creationId xmlns:p14="http://schemas.microsoft.com/office/powerpoint/2010/main" val="279147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10B9235-6B80-42B0-8994-D77A93632475}"/>
              </a:ext>
            </a:extLst>
          </p:cNvPr>
          <p:cNvGrpSpPr/>
          <p:nvPr/>
        </p:nvGrpSpPr>
        <p:grpSpPr>
          <a:xfrm>
            <a:off x="644913" y="284764"/>
            <a:ext cx="4489439" cy="5915065"/>
            <a:chOff x="921620" y="158282"/>
            <a:chExt cx="4489439" cy="591506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8466FD-6426-49A3-B890-BCF303439FAD}"/>
                </a:ext>
              </a:extLst>
            </p:cNvPr>
            <p:cNvGrpSpPr/>
            <p:nvPr/>
          </p:nvGrpSpPr>
          <p:grpSpPr>
            <a:xfrm>
              <a:off x="921620" y="158282"/>
              <a:ext cx="4489439" cy="5915065"/>
              <a:chOff x="-797751" y="461405"/>
              <a:chExt cx="4489439" cy="591506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365C14F-3A65-47D3-8AF4-1AF78DCAD0A6}"/>
                  </a:ext>
                </a:extLst>
              </p:cNvPr>
              <p:cNvGrpSpPr/>
              <p:nvPr/>
            </p:nvGrpSpPr>
            <p:grpSpPr>
              <a:xfrm>
                <a:off x="404886" y="873457"/>
                <a:ext cx="2804612" cy="5486400"/>
                <a:chOff x="404886" y="873457"/>
                <a:chExt cx="2804612" cy="548640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403966D-4A1D-4AC8-BB88-275081326C9B}"/>
                    </a:ext>
                  </a:extLst>
                </p:cNvPr>
                <p:cNvGrpSpPr/>
                <p:nvPr/>
              </p:nvGrpSpPr>
              <p:grpSpPr>
                <a:xfrm>
                  <a:off x="436728" y="873457"/>
                  <a:ext cx="2772770" cy="5486400"/>
                  <a:chOff x="436728" y="873457"/>
                  <a:chExt cx="2772770" cy="5486400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86260F7-992B-40A8-B4F5-7FC1CFF3DC90}"/>
                      </a:ext>
                    </a:extLst>
                  </p:cNvPr>
                  <p:cNvCxnSpPr/>
                  <p:nvPr/>
                </p:nvCxnSpPr>
                <p:spPr>
                  <a:xfrm>
                    <a:off x="436728" y="873457"/>
                    <a:ext cx="0" cy="5486400"/>
                  </a:xfrm>
                  <a:prstGeom prst="line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77E132-660E-4D25-859C-EAD2CCF91445}"/>
                      </a:ext>
                    </a:extLst>
                  </p:cNvPr>
                  <p:cNvCxnSpPr/>
                  <p:nvPr/>
                </p:nvCxnSpPr>
                <p:spPr>
                  <a:xfrm>
                    <a:off x="3209498" y="873457"/>
                    <a:ext cx="0" cy="5486400"/>
                  </a:xfrm>
                  <a:prstGeom prst="line">
                    <a:avLst/>
                  </a:prstGeom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E87598CA-9040-42FE-B611-73F42D3A7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886" y="1101226"/>
                  <a:ext cx="2772770" cy="71957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5637368-C9A8-4533-8589-2F923D1DA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6728" y="1891138"/>
                  <a:ext cx="2740929" cy="89173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2E30952-469A-467B-A32D-B06BDE42C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48" y="2855389"/>
                  <a:ext cx="2756849" cy="6535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A09A047-2468-43B1-80E6-940CE382E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806" y="3537113"/>
                  <a:ext cx="2788692" cy="92504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10A9E00-B43F-4C62-93FB-666266BD5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49" y="4532491"/>
                  <a:ext cx="2756849" cy="67637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FFFFD7B-7534-4A91-9423-35994DDFA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2649" y="5265136"/>
                  <a:ext cx="2756849" cy="911277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F73A99-D689-48A1-818E-B57C0AC70EFD}"/>
                  </a:ext>
                </a:extLst>
              </p:cNvPr>
              <p:cNvSpPr txBox="1"/>
              <p:nvPr/>
            </p:nvSpPr>
            <p:spPr>
              <a:xfrm>
                <a:off x="18875" y="461405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client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D5396-FF69-447A-A656-B6FA4914AE99}"/>
                  </a:ext>
                </a:extLst>
              </p:cNvPr>
              <p:cNvSpPr txBox="1"/>
              <p:nvPr/>
            </p:nvSpPr>
            <p:spPr>
              <a:xfrm>
                <a:off x="2727963" y="464049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server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DF08B4-ECF3-4CB0-972C-387387179D37}"/>
                  </a:ext>
                </a:extLst>
              </p:cNvPr>
              <p:cNvSpPr txBox="1"/>
              <p:nvPr/>
            </p:nvSpPr>
            <p:spPr>
              <a:xfrm>
                <a:off x="-797751" y="887525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DA31B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open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A56A35-C195-4A69-8782-FF027416BCD6}"/>
                  </a:ext>
                </a:extLst>
              </p:cNvPr>
              <p:cNvSpPr txBox="1"/>
              <p:nvPr/>
            </p:nvSpPr>
            <p:spPr>
              <a:xfrm>
                <a:off x="-599309" y="5976360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close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06FC64-8836-4902-99A6-781D2ABD4C24}"/>
                </a:ext>
              </a:extLst>
            </p:cNvPr>
            <p:cNvCxnSpPr/>
            <p:nvPr/>
          </p:nvCxnSpPr>
          <p:spPr>
            <a:xfrm>
              <a:off x="1899063" y="770389"/>
              <a:ext cx="545910" cy="0"/>
            </a:xfrm>
            <a:prstGeom prst="line">
              <a:avLst/>
            </a:prstGeom>
            <a:ln w="57150">
              <a:solidFill>
                <a:srgbClr val="0DA3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1575CC-35C1-4BFB-8CCE-A7D30256E3F2}"/>
                </a:ext>
              </a:extLst>
            </p:cNvPr>
            <p:cNvCxnSpPr/>
            <p:nvPr/>
          </p:nvCxnSpPr>
          <p:spPr>
            <a:xfrm>
              <a:off x="1904239" y="5918602"/>
              <a:ext cx="54591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8CAE4A-3708-4754-9D6D-A2F0C93983FD}"/>
              </a:ext>
            </a:extLst>
          </p:cNvPr>
          <p:cNvGrpSpPr/>
          <p:nvPr/>
        </p:nvGrpSpPr>
        <p:grpSpPr>
          <a:xfrm>
            <a:off x="6364769" y="284764"/>
            <a:ext cx="4489439" cy="5898452"/>
            <a:chOff x="5736972" y="158282"/>
            <a:chExt cx="4489439" cy="5898452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EEBEDBE-5F1C-44E2-955A-F5A2F0AB2C71}"/>
                </a:ext>
              </a:extLst>
            </p:cNvPr>
            <p:cNvCxnSpPr>
              <a:cxnSpLocks/>
            </p:cNvCxnSpPr>
            <p:nvPr/>
          </p:nvCxnSpPr>
          <p:spPr>
            <a:xfrm>
              <a:off x="6965817" y="1175588"/>
              <a:ext cx="2772770" cy="719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A42AE39-9142-450C-84CC-830E89D88D0F}"/>
                </a:ext>
              </a:extLst>
            </p:cNvPr>
            <p:cNvGrpSpPr/>
            <p:nvPr/>
          </p:nvGrpSpPr>
          <p:grpSpPr>
            <a:xfrm>
              <a:off x="5736972" y="158282"/>
              <a:ext cx="4489439" cy="5898452"/>
              <a:chOff x="5736972" y="158282"/>
              <a:chExt cx="4489439" cy="589845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550DEB0-B61C-45D8-8C54-5D8754AC4F68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921620" y="158282"/>
                <a:chExt cx="4489439" cy="589845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526117B-31E2-4921-B794-CE05FEDA5ADD}"/>
                    </a:ext>
                  </a:extLst>
                </p:cNvPr>
                <p:cNvGrpSpPr/>
                <p:nvPr/>
              </p:nvGrpSpPr>
              <p:grpSpPr>
                <a:xfrm>
                  <a:off x="921620" y="158282"/>
                  <a:ext cx="4489439" cy="5898452"/>
                  <a:chOff x="-797751" y="461405"/>
                  <a:chExt cx="4489439" cy="5898452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AFB5D3E2-DDDE-4425-8B04-C56E484C6AAA}"/>
                      </a:ext>
                    </a:extLst>
                  </p:cNvPr>
                  <p:cNvGrpSpPr/>
                  <p:nvPr/>
                </p:nvGrpSpPr>
                <p:grpSpPr>
                  <a:xfrm>
                    <a:off x="404886" y="873457"/>
                    <a:ext cx="2804612" cy="5486400"/>
                    <a:chOff x="404886" y="873457"/>
                    <a:chExt cx="2804612" cy="5486400"/>
                  </a:xfrm>
                </p:grpSpPr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9FED0457-2962-4C09-857F-B0F17D415A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728" y="873457"/>
                      <a:ext cx="2772770" cy="5486400"/>
                      <a:chOff x="436728" y="873457"/>
                      <a:chExt cx="2772770" cy="5486400"/>
                    </a:xfrm>
                  </p:grpSpPr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2F5BA52C-D68C-4DC0-8F74-1E2949DE470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672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>
                        <a:extLst>
                          <a:ext uri="{FF2B5EF4-FFF2-40B4-BE49-F238E27FC236}">
                            <a16:creationId xmlns:a16="http://schemas.microsoft.com/office/drawing/2014/main" id="{77BD907A-5A73-4EAA-BC65-1A2DAC1536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20949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F6E20790-4164-476D-B846-730BE4CBC7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886" y="1101226"/>
                      <a:ext cx="2772770" cy="71957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85DB6526-E479-48CC-9780-C1A70C04CB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6728" y="1891138"/>
                      <a:ext cx="2740929" cy="89173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C573CF05-5141-450B-A734-099176E6AB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20806" y="2355424"/>
                      <a:ext cx="2788692" cy="925041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109435B-7A86-4EC3-A45E-EFFD6B98BE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2649" y="1929964"/>
                      <a:ext cx="2756849" cy="67637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AAAC1A7-1B73-4521-A8D9-9C0788F20A9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5" y="461405"/>
                    <a:ext cx="8675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2938FDB-3089-4AD6-9F67-F56B03F0C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963" y="464049"/>
                    <a:ext cx="9637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AF0C807-81C9-488D-BEAB-FEF94C650C8F}"/>
                      </a:ext>
                    </a:extLst>
                  </p:cNvPr>
                  <p:cNvSpPr txBox="1"/>
                  <p:nvPr/>
                </p:nvSpPr>
                <p:spPr>
                  <a:xfrm>
                    <a:off x="-797751" y="887525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DA31B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open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47F01CF-EFF3-4A07-811F-33A2E517BD21}"/>
                      </a:ext>
                    </a:extLst>
                  </p:cNvPr>
                  <p:cNvSpPr txBox="1"/>
                  <p:nvPr/>
                </p:nvSpPr>
                <p:spPr>
                  <a:xfrm>
                    <a:off x="-599309" y="3584856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0000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close</a:t>
                    </a:r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7F61093-C3C6-4247-9A08-929A62F3CC4E}"/>
                    </a:ext>
                  </a:extLst>
                </p:cNvPr>
                <p:cNvCxnSpPr/>
                <p:nvPr/>
              </p:nvCxnSpPr>
              <p:spPr>
                <a:xfrm>
                  <a:off x="1899063" y="770389"/>
                  <a:ext cx="545910" cy="0"/>
                </a:xfrm>
                <a:prstGeom prst="line">
                  <a:avLst/>
                </a:prstGeom>
                <a:ln w="57150">
                  <a:solidFill>
                    <a:srgbClr val="0DA3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63157D3-B205-4A85-834E-D74D7EB31533}"/>
                    </a:ext>
                  </a:extLst>
                </p:cNvPr>
                <p:cNvCxnSpPr/>
                <p:nvPr/>
              </p:nvCxnSpPr>
              <p:spPr>
                <a:xfrm>
                  <a:off x="1904239" y="3513021"/>
                  <a:ext cx="54591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3F478FA-8513-457B-A84F-8E31B8057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534" y="2542327"/>
                <a:ext cx="2788692" cy="92504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784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охожее изображение">
            <a:extLst>
              <a:ext uri="{FF2B5EF4-FFF2-40B4-BE49-F238E27FC236}">
                <a16:creationId xmlns:a16="http://schemas.microsoft.com/office/drawing/2014/main" id="{B480A70E-ED75-4C4C-A498-C54CB240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-28303"/>
            <a:ext cx="11524342" cy="69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6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AC86D7-45E0-4C47-85A8-554E8E5E5C6A}"/>
              </a:ext>
            </a:extLst>
          </p:cNvPr>
          <p:cNvGrpSpPr/>
          <p:nvPr/>
        </p:nvGrpSpPr>
        <p:grpSpPr>
          <a:xfrm>
            <a:off x="896313" y="436051"/>
            <a:ext cx="4489439" cy="5898452"/>
            <a:chOff x="5736972" y="158282"/>
            <a:chExt cx="4489439" cy="58984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8A5B76E-83E2-488E-9B9D-20E74EBD1DF2}"/>
                </a:ext>
              </a:extLst>
            </p:cNvPr>
            <p:cNvCxnSpPr>
              <a:cxnSpLocks/>
            </p:cNvCxnSpPr>
            <p:nvPr/>
          </p:nvCxnSpPr>
          <p:spPr>
            <a:xfrm>
              <a:off x="6965817" y="1175588"/>
              <a:ext cx="2772770" cy="7195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33FF5F-BFE5-44BD-9B93-87C67A8AABD0}"/>
                </a:ext>
              </a:extLst>
            </p:cNvPr>
            <p:cNvGrpSpPr/>
            <p:nvPr/>
          </p:nvGrpSpPr>
          <p:grpSpPr>
            <a:xfrm>
              <a:off x="5736972" y="158282"/>
              <a:ext cx="4489439" cy="5898452"/>
              <a:chOff x="5736972" y="158282"/>
              <a:chExt cx="4489439" cy="58984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06916E-B569-4337-B015-5CC903C2467B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921620" y="158282"/>
                <a:chExt cx="4489439" cy="589845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90B1626-50FC-41CC-A030-9DBAACBFE1B3}"/>
                    </a:ext>
                  </a:extLst>
                </p:cNvPr>
                <p:cNvGrpSpPr/>
                <p:nvPr/>
              </p:nvGrpSpPr>
              <p:grpSpPr>
                <a:xfrm>
                  <a:off x="921620" y="158282"/>
                  <a:ext cx="4489439" cy="5898452"/>
                  <a:chOff x="-797751" y="461405"/>
                  <a:chExt cx="4489439" cy="5898452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1AC8EFA8-4679-4BEA-B3D9-53F94634C14F}"/>
                      </a:ext>
                    </a:extLst>
                  </p:cNvPr>
                  <p:cNvGrpSpPr/>
                  <p:nvPr/>
                </p:nvGrpSpPr>
                <p:grpSpPr>
                  <a:xfrm>
                    <a:off x="404886" y="873457"/>
                    <a:ext cx="2804612" cy="5486400"/>
                    <a:chOff x="404886" y="873457"/>
                    <a:chExt cx="2804612" cy="5486400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5AAF9CF4-5AD8-4C5D-BDA4-1D1FE368C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6728" y="873457"/>
                      <a:ext cx="2772770" cy="5486400"/>
                      <a:chOff x="436728" y="873457"/>
                      <a:chExt cx="2772770" cy="5486400"/>
                    </a:xfrm>
                  </p:grpSpPr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91C045B3-44F8-42C3-B10E-0FC2E368A3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672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A24FDCE4-FCE8-49BC-8953-781CD61D8F7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209498" y="873457"/>
                        <a:ext cx="0" cy="5486400"/>
                      </a:xfrm>
                      <a:prstGeom prst="line">
                        <a:avLst/>
                      </a:prstGeom>
                      <a:ln w="57150">
                        <a:solidFill>
                          <a:srgbClr val="00206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16EF427-9A00-4C25-9890-58EBD3EC07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4886" y="1101226"/>
                      <a:ext cx="2772770" cy="71957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7FD4C8A3-E426-47A1-9295-5B95ACD51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6728" y="1891138"/>
                      <a:ext cx="2740929" cy="89173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DFF97867-85D5-4AD0-B750-6AA1A9E071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20806" y="2355424"/>
                      <a:ext cx="2788692" cy="925041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AB97FB85-E234-4F6B-9B13-643D9B3F7B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2649" y="1929964"/>
                      <a:ext cx="2756849" cy="67637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BE27AF-8342-4D8B-B057-6400DAEC7BB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5" y="461405"/>
                    <a:ext cx="8675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client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78D9962-5726-4F18-A395-9BE2C29650E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7963" y="464049"/>
                    <a:ext cx="96372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server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E301D3B-DDA8-48F9-AA0C-CD519F8B0656}"/>
                      </a:ext>
                    </a:extLst>
                  </p:cNvPr>
                  <p:cNvSpPr txBox="1"/>
                  <p:nvPr/>
                </p:nvSpPr>
                <p:spPr>
                  <a:xfrm>
                    <a:off x="-797751" y="887525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0DA31B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open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5C5D9C9-76E7-4D23-9415-C09E294E11B7}"/>
                      </a:ext>
                    </a:extLst>
                  </p:cNvPr>
                  <p:cNvSpPr txBox="1"/>
                  <p:nvPr/>
                </p:nvSpPr>
                <p:spPr>
                  <a:xfrm>
                    <a:off x="-599309" y="3584856"/>
                    <a:ext cx="8130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FF0000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close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C92A97D-B2F6-421D-9A49-391E4443E114}"/>
                    </a:ext>
                  </a:extLst>
                </p:cNvPr>
                <p:cNvCxnSpPr/>
                <p:nvPr/>
              </p:nvCxnSpPr>
              <p:spPr>
                <a:xfrm>
                  <a:off x="1899063" y="770389"/>
                  <a:ext cx="545910" cy="0"/>
                </a:xfrm>
                <a:prstGeom prst="line">
                  <a:avLst/>
                </a:prstGeom>
                <a:ln w="57150">
                  <a:solidFill>
                    <a:srgbClr val="0DA31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95FB29C-E35D-4908-8EC2-093B4A4CF63D}"/>
                    </a:ext>
                  </a:extLst>
                </p:cNvPr>
                <p:cNvCxnSpPr/>
                <p:nvPr/>
              </p:nvCxnSpPr>
              <p:spPr>
                <a:xfrm>
                  <a:off x="1904239" y="3513021"/>
                  <a:ext cx="54591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60487FD-AF7B-4297-A085-AE6084123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534" y="2542327"/>
                <a:ext cx="2788692" cy="92504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0F2774-7841-47BA-89EA-36784746E997}"/>
              </a:ext>
            </a:extLst>
          </p:cNvPr>
          <p:cNvGrpSpPr/>
          <p:nvPr/>
        </p:nvGrpSpPr>
        <p:grpSpPr>
          <a:xfrm>
            <a:off x="6720219" y="408755"/>
            <a:ext cx="5115671" cy="5898452"/>
            <a:chOff x="6911291" y="381459"/>
            <a:chExt cx="5115671" cy="58984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B97B6E-5BA3-47C4-B64B-837B2E321189}"/>
                </a:ext>
              </a:extLst>
            </p:cNvPr>
            <p:cNvGrpSpPr/>
            <p:nvPr/>
          </p:nvGrpSpPr>
          <p:grpSpPr>
            <a:xfrm>
              <a:off x="6911291" y="381459"/>
              <a:ext cx="4489439" cy="5898452"/>
              <a:chOff x="5736972" y="158282"/>
              <a:chExt cx="4489439" cy="5898452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BF73D38-A7B0-4377-84DA-237B3CEE0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5817" y="1175588"/>
                <a:ext cx="2772770" cy="7195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D61C9AC-DE77-4AFF-AB28-738869E9CE73}"/>
                  </a:ext>
                </a:extLst>
              </p:cNvPr>
              <p:cNvGrpSpPr/>
              <p:nvPr/>
            </p:nvGrpSpPr>
            <p:grpSpPr>
              <a:xfrm>
                <a:off x="5736972" y="158282"/>
                <a:ext cx="4489439" cy="5898452"/>
                <a:chOff x="5736972" y="158282"/>
                <a:chExt cx="4489439" cy="5898452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C12B954-E6E3-47AB-AD1F-1AD1D17B36BB}"/>
                    </a:ext>
                  </a:extLst>
                </p:cNvPr>
                <p:cNvGrpSpPr/>
                <p:nvPr/>
              </p:nvGrpSpPr>
              <p:grpSpPr>
                <a:xfrm>
                  <a:off x="5736972" y="158282"/>
                  <a:ext cx="4489439" cy="5898452"/>
                  <a:chOff x="921620" y="158282"/>
                  <a:chExt cx="4489439" cy="5898452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F6103D16-C6F3-42AA-91C2-096544D161B0}"/>
                      </a:ext>
                    </a:extLst>
                  </p:cNvPr>
                  <p:cNvGrpSpPr/>
                  <p:nvPr/>
                </p:nvGrpSpPr>
                <p:grpSpPr>
                  <a:xfrm>
                    <a:off x="921620" y="158282"/>
                    <a:ext cx="4489439" cy="5898452"/>
                    <a:chOff x="-797751" y="461405"/>
                    <a:chExt cx="4489439" cy="5898452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468B1ECB-C51B-466B-B0C0-6161874BCC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86" y="873457"/>
                      <a:ext cx="2804612" cy="5486400"/>
                      <a:chOff x="404886" y="873457"/>
                      <a:chExt cx="2804612" cy="5486400"/>
                    </a:xfrm>
                  </p:grpSpPr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2783FDC9-BEC3-49E2-847D-9D1D27D0AF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6728" y="873457"/>
                        <a:ext cx="2772770" cy="5486400"/>
                        <a:chOff x="436728" y="873457"/>
                        <a:chExt cx="2772770" cy="5486400"/>
                      </a:xfrm>
                    </p:grpSpPr>
                    <p:cxnSp>
                      <p:nvCxnSpPr>
                        <p:cNvPr id="42" name="Straight Connector 41">
                          <a:extLst>
                            <a:ext uri="{FF2B5EF4-FFF2-40B4-BE49-F238E27FC236}">
                              <a16:creationId xmlns:a16="http://schemas.microsoft.com/office/drawing/2014/main" id="{15801751-5F76-480D-944D-89FD6D117D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36728" y="873457"/>
                          <a:ext cx="0" cy="54864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422C5239-FE6C-495A-B45A-575233C8CA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209498" y="873457"/>
                          <a:ext cx="0" cy="54864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00206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890CE7F8-863B-453E-948E-483C786EF0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4886" y="1101226"/>
                        <a:ext cx="2772770" cy="719572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9A3E777E-A404-4B6E-9E2D-3AA16D962D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36728" y="4113837"/>
                        <a:ext cx="2740929" cy="89173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B374A0DE-BF88-440E-AF68-C1090D4D24F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20806" y="4578123"/>
                        <a:ext cx="2788692" cy="92504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093EFDE7-DC7D-48D2-B5EE-9C31BA617C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2649" y="1929964"/>
                        <a:ext cx="2756849" cy="67637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8AA175C-7FAD-4907-8B60-38CD72004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75" y="461405"/>
                      <a:ext cx="8675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client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514CF1E-A332-4F8F-ADE0-F75797317D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27963" y="464049"/>
                      <a:ext cx="9637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server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15B9265-BE3F-4E45-9A2E-87F47136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797751" y="887525"/>
                      <a:ext cx="8130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0DA31B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open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A852FC1C-75DE-4F7B-A929-B07C1241A8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627445" y="5849753"/>
                      <a:ext cx="8130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close</a:t>
                      </a:r>
                    </a:p>
                  </p:txBody>
                </p:sp>
              </p:grp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9187523-662E-498B-B65D-AD3DB4CF7723}"/>
                      </a:ext>
                    </a:extLst>
                  </p:cNvPr>
                  <p:cNvCxnSpPr/>
                  <p:nvPr/>
                </p:nvCxnSpPr>
                <p:spPr>
                  <a:xfrm>
                    <a:off x="1899063" y="770389"/>
                    <a:ext cx="545910" cy="0"/>
                  </a:xfrm>
                  <a:prstGeom prst="line">
                    <a:avLst/>
                  </a:prstGeom>
                  <a:ln w="57150">
                    <a:solidFill>
                      <a:srgbClr val="0DA31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9FC0543-2F74-4911-8159-C6E2A1C95D16}"/>
                      </a:ext>
                    </a:extLst>
                  </p:cNvPr>
                  <p:cNvCxnSpPr/>
                  <p:nvPr/>
                </p:nvCxnSpPr>
                <p:spPr>
                  <a:xfrm>
                    <a:off x="1904239" y="5735720"/>
                    <a:ext cx="54591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F495D25-8B74-4A5A-BE85-E59856EAE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39534" y="4765026"/>
                  <a:ext cx="2788692" cy="92504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64EBDA8B-3A4A-447A-BCC4-DF3EE2DEC43C}"/>
                </a:ext>
              </a:extLst>
            </p:cNvPr>
            <p:cNvSpPr/>
            <p:nvPr/>
          </p:nvSpPr>
          <p:spPr>
            <a:xfrm>
              <a:off x="10912906" y="1811192"/>
              <a:ext cx="369383" cy="222269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D91130-CA73-40D7-BDE6-6EB9181C7C41}"/>
                </a:ext>
              </a:extLst>
            </p:cNvPr>
            <p:cNvSpPr txBox="1"/>
            <p:nvPr/>
          </p:nvSpPr>
          <p:spPr>
            <a:xfrm>
              <a:off x="11308496" y="2718915"/>
              <a:ext cx="718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HOL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developers resolves problems of HTTP 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8993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Creating sprites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noProof="1">
                <a:latin typeface="HelveticaNeue" panose="00000400000000000000" pitchFamily="2" charset="0"/>
              </a:rPr>
              <a:t>Inlining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Joining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Sharing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995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ртинки по запросу http 1.1 sharding">
            <a:extLst>
              <a:ext uri="{FF2B5EF4-FFF2-40B4-BE49-F238E27FC236}">
                <a16:creationId xmlns:a16="http://schemas.microsoft.com/office/drawing/2014/main" id="{C1B8A980-3CE6-40AC-9D54-71C1C944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5" y="72043"/>
            <a:ext cx="11102108" cy="66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5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DE91F-EC98-47E4-9C69-BF5468315AC5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Image sprites</a:t>
            </a:r>
          </a:p>
        </p:txBody>
      </p:sp>
      <p:pic>
        <p:nvPicPr>
          <p:cNvPr id="4102" name="Picture 6" descr="Похожее изображение">
            <a:extLst>
              <a:ext uri="{FF2B5EF4-FFF2-40B4-BE49-F238E27FC236}">
                <a16:creationId xmlns:a16="http://schemas.microsoft.com/office/drawing/2014/main" id="{C191C8CA-38A3-421E-B76A-71F7D1F1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3" y="1107498"/>
            <a:ext cx="8781309" cy="56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3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8082DE-8BAE-4CF9-8317-CB462729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7" y="554182"/>
            <a:ext cx="11286954" cy="5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HTTP/2.0 resolves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11264900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Request/Response multiplexing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Stream Prioritization</a:t>
            </a:r>
            <a:r>
              <a:rPr lang="ru-RU" sz="3200" dirty="0"/>
              <a:t> </a:t>
            </a:r>
            <a:r>
              <a:rPr lang="en-US" sz="3200" dirty="0">
                <a:latin typeface="HelveticaNeue" panose="00000400000000000000" pitchFamily="2" charset="0"/>
              </a:rPr>
              <a:t>and Dependency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Server Push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Header compression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466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49493" y="28306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Units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F3E92-64EA-497A-985C-DFEAB6B56FCC}"/>
              </a:ext>
            </a:extLst>
          </p:cNvPr>
          <p:cNvSpPr/>
          <p:nvPr/>
        </p:nvSpPr>
        <p:spPr>
          <a:xfrm>
            <a:off x="461473" y="1222049"/>
            <a:ext cx="11297540" cy="1974078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CONNECTION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1859-2359-4AA4-B488-972F23EE01D7}"/>
              </a:ext>
            </a:extLst>
          </p:cNvPr>
          <p:cNvSpPr/>
          <p:nvPr/>
        </p:nvSpPr>
        <p:spPr>
          <a:xfrm>
            <a:off x="666572" y="2133245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STREAM</a:t>
            </a:r>
          </a:p>
          <a:p>
            <a:pPr algn="ctr"/>
            <a:endParaRPr lang="en-US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3D9E1-839C-44E1-A654-36CD39D2D311}"/>
              </a:ext>
            </a:extLst>
          </p:cNvPr>
          <p:cNvSpPr/>
          <p:nvPr/>
        </p:nvSpPr>
        <p:spPr>
          <a:xfrm>
            <a:off x="666572" y="1317121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A8888-53CA-49BB-97CC-21CF8C12294A}"/>
              </a:ext>
            </a:extLst>
          </p:cNvPr>
          <p:cNvSpPr/>
          <p:nvPr/>
        </p:nvSpPr>
        <p:spPr>
          <a:xfrm>
            <a:off x="1091470" y="1417709"/>
            <a:ext cx="2011680" cy="292337"/>
          </a:xfrm>
          <a:prstGeom prst="rect">
            <a:avLst/>
          </a:prstGeom>
          <a:solidFill>
            <a:srgbClr val="FEFED4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B1DED-2E44-4CD6-8702-A3D5C3893B6F}"/>
              </a:ext>
            </a:extLst>
          </p:cNvPr>
          <p:cNvSpPr/>
          <p:nvPr/>
        </p:nvSpPr>
        <p:spPr>
          <a:xfrm>
            <a:off x="3716973" y="1417710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BD8EF-9A0A-420E-BE90-F050F2C26D0A}"/>
              </a:ext>
            </a:extLst>
          </p:cNvPr>
          <p:cNvSpPr/>
          <p:nvPr/>
        </p:nvSpPr>
        <p:spPr>
          <a:xfrm>
            <a:off x="6324008" y="1416193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422A9-CBD7-4F76-94CC-FA68FC40117E}"/>
              </a:ext>
            </a:extLst>
          </p:cNvPr>
          <p:cNvSpPr/>
          <p:nvPr/>
        </p:nvSpPr>
        <p:spPr>
          <a:xfrm>
            <a:off x="8892944" y="1417711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201A4-C86D-497E-AB8B-CB9C02219D4C}"/>
              </a:ext>
            </a:extLst>
          </p:cNvPr>
          <p:cNvSpPr txBox="1"/>
          <p:nvPr/>
        </p:nvSpPr>
        <p:spPr>
          <a:xfrm>
            <a:off x="494113" y="3550332"/>
            <a:ext cx="1126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Connection </a:t>
            </a:r>
            <a:r>
              <a:rPr lang="en-US" sz="2800" dirty="0">
                <a:latin typeface="HelveticaNeue" panose="00000400000000000000" pitchFamily="2" charset="0"/>
              </a:rPr>
              <a:t>– single TCP connection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Streams </a:t>
            </a:r>
            <a:r>
              <a:rPr lang="en-US" sz="2800" dirty="0">
                <a:latin typeface="HelveticaNeue" panose="00000400000000000000" pitchFamily="2" charset="0"/>
              </a:rPr>
              <a:t>- channel that carries messages in two directions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Messages</a:t>
            </a:r>
            <a:r>
              <a:rPr lang="en-US" sz="2800" dirty="0">
                <a:latin typeface="HelveticaNeue" panose="00000400000000000000" pitchFamily="2" charset="0"/>
              </a:rPr>
              <a:t> - request or response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Frames </a:t>
            </a:r>
            <a:r>
              <a:rPr lang="en-US" sz="2800" dirty="0">
                <a:latin typeface="HelveticaNeue" panose="00000400000000000000" pitchFamily="2" charset="0"/>
              </a:rPr>
              <a:t>– messages, which are broken down for sending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554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5833" y="21977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Binary Framing</a:t>
            </a:r>
            <a:endParaRPr lang="ru-RU" sz="32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52" name="Picture 4" descr="Картинки по запросу binary framing">
            <a:extLst>
              <a:ext uri="{FF2B5EF4-FFF2-40B4-BE49-F238E27FC236}">
                <a16:creationId xmlns:a16="http://schemas.microsoft.com/office/drawing/2014/main" id="{37D43459-B640-4713-B0F3-4E95E5B1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0368">
            <a:off x="2469974" y="3280697"/>
            <a:ext cx="6940521" cy="37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4F531AC-D45B-4271-8B13-BBD55CEFDAA3}"/>
              </a:ext>
            </a:extLst>
          </p:cNvPr>
          <p:cNvGrpSpPr/>
          <p:nvPr/>
        </p:nvGrpSpPr>
        <p:grpSpPr>
          <a:xfrm>
            <a:off x="361835" y="1074688"/>
            <a:ext cx="11434779" cy="1939894"/>
            <a:chOff x="392905" y="1102406"/>
            <a:chExt cx="11434779" cy="1939894"/>
          </a:xfrm>
          <a:solidFill>
            <a:srgbClr val="00B05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8959E4-C1B3-4208-9C57-296E1F59AA8D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12D9C-9D54-4338-9316-5B30FAD738D3}"/>
                </a:ext>
              </a:extLst>
            </p:cNvPr>
            <p:cNvSpPr/>
            <p:nvPr/>
          </p:nvSpPr>
          <p:spPr>
            <a:xfrm>
              <a:off x="393309" y="2127900"/>
              <a:ext cx="11430000" cy="91440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FRAME PAYLOADS (0..N)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B3FA33-D829-432B-85F1-69D49A551131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9FA581-515D-46E5-B327-CD85D182C9E1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20D8C4-EE33-44CE-A684-34D7F517B6F1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F376CA-B8CD-4140-BA63-6BE6262BC49E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48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4195-285F-45F2-97CC-A78DF32C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Open Sans Semibold" panose="020B0706030804020204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0267-EE3E-43D4-8632-469917B2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History of HTTP </a:t>
            </a:r>
          </a:p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Drawbacks of HTTP 1.1</a:t>
            </a:r>
          </a:p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HTTP 2.0 features</a:t>
            </a:r>
          </a:p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Survey of Servlet 4.0</a:t>
            </a:r>
          </a:p>
          <a:p>
            <a:pPr marL="182563" indent="-182563">
              <a:tabLst>
                <a:tab pos="457200" algn="l"/>
              </a:tabLst>
            </a:pP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  <a:ea typeface="Open Sans Semibold" panose="020B0706030804020204" pitchFamily="34" charset="0"/>
                <a:cs typeface="Open Sans Semibold" panose="020B0706030804020204" pitchFamily="34" charset="0"/>
              </a:rPr>
              <a:t> How to use the HTTP 2.0 features </a:t>
            </a:r>
            <a:r>
              <a:rPr lang="en-US" altLang="en-US" sz="2800" noProof="1">
                <a:solidFill>
                  <a:srgbClr val="000000"/>
                </a:solidFill>
                <a:latin typeface="HelveticaNeue" panose="00000400000000000000"/>
              </a:rPr>
              <a:t>with Servlet 4.0</a:t>
            </a:r>
          </a:p>
        </p:txBody>
      </p:sp>
    </p:spTree>
    <p:extLst>
      <p:ext uri="{BB962C8B-B14F-4D97-AF65-F5344CB8AC3E}">
        <p14:creationId xmlns:p14="http://schemas.microsoft.com/office/powerpoint/2010/main" val="49325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58421" y="1218066"/>
            <a:ext cx="114106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transport HTTP message bodies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header fields for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PRIORITY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sender-advised priority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RST_STREAM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termination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SETTINGS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configuration parameters for the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PUSH_PROMISE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a promise to serve the referenced resource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PING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measure the roundtrip time and perform "liveness" checks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GOAWAY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inform the peer to stop creating streams for current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WINDOW_UPDATE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implement flow stream and connection flow control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CONTINUATION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continue a sequence of header block fragments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B45F6-9B5B-432A-BEE5-4918BA3D7239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65647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6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0552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Multiplexing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1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610551" y="298925"/>
            <a:ext cx="1116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3497D-335C-4A88-A763-577DC367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" y="1384717"/>
            <a:ext cx="11603069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6DCA1-7D12-483D-932C-05C80BAC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7" y="4284460"/>
            <a:ext cx="1160306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8406" y="449050"/>
            <a:ext cx="1122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42" name="Picture 2" descr="Image result for http 2.0 framing">
            <a:extLst>
              <a:ext uri="{FF2B5EF4-FFF2-40B4-BE49-F238E27FC236}">
                <a16:creationId xmlns:a16="http://schemas.microsoft.com/office/drawing/2014/main" id="{D25F483C-C464-4F69-90A8-CBB609B8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6" y="2196434"/>
            <a:ext cx="11227888" cy="30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9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76430" y="257978"/>
            <a:ext cx="110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Maximum concurrent open TCP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A47191-80C4-4A3B-A33D-DC6EE331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17773"/>
              </p:ext>
            </p:extLst>
          </p:nvPr>
        </p:nvGraphicFramePr>
        <p:xfrm>
          <a:off x="1055077" y="1448972"/>
          <a:ext cx="10107818" cy="45388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65714">
                  <a:extLst>
                    <a:ext uri="{9D8B030D-6E8A-4147-A177-3AD203B41FA5}">
                      <a16:colId xmlns:a16="http://schemas.microsoft.com/office/drawing/2014/main" val="1772137923"/>
                    </a:ext>
                  </a:extLst>
                </a:gridCol>
                <a:gridCol w="4942104">
                  <a:extLst>
                    <a:ext uri="{9D8B030D-6E8A-4147-A177-3AD203B41FA5}">
                      <a16:colId xmlns:a16="http://schemas.microsoft.com/office/drawing/2014/main" val="2934132271"/>
                    </a:ext>
                  </a:extLst>
                </a:gridCol>
              </a:tblGrid>
              <a:tr h="1096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i="0" kern="1200" dirty="0">
                          <a:solidFill>
                            <a:schemeClr val="lt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Parallel connections per hostname</a:t>
                      </a:r>
                      <a:endParaRPr lang="en-US" sz="2800" dirty="0">
                        <a:latin typeface="HelveticaNeue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1781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07985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834941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754835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Safari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061869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Internet Explorer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7386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Microsoft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16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1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1.1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F78-6EE7-4617-B5B1-516F2A674CAE}"/>
              </a:ext>
            </a:extLst>
          </p:cNvPr>
          <p:cNvGrpSpPr/>
          <p:nvPr/>
        </p:nvGrpSpPr>
        <p:grpSpPr>
          <a:xfrm>
            <a:off x="423649" y="2120726"/>
            <a:ext cx="11549276" cy="3239722"/>
            <a:chOff x="423649" y="1498426"/>
            <a:chExt cx="11302425" cy="32397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423649" y="1498426"/>
              <a:ext cx="4258102" cy="1907999"/>
              <a:chOff x="900752" y="3671249"/>
              <a:chExt cx="4258102" cy="179792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121624"/>
                <a:ext cx="4258102" cy="1347547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49"/>
                <a:ext cx="4258102" cy="450376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1228FD-47C1-4FA2-892A-FF722C440707}"/>
                </a:ext>
              </a:extLst>
            </p:cNvPr>
            <p:cNvGrpSpPr/>
            <p:nvPr/>
          </p:nvGrpSpPr>
          <p:grpSpPr>
            <a:xfrm>
              <a:off x="5861050" y="1498429"/>
              <a:ext cx="5865024" cy="3239719"/>
              <a:chOff x="5769513" y="781713"/>
              <a:chExt cx="5865024" cy="3239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8CDEED8-CE31-4F5E-9337-2790818D3752}"/>
                  </a:ext>
                </a:extLst>
              </p:cNvPr>
              <p:cNvGrpSpPr/>
              <p:nvPr/>
            </p:nvGrpSpPr>
            <p:grpSpPr>
              <a:xfrm>
                <a:off x="5769513" y="781713"/>
                <a:ext cx="5865024" cy="2536997"/>
                <a:chOff x="900752" y="3671249"/>
                <a:chExt cx="4258102" cy="239063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A3BB153-7CE1-4638-AF0A-5541D445CCF9}"/>
                    </a:ext>
                  </a:extLst>
                </p:cNvPr>
                <p:cNvSpPr/>
                <p:nvPr/>
              </p:nvSpPr>
              <p:spPr>
                <a:xfrm>
                  <a:off x="900752" y="4121623"/>
                  <a:ext cx="4258102" cy="194025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ctr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Content-Length: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327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Cache-Control:</a:t>
                  </a:r>
                  <a:r>
                    <a:rPr lang="en-US" sz="2000" b="1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private, max-age=60, s-maxage=0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Vary: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SecurityToken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Wed, 17 Jan 2018 21:31:57 GMT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Content-Type: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gzip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AF593AA-A8EE-42CF-972B-12CE5239B913}"/>
                    </a:ext>
                  </a:extLst>
                </p:cNvPr>
                <p:cNvSpPr/>
                <p:nvPr/>
              </p:nvSpPr>
              <p:spPr>
                <a:xfrm>
                  <a:off x="900752" y="3671249"/>
                  <a:ext cx="4258102" cy="450376"/>
                </a:xfrm>
                <a:prstGeom prst="rect">
                  <a:avLst/>
                </a:prstGeom>
                <a:solidFill>
                  <a:srgbClr val="FF873D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pc="130" dirty="0">
                      <a:solidFill>
                        <a:schemeClr val="bg1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GET /install HTTP/1.1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3F04B5-3CBE-44E0-8612-DCF0EBF1F466}"/>
                  </a:ext>
                </a:extLst>
              </p:cNvPr>
              <p:cNvSpPr/>
              <p:nvPr/>
            </p:nvSpPr>
            <p:spPr>
              <a:xfrm>
                <a:off x="5769513" y="3313824"/>
                <a:ext cx="5865024" cy="707608"/>
              </a:xfrm>
              <a:prstGeom prst="rect">
                <a:avLst/>
              </a:prstGeom>
              <a:solidFill>
                <a:srgbClr val="E1E2C4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pc="1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GZIPPED DATA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92F591-A856-470D-AF5F-A06B4C83A31E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4681751" y="1737401"/>
              <a:ext cx="1179299" cy="2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84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2641600" y="26818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4A2BE-1AEA-4575-8971-17922EBCC7D8}"/>
              </a:ext>
            </a:extLst>
          </p:cNvPr>
          <p:cNvGrpSpPr/>
          <p:nvPr/>
        </p:nvGrpSpPr>
        <p:grpSpPr>
          <a:xfrm>
            <a:off x="170989" y="1015831"/>
            <a:ext cx="11725736" cy="5221317"/>
            <a:chOff x="237664" y="1025356"/>
            <a:chExt cx="11725736" cy="52213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999F78-6EE7-4617-B5B1-516F2A674CAE}"/>
                </a:ext>
              </a:extLst>
            </p:cNvPr>
            <p:cNvGrpSpPr/>
            <p:nvPr/>
          </p:nvGrpSpPr>
          <p:grpSpPr>
            <a:xfrm>
              <a:off x="237664" y="1025356"/>
              <a:ext cx="11725736" cy="5221317"/>
              <a:chOff x="423649" y="1498428"/>
              <a:chExt cx="11302425" cy="36908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0FEC6A-0C97-48B2-9FF1-94C97658798A}"/>
                  </a:ext>
                </a:extLst>
              </p:cNvPr>
              <p:cNvGrpSpPr/>
              <p:nvPr/>
            </p:nvGrpSpPr>
            <p:grpSpPr>
              <a:xfrm>
                <a:off x="423649" y="1498428"/>
                <a:ext cx="4258102" cy="2224258"/>
                <a:chOff x="900752" y="3671250"/>
                <a:chExt cx="4258102" cy="209593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44B740-B086-4428-ACD7-B819ED51501D}"/>
                    </a:ext>
                  </a:extLst>
                </p:cNvPr>
                <p:cNvSpPr/>
                <p:nvPr/>
              </p:nvSpPr>
              <p:spPr>
                <a:xfrm>
                  <a:off x="900752" y="4428482"/>
                  <a:ext cx="4258102" cy="133870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b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:method: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GET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:authority: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maven.apache.org</a:t>
                  </a:r>
                  <a:endPara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:path: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/install.html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securitytoken: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j13c72208c9u5fa2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gzip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C40D37-622C-4828-961C-C9F93705B6F5}"/>
                    </a:ext>
                  </a:extLst>
                </p:cNvPr>
                <p:cNvSpPr/>
                <p:nvPr/>
              </p:nvSpPr>
              <p:spPr>
                <a:xfrm>
                  <a:off x="900752" y="3671250"/>
                  <a:ext cx="4258102" cy="791323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61050" y="1498428"/>
                <a:ext cx="5865024" cy="3690835"/>
                <a:chOff x="5769513" y="781712"/>
                <a:chExt cx="5865024" cy="369083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2"/>
                  <a:ext cx="5865024" cy="2412958"/>
                  <a:chOff x="900752" y="3671249"/>
                  <a:chExt cx="4258102" cy="227374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51651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3994597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2F591-A856-470D-AF5F-A06B4C83A31E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681751" y="1900225"/>
                <a:ext cx="1179300" cy="1808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A84C69-E0CC-4FF0-9291-E63D9941E6C9}"/>
                </a:ext>
              </a:extLst>
            </p:cNvPr>
            <p:cNvSpPr/>
            <p:nvPr/>
          </p:nvSpPr>
          <p:spPr>
            <a:xfrm>
              <a:off x="5878713" y="4433711"/>
              <a:ext cx="6084687" cy="113682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3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END_STREAM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40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requests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2DB8F-3323-4DB1-AAC0-FF229A12BF58}"/>
              </a:ext>
            </a:extLst>
          </p:cNvPr>
          <p:cNvGrpSpPr/>
          <p:nvPr/>
        </p:nvGrpSpPr>
        <p:grpSpPr>
          <a:xfrm>
            <a:off x="985624" y="1690406"/>
            <a:ext cx="9622746" cy="3146593"/>
            <a:chOff x="766549" y="1728506"/>
            <a:chExt cx="9622746" cy="31465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5971714" y="1728506"/>
              <a:ext cx="4417581" cy="3146593"/>
              <a:chOff x="900752" y="3671250"/>
              <a:chExt cx="4258102" cy="20959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428482"/>
                <a:ext cx="4258102" cy="1338703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:method: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GET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:authority: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  <a:endPara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:path: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/install.html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j13c72208c9u5fa2</a:t>
                </a:r>
                <a:endParaRPr lang="en-US" sz="2000" noProof="1">
                  <a:latin typeface="HelveticaNeue" panose="00000400000000000000" pitchFamily="2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50"/>
                <a:ext cx="4258102" cy="757233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44C22F-61B0-4E41-B061-749CDB32642D}"/>
                </a:ext>
              </a:extLst>
            </p:cNvPr>
            <p:cNvGrpSpPr/>
            <p:nvPr/>
          </p:nvGrpSpPr>
          <p:grpSpPr>
            <a:xfrm>
              <a:off x="766549" y="1728506"/>
              <a:ext cx="4351101" cy="1908000"/>
              <a:chOff x="509374" y="1722325"/>
              <a:chExt cx="4351101" cy="190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F7FBA4-89D4-4897-BA0F-2AD952EC92A9}"/>
                  </a:ext>
                </a:extLst>
              </p:cNvPr>
              <p:cNvSpPr/>
              <p:nvPr/>
            </p:nvSpPr>
            <p:spPr>
              <a:xfrm>
                <a:off x="509374" y="1722325"/>
                <a:ext cx="4351101" cy="1908000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156541-24A2-4BA2-8D7C-AF621DA5D0BC}"/>
                  </a:ext>
                </a:extLst>
              </p:cNvPr>
              <p:cNvSpPr/>
              <p:nvPr/>
            </p:nvSpPr>
            <p:spPr>
              <a:xfrm>
                <a:off x="509374" y="1722326"/>
                <a:ext cx="4351101" cy="477950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8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62D7F-B2E3-4763-BB11-88EC8E40733A}"/>
              </a:ext>
            </a:extLst>
          </p:cNvPr>
          <p:cNvSpPr txBox="1"/>
          <p:nvPr/>
        </p:nvSpPr>
        <p:spPr>
          <a:xfrm>
            <a:off x="2539052" y="28527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WE GOT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D14ED-FE4B-44E7-8B4A-94A3A1078EBB}"/>
              </a:ext>
            </a:extLst>
          </p:cNvPr>
          <p:cNvCxnSpPr/>
          <p:nvPr/>
        </p:nvCxnSpPr>
        <p:spPr>
          <a:xfrm>
            <a:off x="805215" y="3862317"/>
            <a:ext cx="10658901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6259E0-B48A-40F0-8518-79251F4985B0}"/>
              </a:ext>
            </a:extLst>
          </p:cNvPr>
          <p:cNvSpPr/>
          <p:nvPr/>
        </p:nvSpPr>
        <p:spPr>
          <a:xfrm>
            <a:off x="657794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5FB87A-F1D7-41D1-947C-09D98444996D}"/>
              </a:ext>
            </a:extLst>
          </p:cNvPr>
          <p:cNvSpPr/>
          <p:nvPr/>
        </p:nvSpPr>
        <p:spPr>
          <a:xfrm>
            <a:off x="3025677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C31881-63EB-4B1E-A0D3-186BBDE569AC}"/>
              </a:ext>
            </a:extLst>
          </p:cNvPr>
          <p:cNvSpPr/>
          <p:nvPr/>
        </p:nvSpPr>
        <p:spPr>
          <a:xfrm>
            <a:off x="4906935" y="3719014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334369-3727-4C25-949E-1289D3A2D944}"/>
              </a:ext>
            </a:extLst>
          </p:cNvPr>
          <p:cNvSpPr/>
          <p:nvPr/>
        </p:nvSpPr>
        <p:spPr>
          <a:xfrm>
            <a:off x="8289016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6BBD5-E4DC-4C1F-96E8-928F9FB80744}"/>
              </a:ext>
            </a:extLst>
          </p:cNvPr>
          <p:cNvSpPr/>
          <p:nvPr/>
        </p:nvSpPr>
        <p:spPr>
          <a:xfrm>
            <a:off x="11180637" y="3719015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93376FE-C166-4DCC-8903-B3F55A55312C}"/>
              </a:ext>
            </a:extLst>
          </p:cNvPr>
          <p:cNvSpPr/>
          <p:nvPr/>
        </p:nvSpPr>
        <p:spPr>
          <a:xfrm>
            <a:off x="773799" y="1436423"/>
            <a:ext cx="1873866" cy="1595095"/>
          </a:xfrm>
          <a:prstGeom prst="wedgeRoundRectCallout">
            <a:avLst>
              <a:gd name="adj1" fmla="val -47518"/>
              <a:gd name="adj2" fmla="val 9406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1991</a:t>
            </a:r>
            <a:endParaRPr lang="en-US" sz="4400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0.9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674999A-6894-4790-AD8B-34A6F2668E73}"/>
              </a:ext>
            </a:extLst>
          </p:cNvPr>
          <p:cNvSpPr/>
          <p:nvPr/>
        </p:nvSpPr>
        <p:spPr>
          <a:xfrm rot="10800000" flipV="1">
            <a:off x="2492826" y="4841546"/>
            <a:ext cx="1875600" cy="1596789"/>
          </a:xfrm>
          <a:prstGeom prst="wedgeRoundRectCallout">
            <a:avLst>
              <a:gd name="adj1" fmla="val 14688"/>
              <a:gd name="adj2" fmla="val -103367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1996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549C909-D4A9-4F3A-9A69-62FFD760A1B3}"/>
              </a:ext>
            </a:extLst>
          </p:cNvPr>
          <p:cNvSpPr/>
          <p:nvPr/>
        </p:nvSpPr>
        <p:spPr>
          <a:xfrm>
            <a:off x="7098813" y="4841546"/>
            <a:ext cx="1875600" cy="1596789"/>
          </a:xfrm>
          <a:prstGeom prst="wedgeRoundRectCallout">
            <a:avLst>
              <a:gd name="adj1" fmla="val 21035"/>
              <a:gd name="adj2" fmla="val -10165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2009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SPDY 1.0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65E80A1-4F57-4642-9C7F-9E5CC1999CB8}"/>
              </a:ext>
            </a:extLst>
          </p:cNvPr>
          <p:cNvSpPr/>
          <p:nvPr/>
        </p:nvSpPr>
        <p:spPr>
          <a:xfrm>
            <a:off x="4870163" y="1434729"/>
            <a:ext cx="1875600" cy="1594800"/>
          </a:xfrm>
          <a:prstGeom prst="wedgeRoundRectCallout">
            <a:avLst>
              <a:gd name="adj1" fmla="val -39266"/>
              <a:gd name="adj2" fmla="val 94923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1.1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B0A5AB4-BAC4-48F7-9CE0-039843E85F00}"/>
              </a:ext>
            </a:extLst>
          </p:cNvPr>
          <p:cNvSpPr/>
          <p:nvPr/>
        </p:nvSpPr>
        <p:spPr>
          <a:xfrm>
            <a:off x="9371739" y="1436423"/>
            <a:ext cx="1875600" cy="1596789"/>
          </a:xfrm>
          <a:prstGeom prst="wedgeRoundRectCallout">
            <a:avLst>
              <a:gd name="adj1" fmla="val 52773"/>
              <a:gd name="adj2" fmla="val 93214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2015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5504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5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uiExpand="1" build="p" animBg="1"/>
      <p:bldP spid="13" grpId="1" build="allAtOnce" animBg="1"/>
      <p:bldP spid="14" grpId="0" uiExpand="1" build="p" animBg="1"/>
      <p:bldP spid="14" grpId="1" build="allAtOnce" animBg="1"/>
      <p:bldP spid="16" grpId="0" build="p" animBg="1"/>
      <p:bldP spid="16" grpId="1" uiExpand="1" build="allAtOnce" animBg="1"/>
      <p:bldP spid="18" grpId="0" build="p" animBg="1"/>
      <p:bldP spid="18" grpId="1" uiExpand="1" build="allAtOnce" animBg="1"/>
      <p:bldP spid="19" grpId="0" build="p" animBg="1"/>
      <p:bldP spid="19" grpId="1" uiExpand="1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A9F019-82ED-427F-B292-B5B96A5535BE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responses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866F58-E276-4F29-AF01-5DE468AEF767}"/>
              </a:ext>
            </a:extLst>
          </p:cNvPr>
          <p:cNvGrpSpPr/>
          <p:nvPr/>
        </p:nvGrpSpPr>
        <p:grpSpPr>
          <a:xfrm>
            <a:off x="379106" y="1015829"/>
            <a:ext cx="11517619" cy="5497543"/>
            <a:chOff x="379106" y="1015829"/>
            <a:chExt cx="11517619" cy="54975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94A2BE-1AEA-4575-8971-17922EBCC7D8}"/>
                </a:ext>
              </a:extLst>
            </p:cNvPr>
            <p:cNvGrpSpPr/>
            <p:nvPr/>
          </p:nvGrpSpPr>
          <p:grpSpPr>
            <a:xfrm>
              <a:off x="6057900" y="1015829"/>
              <a:ext cx="5838825" cy="5497543"/>
              <a:chOff x="5878713" y="1025354"/>
              <a:chExt cx="6084687" cy="549754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78713" y="1025354"/>
                <a:ext cx="6084687" cy="5497543"/>
                <a:chOff x="5769513" y="781711"/>
                <a:chExt cx="5865024" cy="388609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1"/>
                  <a:ext cx="5865024" cy="2601307"/>
                  <a:chOff x="900752" y="3671249"/>
                  <a:chExt cx="4258102" cy="2451231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69399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4189854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A84C69-E0CC-4FF0-9291-E63D9941E6C9}"/>
                  </a:ext>
                </a:extLst>
              </p:cNvPr>
              <p:cNvSpPr/>
              <p:nvPr/>
            </p:nvSpPr>
            <p:spPr>
              <a:xfrm>
                <a:off x="5878713" y="4709936"/>
                <a:ext cx="6084687" cy="1136820"/>
              </a:xfrm>
              <a:prstGeom prst="rect">
                <a:avLst/>
              </a:prstGeom>
              <a:solidFill>
                <a:srgbClr val="FF873D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D0F49C-F223-43E9-9BB4-1B29D0FD52AE}"/>
                </a:ext>
              </a:extLst>
            </p:cNvPr>
            <p:cNvSpPr/>
            <p:nvPr/>
          </p:nvSpPr>
          <p:spPr>
            <a:xfrm>
              <a:off x="379106" y="1504374"/>
              <a:ext cx="5288269" cy="2343725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Content-Length: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327</a:t>
              </a:r>
              <a:endParaRPr lang="en-US" sz="2000" noProof="1">
                <a:latin typeface="HelveticaNeue" panose="00000400000000000000" pitchFamily="2" charset="0"/>
              </a:endParaRP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Cache-Control:</a:t>
              </a:r>
              <a:r>
                <a:rPr lang="en-US" sz="2000" b="1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private, max-age=60, s-maxage=0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Vary:</a:t>
              </a:r>
              <a:r>
                <a:rPr lang="en-US" sz="2000" b="1" noProof="1">
                  <a:latin typeface="HelveticaNeue" panose="00000400000000000000" pitchFamily="2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</a:rPr>
                <a:t>SecurityToken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Wed, 17 Jan 2018 21:31:57 GMT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Content-Type: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application/json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Content-Encoding: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gzip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D528A6-B35F-44A9-AD74-4B36D24CECA8}"/>
                </a:ext>
              </a:extLst>
            </p:cNvPr>
            <p:cNvSpPr/>
            <p:nvPr/>
          </p:nvSpPr>
          <p:spPr>
            <a:xfrm>
              <a:off x="379106" y="1026425"/>
              <a:ext cx="5288269" cy="47795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GET /install HTTP/1.1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C5A338-F700-4187-B8CF-2899682E22FC}"/>
                </a:ext>
              </a:extLst>
            </p:cNvPr>
            <p:cNvSpPr/>
            <p:nvPr/>
          </p:nvSpPr>
          <p:spPr>
            <a:xfrm>
              <a:off x="379106" y="3844287"/>
              <a:ext cx="5288269" cy="477950"/>
            </a:xfrm>
            <a:prstGeom prst="rect">
              <a:avLst/>
            </a:prstGeom>
            <a:solidFill>
              <a:srgbClr val="E1E2C4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pc="1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Semibold" panose="020B0706030804020204" pitchFamily="34" charset="0"/>
                </a:rPr>
                <a:t>GZIPPED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27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interleaving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A442D5-2420-4E38-B5CE-E3082336FB09}"/>
              </a:ext>
            </a:extLst>
          </p:cNvPr>
          <p:cNvGrpSpPr/>
          <p:nvPr/>
        </p:nvGrpSpPr>
        <p:grpSpPr>
          <a:xfrm>
            <a:off x="139959" y="393472"/>
            <a:ext cx="11594841" cy="6318307"/>
            <a:chOff x="609139" y="393472"/>
            <a:chExt cx="11125661" cy="63183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36CAA5-9D57-4F59-9697-BA313D1F89AE}"/>
                </a:ext>
              </a:extLst>
            </p:cNvPr>
            <p:cNvGrpSpPr/>
            <p:nvPr/>
          </p:nvGrpSpPr>
          <p:grpSpPr>
            <a:xfrm>
              <a:off x="609139" y="393472"/>
              <a:ext cx="4417581" cy="1765369"/>
              <a:chOff x="580564" y="3655454"/>
              <a:chExt cx="4417581" cy="23269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4DDBDD-79F4-4CA7-A5FC-260CEF21D8B7}"/>
                  </a:ext>
                </a:extLst>
              </p:cNvPr>
              <p:cNvSpPr/>
              <p:nvPr/>
            </p:nvSpPr>
            <p:spPr>
              <a:xfrm>
                <a:off x="580564" y="3655454"/>
                <a:ext cx="4417581" cy="1138835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E06705-CC5E-4DFC-AD18-BF8D0F1DD281}"/>
                  </a:ext>
                </a:extLst>
              </p:cNvPr>
              <p:cNvSpPr/>
              <p:nvPr/>
            </p:nvSpPr>
            <p:spPr>
              <a:xfrm>
                <a:off x="580564" y="4796093"/>
                <a:ext cx="4417581" cy="118628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B1BC36-FD2E-4EA4-A1A9-211595008DB8}"/>
                </a:ext>
              </a:extLst>
            </p:cNvPr>
            <p:cNvGrpSpPr/>
            <p:nvPr/>
          </p:nvGrpSpPr>
          <p:grpSpPr>
            <a:xfrm>
              <a:off x="5895974" y="2139779"/>
              <a:ext cx="5838826" cy="4572000"/>
              <a:chOff x="6057899" y="1015829"/>
              <a:chExt cx="5838826" cy="56766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0E42D0-F08E-48E4-A012-5CB888180626}"/>
                  </a:ext>
                </a:extLst>
              </p:cNvPr>
              <p:cNvSpPr/>
              <p:nvPr/>
            </p:nvSpPr>
            <p:spPr>
              <a:xfrm>
                <a:off x="6057900" y="101582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BA6BE7-ED68-4316-BDF1-292A442335AD}"/>
                  </a:ext>
                </a:extLst>
              </p:cNvPr>
              <p:cNvSpPr/>
              <p:nvPr/>
            </p:nvSpPr>
            <p:spPr>
              <a:xfrm>
                <a:off x="6057900" y="3282054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5FB98F-A3B3-472D-A631-417C92D58860}"/>
                  </a:ext>
                </a:extLst>
              </p:cNvPr>
              <p:cNvSpPr/>
              <p:nvPr/>
            </p:nvSpPr>
            <p:spPr>
              <a:xfrm>
                <a:off x="6057900" y="215264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AD6AC0-7565-4F09-9FCC-4153354A6FF8}"/>
                  </a:ext>
                </a:extLst>
              </p:cNvPr>
              <p:cNvSpPr/>
              <p:nvPr/>
            </p:nvSpPr>
            <p:spPr>
              <a:xfrm>
                <a:off x="6057900" y="4418875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37FE66-310D-47B9-A6AC-B8E5A9773691}"/>
                  </a:ext>
                </a:extLst>
              </p:cNvPr>
              <p:cNvSpPr/>
              <p:nvPr/>
            </p:nvSpPr>
            <p:spPr>
              <a:xfrm>
                <a:off x="6057899" y="5555696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9F46FA-8836-4877-9787-364E6DAD5CEA}"/>
                </a:ext>
              </a:extLst>
            </p:cNvPr>
            <p:cNvCxnSpPr/>
            <p:nvPr/>
          </p:nvCxnSpPr>
          <p:spPr>
            <a:xfrm>
              <a:off x="5026720" y="213977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26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2B3DF8-3968-45DB-93FE-06E737EB6480}"/>
              </a:ext>
            </a:extLst>
          </p:cNvPr>
          <p:cNvSpPr txBox="1"/>
          <p:nvPr/>
        </p:nvSpPr>
        <p:spPr>
          <a:xfrm>
            <a:off x="5026720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Arial Unicode MS"/>
              </a:rPr>
              <a:t>HTTP/2 canceling a Stream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BB7E5-ACCC-4CB2-9AB7-F8F01E67BB57}"/>
              </a:ext>
            </a:extLst>
          </p:cNvPr>
          <p:cNvGrpSpPr/>
          <p:nvPr/>
        </p:nvGrpSpPr>
        <p:grpSpPr>
          <a:xfrm>
            <a:off x="307916" y="964393"/>
            <a:ext cx="11566849" cy="5374716"/>
            <a:chOff x="609139" y="964393"/>
            <a:chExt cx="11125661" cy="5374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733DB7-B2F6-4A57-A089-67937B31F5A4}"/>
                </a:ext>
              </a:extLst>
            </p:cNvPr>
            <p:cNvGrpSpPr/>
            <p:nvPr/>
          </p:nvGrpSpPr>
          <p:grpSpPr>
            <a:xfrm>
              <a:off x="609139" y="964393"/>
              <a:ext cx="11125661" cy="5374716"/>
              <a:chOff x="609139" y="421468"/>
              <a:chExt cx="11125661" cy="537471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36CAA5-9D57-4F59-9697-BA313D1F89AE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4417581" cy="1727836"/>
                <a:chOff x="580564" y="3692356"/>
                <a:chExt cx="4417581" cy="227745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24DDBDD-79F4-4CA7-A5FC-260CEF21D8B7}"/>
                    </a:ext>
                  </a:extLst>
                </p:cNvPr>
                <p:cNvSpPr/>
                <p:nvPr/>
              </p:nvSpPr>
              <p:spPr>
                <a:xfrm>
                  <a:off x="580564" y="3692356"/>
                  <a:ext cx="4417581" cy="1136822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7E06705-CC5E-4DFC-AD18-BF8D0F1DD281}"/>
                    </a:ext>
                  </a:extLst>
                </p:cNvPr>
                <p:cNvSpPr/>
                <p:nvPr/>
              </p:nvSpPr>
              <p:spPr>
                <a:xfrm>
                  <a:off x="580564" y="4832987"/>
                  <a:ext cx="4417581" cy="1136823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BB1BC36-FD2E-4EA4-A1A9-211595008DB8}"/>
                  </a:ext>
                </a:extLst>
              </p:cNvPr>
              <p:cNvGrpSpPr/>
              <p:nvPr/>
            </p:nvGrpSpPr>
            <p:grpSpPr>
              <a:xfrm>
                <a:off x="5895975" y="2139779"/>
                <a:ext cx="5838825" cy="3656405"/>
                <a:chOff x="6057900" y="1015829"/>
                <a:chExt cx="5838825" cy="453986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F0E42D0-F08E-48E4-A012-5CB888180626}"/>
                    </a:ext>
                  </a:extLst>
                </p:cNvPr>
                <p:cNvSpPr/>
                <p:nvPr/>
              </p:nvSpPr>
              <p:spPr>
                <a:xfrm>
                  <a:off x="6057900" y="101582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BA6BE7-ED68-4316-BDF1-292A442335AD}"/>
                    </a:ext>
                  </a:extLst>
                </p:cNvPr>
                <p:cNvSpPr/>
                <p:nvPr/>
              </p:nvSpPr>
              <p:spPr>
                <a:xfrm>
                  <a:off x="6057900" y="3282054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65FB98F-A3B3-472D-A631-417C92D58860}"/>
                    </a:ext>
                  </a:extLst>
                </p:cNvPr>
                <p:cNvSpPr/>
                <p:nvPr/>
              </p:nvSpPr>
              <p:spPr>
                <a:xfrm>
                  <a:off x="6057900" y="215264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AD6AC0-7565-4F09-9FCC-4153354A6FF8}"/>
                    </a:ext>
                  </a:extLst>
                </p:cNvPr>
                <p:cNvSpPr/>
                <p:nvPr/>
              </p:nvSpPr>
              <p:spPr>
                <a:xfrm>
                  <a:off x="6057900" y="4418875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END_STREAM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9F46FA-8836-4877-9787-364E6DAD5CEA}"/>
                  </a:ext>
                </a:extLst>
              </p:cNvPr>
              <p:cNvCxnSpPr/>
              <p:nvPr/>
            </p:nvCxnSpPr>
            <p:spPr>
              <a:xfrm>
                <a:off x="5026720" y="2139779"/>
                <a:ext cx="869255" cy="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394E22-2979-41C8-AA92-3EE76E3D92AA}"/>
                </a:ext>
              </a:extLst>
            </p:cNvPr>
            <p:cNvSpPr/>
            <p:nvPr/>
          </p:nvSpPr>
          <p:spPr>
            <a:xfrm>
              <a:off x="609139" y="4580091"/>
              <a:ext cx="4417581" cy="86247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A0DCE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RST_STREAM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5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ErrorCode: CANCEL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66E84E-86ED-49D1-A781-E22685D1E658}"/>
                </a:ext>
              </a:extLst>
            </p:cNvPr>
            <p:cNvCxnSpPr/>
            <p:nvPr/>
          </p:nvCxnSpPr>
          <p:spPr>
            <a:xfrm>
              <a:off x="5026720" y="543303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93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control frames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99E78A-6E2E-4221-86B9-ED9ABEC27527}"/>
              </a:ext>
            </a:extLst>
          </p:cNvPr>
          <p:cNvGrpSpPr/>
          <p:nvPr/>
        </p:nvGrpSpPr>
        <p:grpSpPr>
          <a:xfrm>
            <a:off x="270588" y="421468"/>
            <a:ext cx="11483262" cy="6337936"/>
            <a:chOff x="609138" y="421468"/>
            <a:chExt cx="11125662" cy="6337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2E70A7-C57B-44DF-963E-8872849BD5E5}"/>
                </a:ext>
              </a:extLst>
            </p:cNvPr>
            <p:cNvGrpSpPr/>
            <p:nvPr/>
          </p:nvGrpSpPr>
          <p:grpSpPr>
            <a:xfrm>
              <a:off x="609138" y="421468"/>
              <a:ext cx="11125662" cy="6337936"/>
              <a:chOff x="609138" y="421468"/>
              <a:chExt cx="11125662" cy="63379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11125661" cy="6337936"/>
                <a:chOff x="609139" y="421468"/>
                <a:chExt cx="11125661" cy="633793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1727836"/>
                  <a:chOff x="580564" y="3692356"/>
                  <a:chExt cx="4417581" cy="227745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7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1244429"/>
                  <a:ext cx="5838826" cy="5514975"/>
                  <a:chOff x="6057899" y="-95855"/>
                  <a:chExt cx="5838826" cy="6847504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-9585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821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4096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66181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614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1244429"/>
                  <a:ext cx="869254" cy="904875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A94E71-DA26-449F-8501-1756880193FA}"/>
                  </a:ext>
                </a:extLst>
              </p:cNvPr>
              <p:cNvSpPr/>
              <p:nvPr/>
            </p:nvSpPr>
            <p:spPr>
              <a:xfrm>
                <a:off x="609138" y="2895958"/>
                <a:ext cx="4417581" cy="86247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SETTINGS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0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0A2A31-B911-4A68-9019-4169EC4F1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719" y="3072631"/>
                <a:ext cx="869256" cy="68580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9B0B7D-07CA-41CF-A237-6D47EEB75B41}"/>
                </a:ext>
              </a:extLst>
            </p:cNvPr>
            <p:cNvSpPr/>
            <p:nvPr/>
          </p:nvSpPr>
          <p:spPr>
            <a:xfrm>
              <a:off x="5895974" y="3995959"/>
              <a:ext cx="5838825" cy="915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SETTINGS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0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08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9D533-CC00-4FCE-BCAA-8EDBA864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" y="1451429"/>
            <a:ext cx="121441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4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royhunt.com/content/images/2016/07/HTTP-2-Loading-1.png">
            <a:extLst>
              <a:ext uri="{FF2B5EF4-FFF2-40B4-BE49-F238E27FC236}">
                <a16:creationId xmlns:a16="http://schemas.microsoft.com/office/drawing/2014/main" id="{EBBD133D-D4BB-4F1C-992B-43B8A99B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166530"/>
            <a:ext cx="3109189" cy="6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oyhunt.com/content/images/2016/07/HTTP-1-1-Loading-2.png">
            <a:extLst>
              <a:ext uri="{FF2B5EF4-FFF2-40B4-BE49-F238E27FC236}">
                <a16:creationId xmlns:a16="http://schemas.microsoft.com/office/drawing/2014/main" id="{FF4E2DD3-E8D3-443B-AC81-C1F89777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8" y="166529"/>
            <a:ext cx="5419786" cy="6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13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375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2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any application data can be sent, a new stream must be created and the appropriate metadata such as HTTP headers must be sent.</a:t>
            </a:r>
          </a:p>
          <a:p>
            <a:r>
              <a:rPr lang="en-US" sz="2400" dirty="0"/>
              <a:t>In addition to the common header, an optional 31-bit stream priority has been added.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7A6AE3-C166-4BAA-8428-2A37C5980A6D}"/>
              </a:ext>
            </a:extLst>
          </p:cNvPr>
          <p:cNvGrpSpPr/>
          <p:nvPr/>
        </p:nvGrpSpPr>
        <p:grpSpPr>
          <a:xfrm>
            <a:off x="296060" y="3235997"/>
            <a:ext cx="11434779" cy="2379892"/>
            <a:chOff x="361835" y="1074688"/>
            <a:chExt cx="11434779" cy="23798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81F265-EABC-4398-84F0-B95B68AAD3C2}"/>
                </a:ext>
              </a:extLst>
            </p:cNvPr>
            <p:cNvGrpSpPr/>
            <p:nvPr/>
          </p:nvGrpSpPr>
          <p:grpSpPr>
            <a:xfrm>
              <a:off x="361835" y="1074688"/>
              <a:ext cx="11434779" cy="2379892"/>
              <a:chOff x="392905" y="1102406"/>
              <a:chExt cx="11434779" cy="2379892"/>
            </a:xfrm>
            <a:solidFill>
              <a:srgbClr val="00B050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B263E3-5B7C-4234-A927-868125638DAE}"/>
                  </a:ext>
                </a:extLst>
              </p:cNvPr>
              <p:cNvSpPr/>
              <p:nvPr/>
            </p:nvSpPr>
            <p:spPr>
              <a:xfrm>
                <a:off x="393208" y="1615154"/>
                <a:ext cx="11430000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STREAM IDENTIFIER (31)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43645A-A8EF-4995-B908-B76F33EA9B2D}"/>
                  </a:ext>
                </a:extLst>
              </p:cNvPr>
              <p:cNvSpPr/>
              <p:nvPr/>
            </p:nvSpPr>
            <p:spPr>
              <a:xfrm>
                <a:off x="393208" y="2567898"/>
                <a:ext cx="11430000" cy="914400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FRAME PAYLOADS (0..N)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892D8C-6CB4-415C-8225-CABB94D06BCC}"/>
                  </a:ext>
                </a:extLst>
              </p:cNvPr>
              <p:cNvSpPr/>
              <p:nvPr/>
            </p:nvSpPr>
            <p:spPr>
              <a:xfrm>
                <a:off x="393107" y="1102407"/>
                <a:ext cx="5715000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Open Sans Semibold" panose="020B0706030804020204"/>
                  </a:rPr>
                  <a:t>LENGTH (24)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22FF97-3462-4981-8996-0B1F374A2CA1}"/>
                  </a:ext>
                </a:extLst>
              </p:cNvPr>
              <p:cNvSpPr/>
              <p:nvPr/>
            </p:nvSpPr>
            <p:spPr>
              <a:xfrm>
                <a:off x="392905" y="1615153"/>
                <a:ext cx="538587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B03931D-E724-4F4F-A0AC-CB4AAB85D71A}"/>
                  </a:ext>
                </a:extLst>
              </p:cNvPr>
              <p:cNvSpPr/>
              <p:nvPr/>
            </p:nvSpPr>
            <p:spPr>
              <a:xfrm>
                <a:off x="6095693" y="1102406"/>
                <a:ext cx="2862072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TYPE (8)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03C1E-7490-433B-B857-8DECB42A3010}"/>
                  </a:ext>
                </a:extLst>
              </p:cNvPr>
              <p:cNvSpPr/>
              <p:nvPr/>
            </p:nvSpPr>
            <p:spPr>
              <a:xfrm>
                <a:off x="8965612" y="1102406"/>
                <a:ext cx="2862072" cy="512747"/>
              </a:xfrm>
              <a:prstGeom prst="rect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Open Sans Semibold" panose="020B0706030804020204"/>
                  </a:rPr>
                  <a:t>FLAGS (8)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7A629F-59AA-42CC-B7A0-091D11107603}"/>
                </a:ext>
              </a:extLst>
            </p:cNvPr>
            <p:cNvSpPr/>
            <p:nvPr/>
          </p:nvSpPr>
          <p:spPr>
            <a:xfrm>
              <a:off x="362138" y="2070822"/>
              <a:ext cx="11430000" cy="51274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 PRIORITY (31)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E71BC5-D068-4AC1-BABC-5041DE3DEF7C}"/>
                </a:ext>
              </a:extLst>
            </p:cNvPr>
            <p:cNvSpPr/>
            <p:nvPr/>
          </p:nvSpPr>
          <p:spPr>
            <a:xfrm>
              <a:off x="361835" y="2044635"/>
              <a:ext cx="538587" cy="512747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30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priority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E9855-28DB-4476-8DFC-89F139200D1F}"/>
              </a:ext>
            </a:extLst>
          </p:cNvPr>
          <p:cNvGrpSpPr/>
          <p:nvPr/>
        </p:nvGrpSpPr>
        <p:grpSpPr>
          <a:xfrm>
            <a:off x="298581" y="421468"/>
            <a:ext cx="11436220" cy="6290311"/>
            <a:chOff x="298581" y="421468"/>
            <a:chExt cx="11436220" cy="62903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102FD2-8DD0-4DC6-B9A3-E90A7315C937}"/>
                </a:ext>
              </a:extLst>
            </p:cNvPr>
            <p:cNvGrpSpPr/>
            <p:nvPr/>
          </p:nvGrpSpPr>
          <p:grpSpPr>
            <a:xfrm>
              <a:off x="298581" y="421468"/>
              <a:ext cx="11436220" cy="6290311"/>
              <a:chOff x="298581" y="421468"/>
              <a:chExt cx="11436220" cy="629031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298581" y="421468"/>
                <a:ext cx="11436220" cy="6290311"/>
                <a:chOff x="609139" y="421468"/>
                <a:chExt cx="11125661" cy="629031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2183186"/>
                  <a:chOff x="580564" y="3692356"/>
                  <a:chExt cx="4417581" cy="287765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5"/>
                    <a:ext cx="4417581" cy="1737021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  <a:p>
                    <a:r>
                      <a:rPr lang="en-US" sz="2400" b="1" u="sng" spc="13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Priority: 0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2139779"/>
                  <a:ext cx="5838826" cy="4572000"/>
                  <a:chOff x="6057899" y="1015829"/>
                  <a:chExt cx="5838826" cy="5676687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15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3282054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5264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1887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5556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2139779"/>
                  <a:ext cx="869255" cy="317673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1C3E6-0B55-4EDB-B136-52DBBCADA552}"/>
                  </a:ext>
                </a:extLst>
              </p:cNvPr>
              <p:cNvSpPr txBox="1"/>
              <p:nvPr/>
            </p:nvSpPr>
            <p:spPr>
              <a:xfrm>
                <a:off x="702370" y="3364830"/>
                <a:ext cx="3895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Neue" panose="00000400000000000000"/>
                  </a:rPr>
                  <a:t>Priority: stream is more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(lower number) </a:t>
                </a:r>
                <a:r>
                  <a:rPr lang="en-US" sz="2400" dirty="0">
                    <a:latin typeface="HelveticaNeue" panose="00000400000000000000"/>
                  </a:rPr>
                  <a:t>or less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(higher number) </a:t>
                </a:r>
                <a:r>
                  <a:rPr lang="en-US" sz="2400" dirty="0">
                    <a:latin typeface="HelveticaNeue" panose="00000400000000000000"/>
                  </a:rPr>
                  <a:t>important</a:t>
                </a:r>
              </a:p>
            </p:txBody>
          </p:sp>
        </p:grpSp>
        <p:sp>
          <p:nvSpPr>
            <p:cNvPr id="16" name="Arrow: Striped Right 15">
              <a:extLst>
                <a:ext uri="{FF2B5EF4-FFF2-40B4-BE49-F238E27FC236}">
                  <a16:creationId xmlns:a16="http://schemas.microsoft.com/office/drawing/2014/main" id="{2B911BC7-1485-45E9-B6E9-B53185C5B2A5}"/>
                </a:ext>
              </a:extLst>
            </p:cNvPr>
            <p:cNvSpPr/>
            <p:nvPr/>
          </p:nvSpPr>
          <p:spPr>
            <a:xfrm>
              <a:off x="816670" y="4990724"/>
              <a:ext cx="4517329" cy="69532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Open Sans Semibold" panose="020B0706030804020204"/>
                </a:rPr>
                <a:t>data might be sent earlier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47985-1B59-445F-9BAC-705E556A7900}"/>
              </a:ext>
            </a:extLst>
          </p:cNvPr>
          <p:cNvSpPr txBox="1"/>
          <p:nvPr/>
        </p:nvSpPr>
        <p:spPr>
          <a:xfrm>
            <a:off x="2544164" y="21455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Priority Stream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33F9D3-31DC-4A05-8737-A98DD8DBCAE0}"/>
              </a:ext>
            </a:extLst>
          </p:cNvPr>
          <p:cNvGrpSpPr/>
          <p:nvPr/>
        </p:nvGrpSpPr>
        <p:grpSpPr>
          <a:xfrm>
            <a:off x="417253" y="2321597"/>
            <a:ext cx="11434779" cy="1025495"/>
            <a:chOff x="392905" y="1102406"/>
            <a:chExt cx="11434779" cy="1025495"/>
          </a:xfrm>
          <a:solidFill>
            <a:srgbClr val="00B05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69BE54-2E17-4074-A8CA-132309E04F24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838A5-7384-42EF-B1EF-28D0299BD4EA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1F2622-5225-46D6-AEAE-91D9916ABD10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2BEDC9-0BCE-4F06-AD20-AAB3BAE56C5D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A8E5EE-E653-447C-950A-727E54CB3111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D14EC-040B-47E0-A333-5284B0E4748B}"/>
              </a:ext>
            </a:extLst>
          </p:cNvPr>
          <p:cNvSpPr/>
          <p:nvPr/>
        </p:nvSpPr>
        <p:spPr>
          <a:xfrm>
            <a:off x="417556" y="3347091"/>
            <a:ext cx="11430000" cy="512746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STREAM DEPENDENCY (31)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ED46C-DC20-4C56-B1D9-CA8C1C496E3B}"/>
              </a:ext>
            </a:extLst>
          </p:cNvPr>
          <p:cNvSpPr/>
          <p:nvPr/>
        </p:nvSpPr>
        <p:spPr>
          <a:xfrm>
            <a:off x="417253" y="3347090"/>
            <a:ext cx="538587" cy="512747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CF92CF-5F55-487B-8D97-B4224145DF32}"/>
              </a:ext>
            </a:extLst>
          </p:cNvPr>
          <p:cNvSpPr/>
          <p:nvPr/>
        </p:nvSpPr>
        <p:spPr>
          <a:xfrm>
            <a:off x="417556" y="3859837"/>
            <a:ext cx="2713571" cy="512746"/>
          </a:xfrm>
          <a:prstGeom prst="rect">
            <a:avLst/>
          </a:prstGeom>
          <a:solidFill>
            <a:srgbClr val="0070C0"/>
          </a:solidFill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 Semibold" panose="020B0706030804020204"/>
              </a:rPr>
              <a:t>WEIGHT (8)</a:t>
            </a:r>
          </a:p>
        </p:txBody>
      </p:sp>
    </p:spTree>
    <p:extLst>
      <p:ext uri="{BB962C8B-B14F-4D97-AF65-F5344CB8AC3E}">
        <p14:creationId xmlns:p14="http://schemas.microsoft.com/office/powerpoint/2010/main" val="10950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79750" y="271626"/>
            <a:ext cx="11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Transfer Size &amp; Total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584AF-8D80-4430-A3D3-CFBE501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5" y="1552574"/>
            <a:ext cx="12023805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85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44164" y="21455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E8EF4B-3A5C-4B88-A1A2-0E91E96272D2}"/>
              </a:ext>
            </a:extLst>
          </p:cNvPr>
          <p:cNvGrpSpPr/>
          <p:nvPr/>
        </p:nvGrpSpPr>
        <p:grpSpPr>
          <a:xfrm>
            <a:off x="2545008" y="1354573"/>
            <a:ext cx="2286703" cy="2443700"/>
            <a:chOff x="774807" y="2363487"/>
            <a:chExt cx="2286703" cy="2443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548564-A5B8-4973-BFCA-9C6D04157568}"/>
                </a:ext>
              </a:extLst>
            </p:cNvPr>
            <p:cNvGrpSpPr/>
            <p:nvPr/>
          </p:nvGrpSpPr>
          <p:grpSpPr>
            <a:xfrm>
              <a:off x="774807" y="2363487"/>
              <a:ext cx="2286703" cy="2443700"/>
              <a:chOff x="774807" y="2363487"/>
              <a:chExt cx="2286703" cy="24437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D557865-4996-4E1D-B501-B079E0D9E475}"/>
                  </a:ext>
                </a:extLst>
              </p:cNvPr>
              <p:cNvSpPr/>
              <p:nvPr/>
            </p:nvSpPr>
            <p:spPr>
              <a:xfrm>
                <a:off x="1506324" y="2363487"/>
                <a:ext cx="815925" cy="815925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04AE25-0CE7-47BB-A5A4-4F0E9E696D8C}"/>
                  </a:ext>
                </a:extLst>
              </p:cNvPr>
              <p:cNvSpPr/>
              <p:nvPr/>
            </p:nvSpPr>
            <p:spPr>
              <a:xfrm>
                <a:off x="774807" y="3991261"/>
                <a:ext cx="815925" cy="815925"/>
              </a:xfrm>
              <a:prstGeom prst="ellipse">
                <a:avLst/>
              </a:prstGeom>
              <a:solidFill>
                <a:srgbClr val="C7E6A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0CC3951-89D2-462A-9084-B330E2129568}"/>
                  </a:ext>
                </a:extLst>
              </p:cNvPr>
              <p:cNvSpPr/>
              <p:nvPr/>
            </p:nvSpPr>
            <p:spPr>
              <a:xfrm>
                <a:off x="2245585" y="3991262"/>
                <a:ext cx="815925" cy="815925"/>
              </a:xfrm>
              <a:prstGeom prst="ellipse">
                <a:avLst/>
              </a:prstGeom>
              <a:solidFill>
                <a:srgbClr val="E1E2C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  <a:p>
                <a:pPr algn="ctr"/>
                <a:r>
                  <a:rPr lang="en-US" dirty="0"/>
                  <a:t>4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C9A425-92E1-4C30-9A3B-559B4A0D0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470" y="3179412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D07F23-2157-4FAA-A281-0C7AB67C315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881" y="3179412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A147C1-61C2-41E8-A3D5-180967E592E9}"/>
              </a:ext>
            </a:extLst>
          </p:cNvPr>
          <p:cNvGrpSpPr/>
          <p:nvPr/>
        </p:nvGrpSpPr>
        <p:grpSpPr>
          <a:xfrm>
            <a:off x="5366680" y="1257679"/>
            <a:ext cx="2286703" cy="4063530"/>
            <a:chOff x="3588340" y="1368189"/>
            <a:chExt cx="2286703" cy="40635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74D01BC-561D-48D8-83AF-C143B49E1D04}"/>
                </a:ext>
              </a:extLst>
            </p:cNvPr>
            <p:cNvGrpSpPr/>
            <p:nvPr/>
          </p:nvGrpSpPr>
          <p:grpSpPr>
            <a:xfrm>
              <a:off x="3588340" y="1368189"/>
              <a:ext cx="2286703" cy="4063530"/>
              <a:chOff x="807605" y="2363487"/>
              <a:chExt cx="2286703" cy="406353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6696BC3-7A65-410A-9FF3-C56206E847E0}"/>
                  </a:ext>
                </a:extLst>
              </p:cNvPr>
              <p:cNvGrpSpPr/>
              <p:nvPr/>
            </p:nvGrpSpPr>
            <p:grpSpPr>
              <a:xfrm>
                <a:off x="807605" y="2363487"/>
                <a:ext cx="2286703" cy="4063530"/>
                <a:chOff x="807605" y="2363487"/>
                <a:chExt cx="2286703" cy="406353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2F94C7E-F5C1-474D-9813-6CCFFC953E92}"/>
                    </a:ext>
                  </a:extLst>
                </p:cNvPr>
                <p:cNvSpPr/>
                <p:nvPr/>
              </p:nvSpPr>
              <p:spPr>
                <a:xfrm>
                  <a:off x="1506324" y="2363487"/>
                  <a:ext cx="815925" cy="815925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*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356F13C-CE57-4EC0-9981-48DA208E8756}"/>
                    </a:ext>
                  </a:extLst>
                </p:cNvPr>
                <p:cNvSpPr/>
                <p:nvPr/>
              </p:nvSpPr>
              <p:spPr>
                <a:xfrm>
                  <a:off x="807605" y="5611091"/>
                  <a:ext cx="815925" cy="815925"/>
                </a:xfrm>
                <a:prstGeom prst="ellipse">
                  <a:avLst/>
                </a:prstGeom>
                <a:solidFill>
                  <a:srgbClr val="C7E6A4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  <a:endParaRPr lang="ru-RU" dirty="0"/>
                </a:p>
                <a:p>
                  <a:pPr algn="ctr"/>
                  <a:r>
                    <a:rPr lang="ru-RU" dirty="0"/>
                    <a:t>12</a:t>
                  </a:r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81B85F5-AB89-46C2-8CF7-2E594FE061C9}"/>
                    </a:ext>
                  </a:extLst>
                </p:cNvPr>
                <p:cNvSpPr/>
                <p:nvPr/>
              </p:nvSpPr>
              <p:spPr>
                <a:xfrm>
                  <a:off x="2278383" y="5611092"/>
                  <a:ext cx="815925" cy="815925"/>
                </a:xfrm>
                <a:prstGeom prst="ellipse">
                  <a:avLst/>
                </a:prstGeom>
                <a:solidFill>
                  <a:srgbClr val="E1E2C4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  <a:endParaRPr lang="ru-RU" dirty="0"/>
                </a:p>
                <a:p>
                  <a:pPr algn="ctr"/>
                  <a:r>
                    <a:rPr lang="ru-RU" dirty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F3B33-557A-4DBA-B39E-AE77DDDC98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7268" y="4799242"/>
                <a:ext cx="435408" cy="811849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A667958-FACB-498C-8720-16F180D2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79" y="4799242"/>
                <a:ext cx="435408" cy="811849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94E673-E600-4526-BA34-F31723B69E66}"/>
                </a:ext>
              </a:extLst>
            </p:cNvPr>
            <p:cNvSpPr/>
            <p:nvPr/>
          </p:nvSpPr>
          <p:spPr>
            <a:xfrm>
              <a:off x="4274393" y="2981587"/>
              <a:ext cx="815925" cy="815925"/>
            </a:xfrm>
            <a:prstGeom prst="ellipse">
              <a:avLst/>
            </a:prstGeom>
            <a:solidFill>
              <a:srgbClr val="A0DCE8"/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  <a:p>
              <a:pPr algn="ctr"/>
              <a:r>
                <a:rPr lang="ru-RU" dirty="0"/>
                <a:t>8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45F3867-6C12-4B5F-8360-D5082112A4E4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4682356" y="2184114"/>
              <a:ext cx="12666" cy="797473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380B10-85E1-4DE4-B3C2-B4D8F9B7B379}"/>
              </a:ext>
            </a:extLst>
          </p:cNvPr>
          <p:cNvGrpSpPr/>
          <p:nvPr/>
        </p:nvGrpSpPr>
        <p:grpSpPr>
          <a:xfrm>
            <a:off x="802678" y="1354573"/>
            <a:ext cx="851639" cy="4098703"/>
            <a:chOff x="1442035" y="2363487"/>
            <a:chExt cx="851639" cy="409870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BC2E13F-D011-4B3F-B601-2699D1DC79FF}"/>
                </a:ext>
              </a:extLst>
            </p:cNvPr>
            <p:cNvGrpSpPr/>
            <p:nvPr/>
          </p:nvGrpSpPr>
          <p:grpSpPr>
            <a:xfrm>
              <a:off x="1442035" y="2363487"/>
              <a:ext cx="851639" cy="4098703"/>
              <a:chOff x="1442035" y="2363487"/>
              <a:chExt cx="851639" cy="409870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3F5203-700A-491F-8454-2DE1A0213867}"/>
                  </a:ext>
                </a:extLst>
              </p:cNvPr>
              <p:cNvSpPr/>
              <p:nvPr/>
            </p:nvSpPr>
            <p:spPr>
              <a:xfrm>
                <a:off x="1477749" y="2363487"/>
                <a:ext cx="815925" cy="815925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*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C83DE9C-DF00-4765-8F9F-90EF94BF6A9F}"/>
                  </a:ext>
                </a:extLst>
              </p:cNvPr>
              <p:cNvSpPr/>
              <p:nvPr/>
            </p:nvSpPr>
            <p:spPr>
              <a:xfrm>
                <a:off x="1465536" y="3966857"/>
                <a:ext cx="815925" cy="815925"/>
              </a:xfrm>
              <a:prstGeom prst="ellipse">
                <a:avLst/>
              </a:prstGeom>
              <a:solidFill>
                <a:srgbClr val="C7E6A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A</a:t>
                </a:r>
              </a:p>
              <a:p>
                <a:pPr algn="ctr"/>
                <a:r>
                  <a:rPr lang="en-US" dirty="0">
                    <a:latin typeface="HelveticaNeue" panose="00000400000000000000"/>
                  </a:rPr>
                  <a:t>12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86A1D19-26B8-4413-9386-91DFC44559D7}"/>
                  </a:ext>
                </a:extLst>
              </p:cNvPr>
              <p:cNvSpPr/>
              <p:nvPr/>
            </p:nvSpPr>
            <p:spPr>
              <a:xfrm>
                <a:off x="1442035" y="5646265"/>
                <a:ext cx="815925" cy="815925"/>
              </a:xfrm>
              <a:prstGeom prst="ellipse">
                <a:avLst/>
              </a:prstGeom>
              <a:solidFill>
                <a:srgbClr val="E1E2C4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/>
                  </a:rPr>
                  <a:t>B</a:t>
                </a:r>
              </a:p>
              <a:p>
                <a:pPr algn="ctr"/>
                <a:r>
                  <a:rPr lang="en-US" dirty="0">
                    <a:latin typeface="HelveticaNeue" panose="00000400000000000000"/>
                  </a:rPr>
                  <a:t>4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DBF4CB2-3037-405C-9395-6F8038B254D8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 flipH="1">
              <a:off x="1873499" y="3179412"/>
              <a:ext cx="12213" cy="787445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CCE9CD-7829-4567-AF7E-1C1C8EC50D4A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 flipH="1">
              <a:off x="1849998" y="4782782"/>
              <a:ext cx="23501" cy="863483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6BF9607-26FF-40CE-B21C-2536368AE061}"/>
              </a:ext>
            </a:extLst>
          </p:cNvPr>
          <p:cNvGrpSpPr/>
          <p:nvPr/>
        </p:nvGrpSpPr>
        <p:grpSpPr>
          <a:xfrm>
            <a:off x="8273031" y="1312647"/>
            <a:ext cx="3213377" cy="3913629"/>
            <a:chOff x="7379361" y="1524041"/>
            <a:chExt cx="3213377" cy="391362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A4ECA6A-827D-4AC7-8627-8D8DC8608D91}"/>
                </a:ext>
              </a:extLst>
            </p:cNvPr>
            <p:cNvGrpSpPr/>
            <p:nvPr/>
          </p:nvGrpSpPr>
          <p:grpSpPr>
            <a:xfrm>
              <a:off x="8269816" y="1524041"/>
              <a:ext cx="2322922" cy="3913629"/>
              <a:chOff x="4287059" y="1368189"/>
              <a:chExt cx="2322922" cy="39136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58F44AC-4FAE-4BC1-BA71-8A94A50D04C2}"/>
                  </a:ext>
                </a:extLst>
              </p:cNvPr>
              <p:cNvGrpSpPr/>
              <p:nvPr/>
            </p:nvGrpSpPr>
            <p:grpSpPr>
              <a:xfrm>
                <a:off x="4287059" y="1368189"/>
                <a:ext cx="2322922" cy="3913629"/>
                <a:chOff x="1506324" y="2363487"/>
                <a:chExt cx="2322922" cy="3913629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FF2BC226-4DBC-407D-8309-A8E7BEF91A0B}"/>
                    </a:ext>
                  </a:extLst>
                </p:cNvPr>
                <p:cNvGrpSpPr/>
                <p:nvPr/>
              </p:nvGrpSpPr>
              <p:grpSpPr>
                <a:xfrm>
                  <a:off x="1506324" y="2363487"/>
                  <a:ext cx="2322922" cy="3913629"/>
                  <a:chOff x="1506324" y="2363487"/>
                  <a:chExt cx="2322922" cy="3913629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588275C-2420-4C81-844F-9B7A62C34EEC}"/>
                      </a:ext>
                    </a:extLst>
                  </p:cNvPr>
                  <p:cNvSpPr/>
                  <p:nvPr/>
                </p:nvSpPr>
                <p:spPr>
                  <a:xfrm>
                    <a:off x="1506324" y="2363487"/>
                    <a:ext cx="815925" cy="815925"/>
                  </a:xfrm>
                  <a:prstGeom prst="ellips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*</a:t>
                    </a: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1A448F77-873A-4CBE-B552-306366F25209}"/>
                      </a:ext>
                    </a:extLst>
                  </p:cNvPr>
                  <p:cNvSpPr/>
                  <p:nvPr/>
                </p:nvSpPr>
                <p:spPr>
                  <a:xfrm>
                    <a:off x="1542543" y="5461190"/>
                    <a:ext cx="815925" cy="815925"/>
                  </a:xfrm>
                  <a:prstGeom prst="ellipse">
                    <a:avLst/>
                  </a:prstGeom>
                  <a:solidFill>
                    <a:srgbClr val="C7E6A4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  <a:endParaRPr lang="ru-RU" dirty="0"/>
                  </a:p>
                  <a:p>
                    <a:pPr algn="ctr"/>
                    <a:r>
                      <a:rPr lang="ru-RU" dirty="0"/>
                      <a:t>12</a:t>
                    </a:r>
                    <a:endParaRPr lang="en-US" dirty="0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CFE369E8-C921-4FB4-9EA8-7655E58C5712}"/>
                      </a:ext>
                    </a:extLst>
                  </p:cNvPr>
                  <p:cNvSpPr/>
                  <p:nvPr/>
                </p:nvSpPr>
                <p:spPr>
                  <a:xfrm>
                    <a:off x="3013321" y="5461191"/>
                    <a:ext cx="815925" cy="815925"/>
                  </a:xfrm>
                  <a:prstGeom prst="ellipse">
                    <a:avLst/>
                  </a:prstGeom>
                  <a:solidFill>
                    <a:srgbClr val="E1E2C4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  <a:endParaRPr lang="ru-RU" dirty="0"/>
                  </a:p>
                  <a:p>
                    <a:pPr algn="ctr"/>
                    <a:r>
                      <a:rPr lang="ru-RU" dirty="0"/>
                      <a:t>4</a:t>
                    </a:r>
                    <a:endParaRPr lang="en-US" dirty="0"/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6031CEAE-046C-4D7A-8ACA-8A21285CF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92206" y="4649341"/>
                  <a:ext cx="435408" cy="811849"/>
                </a:xfrm>
                <a:prstGeom prst="straightConnector1">
                  <a:avLst/>
                </a:prstGeom>
                <a:ln w="254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45524790-4545-4AAF-B243-7D2FFA432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5617" y="4649341"/>
                  <a:ext cx="435408" cy="811849"/>
                </a:xfrm>
                <a:prstGeom prst="straightConnector1">
                  <a:avLst/>
                </a:prstGeom>
                <a:ln w="254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FFCF2D-1C28-4CAE-9566-63AB6ABBCB76}"/>
                  </a:ext>
                </a:extLst>
              </p:cNvPr>
              <p:cNvSpPr/>
              <p:nvPr/>
            </p:nvSpPr>
            <p:spPr>
              <a:xfrm>
                <a:off x="5053614" y="2840111"/>
                <a:ext cx="815925" cy="815925"/>
              </a:xfrm>
              <a:prstGeom prst="ellipse">
                <a:avLst/>
              </a:prstGeom>
              <a:solidFill>
                <a:srgbClr val="A0DCE8"/>
              </a:solidFill>
              <a:ln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  <a:p>
                <a:pPr algn="ctr"/>
                <a:r>
                  <a:rPr lang="ru-RU" dirty="0"/>
                  <a:t>8</a:t>
                </a:r>
                <a:endParaRPr lang="en-US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63A44F3-0E1C-4125-971D-8A6908BE53F4}"/>
                  </a:ext>
                </a:extLst>
              </p:cNvPr>
              <p:cNvCxnSpPr>
                <a:cxnSpLocks/>
                <a:stCxn id="62" idx="5"/>
                <a:endCxn id="57" idx="0"/>
              </p:cNvCxnSpPr>
              <p:nvPr/>
            </p:nvCxnSpPr>
            <p:spPr>
              <a:xfrm>
                <a:off x="4983495" y="2064625"/>
                <a:ext cx="478082" cy="775486"/>
              </a:xfrm>
              <a:prstGeom prst="straightConnector1">
                <a:avLst/>
              </a:prstGeom>
              <a:ln w="254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9C17EE-DFC7-4197-B171-700F22CE57A7}"/>
                </a:ext>
              </a:extLst>
            </p:cNvPr>
            <p:cNvSpPr/>
            <p:nvPr/>
          </p:nvSpPr>
          <p:spPr>
            <a:xfrm>
              <a:off x="7379361" y="3033223"/>
              <a:ext cx="815925" cy="815925"/>
            </a:xfrm>
            <a:prstGeom prst="ellipse">
              <a:avLst/>
            </a:prstGeom>
            <a:solidFill>
              <a:srgbClr val="C7E6A4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</a:t>
              </a:r>
            </a:p>
            <a:p>
              <a:pPr algn="ctr"/>
              <a:r>
                <a:rPr lang="ru-RU" dirty="0"/>
                <a:t>8</a:t>
              </a:r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DC6B815-7DA5-4506-95FC-31817E2C2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9024" y="2221374"/>
              <a:ext cx="435408" cy="811849"/>
            </a:xfrm>
            <a:prstGeom prst="straightConnector1">
              <a:avLst/>
            </a:prstGeom>
            <a:ln w="254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8085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Flow control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5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flow control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46EB4-3A78-4C1A-A45A-F01BB2E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27" y="1219200"/>
            <a:ext cx="8983270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84633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6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 1.1 headers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AD63A-4BE4-4C03-90A9-514F1644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6" y="1093515"/>
            <a:ext cx="9627267" cy="54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7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FFB2-DE8F-493C-913B-39F4D627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757237"/>
            <a:ext cx="8058150" cy="599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header compression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67400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F164A-634B-42CB-BEF9-C517062B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76287"/>
            <a:ext cx="8048625" cy="595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97305" y="191512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reference tracking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3449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E6E86-A938-45E2-96F6-1E6AC352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52" y="965585"/>
            <a:ext cx="10393149" cy="5892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14600" y="19983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Header compression</a:t>
            </a:r>
            <a:endParaRPr lang="ru-RU" sz="3200" b="1" dirty="0">
              <a:latin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0236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18607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Static Header Table</a:t>
            </a:r>
            <a:endParaRPr lang="ru-RU" sz="3200" b="1" dirty="0">
              <a:latin typeface="Open Sans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08EE6-B02C-4140-BD41-B20BB17E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15" y="1113260"/>
            <a:ext cx="8771270" cy="54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3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20D51-533B-4F5B-B381-76B8AC3B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52" y="1138898"/>
            <a:ext cx="8062396" cy="54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05490" y="1368602"/>
            <a:ext cx="109125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200" dirty="0">
                <a:latin typeface="HelveticaNeue" panose="00000400000000000000" pitchFamily="2" charset="0"/>
              </a:rPr>
              <a:t>HTTP/2.0 based on </a:t>
            </a:r>
            <a:r>
              <a:rPr lang="en-US" sz="3200" spc="300" dirty="0"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( developed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FFC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00B050"/>
                </a:solidFill>
                <a:latin typeface="HelveticaNeue" panose="00000400000000000000" pitchFamily="2" charset="0"/>
              </a:rPr>
              <a:t>L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E </a:t>
            </a:r>
            <a:r>
              <a:rPr lang="en-US" sz="3200" dirty="0">
                <a:latin typeface="HelveticaNeue" panose="00000400000000000000" pitchFamily="2" charset="0"/>
              </a:rPr>
              <a:t>)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5981079" y="2083168"/>
            <a:ext cx="5734671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HelveticaNeue" panose="00000400000000000000" pitchFamily="2" charset="0"/>
              </a:rPr>
              <a:t>TESTS OF </a:t>
            </a:r>
            <a:r>
              <a:rPr lang="en-US" sz="32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SHOWED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in some cases, pages were loaded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55%</a:t>
            </a:r>
            <a:r>
              <a:rPr lang="en-US" sz="3200" dirty="0">
                <a:latin typeface="HelveticaNeue" panose="00000400000000000000" pitchFamily="2" charset="0"/>
              </a:rPr>
              <a:t> faster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the average load time was reduced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2B3A-C65F-4D73-8B9D-CA45407DB316}"/>
              </a:ext>
            </a:extLst>
          </p:cNvPr>
          <p:cNvSpPr txBox="1"/>
          <p:nvPr/>
        </p:nvSpPr>
        <p:spPr>
          <a:xfrm>
            <a:off x="2539052" y="32621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3C6F89-D642-4786-8EB0-BEEAD7F548B6}"/>
              </a:ext>
            </a:extLst>
          </p:cNvPr>
          <p:cNvGrpSpPr/>
          <p:nvPr/>
        </p:nvGrpSpPr>
        <p:grpSpPr>
          <a:xfrm>
            <a:off x="534915" y="3291979"/>
            <a:ext cx="5251242" cy="1852590"/>
            <a:chOff x="705177" y="1722840"/>
            <a:chExt cx="5251242" cy="18525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AAEC5C-605B-48A4-BEAE-2EF36331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177" y="1793581"/>
              <a:ext cx="1781849" cy="178184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664F-C799-4A61-A8AF-38EE95A3F76A}"/>
                </a:ext>
              </a:extLst>
            </p:cNvPr>
            <p:cNvSpPr txBox="1"/>
            <p:nvPr/>
          </p:nvSpPr>
          <p:spPr>
            <a:xfrm>
              <a:off x="2539052" y="1722840"/>
              <a:ext cx="3417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7200" b="1" spc="1000" dirty="0">
                  <a:solidFill>
                    <a:schemeClr val="accent3">
                      <a:lumMod val="50000"/>
                    </a:schemeClr>
                  </a:solidFill>
                  <a:latin typeface="Arial Unicode MS"/>
                </a:rPr>
                <a:t>SPDY</a:t>
              </a:r>
              <a:endParaRPr lang="en-US" b="1" spc="1000" dirty="0">
                <a:solidFill>
                  <a:schemeClr val="accent3">
                    <a:lumMod val="50000"/>
                  </a:schemeClr>
                </a:solidFill>
                <a:latin typeface="Arial Unicode M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BD225F-90AD-4051-9264-B1A3995A63D4}"/>
                </a:ext>
              </a:extLst>
            </p:cNvPr>
            <p:cNvSpPr txBox="1"/>
            <p:nvPr/>
          </p:nvSpPr>
          <p:spPr>
            <a:xfrm>
              <a:off x="2629922" y="2567197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5400" b="1" dirty="0">
                  <a:solidFill>
                    <a:schemeClr val="accent3">
                      <a:lumMod val="75000"/>
                    </a:schemeClr>
                  </a:solidFill>
                  <a:latin typeface="Arial Unicode MS"/>
                </a:rPr>
                <a:t>protocol</a:t>
              </a:r>
              <a:endParaRPr lang="en-US" sz="1200" b="1" dirty="0">
                <a:solidFill>
                  <a:schemeClr val="accent3">
                    <a:lumMod val="75000"/>
                  </a:schemeClr>
                </a:solidFill>
                <a:latin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329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792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69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push promise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BA33E-EA7D-4408-99C3-915F639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71" y="1042987"/>
            <a:ext cx="8225392" cy="57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4A0AE-F7E5-4653-A8F6-3E446CCB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" y="811965"/>
            <a:ext cx="11257038" cy="600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3830" y="227190"/>
            <a:ext cx="1134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time to fetch HTTP resources</a:t>
            </a:r>
          </a:p>
        </p:txBody>
      </p:sp>
    </p:spTree>
    <p:extLst>
      <p:ext uri="{BB962C8B-B14F-4D97-AF65-F5344CB8AC3E}">
        <p14:creationId xmlns:p14="http://schemas.microsoft.com/office/powerpoint/2010/main" val="1183195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976757" y="9074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Typical Journey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6CE2AB-7F2C-49FA-88C7-1A76806C6895}"/>
              </a:ext>
            </a:extLst>
          </p:cNvPr>
          <p:cNvGrpSpPr/>
          <p:nvPr/>
        </p:nvGrpSpPr>
        <p:grpSpPr>
          <a:xfrm>
            <a:off x="852045" y="500468"/>
            <a:ext cx="10470876" cy="6098970"/>
            <a:chOff x="1662148" y="512660"/>
            <a:chExt cx="7436864" cy="60989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4FFBD6-B6B3-46DD-87AA-69150A6929F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6530200" y="1684036"/>
              <a:ext cx="1765992" cy="337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627B89-2122-4E8A-AD4A-9D3C5CCBAC95}"/>
                </a:ext>
              </a:extLst>
            </p:cNvPr>
            <p:cNvGrpSpPr/>
            <p:nvPr/>
          </p:nvGrpSpPr>
          <p:grpSpPr>
            <a:xfrm>
              <a:off x="1662148" y="512660"/>
              <a:ext cx="7436864" cy="6098970"/>
              <a:chOff x="1662148" y="512660"/>
              <a:chExt cx="7436864" cy="609897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C693E-DB6C-427A-8D99-8F6011E0C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2606893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ACA85E-A654-44F9-9774-31F4C71109ED}"/>
                  </a:ext>
                </a:extLst>
              </p:cNvPr>
              <p:cNvSpPr txBox="1"/>
              <p:nvPr/>
            </p:nvSpPr>
            <p:spPr>
              <a:xfrm>
                <a:off x="5903748" y="2437616"/>
                <a:ext cx="1692070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setPath(“/style.css”)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B99988E-C454-4FAE-911F-D857D6910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276290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3C506-2394-4D9A-AAE9-B30B41350548}"/>
                  </a:ext>
                </a:extLst>
              </p:cNvPr>
              <p:cNvSpPr txBox="1"/>
              <p:nvPr/>
            </p:nvSpPr>
            <p:spPr>
              <a:xfrm>
                <a:off x="6434050" y="3107013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0B9595-3CFF-4CDA-B2E0-31AB768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3879494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598FD0-DD6F-4146-9FCC-6C80ACE01DBB}"/>
                  </a:ext>
                </a:extLst>
              </p:cNvPr>
              <p:cNvSpPr txBox="1"/>
              <p:nvPr/>
            </p:nvSpPr>
            <p:spPr>
              <a:xfrm>
                <a:off x="5906407" y="3710217"/>
                <a:ext cx="1702591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setPath(“/jquery.js”)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2366110-78F5-45ED-A0AF-319967CE4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3488" y="4548891"/>
                <a:ext cx="2942702" cy="0"/>
              </a:xfrm>
              <a:prstGeom prst="straightConnector1">
                <a:avLst/>
              </a:prstGeom>
              <a:ln w="38100">
                <a:solidFill>
                  <a:srgbClr val="0DA31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C1A30A-9F26-4B39-9EDE-4CE4A1CB67C5}"/>
                  </a:ext>
                </a:extLst>
              </p:cNvPr>
              <p:cNvSpPr txBox="1"/>
              <p:nvPr/>
            </p:nvSpPr>
            <p:spPr>
              <a:xfrm>
                <a:off x="6434050" y="4379614"/>
                <a:ext cx="667402" cy="369332"/>
              </a:xfrm>
              <a:prstGeom prst="rect">
                <a:avLst/>
              </a:prstGeom>
              <a:solidFill>
                <a:srgbClr val="C7E6A4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push( 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71E215-E063-4C41-8468-EA175AAFA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206147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3CABB-A769-4F8D-9968-51AAC2C57F7F}"/>
                  </a:ext>
                </a:extLst>
              </p:cNvPr>
              <p:cNvSpPr txBox="1"/>
              <p:nvPr/>
            </p:nvSpPr>
            <p:spPr>
              <a:xfrm>
                <a:off x="3218271" y="5036870"/>
                <a:ext cx="789224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style.css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6A88868-E953-401A-B672-45B1A0970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703" y="5799668"/>
                <a:ext cx="601148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AC55F1-2B2E-4CE0-8FAA-1F3464D6CC37}"/>
                  </a:ext>
                </a:extLst>
              </p:cNvPr>
              <p:cNvSpPr txBox="1"/>
              <p:nvPr/>
            </p:nvSpPr>
            <p:spPr>
              <a:xfrm>
                <a:off x="3220931" y="5630391"/>
                <a:ext cx="799743" cy="369332"/>
              </a:xfrm>
              <a:prstGeom prst="rect">
                <a:avLst/>
              </a:prstGeom>
              <a:solidFill>
                <a:srgbClr val="A0DCE8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jquery.js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33FD18F-2DAC-4184-A498-60D73F42E691}"/>
                  </a:ext>
                </a:extLst>
              </p:cNvPr>
              <p:cNvGrpSpPr/>
              <p:nvPr/>
            </p:nvGrpSpPr>
            <p:grpSpPr>
              <a:xfrm>
                <a:off x="1662148" y="512660"/>
                <a:ext cx="7436864" cy="6098970"/>
                <a:chOff x="1662148" y="512660"/>
                <a:chExt cx="7436864" cy="609897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0C7EBF2-D078-4B89-B0E8-522200572640}"/>
                    </a:ext>
                  </a:extLst>
                </p:cNvPr>
                <p:cNvGrpSpPr/>
                <p:nvPr/>
              </p:nvGrpSpPr>
              <p:grpSpPr>
                <a:xfrm>
                  <a:off x="1662148" y="512660"/>
                  <a:ext cx="4004231" cy="6098970"/>
                  <a:chOff x="1662148" y="512660"/>
                  <a:chExt cx="4004231" cy="6098970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F9E75581-6A3E-4D09-B743-82787EF1ABFB}"/>
                      </a:ext>
                    </a:extLst>
                  </p:cNvPr>
                  <p:cNvGrpSpPr/>
                  <p:nvPr/>
                </p:nvGrpSpPr>
                <p:grpSpPr>
                  <a:xfrm>
                    <a:off x="2153554" y="990384"/>
                    <a:ext cx="2942702" cy="369332"/>
                    <a:chOff x="2153554" y="990384"/>
                    <a:chExt cx="2942702" cy="369332"/>
                  </a:xfrm>
                </p:grpSpPr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D86DC8B3-6540-42E5-BD8D-12BA1D82FD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53554" y="1159661"/>
                      <a:ext cx="2942702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404E7FB1-EBBA-4630-BF9E-93F5B87936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8816" y="990384"/>
                      <a:ext cx="1389361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noProof="1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GET /index.html</a:t>
                      </a: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5229FFE-E652-48EC-BD64-FE43B7B6C2E0}"/>
                      </a:ext>
                    </a:extLst>
                  </p:cNvPr>
                  <p:cNvGrpSpPr/>
                  <p:nvPr/>
                </p:nvGrpSpPr>
                <p:grpSpPr>
                  <a:xfrm>
                    <a:off x="1662148" y="512660"/>
                    <a:ext cx="4004231" cy="6098970"/>
                    <a:chOff x="1662148" y="512660"/>
                    <a:chExt cx="4004231" cy="6098970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927C618D-BAFA-4716-BC5B-8C798524F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2321" y="6206861"/>
                      <a:ext cx="2803932" cy="369332"/>
                      <a:chOff x="2292323" y="935792"/>
                      <a:chExt cx="2803932" cy="369332"/>
                    </a:xfrm>
                  </p:grpSpPr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5306AA66-598D-4B1A-A225-AE88ADD43F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292323" y="1095126"/>
                        <a:ext cx="2803932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0413307F-7A4E-4E72-98F7-89B596C783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9758" y="935792"/>
                        <a:ext cx="980631" cy="369332"/>
                      </a:xfrm>
                      <a:prstGeom prst="rect">
                        <a:avLst/>
                      </a:prstGeom>
                      <a:solidFill>
                        <a:srgbClr val="A0DCE8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index.html</a:t>
                        </a:r>
                      </a:p>
                    </p:txBody>
                  </p: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15EFD835-332A-418C-920C-F5FA9DFC8E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62148" y="512660"/>
                      <a:ext cx="4004231" cy="6098970"/>
                      <a:chOff x="1662148" y="512660"/>
                      <a:chExt cx="4004231" cy="6098970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FC814866-357C-4F3D-94DF-C2186EFB7E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88703" y="1031630"/>
                        <a:ext cx="3603553" cy="5580000"/>
                        <a:chOff x="1888704" y="1031630"/>
                        <a:chExt cx="3603553" cy="5580000"/>
                      </a:xfrm>
                    </p:grpSpPr>
                    <p:sp>
                      <p:nvSpPr>
                        <p:cNvPr id="3" name="Rectangle 2">
                          <a:extLst>
                            <a:ext uri="{FF2B5EF4-FFF2-40B4-BE49-F238E27FC236}">
                              <a16:creationId xmlns:a16="http://schemas.microsoft.com/office/drawing/2014/main" id="{303EBBC2-AA5B-432F-BE81-4A7659A49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96257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92D05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92D05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92D050">
                                <a:shade val="100000"/>
                                <a:satMod val="115000"/>
                              </a:srgbClr>
                            </a:gs>
                          </a:gsLst>
                          <a:lin ang="1080000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F34E2BB2-0D74-45A9-8144-F99F63439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8704" y="1031630"/>
                          <a:ext cx="396000" cy="5580000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1"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1"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noProof="1"/>
                        </a:p>
                      </p:txBody>
                    </p:sp>
                  </p:grp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EE9A7E1F-4EFB-40B5-AE38-E0B52FFFB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2148" y="512660"/>
                        <a:ext cx="84910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browser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B43AA55-13D8-48A2-9C07-F359B517E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37497" y="516668"/>
                        <a:ext cx="728882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noProof="1">
                            <a:latin typeface="Open Sans Semibold" panose="020B0706030804020204" pitchFamily="34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a:t>servlet</a:t>
                        </a:r>
                      </a:p>
                    </p:txBody>
                  </p:sp>
                </p:grpSp>
              </p:grp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E673A0D-5330-4086-BDAA-54A1B1EB4F6D}"/>
                    </a:ext>
                  </a:extLst>
                </p:cNvPr>
                <p:cNvSpPr/>
                <p:nvPr/>
              </p:nvSpPr>
              <p:spPr>
                <a:xfrm>
                  <a:off x="8300898" y="1569017"/>
                  <a:ext cx="396000" cy="459949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1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825A29-F176-4E06-B4B3-CA4866D9FE1B}"/>
                    </a:ext>
                  </a:extLst>
                </p:cNvPr>
                <p:cNvSpPr txBox="1"/>
                <p:nvPr/>
              </p:nvSpPr>
              <p:spPr>
                <a:xfrm>
                  <a:off x="7898783" y="985819"/>
                  <a:ext cx="12002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PushBuilder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13C5DC-976D-4259-974C-3C6820DA35D4}"/>
                  </a:ext>
                </a:extLst>
              </p:cNvPr>
              <p:cNvSpPr txBox="1"/>
              <p:nvPr/>
            </p:nvSpPr>
            <p:spPr>
              <a:xfrm>
                <a:off x="4074637" y="1483834"/>
                <a:ext cx="2455563" cy="46800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request.newPushBuilder( 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1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9250" y="380810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When you don’t know if it supports HTTP/2 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33B75-1E0C-4035-B7D3-CF7B3AD648A3}"/>
              </a:ext>
            </a:extLst>
          </p:cNvPr>
          <p:cNvSpPr/>
          <p:nvPr/>
        </p:nvSpPr>
        <p:spPr>
          <a:xfrm>
            <a:off x="247650" y="1619935"/>
            <a:ext cx="756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/ HTTP/1.1 </a:t>
            </a:r>
          </a:p>
          <a:p>
            <a:r>
              <a:rPr lang="en-US" dirty="0"/>
              <a:t>Host: server.example.com </a:t>
            </a:r>
          </a:p>
          <a:p>
            <a:r>
              <a:rPr lang="en-US" dirty="0"/>
              <a:t>Connection: Upgrade, HTTP2-Settings </a:t>
            </a:r>
          </a:p>
          <a:p>
            <a:r>
              <a:rPr lang="en-US" dirty="0"/>
              <a:t>Upgrade: h2c </a:t>
            </a:r>
          </a:p>
          <a:p>
            <a:r>
              <a:rPr lang="en-US" dirty="0"/>
              <a:t>HTTP2-Settings:  &lt;base64url encoding of HTTP/2 SETTINGS payload&gt;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23060-B4E3-44C2-9387-8967E886B96A}"/>
              </a:ext>
            </a:extLst>
          </p:cNvPr>
          <p:cNvSpPr/>
          <p:nvPr/>
        </p:nvSpPr>
        <p:spPr>
          <a:xfrm>
            <a:off x="6765925" y="1400859"/>
            <a:ext cx="4587875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● “h2c” means no TLS connection </a:t>
            </a:r>
          </a:p>
          <a:p>
            <a:r>
              <a:rPr lang="en-US" dirty="0"/>
              <a:t>● “h2” means TLS connection [TLS-ALPN]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CAC69-6490-4474-8589-D51FE306FB69}"/>
              </a:ext>
            </a:extLst>
          </p:cNvPr>
          <p:cNvCxnSpPr>
            <a:cxnSpLocks/>
          </p:cNvCxnSpPr>
          <p:nvPr/>
        </p:nvCxnSpPr>
        <p:spPr>
          <a:xfrm flipV="1">
            <a:off x="1837346" y="1758403"/>
            <a:ext cx="4928579" cy="848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E2A07F-3511-401C-9993-D6E545F93761}"/>
              </a:ext>
            </a:extLst>
          </p:cNvPr>
          <p:cNvSpPr/>
          <p:nvPr/>
        </p:nvSpPr>
        <p:spPr>
          <a:xfrm>
            <a:off x="5765562" y="3650999"/>
            <a:ext cx="609600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● A server MUST NOT upgrade the connection to HTTP/2 if this header field is not present or if more than one is present. </a:t>
            </a:r>
          </a:p>
          <a:p>
            <a:r>
              <a:rPr lang="en-US" dirty="0">
                <a:solidFill>
                  <a:schemeClr val="lt1"/>
                </a:solidFill>
              </a:rPr>
              <a:t>● A server MUST NOT send this header field.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DBFA0-6808-4B41-A28E-7631FD5140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50236" y="3033757"/>
            <a:ext cx="4415326" cy="1281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7BB8F-1669-465F-96D0-21D609970B2E}"/>
              </a:ext>
            </a:extLst>
          </p:cNvPr>
          <p:cNvSpPr/>
          <p:nvPr/>
        </p:nvSpPr>
        <p:spPr>
          <a:xfrm>
            <a:off x="247650" y="43173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 Response ] </a:t>
            </a:r>
          </a:p>
          <a:p>
            <a:r>
              <a:rPr lang="en-US" dirty="0"/>
              <a:t>HTTP/1.1 101 Switching Protocols </a:t>
            </a:r>
          </a:p>
          <a:p>
            <a:r>
              <a:rPr lang="en-US" dirty="0"/>
              <a:t>Connection: Upgrade </a:t>
            </a:r>
          </a:p>
          <a:p>
            <a:r>
              <a:rPr lang="en-US" dirty="0"/>
              <a:t>Upgrade: h2c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A3B707-EFDE-4BED-BC67-A69887BDB921}"/>
              </a:ext>
            </a:extLst>
          </p:cNvPr>
          <p:cNvSpPr/>
          <p:nvPr/>
        </p:nvSpPr>
        <p:spPr>
          <a:xfrm>
            <a:off x="5765562" y="5728833"/>
            <a:ext cx="4997907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Implicit acknowledgement of HTTP2-Settings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945CB-F6BD-4A88-9A7C-39AA70D722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21238" y="4917539"/>
            <a:ext cx="2844324" cy="1015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Картинки по запросу alpn request">
            <a:extLst>
              <a:ext uri="{FF2B5EF4-FFF2-40B4-BE49-F238E27FC236}">
                <a16:creationId xmlns:a16="http://schemas.microsoft.com/office/drawing/2014/main" id="{CA8C022E-7FAA-4B87-AAF6-9C84CDF0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4" y="0"/>
            <a:ext cx="1057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0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50378" y="268406"/>
            <a:ext cx="115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Configure Tomcat 9 for HTTP/2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469900" y="1067375"/>
            <a:ext cx="1126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latin typeface="HelveticaNeue" panose="00000400000000000000" pitchFamily="2" charset="0"/>
              </a:rPr>
              <a:t>Open the </a:t>
            </a:r>
            <a:r>
              <a:rPr lang="en-US" sz="28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conf/server.xml</a:t>
            </a:r>
            <a:r>
              <a:rPr lang="en-US" sz="2800" noProof="1">
                <a:latin typeface="HelveticaNeue" panose="00000400000000000000" pitchFamily="2" charset="0"/>
              </a:rPr>
              <a:t> file and make the following configuration changes.</a:t>
            </a:r>
            <a:endParaRPr lang="en-US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11820-6603-493B-8C95-AF50F37B3107}"/>
              </a:ext>
            </a:extLst>
          </p:cNvPr>
          <p:cNvSpPr txBox="1"/>
          <p:nvPr/>
        </p:nvSpPr>
        <p:spPr>
          <a:xfrm>
            <a:off x="226430" y="2235676"/>
            <a:ext cx="11627892" cy="452431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noProof="1">
                <a:latin typeface="HelveticaNeue" panose="00000400000000000000" pitchFamily="2" charset="0"/>
              </a:rPr>
              <a:t>&lt;Connector port="8443" protocol="org.apache.coyote.http11.Http11NioProtocol"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      maxThreads="150" SSLEnabled="true"  scheme="https" secure="true"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sslImplementationName="org.apache.tomcat.util.net.jsse.JSSEImplementation"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keystoreFile=“/conf/tomcat-sslkey" keystorePass=“*******"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clientAuth="false" sslProtocol="TLS"&gt;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&lt;UpgradeProtocol className="org.apache.coyote.http2.Http2Protocol“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initialWindowSize=“65535”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keepAliveTimeout=“-1”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maxConcurrentStreams=“200”</a:t>
            </a:r>
          </a:p>
          <a:p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/&gt;</a:t>
            </a:r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&lt;/Connector&gt;</a:t>
            </a:r>
          </a:p>
        </p:txBody>
      </p:sp>
    </p:spTree>
    <p:extLst>
      <p:ext uri="{BB962C8B-B14F-4D97-AF65-F5344CB8AC3E}">
        <p14:creationId xmlns:p14="http://schemas.microsoft.com/office/powerpoint/2010/main" val="690418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39052" y="3535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dependency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654CB-357C-4164-84D0-171BD5778B51}"/>
              </a:ext>
            </a:extLst>
          </p:cNvPr>
          <p:cNvSpPr txBox="1"/>
          <p:nvPr/>
        </p:nvSpPr>
        <p:spPr>
          <a:xfrm>
            <a:off x="1093304" y="1628775"/>
            <a:ext cx="10717696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&lt;groupId&gt;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</a:t>
            </a:r>
            <a:r>
              <a:rPr lang="en-US" sz="2800" spc="100" noProof="1">
                <a:latin typeface="HelveticaNeue" panose="00000400000000000000" pitchFamily="2" charset="0"/>
              </a:rPr>
              <a:t>&lt;/groupId&gt;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&lt;artifactId&gt;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javax.servlet-api</a:t>
            </a:r>
            <a:r>
              <a:rPr lang="en-US" sz="2800" spc="100" noProof="1">
                <a:latin typeface="HelveticaNeue" panose="00000400000000000000" pitchFamily="2" charset="0"/>
              </a:rPr>
              <a:t>&lt;/artifactId&gt;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&lt;version&gt;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4.0.0</a:t>
            </a:r>
            <a:r>
              <a:rPr lang="en-US" sz="2800" spc="100" noProof="1">
                <a:latin typeface="HelveticaNeue" panose="00000400000000000000" pitchFamily="2" charset="0"/>
              </a:rPr>
              <a:t>&lt;/version&gt;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&lt;scope&gt;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provided</a:t>
            </a:r>
            <a:r>
              <a:rPr lang="en-US" sz="2800" spc="100" noProof="1">
                <a:latin typeface="HelveticaNeue" panose="00000400000000000000" pitchFamily="2" charset="0"/>
              </a:rPr>
              <a:t>&lt;/scope&gt;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58839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1078173" y="449049"/>
            <a:ext cx="984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brings HTTP/2 to Java EE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562441" y="1779477"/>
            <a:ext cx="1134129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dirty="0">
                <a:solidFill>
                  <a:srgbClr val="0070C0"/>
                </a:solidFill>
                <a:latin typeface="HelveticaNeue" panose="00000400000000000000" pitchFamily="2" charset="0"/>
              </a:rPr>
              <a:t>The Servlet API is well positioned to enable HTTP/2 optimization and to allow frameworks to leverage server push.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1716-754B-49E1-9EA9-5071DDE7DECA}"/>
              </a:ext>
            </a:extLst>
          </p:cNvPr>
          <p:cNvSpPr txBox="1"/>
          <p:nvPr/>
        </p:nvSpPr>
        <p:spPr>
          <a:xfrm>
            <a:off x="562441" y="3703712"/>
            <a:ext cx="109045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Expose key features to the API: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Server Push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Request/Response multiplexing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Upgrade from HTTP 1.1</a:t>
            </a:r>
          </a:p>
        </p:txBody>
      </p:sp>
    </p:spTree>
    <p:extLst>
      <p:ext uri="{BB962C8B-B14F-4D97-AF65-F5344CB8AC3E}">
        <p14:creationId xmlns:p14="http://schemas.microsoft.com/office/powerpoint/2010/main" val="295909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82184" y="200167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New Features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382137" y="1143531"/>
            <a:ext cx="115215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	method to ServletContext: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setRequestCharacterEncoding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setResponseCharacterEncoding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setSessionTimeout (minutes: Int)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addJspFile (name: String, jspFile:String)</a:t>
            </a: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XML elements in web.xml: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&lt;request-character-encoding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&lt;response-character-encoding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&lt;default-context-path /&gt;</a:t>
            </a:r>
          </a:p>
          <a:p>
            <a:pPr marL="457200" indent="-457200">
              <a:buFontTx/>
              <a:buChar char="-"/>
            </a:pPr>
            <a:endParaRPr lang="en-US" sz="3200" noProof="1">
              <a:latin typeface="HelveticaNeue" panose="00000400000000000000" pitchFamily="2" charset="0"/>
            </a:endParaRP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classes GenericFilter, HttpFilter</a:t>
            </a:r>
          </a:p>
          <a:p>
            <a:endParaRPr lang="en-US" sz="3200" noProof="1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8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706225" y="164525"/>
            <a:ext cx="1079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Browser Compatibility of HTTP/2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9E44-7942-4EA8-A53A-AFF57391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0" y="1502108"/>
            <a:ext cx="12097940" cy="42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2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A850D6-DC54-444F-A0E3-A54FCDF8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4" y="900635"/>
            <a:ext cx="108831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getHttpSample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HttpServletResponse): String {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"/res/css/style.css"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"/res/images/logo.png"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"/res/images/background.jpg"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endParaRPr kumimoji="0" lang="en-US" altLang="en-US" sz="54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353D4C-2840-4E4D-BF94-AC2CBD7BC126}"/>
              </a:ext>
            </a:extLst>
          </p:cNvPr>
          <p:cNvGrpSpPr/>
          <p:nvPr/>
        </p:nvGrpSpPr>
        <p:grpSpPr>
          <a:xfrm>
            <a:off x="472989" y="3159790"/>
            <a:ext cx="11145792" cy="2952060"/>
            <a:chOff x="345989" y="3159790"/>
            <a:chExt cx="11145792" cy="29520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00CD5D-B83A-438A-ABB6-E8D6743AC27B}"/>
                </a:ext>
              </a:extLst>
            </p:cNvPr>
            <p:cNvGrpSpPr/>
            <p:nvPr/>
          </p:nvGrpSpPr>
          <p:grpSpPr>
            <a:xfrm>
              <a:off x="345989" y="4017429"/>
              <a:ext cx="3690552" cy="1236782"/>
              <a:chOff x="148280" y="2470245"/>
              <a:chExt cx="3690552" cy="12367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666411-4718-4A6A-AF4C-057E4B89154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12367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HttpServletRequest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getPushBuilder( 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F23BB1-89C3-431B-8426-4A7B23C24383}"/>
                  </a:ext>
                </a:extLst>
              </p:cNvPr>
              <p:cNvCxnSpPr/>
              <p:nvPr/>
            </p:nvCxnSpPr>
            <p:spPr>
              <a:xfrm>
                <a:off x="148281" y="2965622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D21244-55ED-4204-B321-DF2B5620782E}"/>
                  </a:ext>
                </a:extLst>
              </p:cNvPr>
              <p:cNvSpPr/>
              <p:nvPr/>
            </p:nvSpPr>
            <p:spPr>
              <a:xfrm>
                <a:off x="317838" y="2496927"/>
                <a:ext cx="393192" cy="39319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4FDF48-E6FB-4C5D-AEFC-C34BF9B8EDDC}"/>
                </a:ext>
              </a:extLst>
            </p:cNvPr>
            <p:cNvGrpSpPr/>
            <p:nvPr/>
          </p:nvGrpSpPr>
          <p:grpSpPr>
            <a:xfrm>
              <a:off x="4938582" y="3159790"/>
              <a:ext cx="6553199" cy="2952060"/>
              <a:chOff x="148280" y="2470245"/>
              <a:chExt cx="3690551" cy="9112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228610-CE5E-42CE-9996-A69186A211E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9112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PushBuilder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addHeader(String, 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etag(String):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lastModified(String):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queryString(String):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sessionId(String):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path(String):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push(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C227FA8-D298-4F3F-AE99-4A644636143C}"/>
                  </a:ext>
                </a:extLst>
              </p:cNvPr>
              <p:cNvCxnSpPr/>
              <p:nvPr/>
            </p:nvCxnSpPr>
            <p:spPr>
              <a:xfrm>
                <a:off x="148280" y="2629948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F6409-041B-43E6-B9BE-0530635E8789}"/>
                  </a:ext>
                </a:extLst>
              </p:cNvPr>
              <p:cNvSpPr/>
              <p:nvPr/>
            </p:nvSpPr>
            <p:spPr>
              <a:xfrm>
                <a:off x="1284059" y="2482132"/>
                <a:ext cx="221433" cy="121376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34413D-A64F-45A4-855A-400629D9FB8D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036540" y="4635820"/>
              <a:ext cx="902042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971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9989F-CC4E-4FE0-8E6F-68F083F832D6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91402F-1EAA-4614-996C-6BAEEF50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2" y="1001546"/>
            <a:ext cx="10193816" cy="5420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= req.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?.apply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in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..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250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pushBuilder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"res/images/space/space_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1A0CB1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.jpg"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addHeader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"content-type"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"image/jpg"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            .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8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}</a:t>
            </a:r>
            <a:endParaRPr kumimoji="0" lang="en-US" altLang="en-US" sz="60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0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Filter and Server Push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E6F4F-3371-412C-8A2C-A1EBBC5E1EB7}"/>
              </a:ext>
            </a:extLst>
          </p:cNvPr>
          <p:cNvSpPr/>
          <p:nvPr/>
        </p:nvSpPr>
        <p:spPr>
          <a:xfrm>
            <a:off x="294579" y="1041212"/>
            <a:ext cx="115741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@WebFilter(urlPatterns = ["/*"])</a:t>
            </a:r>
          </a:p>
          <a:p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class PushFilter : Filter {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override fun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doFilter</a:t>
            </a:r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(req: ServletRequest, resp: ServletResponse, chain: FilterChain)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{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httpRequest: HttpServletRequest = req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as</a:t>
            </a:r>
            <a:r>
              <a:rPr lang="en-US" sz="2000" noProof="1">
                <a:latin typeface="HelveticaNeue" panose="00000400000000000000" pitchFamily="2" charset="0"/>
              </a:rPr>
              <a:t> HttpServletRequest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requestURI = httpRequest.requestURI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pushBuilder = httpRequest?.newPushBuilder()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when</a:t>
            </a:r>
            <a:r>
              <a:rPr lang="en-US" sz="2000" noProof="1">
                <a:latin typeface="HelveticaNeue" panose="00000400000000000000" pitchFamily="2" charset="0"/>
              </a:rPr>
              <a:t> (requestURI) {</a:t>
            </a:r>
          </a:p>
          <a:p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"index.html"</a:t>
            </a:r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-&gt;	 {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"/style.css"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"/logo.png"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else</a:t>
            </a:r>
            <a:r>
              <a:rPr lang="en-US" sz="2000" noProof="1">
                <a:latin typeface="HelveticaNeue" panose="00000400000000000000" pitchFamily="2" charset="0"/>
              </a:rPr>
              <a:t> -&gt; 		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"/nature.png"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chain.doFilter(req, resp)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873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31A96C-AC28-4A65-B7A5-DDFEA260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30780"/>
              </p:ext>
            </p:extLst>
          </p:nvPr>
        </p:nvGraphicFramePr>
        <p:xfrm>
          <a:off x="807902" y="1342534"/>
          <a:ext cx="10440003" cy="41266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91429">
                  <a:extLst>
                    <a:ext uri="{9D8B030D-6E8A-4147-A177-3AD203B41FA5}">
                      <a16:colId xmlns:a16="http://schemas.microsoft.com/office/drawing/2014/main" val="1822215166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000479313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05397780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64930349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257626735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544945452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35529628"/>
                    </a:ext>
                  </a:extLst>
                </a:gridCol>
              </a:tblGrid>
              <a:tr h="1426683">
                <a:tc>
                  <a:txBody>
                    <a:bodyPr/>
                    <a:lstStyle/>
                    <a:p>
                      <a:pPr algn="ctr" fontAlgn="ctr"/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41 req 172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66 req 215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130 req 427 kb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230 req 2.0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330 req 4.2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430 req 5.4 mb</a:t>
                      </a:r>
                      <a:endParaRPr lang="en-US" sz="2800" b="0" i="1" u="none" strike="noStrike" noProof="1">
                        <a:solidFill>
                          <a:srgbClr val="40BA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87175796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HTTP/2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332.37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415.33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774.13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1.26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1.83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2.31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59929225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HTTP 1.1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545.67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629.30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877.77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1.40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1.94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2.46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37736865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Diff %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64.18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51.52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13.39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11.61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5.73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noProof="1">
                          <a:effectLst/>
                          <a:latin typeface="HelveticaNeue" panose="00000400000000000000"/>
                        </a:rPr>
                        <a:t>6.52</a:t>
                      </a:r>
                      <a:endParaRPr lang="en-US" sz="2800" b="0" i="0" u="none" strike="noStrike" noProof="1">
                        <a:solidFill>
                          <a:srgbClr val="000000"/>
                        </a:solidFill>
                        <a:effectLst/>
                        <a:latin typeface="HelveticaNeue" panose="0000040000000000000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4584" marR="24584" marT="24584" marB="0" anchor="ctr"/>
                </a:tc>
                <a:extLst>
                  <a:ext uri="{0D108BD9-81ED-4DB2-BD59-A6C34878D82A}">
                    <a16:rowId xmlns:a16="http://schemas.microsoft.com/office/drawing/2014/main" val="48957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24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8665CC-E81E-4DF1-BD73-CD2ED3572B3F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about HTTP/2 client?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21164-52DC-4DB1-A831-EEB974769943}"/>
              </a:ext>
            </a:extLst>
          </p:cNvPr>
          <p:cNvSpPr txBox="1"/>
          <p:nvPr/>
        </p:nvSpPr>
        <p:spPr>
          <a:xfrm>
            <a:off x="368605" y="1982886"/>
            <a:ext cx="11161838" cy="1516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noProof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 for HTTP/2 has been introduced in Java 9: </a:t>
            </a:r>
          </a:p>
          <a:p>
            <a:pPr>
              <a:lnSpc>
                <a:spcPct val="150000"/>
              </a:lnSpc>
            </a:pPr>
            <a:r>
              <a:rPr lang="en-US" sz="40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jdk.incubator.httpclient</a:t>
            </a:r>
          </a:p>
        </p:txBody>
      </p:sp>
    </p:spTree>
    <p:extLst>
      <p:ext uri="{BB962C8B-B14F-4D97-AF65-F5344CB8AC3E}">
        <p14:creationId xmlns:p14="http://schemas.microsoft.com/office/powerpoint/2010/main" val="3351551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Creating HTTP/2 client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C8D294-6940-439F-BB64-250E2B53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9" y="1754961"/>
            <a:ext cx="1112714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HttpClient.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HttpClient.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newBuilder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version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(HttpClient.Version.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HTTP_2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64F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build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41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client – GET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DFD3F-9785-4CDE-B6BD-C94A965E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4ACA5-4972-4A54-9BA0-6C8F5999F487}"/>
              </a:ext>
            </a:extLst>
          </p:cNvPr>
          <p:cNvSpPr/>
          <p:nvPr/>
        </p:nvSpPr>
        <p:spPr>
          <a:xfrm>
            <a:off x="575896" y="2076578"/>
            <a:ext cx="1149141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 </a:t>
            </a:r>
            <a:r>
              <a:rPr lang="en-US" altLang="en-US" sz="32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HttpRequest = HttpRequest.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newBuilder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uri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200" b="1" noProof="1">
                <a:solidFill>
                  <a:srgbClr val="C7090E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URI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200" b="1" noProof="1">
                <a:solidFill>
                  <a:srgbClr val="658ABA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"http:/google.com.ua"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GET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	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(“page”, “1”)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(“limit”, “20”)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.</a:t>
            </a:r>
            <a:r>
              <a:rPr lang="en-US" altLang="en-US" sz="32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build</a:t>
            </a:r>
            <a: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()</a:t>
            </a:r>
            <a:br>
              <a:rPr lang="en-US" altLang="en-US" sz="32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altLang="en-US" sz="6600" noProof="1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8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9EA42-D773-4C6F-A11A-A4DBC77AF774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client – GET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FDFD3F-9785-4CDE-B6BD-C94A965E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4ACA5-4972-4A54-9BA0-6C8F5999F487}"/>
              </a:ext>
            </a:extLst>
          </p:cNvPr>
          <p:cNvSpPr/>
          <p:nvPr/>
        </p:nvSpPr>
        <p:spPr>
          <a:xfrm>
            <a:off x="364840" y="1951887"/>
            <a:ext cx="118271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noProof="1">
                <a:solidFill>
                  <a:srgbClr val="00008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 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response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</a:t>
            </a:r>
            <a:r>
              <a:rPr lang="ru-RU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HttpResponse&lt;String&gt;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US" altLang="en-US" sz="30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send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altLang="en-US" sz="3000" b="1" noProof="1">
                <a:solidFill>
                  <a:srgbClr val="1948A6"/>
                </a:solidFill>
                <a:latin typeface="Open Sans Semibold" panose="020B0706030804020204" pitchFamily="34" charset="0"/>
              </a:rPr>
              <a:t>request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HttpResponse.BodyHandler.</a:t>
            </a:r>
            <a:r>
              <a:rPr lang="en-US" altLang="en-US" sz="3000" b="1" noProof="1">
                <a:solidFill>
                  <a:srgbClr val="00064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asString </a:t>
            </a:r>
            <a: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( ))</a:t>
            </a:r>
            <a:endParaRPr lang="en-US" altLang="en-US" sz="3000" noProof="1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000" noProof="1">
                <a:solidFill>
                  <a:srgbClr val="00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altLang="en-US" sz="3000" noProof="1">
              <a:solidFill>
                <a:srgbClr val="00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 err="1">
                <a:solidFill>
                  <a:srgbClr val="000080"/>
                </a:solidFill>
                <a:latin typeface="Open Sans Semibold" panose="020B0706030804020204" pitchFamily="34" charset="0"/>
              </a:rPr>
              <a:t>val</a:t>
            </a:r>
            <a:r>
              <a:rPr lang="en-US" altLang="en-US" sz="3000" dirty="0">
                <a:solidFill>
                  <a:srgbClr val="CC7832"/>
                </a:solidFill>
                <a:latin typeface="Open Sans Semibold" panose="020B0706030804020204"/>
              </a:rPr>
              <a:t> 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response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: </a:t>
            </a:r>
            <a:r>
              <a:rPr lang="en-US" altLang="en-US" sz="3000" dirty="0" err="1">
                <a:solidFill>
                  <a:srgbClr val="000000"/>
                </a:solidFill>
                <a:latin typeface="Open Sans Semibold" panose="020B0706030804020204" pitchFamily="34" charset="0"/>
              </a:rPr>
              <a:t>CompletableFuture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&lt;</a:t>
            </a:r>
            <a:r>
              <a:rPr lang="en-US" altLang="en-US" sz="3000" dirty="0" err="1">
                <a:solidFill>
                  <a:srgbClr val="000000"/>
                </a:solidFill>
                <a:latin typeface="Open Sans Semibold" panose="020B0706030804020204" pitchFamily="34" charset="0"/>
              </a:rPr>
              <a:t>HttpResponse</a:t>
            </a:r>
            <a:r>
              <a:rPr lang="en-US" altLang="en-US" sz="3000" dirty="0">
                <a:solidFill>
                  <a:srgbClr val="000000"/>
                </a:solidFill>
                <a:latin typeface="Open Sans Semibold" panose="020B0706030804020204" pitchFamily="34" charset="0"/>
              </a:rPr>
              <a:t>&lt;String&gt;&gt; </a:t>
            </a:r>
            <a:r>
              <a:rPr lang="en-US" altLang="en-US" sz="3000" dirty="0">
                <a:solidFill>
                  <a:srgbClr val="A9B7C6"/>
                </a:solidFill>
                <a:latin typeface="Open Sans Semibold" panose="020B0706030804020204"/>
              </a:rPr>
              <a:t>= 	</a:t>
            </a:r>
            <a:r>
              <a:rPr lang="en-US" altLang="en-US" sz="3000" b="1" dirty="0" err="1">
                <a:solidFill>
                  <a:srgbClr val="1948A6"/>
                </a:solidFill>
                <a:latin typeface="Open Sans Semibold" panose="020B0706030804020204" pitchFamily="34" charset="0"/>
              </a:rPr>
              <a:t>client</a:t>
            </a:r>
            <a:r>
              <a:rPr lang="en-US" altLang="en-US" sz="3000" dirty="0" err="1">
                <a:solidFill>
                  <a:srgbClr val="A9B7C6"/>
                </a:solidFill>
                <a:latin typeface="Open Sans Semibold" panose="020B0706030804020204"/>
              </a:rPr>
              <a:t>.</a:t>
            </a:r>
            <a:r>
              <a:rPr lang="en-US" altLang="en-US" sz="3000" b="1" dirty="0" err="1">
                <a:solidFill>
                  <a:srgbClr val="00064F"/>
                </a:solidFill>
                <a:latin typeface="Open Sans Semibold" panose="020B0706030804020204" pitchFamily="34" charset="0"/>
              </a:rPr>
              <a:t>sendAsync</a:t>
            </a:r>
            <a:r>
              <a:rPr lang="en-US" altLang="en-US" sz="3000" b="1" dirty="0">
                <a:solidFill>
                  <a:srgbClr val="00064F"/>
                </a:solidFill>
                <a:latin typeface="Open Sans Semibold" panose="020B0706030804020204" pitchFamily="34" charset="0"/>
              </a:rPr>
              <a:t> </a:t>
            </a:r>
            <a:r>
              <a:rPr lang="en-US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/>
              </a:rPr>
              <a:t>(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request</a:t>
            </a:r>
            <a:r>
              <a:rPr lang="en-US" altLang="en-US" sz="3000" dirty="0">
                <a:solidFill>
                  <a:srgbClr val="CC7832"/>
                </a:solidFill>
                <a:latin typeface="Open Sans Semibold" panose="020B0706030804020204"/>
              </a:rPr>
              <a:t>, 					   			</a:t>
            </a:r>
            <a:r>
              <a:rPr lang="en-US" altLang="en-US" sz="3000" b="1" dirty="0" err="1">
                <a:solidFill>
                  <a:srgbClr val="1948A6"/>
                </a:solidFill>
                <a:latin typeface="Open Sans Semibold" panose="020B0706030804020204" pitchFamily="34" charset="0"/>
              </a:rPr>
              <a:t>HttpResponse.BodyHandler.asString</a:t>
            </a:r>
            <a:r>
              <a:rPr lang="en-US" altLang="en-US" sz="3000" b="1" dirty="0">
                <a:solidFill>
                  <a:srgbClr val="1948A6"/>
                </a:solidFill>
                <a:latin typeface="Open Sans Semibold" panose="020B0706030804020204" pitchFamily="34" charset="0"/>
              </a:rPr>
              <a:t>()</a:t>
            </a:r>
            <a:r>
              <a:rPr lang="en-US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Semibold" panose="020B070603080402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111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225" y="291910"/>
            <a:ext cx="1157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Conclusion: what we get with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BC12A-4530-4152-BC49-FFB9CA2B8601}"/>
              </a:ext>
            </a:extLst>
          </p:cNvPr>
          <p:cNvSpPr/>
          <p:nvPr/>
        </p:nvSpPr>
        <p:spPr>
          <a:xfrm>
            <a:off x="1085315" y="1590394"/>
            <a:ext cx="101524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1 socket for 100+ concurrent streams.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Advanced features like: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flow control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cancellation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cache push.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Dramatically less header overhead.</a:t>
            </a:r>
          </a:p>
        </p:txBody>
      </p:sp>
    </p:spTree>
    <p:extLst>
      <p:ext uri="{BB962C8B-B14F-4D97-AF65-F5344CB8AC3E}">
        <p14:creationId xmlns:p14="http://schemas.microsoft.com/office/powerpoint/2010/main" val="1942768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9ED24-9719-447E-ADAD-F3AC17C63517}"/>
              </a:ext>
            </a:extLst>
          </p:cNvPr>
          <p:cNvSpPr txBox="1"/>
          <p:nvPr/>
        </p:nvSpPr>
        <p:spPr>
          <a:xfrm>
            <a:off x="1601763" y="2489759"/>
            <a:ext cx="8652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latin typeface="HelveticaNeue" panose="000004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934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ical trends in the usage of HTTP/2">
            <a:extLst>
              <a:ext uri="{FF2B5EF4-FFF2-40B4-BE49-F238E27FC236}">
                <a16:creationId xmlns:a16="http://schemas.microsoft.com/office/drawing/2014/main" id="{67A78CBD-74E5-48C2-8A15-EE50584D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" y="1407201"/>
            <a:ext cx="11059787" cy="54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1911350" y="910993"/>
            <a:ext cx="102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HelveticaNeue" panose="00000400000000000000" pitchFamily="2" charset="0"/>
              </a:rPr>
              <a:t>22.3% </a:t>
            </a:r>
            <a:r>
              <a:rPr lang="en-US" sz="2800" dirty="0">
                <a:latin typeface="HelveticaNeue" panose="00000400000000000000" pitchFamily="2" charset="0"/>
              </a:rPr>
              <a:t>of all Web sites support the HTTP/2 protocol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1" y="26466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</p:spTree>
    <p:extLst>
      <p:ext uri="{BB962C8B-B14F-4D97-AF65-F5344CB8AC3E}">
        <p14:creationId xmlns:p14="http://schemas.microsoft.com/office/powerpoint/2010/main" val="171723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2" y="24433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6858-318E-438E-8CF7-240953378DAD}"/>
              </a:ext>
            </a:extLst>
          </p:cNvPr>
          <p:cNvSpPr txBox="1"/>
          <p:nvPr/>
        </p:nvSpPr>
        <p:spPr>
          <a:xfrm>
            <a:off x="852390" y="1815150"/>
            <a:ext cx="10823713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IIS:</a:t>
            </a:r>
            <a:r>
              <a:rPr lang="ru-RU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Windows Server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2016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2.4.17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nginx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1.9.5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 Tomcat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9.0.0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WildFly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endParaRPr lang="en-US" sz="3200" dirty="0">
              <a:latin typeface="HelveticaNeue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Jetty Stable-9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Netty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4.1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Payara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Vert.x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GlassFish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31889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 of HTTP/1.1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632270" y="1881006"/>
            <a:ext cx="1126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Responds in sequence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Head-of-Line blocking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One request per TCP connection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HTTP header fields are often repetitive and verbose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777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8415</TotalTime>
  <Words>1991</Words>
  <Application>Microsoft Office PowerPoint</Application>
  <PresentationFormat>Widescreen</PresentationFormat>
  <Paragraphs>573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Arial Unicode MS</vt:lpstr>
      <vt:lpstr>Calibri</vt:lpstr>
      <vt:lpstr>Cambria</vt:lpstr>
      <vt:lpstr>Courier New</vt:lpstr>
      <vt:lpstr>HelveticaNeue</vt:lpstr>
      <vt:lpstr>Open Sans</vt:lpstr>
      <vt:lpstr>Open Sans Semibold</vt:lpstr>
      <vt:lpstr>Rockwell</vt:lpstr>
      <vt:lpstr>Rockwell Condensed</vt:lpstr>
      <vt:lpstr>Wingdings</vt:lpstr>
      <vt:lpstr>Wood Type</vt:lpstr>
      <vt:lpstr>HTTP/2.0 Servlet 4.0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Bezruchko</dc:creator>
  <cp:lastModifiedBy>Andrii Bezruchko</cp:lastModifiedBy>
  <cp:revision>382</cp:revision>
  <dcterms:created xsi:type="dcterms:W3CDTF">2017-12-26T21:28:44Z</dcterms:created>
  <dcterms:modified xsi:type="dcterms:W3CDTF">2018-01-24T16:01:28Z</dcterms:modified>
</cp:coreProperties>
</file>