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68"/>
  </p:notesMasterIdLst>
  <p:sldIdLst>
    <p:sldId id="256" r:id="rId2"/>
    <p:sldId id="346" r:id="rId3"/>
    <p:sldId id="281" r:id="rId4"/>
    <p:sldId id="299" r:id="rId5"/>
    <p:sldId id="258" r:id="rId6"/>
    <p:sldId id="297" r:id="rId7"/>
    <p:sldId id="335" r:id="rId8"/>
    <p:sldId id="259" r:id="rId9"/>
    <p:sldId id="364" r:id="rId10"/>
    <p:sldId id="360" r:id="rId11"/>
    <p:sldId id="342" r:id="rId12"/>
    <p:sldId id="289" r:id="rId13"/>
    <p:sldId id="358" r:id="rId14"/>
    <p:sldId id="301" r:id="rId15"/>
    <p:sldId id="285" r:id="rId16"/>
    <p:sldId id="282" r:id="rId17"/>
    <p:sldId id="283" r:id="rId18"/>
    <p:sldId id="312" r:id="rId19"/>
    <p:sldId id="313" r:id="rId20"/>
    <p:sldId id="327" r:id="rId21"/>
    <p:sldId id="328" r:id="rId22"/>
    <p:sldId id="284" r:id="rId23"/>
    <p:sldId id="307" r:id="rId24"/>
    <p:sldId id="351" r:id="rId25"/>
    <p:sldId id="352" r:id="rId26"/>
    <p:sldId id="353" r:id="rId27"/>
    <p:sldId id="309" r:id="rId28"/>
    <p:sldId id="354" r:id="rId29"/>
    <p:sldId id="355" r:id="rId30"/>
    <p:sldId id="337" r:id="rId31"/>
    <p:sldId id="365" r:id="rId32"/>
    <p:sldId id="347" r:id="rId33"/>
    <p:sldId id="324" r:id="rId34"/>
    <p:sldId id="356" r:id="rId35"/>
    <p:sldId id="325" r:id="rId36"/>
    <p:sldId id="368" r:id="rId37"/>
    <p:sldId id="348" r:id="rId38"/>
    <p:sldId id="317" r:id="rId39"/>
    <p:sldId id="349" r:id="rId40"/>
    <p:sldId id="319" r:id="rId41"/>
    <p:sldId id="320" r:id="rId42"/>
    <p:sldId id="321" r:id="rId43"/>
    <p:sldId id="323" r:id="rId44"/>
    <p:sldId id="343" r:id="rId45"/>
    <p:sldId id="345" r:id="rId46"/>
    <p:sldId id="344" r:id="rId47"/>
    <p:sldId id="350" r:id="rId48"/>
    <p:sldId id="331" r:id="rId49"/>
    <p:sldId id="326" r:id="rId50"/>
    <p:sldId id="329" r:id="rId51"/>
    <p:sldId id="306" r:id="rId52"/>
    <p:sldId id="362" r:id="rId53"/>
    <p:sldId id="260" r:id="rId54"/>
    <p:sldId id="288" r:id="rId55"/>
    <p:sldId id="274" r:id="rId56"/>
    <p:sldId id="291" r:id="rId57"/>
    <p:sldId id="293" r:id="rId58"/>
    <p:sldId id="276" r:id="rId59"/>
    <p:sldId id="278" r:id="rId60"/>
    <p:sldId id="363" r:id="rId61"/>
    <p:sldId id="292" r:id="rId62"/>
    <p:sldId id="359" r:id="rId63"/>
    <p:sldId id="366" r:id="rId64"/>
    <p:sldId id="367" r:id="rId65"/>
    <p:sldId id="334" r:id="rId66"/>
    <p:sldId id="294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A31B"/>
    <a:srgbClr val="C7E6A4"/>
    <a:srgbClr val="A0DCE8"/>
    <a:srgbClr val="FF873D"/>
    <a:srgbClr val="E1E2C4"/>
    <a:srgbClr val="D34817"/>
    <a:srgbClr val="FEFED4"/>
    <a:srgbClr val="AF6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6D03D-CC09-4CE8-A9AB-5E69370D03E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8637F-A7B0-470E-8CDD-8991DF7E4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0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5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6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1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6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0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7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1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4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2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28BA-FA60-4121-AD1A-C23F62862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HTTP/2.0</a:t>
            </a:r>
            <a:br>
              <a:rPr lang="en-US" dirty="0"/>
            </a:br>
            <a:r>
              <a:rPr lang="en-US" dirty="0"/>
              <a:t>Servlet 4.0</a:t>
            </a:r>
          </a:p>
        </p:txBody>
      </p:sp>
    </p:spTree>
    <p:extLst>
      <p:ext uri="{BB962C8B-B14F-4D97-AF65-F5344CB8AC3E}">
        <p14:creationId xmlns:p14="http://schemas.microsoft.com/office/powerpoint/2010/main" val="2791471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Похожее изображение">
            <a:extLst>
              <a:ext uri="{FF2B5EF4-FFF2-40B4-BE49-F238E27FC236}">
                <a16:creationId xmlns:a16="http://schemas.microsoft.com/office/drawing/2014/main" id="{B480A70E-ED75-4C4C-A498-C54CB2402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29" y="-28303"/>
            <a:ext cx="11524342" cy="691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462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FAC86D7-45E0-4C47-85A8-554E8E5E5C6A}"/>
              </a:ext>
            </a:extLst>
          </p:cNvPr>
          <p:cNvGrpSpPr/>
          <p:nvPr/>
        </p:nvGrpSpPr>
        <p:grpSpPr>
          <a:xfrm>
            <a:off x="896313" y="436051"/>
            <a:ext cx="4489439" cy="5898452"/>
            <a:chOff x="5736972" y="158282"/>
            <a:chExt cx="4489439" cy="589845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8A5B76E-83E2-488E-9B9D-20E74EBD1DF2}"/>
                </a:ext>
              </a:extLst>
            </p:cNvPr>
            <p:cNvCxnSpPr>
              <a:cxnSpLocks/>
            </p:cNvCxnSpPr>
            <p:nvPr/>
          </p:nvCxnSpPr>
          <p:spPr>
            <a:xfrm>
              <a:off x="6965817" y="1175588"/>
              <a:ext cx="2772770" cy="7195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833FF5F-BFE5-44BD-9B93-87C67A8AABD0}"/>
                </a:ext>
              </a:extLst>
            </p:cNvPr>
            <p:cNvGrpSpPr/>
            <p:nvPr/>
          </p:nvGrpSpPr>
          <p:grpSpPr>
            <a:xfrm>
              <a:off x="5736972" y="158282"/>
              <a:ext cx="4489439" cy="5898452"/>
              <a:chOff x="5736972" y="158282"/>
              <a:chExt cx="4489439" cy="589845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F06916E-B569-4337-B015-5CC903C2467B}"/>
                  </a:ext>
                </a:extLst>
              </p:cNvPr>
              <p:cNvGrpSpPr/>
              <p:nvPr/>
            </p:nvGrpSpPr>
            <p:grpSpPr>
              <a:xfrm>
                <a:off x="5736972" y="158282"/>
                <a:ext cx="4489439" cy="5898452"/>
                <a:chOff x="921620" y="158282"/>
                <a:chExt cx="4489439" cy="5898452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190B1626-50FC-41CC-A030-9DBAACBFE1B3}"/>
                    </a:ext>
                  </a:extLst>
                </p:cNvPr>
                <p:cNvGrpSpPr/>
                <p:nvPr/>
              </p:nvGrpSpPr>
              <p:grpSpPr>
                <a:xfrm>
                  <a:off x="921620" y="158282"/>
                  <a:ext cx="4489439" cy="5898452"/>
                  <a:chOff x="-797751" y="461405"/>
                  <a:chExt cx="4489439" cy="5898452"/>
                </a:xfrm>
              </p:grpSpPr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1AC8EFA8-4679-4BEA-B3D9-53F94634C14F}"/>
                      </a:ext>
                    </a:extLst>
                  </p:cNvPr>
                  <p:cNvGrpSpPr/>
                  <p:nvPr/>
                </p:nvGrpSpPr>
                <p:grpSpPr>
                  <a:xfrm>
                    <a:off x="404886" y="873457"/>
                    <a:ext cx="2804612" cy="5486400"/>
                    <a:chOff x="404886" y="873457"/>
                    <a:chExt cx="2804612" cy="5486400"/>
                  </a:xfrm>
                </p:grpSpPr>
                <p:grpSp>
                  <p:nvGrpSpPr>
                    <p:cNvPr id="17" name="Group 16">
                      <a:extLst>
                        <a:ext uri="{FF2B5EF4-FFF2-40B4-BE49-F238E27FC236}">
                          <a16:creationId xmlns:a16="http://schemas.microsoft.com/office/drawing/2014/main" id="{5AAF9CF4-5AD8-4C5D-BDA4-1D1FE368C7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6728" y="873457"/>
                      <a:ext cx="2772770" cy="5486400"/>
                      <a:chOff x="436728" y="873457"/>
                      <a:chExt cx="2772770" cy="5486400"/>
                    </a:xfrm>
                  </p:grpSpPr>
                  <p:cxnSp>
                    <p:nvCxnSpPr>
                      <p:cNvPr id="22" name="Straight Connector 21">
                        <a:extLst>
                          <a:ext uri="{FF2B5EF4-FFF2-40B4-BE49-F238E27FC236}">
                            <a16:creationId xmlns:a16="http://schemas.microsoft.com/office/drawing/2014/main" id="{91C045B3-44F8-42C3-B10E-0FC2E368A3E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36728" y="873457"/>
                        <a:ext cx="0" cy="5486400"/>
                      </a:xfrm>
                      <a:prstGeom prst="line">
                        <a:avLst/>
                      </a:prstGeom>
                      <a:ln w="57150">
                        <a:solidFill>
                          <a:srgbClr val="00206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>
                        <a:extLst>
                          <a:ext uri="{FF2B5EF4-FFF2-40B4-BE49-F238E27FC236}">
                            <a16:creationId xmlns:a16="http://schemas.microsoft.com/office/drawing/2014/main" id="{A24FDCE4-FCE8-49BC-8953-781CD61D8F7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209498" y="873457"/>
                        <a:ext cx="0" cy="5486400"/>
                      </a:xfrm>
                      <a:prstGeom prst="line">
                        <a:avLst/>
                      </a:prstGeom>
                      <a:ln w="57150">
                        <a:solidFill>
                          <a:srgbClr val="00206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8" name="Straight Arrow Connector 17">
                      <a:extLst>
                        <a:ext uri="{FF2B5EF4-FFF2-40B4-BE49-F238E27FC236}">
                          <a16:creationId xmlns:a16="http://schemas.microsoft.com/office/drawing/2014/main" id="{E16EF427-9A00-4C25-9890-58EBD3EC075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04886" y="1101226"/>
                      <a:ext cx="2772770" cy="719572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Arrow Connector 18">
                      <a:extLst>
                        <a:ext uri="{FF2B5EF4-FFF2-40B4-BE49-F238E27FC236}">
                          <a16:creationId xmlns:a16="http://schemas.microsoft.com/office/drawing/2014/main" id="{7FD4C8A3-E426-47A1-9295-5B95ACD519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36728" y="1891138"/>
                      <a:ext cx="2740929" cy="891730"/>
                    </a:xfrm>
                    <a:prstGeom prst="straightConnector1">
                      <a:avLst/>
                    </a:prstGeom>
                    <a:ln w="38100">
                      <a:solidFill>
                        <a:srgbClr val="0070C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Arrow Connector 19">
                      <a:extLst>
                        <a:ext uri="{FF2B5EF4-FFF2-40B4-BE49-F238E27FC236}">
                          <a16:creationId xmlns:a16="http://schemas.microsoft.com/office/drawing/2014/main" id="{DFF97867-85D5-4AD0-B750-6AA1A9E0711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20806" y="2355424"/>
                      <a:ext cx="2788692" cy="925041"/>
                    </a:xfrm>
                    <a:prstGeom prst="straightConnector1">
                      <a:avLst/>
                    </a:prstGeom>
                    <a:ln w="38100">
                      <a:solidFill>
                        <a:srgbClr val="0070C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>
                      <a:extLst>
                        <a:ext uri="{FF2B5EF4-FFF2-40B4-BE49-F238E27FC236}">
                          <a16:creationId xmlns:a16="http://schemas.microsoft.com/office/drawing/2014/main" id="{AB97FB85-E234-4F6B-9B13-643D9B3F7B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52649" y="1929964"/>
                      <a:ext cx="2756849" cy="676375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CBE27AF-8342-4D8B-B057-6400DAEC7BBD}"/>
                      </a:ext>
                    </a:extLst>
                  </p:cNvPr>
                  <p:cNvSpPr txBox="1"/>
                  <p:nvPr/>
                </p:nvSpPr>
                <p:spPr>
                  <a:xfrm>
                    <a:off x="18875" y="461405"/>
                    <a:ext cx="86754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client</a:t>
                    </a: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D78D9962-5726-4F18-A395-9BE2C29650E8}"/>
                      </a:ext>
                    </a:extLst>
                  </p:cNvPr>
                  <p:cNvSpPr txBox="1"/>
                  <p:nvPr/>
                </p:nvSpPr>
                <p:spPr>
                  <a:xfrm>
                    <a:off x="2727963" y="464049"/>
                    <a:ext cx="96372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server</a:t>
                    </a: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E301D3B-DDA8-48F9-AA0C-CD519F8B0656}"/>
                      </a:ext>
                    </a:extLst>
                  </p:cNvPr>
                  <p:cNvSpPr txBox="1"/>
                  <p:nvPr/>
                </p:nvSpPr>
                <p:spPr>
                  <a:xfrm>
                    <a:off x="-797751" y="887525"/>
                    <a:ext cx="81304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rgbClr val="0DA31B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open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75C5D9C9-76E7-4D23-9415-C09E294E11B7}"/>
                      </a:ext>
                    </a:extLst>
                  </p:cNvPr>
                  <p:cNvSpPr txBox="1"/>
                  <p:nvPr/>
                </p:nvSpPr>
                <p:spPr>
                  <a:xfrm>
                    <a:off x="-599309" y="3584856"/>
                    <a:ext cx="81304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rgbClr val="FF0000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close</a:t>
                    </a:r>
                  </a:p>
                </p:txBody>
              </p:sp>
            </p:grp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9C92A97D-B2F6-421D-9A49-391E4443E114}"/>
                    </a:ext>
                  </a:extLst>
                </p:cNvPr>
                <p:cNvCxnSpPr/>
                <p:nvPr/>
              </p:nvCxnSpPr>
              <p:spPr>
                <a:xfrm>
                  <a:off x="1899063" y="770389"/>
                  <a:ext cx="545910" cy="0"/>
                </a:xfrm>
                <a:prstGeom prst="line">
                  <a:avLst/>
                </a:prstGeom>
                <a:ln w="57150">
                  <a:solidFill>
                    <a:srgbClr val="0DA31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095FB29C-E35D-4908-8EC2-093B4A4CF63D}"/>
                    </a:ext>
                  </a:extLst>
                </p:cNvPr>
                <p:cNvCxnSpPr/>
                <p:nvPr/>
              </p:nvCxnSpPr>
              <p:spPr>
                <a:xfrm>
                  <a:off x="1904239" y="3513021"/>
                  <a:ext cx="545910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F60487FD-AF7B-4297-A085-AE60841234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39534" y="2542327"/>
                <a:ext cx="2788692" cy="925041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B0F2774-7841-47BA-89EA-36784746E997}"/>
              </a:ext>
            </a:extLst>
          </p:cNvPr>
          <p:cNvGrpSpPr/>
          <p:nvPr/>
        </p:nvGrpSpPr>
        <p:grpSpPr>
          <a:xfrm>
            <a:off x="6720219" y="408755"/>
            <a:ext cx="5115671" cy="5898452"/>
            <a:chOff x="6911291" y="381459"/>
            <a:chExt cx="5115671" cy="589845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DB97B6E-5BA3-47C4-B64B-837B2E321189}"/>
                </a:ext>
              </a:extLst>
            </p:cNvPr>
            <p:cNvGrpSpPr/>
            <p:nvPr/>
          </p:nvGrpSpPr>
          <p:grpSpPr>
            <a:xfrm>
              <a:off x="6911291" y="381459"/>
              <a:ext cx="4489439" cy="5898452"/>
              <a:chOff x="5736972" y="158282"/>
              <a:chExt cx="4489439" cy="5898452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BF73D38-A7B0-4377-84DA-237B3CEE0B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5817" y="1175588"/>
                <a:ext cx="2772770" cy="7195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D61C9AC-DE77-4AFF-AB28-738869E9CE73}"/>
                  </a:ext>
                </a:extLst>
              </p:cNvPr>
              <p:cNvGrpSpPr/>
              <p:nvPr/>
            </p:nvGrpSpPr>
            <p:grpSpPr>
              <a:xfrm>
                <a:off x="5736972" y="158282"/>
                <a:ext cx="4489439" cy="5898452"/>
                <a:chOff x="5736972" y="158282"/>
                <a:chExt cx="4489439" cy="5898452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2C12B954-E6E3-47AB-AD1F-1AD1D17B36BB}"/>
                    </a:ext>
                  </a:extLst>
                </p:cNvPr>
                <p:cNvGrpSpPr/>
                <p:nvPr/>
              </p:nvGrpSpPr>
              <p:grpSpPr>
                <a:xfrm>
                  <a:off x="5736972" y="158282"/>
                  <a:ext cx="4489439" cy="5898452"/>
                  <a:chOff x="921620" y="158282"/>
                  <a:chExt cx="4489439" cy="5898452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F6103D16-C6F3-42AA-91C2-096544D161B0}"/>
                      </a:ext>
                    </a:extLst>
                  </p:cNvPr>
                  <p:cNvGrpSpPr/>
                  <p:nvPr/>
                </p:nvGrpSpPr>
                <p:grpSpPr>
                  <a:xfrm>
                    <a:off x="921620" y="158282"/>
                    <a:ext cx="4489439" cy="5898452"/>
                    <a:chOff x="-797751" y="461405"/>
                    <a:chExt cx="4489439" cy="5898452"/>
                  </a:xfrm>
                </p:grpSpPr>
                <p:grpSp>
                  <p:nvGrpSpPr>
                    <p:cNvPr id="32" name="Group 31">
                      <a:extLst>
                        <a:ext uri="{FF2B5EF4-FFF2-40B4-BE49-F238E27FC236}">
                          <a16:creationId xmlns:a16="http://schemas.microsoft.com/office/drawing/2014/main" id="{468B1ECB-C51B-466B-B0C0-6161874BCC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4886" y="873457"/>
                      <a:ext cx="2804612" cy="5486400"/>
                      <a:chOff x="404886" y="873457"/>
                      <a:chExt cx="2804612" cy="5486400"/>
                    </a:xfrm>
                  </p:grpSpPr>
                  <p:grpSp>
                    <p:nvGrpSpPr>
                      <p:cNvPr id="37" name="Group 36">
                        <a:extLst>
                          <a:ext uri="{FF2B5EF4-FFF2-40B4-BE49-F238E27FC236}">
                            <a16:creationId xmlns:a16="http://schemas.microsoft.com/office/drawing/2014/main" id="{2783FDC9-BEC3-49E2-847D-9D1D27D0AF5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36728" y="873457"/>
                        <a:ext cx="2772770" cy="5486400"/>
                        <a:chOff x="436728" y="873457"/>
                        <a:chExt cx="2772770" cy="5486400"/>
                      </a:xfrm>
                    </p:grpSpPr>
                    <p:cxnSp>
                      <p:nvCxnSpPr>
                        <p:cNvPr id="42" name="Straight Connector 41">
                          <a:extLst>
                            <a:ext uri="{FF2B5EF4-FFF2-40B4-BE49-F238E27FC236}">
                              <a16:creationId xmlns:a16="http://schemas.microsoft.com/office/drawing/2014/main" id="{15801751-5F76-480D-944D-89FD6D117DF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436728" y="873457"/>
                          <a:ext cx="0" cy="5486400"/>
                        </a:xfrm>
                        <a:prstGeom prst="line">
                          <a:avLst/>
                        </a:prstGeom>
                        <a:ln w="57150">
                          <a:solidFill>
                            <a:srgbClr val="00206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3" name="Straight Connector 42">
                          <a:extLst>
                            <a:ext uri="{FF2B5EF4-FFF2-40B4-BE49-F238E27FC236}">
                              <a16:creationId xmlns:a16="http://schemas.microsoft.com/office/drawing/2014/main" id="{422C5239-FE6C-495A-B45A-575233C8CA4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209498" y="873457"/>
                          <a:ext cx="0" cy="5486400"/>
                        </a:xfrm>
                        <a:prstGeom prst="line">
                          <a:avLst/>
                        </a:prstGeom>
                        <a:ln w="57150">
                          <a:solidFill>
                            <a:srgbClr val="00206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8" name="Straight Arrow Connector 37">
                        <a:extLst>
                          <a:ext uri="{FF2B5EF4-FFF2-40B4-BE49-F238E27FC236}">
                            <a16:creationId xmlns:a16="http://schemas.microsoft.com/office/drawing/2014/main" id="{890CE7F8-863B-453E-948E-483C786EF03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04886" y="1101226"/>
                        <a:ext cx="2772770" cy="719572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Straight Arrow Connector 38">
                        <a:extLst>
                          <a:ext uri="{FF2B5EF4-FFF2-40B4-BE49-F238E27FC236}">
                            <a16:creationId xmlns:a16="http://schemas.microsoft.com/office/drawing/2014/main" id="{9A3E777E-A404-4B6E-9E2D-3AA16D962D7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36728" y="4113837"/>
                        <a:ext cx="2740929" cy="89173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Arrow Connector 39">
                        <a:extLst>
                          <a:ext uri="{FF2B5EF4-FFF2-40B4-BE49-F238E27FC236}">
                            <a16:creationId xmlns:a16="http://schemas.microsoft.com/office/drawing/2014/main" id="{B374A0DE-BF88-440E-AF68-C1090D4D24F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20806" y="4578123"/>
                        <a:ext cx="2788692" cy="925041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Arrow Connector 40">
                        <a:extLst>
                          <a:ext uri="{FF2B5EF4-FFF2-40B4-BE49-F238E27FC236}">
                            <a16:creationId xmlns:a16="http://schemas.microsoft.com/office/drawing/2014/main" id="{093EFDE7-DC7D-48D2-B5EE-9C31BA617C5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52649" y="1929964"/>
                        <a:ext cx="2756849" cy="676375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A8AA175C-7FAD-4907-8B60-38CD72004B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875" y="461405"/>
                      <a:ext cx="86754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client</a:t>
                      </a:r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E514CF1E-A332-4F8F-ADE0-F75797317D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27963" y="464049"/>
                      <a:ext cx="9637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server</a:t>
                      </a:r>
                    </a:p>
                  </p:txBody>
                </p: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915B9265-BE3F-4E45-9A2E-87F471360E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797751" y="887525"/>
                      <a:ext cx="813043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rgbClr val="0DA31B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open</a:t>
                      </a:r>
                    </a:p>
                  </p:txBody>
                </p:sp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A852FC1C-75DE-4F7B-A929-B07C1241A8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627445" y="5849753"/>
                      <a:ext cx="813043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close</a:t>
                      </a:r>
                    </a:p>
                  </p:txBody>
                </p:sp>
              </p:grp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79187523-662E-498B-B65D-AD3DB4CF7723}"/>
                      </a:ext>
                    </a:extLst>
                  </p:cNvPr>
                  <p:cNvCxnSpPr/>
                  <p:nvPr/>
                </p:nvCxnSpPr>
                <p:spPr>
                  <a:xfrm>
                    <a:off x="1899063" y="770389"/>
                    <a:ext cx="545910" cy="0"/>
                  </a:xfrm>
                  <a:prstGeom prst="line">
                    <a:avLst/>
                  </a:prstGeom>
                  <a:ln w="57150">
                    <a:solidFill>
                      <a:srgbClr val="0DA31B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59FC0543-2F74-4911-8159-C6E2A1C95D16}"/>
                      </a:ext>
                    </a:extLst>
                  </p:cNvPr>
                  <p:cNvCxnSpPr/>
                  <p:nvPr/>
                </p:nvCxnSpPr>
                <p:spPr>
                  <a:xfrm>
                    <a:off x="1904239" y="5735720"/>
                    <a:ext cx="545910" cy="0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DF495D25-8B74-4A5A-BE85-E59856EAE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39534" y="4765026"/>
                  <a:ext cx="2788692" cy="925041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5" name="Right Brace 44">
              <a:extLst>
                <a:ext uri="{FF2B5EF4-FFF2-40B4-BE49-F238E27FC236}">
                  <a16:creationId xmlns:a16="http://schemas.microsoft.com/office/drawing/2014/main" id="{64EBDA8B-3A4A-447A-BCC4-DF3EE2DEC43C}"/>
                </a:ext>
              </a:extLst>
            </p:cNvPr>
            <p:cNvSpPr/>
            <p:nvPr/>
          </p:nvSpPr>
          <p:spPr>
            <a:xfrm>
              <a:off x="10912906" y="1811192"/>
              <a:ext cx="369383" cy="2222699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1D91130-CA73-40D7-BDE6-6EB9181C7C41}"/>
                </a:ext>
              </a:extLst>
            </p:cNvPr>
            <p:cNvSpPr txBox="1"/>
            <p:nvPr/>
          </p:nvSpPr>
          <p:spPr>
            <a:xfrm>
              <a:off x="11308496" y="2718915"/>
              <a:ext cx="7184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HOL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4897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373988" y="312570"/>
            <a:ext cx="11497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How developers resolves problems of HTTP 1.1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1589016" y="1934576"/>
            <a:ext cx="89934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Creating sprites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noProof="1">
                <a:latin typeface="HelveticaNeue" panose="00000400000000000000" pitchFamily="2" charset="0"/>
              </a:rPr>
              <a:t>Inlining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Joining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Sharing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09951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373988" y="312570"/>
            <a:ext cx="11497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How HTTP/2.0 resolves 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1589016" y="1934576"/>
            <a:ext cx="11264900" cy="3694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Request/Response multiplexing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Stream Prioritization</a:t>
            </a:r>
            <a:r>
              <a:rPr lang="ru-RU" sz="3200" dirty="0"/>
              <a:t> </a:t>
            </a:r>
            <a:r>
              <a:rPr lang="en-US" sz="3200" dirty="0">
                <a:latin typeface="HelveticaNeue" panose="00000400000000000000" pitchFamily="2" charset="0"/>
              </a:rPr>
              <a:t>and Dependency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Server Push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Header compression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94665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649493" y="283069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 Units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0F3E92-64EA-497A-985C-DFEAB6B56FCC}"/>
              </a:ext>
            </a:extLst>
          </p:cNvPr>
          <p:cNvSpPr/>
          <p:nvPr/>
        </p:nvSpPr>
        <p:spPr>
          <a:xfrm>
            <a:off x="461473" y="1222049"/>
            <a:ext cx="11297540" cy="1974078"/>
          </a:xfrm>
          <a:prstGeom prst="rect">
            <a:avLst/>
          </a:prstGeom>
          <a:solidFill>
            <a:srgbClr val="92D050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CONNECTION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341859-2359-4AA4-B488-972F23EE01D7}"/>
              </a:ext>
            </a:extLst>
          </p:cNvPr>
          <p:cNvSpPr/>
          <p:nvPr/>
        </p:nvSpPr>
        <p:spPr>
          <a:xfrm>
            <a:off x="666572" y="2133245"/>
            <a:ext cx="10700640" cy="493518"/>
          </a:xfrm>
          <a:prstGeom prst="rect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STREAM</a:t>
            </a:r>
          </a:p>
          <a:p>
            <a:pPr algn="ctr"/>
            <a:endParaRPr lang="en-US" b="1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83D9E1-839C-44E1-A654-36CD39D2D311}"/>
              </a:ext>
            </a:extLst>
          </p:cNvPr>
          <p:cNvSpPr/>
          <p:nvPr/>
        </p:nvSpPr>
        <p:spPr>
          <a:xfrm>
            <a:off x="666572" y="1317121"/>
            <a:ext cx="10700640" cy="493518"/>
          </a:xfrm>
          <a:prstGeom prst="rect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CA8888-53CA-49BB-97CC-21CF8C12294A}"/>
              </a:ext>
            </a:extLst>
          </p:cNvPr>
          <p:cNvSpPr/>
          <p:nvPr/>
        </p:nvSpPr>
        <p:spPr>
          <a:xfrm>
            <a:off x="1091470" y="1417709"/>
            <a:ext cx="2011680" cy="292337"/>
          </a:xfrm>
          <a:prstGeom prst="rect">
            <a:avLst/>
          </a:prstGeom>
          <a:solidFill>
            <a:srgbClr val="FEFED4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bIns="274320" rtlCol="0" anchor="ctr" anchorCtr="1"/>
          <a:lstStyle/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1B1DED-2E44-4CD6-8702-A3D5C3893B6F}"/>
              </a:ext>
            </a:extLst>
          </p:cNvPr>
          <p:cNvSpPr/>
          <p:nvPr/>
        </p:nvSpPr>
        <p:spPr>
          <a:xfrm>
            <a:off x="3716973" y="1417710"/>
            <a:ext cx="2011680" cy="292337"/>
          </a:xfrm>
          <a:prstGeom prst="rect">
            <a:avLst/>
          </a:prstGeom>
          <a:solidFill>
            <a:srgbClr val="FEFED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bIns="274320" rtlCol="0" anchor="ctr" anchorCtr="1"/>
          <a:lstStyle/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CBD8EF-9A0A-420E-BE90-F050F2C26D0A}"/>
              </a:ext>
            </a:extLst>
          </p:cNvPr>
          <p:cNvSpPr/>
          <p:nvPr/>
        </p:nvSpPr>
        <p:spPr>
          <a:xfrm>
            <a:off x="6324008" y="1416193"/>
            <a:ext cx="2011680" cy="292337"/>
          </a:xfrm>
          <a:prstGeom prst="rect">
            <a:avLst/>
          </a:prstGeom>
          <a:solidFill>
            <a:srgbClr val="FEFED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bIns="274320" rtlCol="0" anchor="ctr" anchorCtr="1"/>
          <a:lstStyle/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F422A9-CBD7-4F76-94CC-FA68FC40117E}"/>
              </a:ext>
            </a:extLst>
          </p:cNvPr>
          <p:cNvSpPr/>
          <p:nvPr/>
        </p:nvSpPr>
        <p:spPr>
          <a:xfrm>
            <a:off x="8892944" y="1417711"/>
            <a:ext cx="2011680" cy="292337"/>
          </a:xfrm>
          <a:prstGeom prst="rect">
            <a:avLst/>
          </a:prstGeom>
          <a:solidFill>
            <a:srgbClr val="FEFED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bIns="274320" rtlCol="0" anchor="ctr" anchorCtr="1"/>
          <a:lstStyle/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201A4-C86D-497E-AB8B-CB9C02219D4C}"/>
              </a:ext>
            </a:extLst>
          </p:cNvPr>
          <p:cNvSpPr txBox="1"/>
          <p:nvPr/>
        </p:nvSpPr>
        <p:spPr>
          <a:xfrm>
            <a:off x="494113" y="3550332"/>
            <a:ext cx="11264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/>
                </a:solidFill>
                <a:latin typeface="HelveticaNeue" panose="00000400000000000000" pitchFamily="2" charset="0"/>
              </a:rPr>
              <a:t>•  Connection </a:t>
            </a:r>
            <a:r>
              <a:rPr lang="en-US" sz="2800" dirty="0">
                <a:latin typeface="HelveticaNeue" panose="00000400000000000000" pitchFamily="2" charset="0"/>
              </a:rPr>
              <a:t>– single TCP connection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/>
                </a:solidFill>
                <a:latin typeface="HelveticaNeue" panose="00000400000000000000" pitchFamily="2" charset="0"/>
              </a:rPr>
              <a:t>•  Streams </a:t>
            </a:r>
            <a:r>
              <a:rPr lang="en-US" sz="2800" dirty="0">
                <a:latin typeface="HelveticaNeue" panose="00000400000000000000" pitchFamily="2" charset="0"/>
              </a:rPr>
              <a:t>- channel that carries messages in two directions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/>
                </a:solidFill>
                <a:latin typeface="HelveticaNeue" panose="00000400000000000000" pitchFamily="2" charset="0"/>
              </a:rPr>
              <a:t>•  Messages</a:t>
            </a:r>
            <a:r>
              <a:rPr lang="en-US" sz="2800" dirty="0">
                <a:latin typeface="HelveticaNeue" panose="00000400000000000000" pitchFamily="2" charset="0"/>
              </a:rPr>
              <a:t> - request or response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/>
                </a:solidFill>
                <a:latin typeface="HelveticaNeue" panose="00000400000000000000" pitchFamily="2" charset="0"/>
              </a:rPr>
              <a:t>•  Frames </a:t>
            </a:r>
            <a:r>
              <a:rPr lang="en-US" sz="2800" dirty="0">
                <a:latin typeface="HelveticaNeue" panose="00000400000000000000" pitchFamily="2" charset="0"/>
              </a:rPr>
              <a:t>– messages, which are broken down for sending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15549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625833" y="21977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Binary Framing</a:t>
            </a:r>
            <a:endParaRPr lang="ru-RU" sz="3200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052" name="Picture 4" descr="Картинки по запросу binary framing">
            <a:extLst>
              <a:ext uri="{FF2B5EF4-FFF2-40B4-BE49-F238E27FC236}">
                <a16:creationId xmlns:a16="http://schemas.microsoft.com/office/drawing/2014/main" id="{37D43459-B640-4713-B0F3-4E95E5B1D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0368">
            <a:off x="2469974" y="3280697"/>
            <a:ext cx="6940521" cy="376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4F531AC-D45B-4271-8B13-BBD55CEFDAA3}"/>
              </a:ext>
            </a:extLst>
          </p:cNvPr>
          <p:cNvGrpSpPr/>
          <p:nvPr/>
        </p:nvGrpSpPr>
        <p:grpSpPr>
          <a:xfrm>
            <a:off x="361835" y="1074688"/>
            <a:ext cx="11434779" cy="1939894"/>
            <a:chOff x="392905" y="1102406"/>
            <a:chExt cx="11434779" cy="1939894"/>
          </a:xfrm>
          <a:solidFill>
            <a:srgbClr val="00B050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C8959E4-C1B3-4208-9C57-296E1F59AA8D}"/>
                </a:ext>
              </a:extLst>
            </p:cNvPr>
            <p:cNvSpPr/>
            <p:nvPr/>
          </p:nvSpPr>
          <p:spPr>
            <a:xfrm>
              <a:off x="393208" y="1615154"/>
              <a:ext cx="11430000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STREAM IDENTIFIER (31)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212D9C-9D54-4338-9316-5B30FAD738D3}"/>
                </a:ext>
              </a:extLst>
            </p:cNvPr>
            <p:cNvSpPr/>
            <p:nvPr/>
          </p:nvSpPr>
          <p:spPr>
            <a:xfrm>
              <a:off x="393309" y="2127900"/>
              <a:ext cx="11430000" cy="914400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FRAME PAYLOADS (0..N)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DB3FA33-D829-432B-85F1-69D49A551131}"/>
                </a:ext>
              </a:extLst>
            </p:cNvPr>
            <p:cNvSpPr/>
            <p:nvPr/>
          </p:nvSpPr>
          <p:spPr>
            <a:xfrm>
              <a:off x="393107" y="1102407"/>
              <a:ext cx="5715000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Open Sans Semibold" panose="020B0706030804020204"/>
                </a:rPr>
                <a:t>LENGTH (24)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19FA581-515D-46E5-B327-CD85D182C9E1}"/>
                </a:ext>
              </a:extLst>
            </p:cNvPr>
            <p:cNvSpPr/>
            <p:nvPr/>
          </p:nvSpPr>
          <p:spPr>
            <a:xfrm>
              <a:off x="392905" y="1615153"/>
              <a:ext cx="538587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20D8C4-EE33-44CE-A684-34D7F517B6F1}"/>
                </a:ext>
              </a:extLst>
            </p:cNvPr>
            <p:cNvSpPr/>
            <p:nvPr/>
          </p:nvSpPr>
          <p:spPr>
            <a:xfrm>
              <a:off x="6095693" y="1102406"/>
              <a:ext cx="2862072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TYPE (8)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CF376CA-B8CD-4140-BA63-6BE6262BC49E}"/>
                </a:ext>
              </a:extLst>
            </p:cNvPr>
            <p:cNvSpPr/>
            <p:nvPr/>
          </p:nvSpPr>
          <p:spPr>
            <a:xfrm>
              <a:off x="8965612" y="1102406"/>
              <a:ext cx="2862072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FLAGS (8)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3489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244333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Type of Frames in HTTP/2.0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558421" y="1218066"/>
            <a:ext cx="1141066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DATA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transport HTTP message bodies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HEADERS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communicate header fields for a stream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PRIORITY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communicate sender-advised priority of a stream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RST_STREAM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signal termination of a stream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SETTINGS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communicate configuration parameters for the connection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endParaRPr lang="en-US" sz="2400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81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531128" y="1177121"/>
            <a:ext cx="114106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PUSH_PROMISE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signal a promise to serve the referenced resource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PING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measure the roundtrip time and perform "liveness" checks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GOAWAY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inform the peer to stop creating streams for current connection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WINDOW_UPDATE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implement flow stream and connection flow control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CONTINUATION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continue a sequence of header block fragments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B45F6-9B5B-432A-BEE5-4918BA3D7239}"/>
              </a:ext>
            </a:extLst>
          </p:cNvPr>
          <p:cNvSpPr txBox="1"/>
          <p:nvPr/>
        </p:nvSpPr>
        <p:spPr>
          <a:xfrm>
            <a:off x="2552700" y="244333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Type of Frames in HTTP/2.0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23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HTTP/2.0 HEADLINE FEATURE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C452CA-68DC-405D-B76A-6D53ECAE9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65647"/>
              </p:ext>
            </p:extLst>
          </p:nvPr>
        </p:nvGraphicFramePr>
        <p:xfrm>
          <a:off x="3796874" y="2121176"/>
          <a:ext cx="4572000" cy="31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871578372"/>
                    </a:ext>
                  </a:extLst>
                </a:gridCol>
              </a:tblGrid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spc="140" baseline="0" dirty="0">
                          <a:solidFill>
                            <a:schemeClr val="tx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Multiplexing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15548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96561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Flow control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598006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Header compression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86425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Server push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16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967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A4F122-CDBE-43A1-9CDF-75CD581EB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430552"/>
              </p:ext>
            </p:extLst>
          </p:nvPr>
        </p:nvGraphicFramePr>
        <p:xfrm>
          <a:off x="3796874" y="2121176"/>
          <a:ext cx="4572000" cy="31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871578372"/>
                    </a:ext>
                  </a:extLst>
                </a:gridCol>
              </a:tblGrid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solidFill>
                            <a:schemeClr val="bg1"/>
                          </a:solidFill>
                          <a:latin typeface="HelveticaNeue" panose="00000400000000000000" pitchFamily="2" charset="0"/>
                        </a:rPr>
                        <a:t>Multiplexing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15548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96561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Flow control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598006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Header compression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86425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Server push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1639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4888E25-B00B-4D2C-84A3-B417D4005E1D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HTTP/2.0 HEADLINE FEATURE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91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E62D7F-B2E3-4763-BB11-88EC8E40733A}"/>
              </a:ext>
            </a:extLst>
          </p:cNvPr>
          <p:cNvSpPr txBox="1"/>
          <p:nvPr/>
        </p:nvSpPr>
        <p:spPr>
          <a:xfrm>
            <a:off x="2539052" y="285274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HOW WE GOT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2D14ED-FE4B-44E7-8B4A-94A3A1078EBB}"/>
              </a:ext>
            </a:extLst>
          </p:cNvPr>
          <p:cNvCxnSpPr/>
          <p:nvPr/>
        </p:nvCxnSpPr>
        <p:spPr>
          <a:xfrm>
            <a:off x="805215" y="3862317"/>
            <a:ext cx="10658901" cy="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26259E0-B48A-40F0-8518-79251F4985B0}"/>
              </a:ext>
            </a:extLst>
          </p:cNvPr>
          <p:cNvSpPr/>
          <p:nvPr/>
        </p:nvSpPr>
        <p:spPr>
          <a:xfrm>
            <a:off x="657794" y="3725838"/>
            <a:ext cx="286603" cy="28660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5FB87A-F1D7-41D1-947C-09D98444996D}"/>
              </a:ext>
            </a:extLst>
          </p:cNvPr>
          <p:cNvSpPr/>
          <p:nvPr/>
        </p:nvSpPr>
        <p:spPr>
          <a:xfrm>
            <a:off x="3025677" y="3725838"/>
            <a:ext cx="286603" cy="28660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C31881-63EB-4B1E-A0D3-186BBDE569AC}"/>
              </a:ext>
            </a:extLst>
          </p:cNvPr>
          <p:cNvSpPr/>
          <p:nvPr/>
        </p:nvSpPr>
        <p:spPr>
          <a:xfrm>
            <a:off x="4906935" y="3719014"/>
            <a:ext cx="286603" cy="28660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334369-3727-4C25-949E-1289D3A2D944}"/>
              </a:ext>
            </a:extLst>
          </p:cNvPr>
          <p:cNvSpPr/>
          <p:nvPr/>
        </p:nvSpPr>
        <p:spPr>
          <a:xfrm>
            <a:off x="8289016" y="3725838"/>
            <a:ext cx="286603" cy="28660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06BBD5-E4DC-4C1F-96E8-928F9FB80744}"/>
              </a:ext>
            </a:extLst>
          </p:cNvPr>
          <p:cNvSpPr/>
          <p:nvPr/>
        </p:nvSpPr>
        <p:spPr>
          <a:xfrm>
            <a:off x="11180637" y="3719015"/>
            <a:ext cx="286603" cy="28660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493376FE-C166-4DCC-8903-B3F55A55312C}"/>
              </a:ext>
            </a:extLst>
          </p:cNvPr>
          <p:cNvSpPr/>
          <p:nvPr/>
        </p:nvSpPr>
        <p:spPr>
          <a:xfrm>
            <a:off x="773799" y="1436423"/>
            <a:ext cx="1873866" cy="1595095"/>
          </a:xfrm>
          <a:prstGeom prst="wedgeRoundRectCallout">
            <a:avLst>
              <a:gd name="adj1" fmla="val -47518"/>
              <a:gd name="adj2" fmla="val 94069"/>
              <a:gd name="adj3" fmla="val 16667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3d extrusionH="57150">
              <a:bevelT w="69850" h="69850" prst="divot"/>
            </a:sp3d>
          </a:bodyPr>
          <a:lstStyle/>
          <a:p>
            <a:pPr algn="ctr"/>
            <a:r>
              <a:rPr lang="en-US" sz="4800" dirty="0">
                <a:solidFill>
                  <a:schemeClr val="accent4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1991</a:t>
            </a:r>
            <a:endParaRPr lang="en-US" sz="4400" dirty="0">
              <a:solidFill>
                <a:schemeClr val="accent4">
                  <a:lumMod val="7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HTTP 0.9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C674999A-6894-4790-AD8B-34A6F2668E73}"/>
              </a:ext>
            </a:extLst>
          </p:cNvPr>
          <p:cNvSpPr/>
          <p:nvPr/>
        </p:nvSpPr>
        <p:spPr>
          <a:xfrm rot="10800000" flipV="1">
            <a:off x="2492826" y="4841546"/>
            <a:ext cx="1875600" cy="1596789"/>
          </a:xfrm>
          <a:prstGeom prst="wedgeRoundRectCallout">
            <a:avLst>
              <a:gd name="adj1" fmla="val 14688"/>
              <a:gd name="adj2" fmla="val -103367"/>
              <a:gd name="adj3" fmla="val 16667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3d extrusionH="57150">
              <a:bevelT w="69850" h="69850" prst="divot"/>
            </a:sp3d>
          </a:bodyPr>
          <a:lstStyle/>
          <a:p>
            <a:pPr algn="ctr"/>
            <a:r>
              <a:rPr lang="en-US" sz="4800" dirty="0">
                <a:solidFill>
                  <a:schemeClr val="accent4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1996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HTTP 1.0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6549C909-D4A9-4F3A-9A69-62FFD760A1B3}"/>
              </a:ext>
            </a:extLst>
          </p:cNvPr>
          <p:cNvSpPr/>
          <p:nvPr/>
        </p:nvSpPr>
        <p:spPr>
          <a:xfrm>
            <a:off x="7098813" y="4841546"/>
            <a:ext cx="1875600" cy="1596789"/>
          </a:xfrm>
          <a:prstGeom prst="wedgeRoundRectCallout">
            <a:avLst>
              <a:gd name="adj1" fmla="val 21035"/>
              <a:gd name="adj2" fmla="val -101659"/>
              <a:gd name="adj3" fmla="val 16667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3d extrusionH="57150">
              <a:bevelT w="69850" h="69850" prst="divot"/>
            </a:sp3d>
          </a:bodyPr>
          <a:lstStyle/>
          <a:p>
            <a:pPr algn="ctr"/>
            <a:r>
              <a:rPr lang="en-US" sz="4800" dirty="0">
                <a:solidFill>
                  <a:schemeClr val="accent4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2009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SPDY 1.0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865E80A1-4F57-4642-9C7F-9E5CC1999CB8}"/>
              </a:ext>
            </a:extLst>
          </p:cNvPr>
          <p:cNvSpPr/>
          <p:nvPr/>
        </p:nvSpPr>
        <p:spPr>
          <a:xfrm>
            <a:off x="4870163" y="1434729"/>
            <a:ext cx="1875600" cy="1594800"/>
          </a:xfrm>
          <a:prstGeom prst="wedgeRoundRectCallout">
            <a:avLst>
              <a:gd name="adj1" fmla="val -39266"/>
              <a:gd name="adj2" fmla="val 94923"/>
              <a:gd name="adj3" fmla="val 16667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3d extrusionH="57150">
              <a:bevelT w="69850" h="69850" prst="divot"/>
            </a:sp3d>
          </a:bodyPr>
          <a:lstStyle/>
          <a:p>
            <a:pPr algn="ctr"/>
            <a:r>
              <a:rPr lang="en-US" sz="4800" dirty="0">
                <a:solidFill>
                  <a:schemeClr val="accent4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1999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HTTP 1.1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5B0A5AB4-BAC4-48F7-9CE0-039843E85F00}"/>
              </a:ext>
            </a:extLst>
          </p:cNvPr>
          <p:cNvSpPr/>
          <p:nvPr/>
        </p:nvSpPr>
        <p:spPr>
          <a:xfrm>
            <a:off x="9371739" y="1436423"/>
            <a:ext cx="1875600" cy="1596789"/>
          </a:xfrm>
          <a:prstGeom prst="wedgeRoundRectCallout">
            <a:avLst>
              <a:gd name="adj1" fmla="val 52773"/>
              <a:gd name="adj2" fmla="val 93214"/>
              <a:gd name="adj3" fmla="val 16667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3d extrusionH="57150">
              <a:bevelT w="69850" h="69850" prst="divot"/>
            </a:sp3d>
          </a:bodyPr>
          <a:lstStyle/>
          <a:p>
            <a:pPr algn="ctr"/>
            <a:r>
              <a:rPr lang="en-US" sz="4800" dirty="0">
                <a:solidFill>
                  <a:schemeClr val="accent4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2015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HTTP 2.0</a:t>
            </a:r>
          </a:p>
        </p:txBody>
      </p:sp>
    </p:spTree>
    <p:extLst>
      <p:ext uri="{BB962C8B-B14F-4D97-AF65-F5344CB8AC3E}">
        <p14:creationId xmlns:p14="http://schemas.microsoft.com/office/powerpoint/2010/main" val="2550444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"/>
                            </p:stCondLst>
                            <p:childTnLst>
                              <p:par>
                                <p:cTn id="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5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"/>
                            </p:stCondLst>
                            <p:childTnLst>
                              <p:par>
                                <p:cTn id="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"/>
                            </p:stCondLst>
                            <p:childTnLst>
                              <p:par>
                                <p:cTn id="1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00"/>
                            </p:stCondLst>
                            <p:childTnLst>
                              <p:par>
                                <p:cTn id="1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"/>
                            </p:stCondLst>
                            <p:childTnLst>
                              <p:par>
                                <p:cTn id="1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5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200"/>
                            </p:stCondLst>
                            <p:childTnLst>
                              <p:par>
                                <p:cTn id="1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1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50"/>
                            </p:stCondLst>
                            <p:childTnLst>
                              <p:par>
                                <p:cTn id="1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650"/>
                            </p:stCondLst>
                            <p:childTnLst>
                              <p:par>
                                <p:cTn id="1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800"/>
                            </p:stCondLst>
                            <p:childTnLst>
                              <p:par>
                                <p:cTn id="1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1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950"/>
                            </p:stCondLst>
                            <p:childTnLst>
                              <p:par>
                                <p:cTn id="1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1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100"/>
                            </p:stCondLst>
                            <p:childTnLst>
                              <p:par>
                                <p:cTn id="1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250"/>
                            </p:stCondLst>
                            <p:childTnLst>
                              <p:par>
                                <p:cTn id="1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uiExpand="1" build="p" animBg="1"/>
      <p:bldP spid="13" grpId="1" build="allAtOnce" animBg="1"/>
      <p:bldP spid="14" grpId="0" uiExpand="1" build="p" animBg="1"/>
      <p:bldP spid="14" grpId="1" build="allAtOnce" animBg="1"/>
      <p:bldP spid="16" grpId="0" build="p" animBg="1"/>
      <p:bldP spid="16" grpId="1" uiExpand="1" build="allAtOnce" animBg="1"/>
      <p:bldP spid="18" grpId="0" build="p" animBg="1"/>
      <p:bldP spid="18" grpId="1" uiExpand="1" build="allAtOnce" animBg="1"/>
      <p:bldP spid="19" grpId="0" build="p" animBg="1"/>
      <p:bldP spid="19" grpId="1" uiExpand="1" build="allAtOnce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610551" y="298925"/>
            <a:ext cx="11167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Request/Response Multiplexing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3497D-335C-4A88-A763-577DC3673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52" y="1384717"/>
            <a:ext cx="11603069" cy="2505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86DCA1-7D12-483D-932C-05C80BAC5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17" y="4284460"/>
            <a:ext cx="11603069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8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488406" y="449050"/>
            <a:ext cx="11227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Request/Response Multiplexing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0242" name="Picture 2" descr="Image result for http 2.0 framing">
            <a:extLst>
              <a:ext uri="{FF2B5EF4-FFF2-40B4-BE49-F238E27FC236}">
                <a16:creationId xmlns:a16="http://schemas.microsoft.com/office/drawing/2014/main" id="{D25F483C-C464-4F69-90A8-CBB609B8A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06" y="2196434"/>
            <a:ext cx="11227888" cy="309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990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576430" y="257978"/>
            <a:ext cx="11065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-15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Maximum concurrent open TCP connections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A47191-80C4-4A3B-A33D-DC6EE3315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17773"/>
              </p:ext>
            </p:extLst>
          </p:nvPr>
        </p:nvGraphicFramePr>
        <p:xfrm>
          <a:off x="1055077" y="1448972"/>
          <a:ext cx="10107818" cy="453886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165714">
                  <a:extLst>
                    <a:ext uri="{9D8B030D-6E8A-4147-A177-3AD203B41FA5}">
                      <a16:colId xmlns:a16="http://schemas.microsoft.com/office/drawing/2014/main" val="1772137923"/>
                    </a:ext>
                  </a:extLst>
                </a:gridCol>
                <a:gridCol w="4942104">
                  <a:extLst>
                    <a:ext uri="{9D8B030D-6E8A-4147-A177-3AD203B41FA5}">
                      <a16:colId xmlns:a16="http://schemas.microsoft.com/office/drawing/2014/main" val="2934132271"/>
                    </a:ext>
                  </a:extLst>
                </a:gridCol>
              </a:tblGrid>
              <a:tr h="10967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Browser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1" i="0" kern="1200" dirty="0">
                          <a:solidFill>
                            <a:schemeClr val="lt1"/>
                          </a:solidFill>
                          <a:effectLst/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Parallel connections per hostname</a:t>
                      </a:r>
                      <a:endParaRPr lang="en-US" sz="2800" dirty="0">
                        <a:latin typeface="HelveticaNeue" panose="000004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178171"/>
                  </a:ext>
                </a:extLst>
              </a:tr>
              <a:tr h="601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Chrome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507985"/>
                  </a:ext>
                </a:extLst>
              </a:tr>
              <a:tr h="601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Firefox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834941"/>
                  </a:ext>
                </a:extLst>
              </a:tr>
              <a:tr h="300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Opera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6754835"/>
                  </a:ext>
                </a:extLst>
              </a:tr>
              <a:tr h="300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Safari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6061869"/>
                  </a:ext>
                </a:extLst>
              </a:tr>
              <a:tr h="601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Internet Explorer 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3738671"/>
                  </a:ext>
                </a:extLst>
              </a:tr>
              <a:tr h="601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Microsoft Edge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169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612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 1.1 round-trip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999F78-6EE7-4617-B5B1-516F2A674CAE}"/>
              </a:ext>
            </a:extLst>
          </p:cNvPr>
          <p:cNvGrpSpPr/>
          <p:nvPr/>
        </p:nvGrpSpPr>
        <p:grpSpPr>
          <a:xfrm>
            <a:off x="423649" y="2120726"/>
            <a:ext cx="11549276" cy="3239722"/>
            <a:chOff x="423649" y="1498426"/>
            <a:chExt cx="11302425" cy="323972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0FEC6A-0C97-48B2-9FF1-94C97658798A}"/>
                </a:ext>
              </a:extLst>
            </p:cNvPr>
            <p:cNvGrpSpPr/>
            <p:nvPr/>
          </p:nvGrpSpPr>
          <p:grpSpPr>
            <a:xfrm>
              <a:off x="423649" y="1498426"/>
              <a:ext cx="4258102" cy="1907999"/>
              <a:chOff x="900752" y="3671249"/>
              <a:chExt cx="4258102" cy="179792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B44B740-B086-4428-ACD7-B819ED51501D}"/>
                  </a:ext>
                </a:extLst>
              </p:cNvPr>
              <p:cNvSpPr/>
              <p:nvPr/>
            </p:nvSpPr>
            <p:spPr>
              <a:xfrm>
                <a:off x="900752" y="4121624"/>
                <a:ext cx="4258102" cy="1347547"/>
              </a:xfrm>
              <a:prstGeom prst="rect">
                <a:avLst/>
              </a:prstGeom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bIns="108000" rtlCol="0" anchor="b"/>
              <a:lstStyle/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Host:</a:t>
                </a:r>
                <a:r>
                  <a:rPr lang="en-US" sz="2000" b="1" noProof="1">
                    <a:latin typeface="HelveticaNeue" panose="00000400000000000000" pitchFamily="2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maven.apache.org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SecurityToken:</a:t>
                </a:r>
                <a:r>
                  <a:rPr lang="en-US" sz="2000" b="1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j13c72208c9u5fa2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Accept:</a:t>
                </a:r>
                <a:r>
                  <a:rPr lang="en-US" sz="2000" b="1" noProof="1">
                    <a:latin typeface="HelveticaNeue" panose="00000400000000000000" pitchFamily="2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application/json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Accept-Encoding:</a:t>
                </a:r>
                <a:r>
                  <a: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gzip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5C40D37-622C-4828-961C-C9F93705B6F5}"/>
                  </a:ext>
                </a:extLst>
              </p:cNvPr>
              <p:cNvSpPr/>
              <p:nvPr/>
            </p:nvSpPr>
            <p:spPr>
              <a:xfrm>
                <a:off x="900752" y="3671249"/>
                <a:ext cx="4258102" cy="450376"/>
              </a:xfrm>
              <a:prstGeom prst="rect">
                <a:avLst/>
              </a:prstGeom>
              <a:solidFill>
                <a:srgbClr val="00B0F0"/>
              </a:solidFill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spc="130" dirty="0">
                    <a:solidFill>
                      <a:schemeClr val="bg1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GET /install.html  HTTP/1.1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1228FD-47C1-4FA2-892A-FF722C440707}"/>
                </a:ext>
              </a:extLst>
            </p:cNvPr>
            <p:cNvGrpSpPr/>
            <p:nvPr/>
          </p:nvGrpSpPr>
          <p:grpSpPr>
            <a:xfrm>
              <a:off x="5861050" y="1498429"/>
              <a:ext cx="5865024" cy="3239719"/>
              <a:chOff x="5769513" y="781713"/>
              <a:chExt cx="5865024" cy="323971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28CDEED8-CE31-4F5E-9337-2790818D3752}"/>
                  </a:ext>
                </a:extLst>
              </p:cNvPr>
              <p:cNvGrpSpPr/>
              <p:nvPr/>
            </p:nvGrpSpPr>
            <p:grpSpPr>
              <a:xfrm>
                <a:off x="5769513" y="781713"/>
                <a:ext cx="5865024" cy="2536997"/>
                <a:chOff x="900752" y="3671249"/>
                <a:chExt cx="4258102" cy="2390631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A3BB153-7CE1-4638-AF0A-5541D445CCF9}"/>
                    </a:ext>
                  </a:extLst>
                </p:cNvPr>
                <p:cNvSpPr/>
                <p:nvPr/>
              </p:nvSpPr>
              <p:spPr>
                <a:xfrm>
                  <a:off x="900752" y="4121623"/>
                  <a:ext cx="4258102" cy="1940257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bIns="108000" rtlCol="0" anchor="ctr"/>
                <a:lstStyle/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Content-Length: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327</a:t>
                  </a:r>
                  <a:endParaRPr lang="en-US" sz="2000" noProof="1">
                    <a:latin typeface="HelveticaNeue" panose="00000400000000000000" pitchFamily="2" charset="0"/>
                  </a:endParaRP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Cache-Control:</a:t>
                  </a:r>
                  <a:r>
                    <a:rPr lang="en-US" sz="2000" b="1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private, max-age=60, s-maxage=0</a:t>
                  </a: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Vary:</a:t>
                  </a:r>
                  <a:r>
                    <a:rPr lang="en-US" sz="2000" b="1" noProof="1">
                      <a:latin typeface="HelveticaNeue" panose="00000400000000000000" pitchFamily="2" charset="0"/>
                    </a:rPr>
                    <a:t> </a:t>
                  </a:r>
                  <a:r>
                    <a:rPr lang="en-US" sz="2000" noProof="1">
                      <a:latin typeface="HelveticaNeue" panose="00000400000000000000" pitchFamily="2" charset="0"/>
                    </a:rPr>
                    <a:t>SecurityToken</a:t>
                  </a: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Date: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Wed, 17 Jan 2018 21:31:57 GMT</a:t>
                  </a: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Content-Type: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application/json</a:t>
                  </a: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Content-Encoding: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gzip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AF593AA-A8EE-42CF-972B-12CE5239B913}"/>
                    </a:ext>
                  </a:extLst>
                </p:cNvPr>
                <p:cNvSpPr/>
                <p:nvPr/>
              </p:nvSpPr>
              <p:spPr>
                <a:xfrm>
                  <a:off x="900752" y="3671249"/>
                  <a:ext cx="4258102" cy="450376"/>
                </a:xfrm>
                <a:prstGeom prst="rect">
                  <a:avLst/>
                </a:prstGeom>
                <a:solidFill>
                  <a:srgbClr val="FF873D"/>
                </a:solidFill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spc="130" dirty="0">
                      <a:solidFill>
                        <a:schemeClr val="bg1"/>
                      </a:solidFill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GET /install HTTP/1.1</a:t>
                  </a:r>
                </a:p>
              </p:txBody>
            </p: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3F04B5-3CBE-44E0-8612-DCF0EBF1F466}"/>
                  </a:ext>
                </a:extLst>
              </p:cNvPr>
              <p:cNvSpPr/>
              <p:nvPr/>
            </p:nvSpPr>
            <p:spPr>
              <a:xfrm>
                <a:off x="5769513" y="3313824"/>
                <a:ext cx="5865024" cy="707608"/>
              </a:xfrm>
              <a:prstGeom prst="rect">
                <a:avLst/>
              </a:prstGeom>
              <a:solidFill>
                <a:srgbClr val="E1E2C4"/>
              </a:solidFill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spc="13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GZIPPED DATA</a:t>
                </a: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492F591-A856-470D-AF5F-A06B4C83A31E}"/>
                </a:ext>
              </a:extLst>
            </p:cNvPr>
            <p:cNvCxnSpPr>
              <a:stCxn id="5" idx="3"/>
              <a:endCxn id="9" idx="1"/>
            </p:cNvCxnSpPr>
            <p:nvPr/>
          </p:nvCxnSpPr>
          <p:spPr>
            <a:xfrm>
              <a:off x="4681751" y="1737401"/>
              <a:ext cx="1179299" cy="2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1847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D9D97CD-8F35-423E-A488-268EF04B780D}"/>
              </a:ext>
            </a:extLst>
          </p:cNvPr>
          <p:cNvSpPr txBox="1"/>
          <p:nvPr/>
        </p:nvSpPr>
        <p:spPr>
          <a:xfrm>
            <a:off x="2641600" y="268184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 round-trip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E94A2BE-1AEA-4575-8971-17922EBCC7D8}"/>
              </a:ext>
            </a:extLst>
          </p:cNvPr>
          <p:cNvGrpSpPr/>
          <p:nvPr/>
        </p:nvGrpSpPr>
        <p:grpSpPr>
          <a:xfrm>
            <a:off x="170989" y="1015831"/>
            <a:ext cx="11725736" cy="5221317"/>
            <a:chOff x="237664" y="1025356"/>
            <a:chExt cx="11725736" cy="522131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1999F78-6EE7-4617-B5B1-516F2A674CAE}"/>
                </a:ext>
              </a:extLst>
            </p:cNvPr>
            <p:cNvGrpSpPr/>
            <p:nvPr/>
          </p:nvGrpSpPr>
          <p:grpSpPr>
            <a:xfrm>
              <a:off x="237664" y="1025356"/>
              <a:ext cx="11725736" cy="5221317"/>
              <a:chOff x="423649" y="1498428"/>
              <a:chExt cx="11302425" cy="369083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ED0FEC6A-0C97-48B2-9FF1-94C97658798A}"/>
                  </a:ext>
                </a:extLst>
              </p:cNvPr>
              <p:cNvGrpSpPr/>
              <p:nvPr/>
            </p:nvGrpSpPr>
            <p:grpSpPr>
              <a:xfrm>
                <a:off x="423649" y="1498428"/>
                <a:ext cx="4258102" cy="2224258"/>
                <a:chOff x="900752" y="3671250"/>
                <a:chExt cx="4258102" cy="2095935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B44B740-B086-4428-ACD7-B819ED51501D}"/>
                    </a:ext>
                  </a:extLst>
                </p:cNvPr>
                <p:cNvSpPr/>
                <p:nvPr/>
              </p:nvSpPr>
              <p:spPr>
                <a:xfrm>
                  <a:off x="900752" y="4428482"/>
                  <a:ext cx="4258102" cy="133870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bIns="108000" rtlCol="0" anchor="b"/>
                <a:lstStyle/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:method:</a:t>
                  </a:r>
                  <a:r>
                    <a:rPr lang="en-US" sz="2000" b="1" noProof="1">
                      <a:latin typeface="HelveticaNeue" panose="00000400000000000000" pitchFamily="2" charset="0"/>
                    </a:rPr>
                    <a:t> </a:t>
                  </a:r>
                  <a:r>
                    <a:rPr lang="en-US" sz="2000" noProof="1">
                      <a:latin typeface="HelveticaNeue" panose="00000400000000000000" pitchFamily="2" charset="0"/>
                    </a:rPr>
                    <a:t>GET</a:t>
                  </a: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:authority: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</a:t>
                  </a:r>
                  <a:r>
                    <a:rPr lang="en-US" sz="2000" noProof="1">
                      <a:latin typeface="HelveticaNeue" panose="00000400000000000000" pitchFamily="2" charset="0"/>
                    </a:rPr>
                    <a:t>maven.apache.org</a:t>
                  </a:r>
                  <a:endPara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endParaRP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:path:</a:t>
                  </a:r>
                  <a:r>
                    <a:rPr lang="en-US" sz="2000" b="1" noProof="1">
                      <a:latin typeface="HelveticaNeue" panose="00000400000000000000" pitchFamily="2" charset="0"/>
                    </a:rPr>
                    <a:t> </a:t>
                  </a:r>
                  <a:r>
                    <a:rPr lang="en-US" sz="2000" noProof="1">
                      <a:latin typeface="HelveticaNeue" panose="00000400000000000000" pitchFamily="2" charset="0"/>
                    </a:rPr>
                    <a:t>/install.html</a:t>
                  </a: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securitytoken: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j13c72208c9u5fa2</a:t>
                  </a:r>
                  <a:endParaRPr lang="en-US" sz="2000" noProof="1">
                    <a:latin typeface="HelveticaNeue" panose="00000400000000000000" pitchFamily="2" charset="0"/>
                  </a:endParaRP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accept:</a:t>
                  </a:r>
                  <a:r>
                    <a:rPr lang="en-US" sz="2000" b="1" noProof="1">
                      <a:latin typeface="HelveticaNeue" panose="00000400000000000000" pitchFamily="2" charset="0"/>
                    </a:rPr>
                    <a:t> </a:t>
                  </a:r>
                  <a:r>
                    <a:rPr lang="en-US" sz="2000" noProof="1">
                      <a:latin typeface="HelveticaNeue" panose="00000400000000000000" pitchFamily="2" charset="0"/>
                    </a:rPr>
                    <a:t>application/json</a:t>
                  </a: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accept-Encoding: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</a:t>
                  </a:r>
                  <a:r>
                    <a:rPr lang="en-US" sz="2000" noProof="1">
                      <a:latin typeface="HelveticaNeue" panose="00000400000000000000" pitchFamily="2" charset="0"/>
                    </a:rPr>
                    <a:t>gzip</a:t>
                  </a: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15C40D37-622C-4828-961C-C9F93705B6F5}"/>
                    </a:ext>
                  </a:extLst>
                </p:cNvPr>
                <p:cNvSpPr/>
                <p:nvPr/>
              </p:nvSpPr>
              <p:spPr>
                <a:xfrm>
                  <a:off x="900752" y="3671250"/>
                  <a:ext cx="4258102" cy="791323"/>
                </a:xfrm>
                <a:prstGeom prst="rect">
                  <a:avLst/>
                </a:prstGeom>
                <a:solidFill>
                  <a:srgbClr val="00B0F0"/>
                </a:solidFill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pc="130" dirty="0">
                      <a:solidFill>
                        <a:schemeClr val="bg1"/>
                      </a:solidFill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HEADERS</a:t>
                  </a:r>
                </a:p>
                <a:p>
                  <a:r>
                    <a:rPr lang="en-US" spc="130" dirty="0">
                      <a:solidFill>
                        <a:schemeClr val="bg1"/>
                      </a:solidFill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Stream: 3</a:t>
                  </a:r>
                </a:p>
                <a:p>
                  <a:r>
                    <a:rPr lang="en-US" spc="130" dirty="0">
                      <a:solidFill>
                        <a:schemeClr val="bg1"/>
                      </a:solidFill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Flags: END_HEADERS, END_STREAM</a:t>
                  </a: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311228FD-47C1-4FA2-892A-FF722C440707}"/>
                  </a:ext>
                </a:extLst>
              </p:cNvPr>
              <p:cNvGrpSpPr/>
              <p:nvPr/>
            </p:nvGrpSpPr>
            <p:grpSpPr>
              <a:xfrm>
                <a:off x="5861050" y="1498428"/>
                <a:ext cx="5865024" cy="3690835"/>
                <a:chOff x="5769513" y="781712"/>
                <a:chExt cx="5865024" cy="3690835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28CDEED8-CE31-4F5E-9337-2790818D3752}"/>
                    </a:ext>
                  </a:extLst>
                </p:cNvPr>
                <p:cNvGrpSpPr/>
                <p:nvPr/>
              </p:nvGrpSpPr>
              <p:grpSpPr>
                <a:xfrm>
                  <a:off x="5769513" y="781712"/>
                  <a:ext cx="5865024" cy="2412958"/>
                  <a:chOff x="900752" y="3671249"/>
                  <a:chExt cx="4258102" cy="2273748"/>
                </a:xfrm>
              </p:grpSpPr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A3BB153-7CE1-4638-AF0A-5541D445CCF9}"/>
                      </a:ext>
                    </a:extLst>
                  </p:cNvPr>
                  <p:cNvSpPr/>
                  <p:nvPr/>
                </p:nvSpPr>
                <p:spPr>
                  <a:xfrm>
                    <a:off x="900752" y="4428481"/>
                    <a:ext cx="4258102" cy="1516516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bIns="108000" rtlCol="0" anchor="ctr"/>
                  <a:lstStyle/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:status: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200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content-Length: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327</a:t>
                    </a:r>
                    <a:endParaRPr lang="en-US" sz="2000" noProof="1">
                      <a:latin typeface="HelveticaNeue" panose="00000400000000000000" pitchFamily="2" charset="0"/>
                    </a:endParaRP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cache-Control:</a:t>
                    </a:r>
                    <a:r>
                      <a:rPr lang="en-US" sz="2000" b="1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private, max-age=60, s-maxage=0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vary:</a:t>
                    </a:r>
                    <a:r>
                      <a:rPr lang="en-US" sz="2000" b="1" noProof="1">
                        <a:latin typeface="HelveticaNeue" panose="00000400000000000000" pitchFamily="2" charset="0"/>
                      </a:rPr>
                      <a:t> </a:t>
                    </a:r>
                    <a:r>
                      <a:rPr lang="en-US" sz="2000" noProof="1">
                        <a:latin typeface="HelveticaNeue" panose="00000400000000000000" pitchFamily="2" charset="0"/>
                      </a:rPr>
                      <a:t>SecurityToken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date: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Wed, 17 Jan 2018 21:31:57 GMT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content-Type: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application/json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content-Encoding: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gzip</a:t>
                    </a: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BAF593AA-A8EE-42CF-972B-12CE5239B913}"/>
                      </a:ext>
                    </a:extLst>
                  </p:cNvPr>
                  <p:cNvSpPr/>
                  <p:nvPr/>
                </p:nvSpPr>
                <p:spPr>
                  <a:xfrm>
                    <a:off x="900752" y="3671249"/>
                    <a:ext cx="4258102" cy="757232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/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</a:t>
                    </a:r>
                  </a:p>
                </p:txBody>
              </p:sp>
            </p:grp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A3F04B5-3CBE-44E0-8612-DCF0EBF1F466}"/>
                    </a:ext>
                  </a:extLst>
                </p:cNvPr>
                <p:cNvSpPr/>
                <p:nvPr/>
              </p:nvSpPr>
              <p:spPr>
                <a:xfrm>
                  <a:off x="5769513" y="3994597"/>
                  <a:ext cx="5865024" cy="477950"/>
                </a:xfrm>
                <a:prstGeom prst="rect">
                  <a:avLst/>
                </a:prstGeom>
                <a:solidFill>
                  <a:srgbClr val="E1E2C4"/>
                </a:solidFill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spc="13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GZIPPED DATA</a:t>
                  </a:r>
                </a:p>
              </p:txBody>
            </p:sp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492F591-A856-470D-AF5F-A06B4C83A31E}"/>
                  </a:ext>
                </a:extLst>
              </p:cNvPr>
              <p:cNvCxnSpPr>
                <a:cxnSpLocks/>
                <a:stCxn id="5" idx="3"/>
                <a:endCxn id="9" idx="1"/>
              </p:cNvCxnSpPr>
              <p:nvPr/>
            </p:nvCxnSpPr>
            <p:spPr>
              <a:xfrm flipV="1">
                <a:off x="4681751" y="1900225"/>
                <a:ext cx="1179300" cy="18089"/>
              </a:xfrm>
              <a:prstGeom prst="straightConnector1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A84C69-E0CC-4FF0-9291-E63D9941E6C9}"/>
                </a:ext>
              </a:extLst>
            </p:cNvPr>
            <p:cNvSpPr/>
            <p:nvPr/>
          </p:nvSpPr>
          <p:spPr>
            <a:xfrm>
              <a:off x="5878713" y="4433711"/>
              <a:ext cx="6084687" cy="1136820"/>
            </a:xfrm>
            <a:prstGeom prst="rect">
              <a:avLst/>
            </a:prstGeom>
            <a:solidFill>
              <a:srgbClr val="FF873D"/>
            </a:solidFill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spc="130" dirty="0">
                  <a:solidFill>
                    <a:schemeClr val="bg1"/>
                  </a:solidFill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DATA</a:t>
              </a:r>
            </a:p>
            <a:p>
              <a:r>
                <a:rPr lang="en-US" sz="2000" spc="130" dirty="0">
                  <a:solidFill>
                    <a:schemeClr val="bg1"/>
                  </a:solidFill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Stream: 3</a:t>
              </a:r>
            </a:p>
            <a:p>
              <a:r>
                <a:rPr lang="en-US" sz="2000" spc="130" dirty="0">
                  <a:solidFill>
                    <a:schemeClr val="bg1"/>
                  </a:solidFill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Flags: END_STREAM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8405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D9D97CD-8F35-423E-A488-268EF04B780D}"/>
              </a:ext>
            </a:extLst>
          </p:cNvPr>
          <p:cNvSpPr txBox="1"/>
          <p:nvPr/>
        </p:nvSpPr>
        <p:spPr>
          <a:xfrm>
            <a:off x="170989" y="163840"/>
            <a:ext cx="11862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Comparison requests of HTTP 1.1 &amp; HTTP/2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572DB8F-3323-4DB1-AAC0-FF229A12BF58}"/>
              </a:ext>
            </a:extLst>
          </p:cNvPr>
          <p:cNvGrpSpPr/>
          <p:nvPr/>
        </p:nvGrpSpPr>
        <p:grpSpPr>
          <a:xfrm>
            <a:off x="985624" y="1690406"/>
            <a:ext cx="9622746" cy="3146593"/>
            <a:chOff x="766549" y="1728506"/>
            <a:chExt cx="9622746" cy="314659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0FEC6A-0C97-48B2-9FF1-94C97658798A}"/>
                </a:ext>
              </a:extLst>
            </p:cNvPr>
            <p:cNvGrpSpPr/>
            <p:nvPr/>
          </p:nvGrpSpPr>
          <p:grpSpPr>
            <a:xfrm>
              <a:off x="5971714" y="1728506"/>
              <a:ext cx="4417581" cy="3146593"/>
              <a:chOff x="900752" y="3671250"/>
              <a:chExt cx="4258102" cy="209593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B44B740-B086-4428-ACD7-B819ED51501D}"/>
                  </a:ext>
                </a:extLst>
              </p:cNvPr>
              <p:cNvSpPr/>
              <p:nvPr/>
            </p:nvSpPr>
            <p:spPr>
              <a:xfrm>
                <a:off x="900752" y="4428482"/>
                <a:ext cx="4258102" cy="1338703"/>
              </a:xfrm>
              <a:prstGeom prst="rect">
                <a:avLst/>
              </a:prstGeom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bIns="108000" rtlCol="0" anchor="b"/>
              <a:lstStyle/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:method:</a:t>
                </a:r>
                <a:r>
                  <a:rPr lang="en-US" sz="2000" b="1" noProof="1">
                    <a:latin typeface="HelveticaNeue" panose="00000400000000000000" pitchFamily="2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GET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:authority:</a:t>
                </a:r>
                <a:r>
                  <a: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maven.apache.org</a:t>
                </a:r>
                <a:endParaRPr lang="en-US" sz="2000" noProof="1">
                  <a:latin typeface="HelveticaNeue" panose="00000400000000000000" pitchFamily="2" charset="0"/>
                  <a:ea typeface="Open Sans Semibold" panose="020B0706030804020204" pitchFamily="34" charset="0"/>
                  <a:cs typeface="Open Sans Semibold" panose="020B0706030804020204" pitchFamily="34" charset="0"/>
                </a:endParaRP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:path:</a:t>
                </a:r>
                <a:r>
                  <a:rPr lang="en-US" sz="2000" b="1" noProof="1">
                    <a:latin typeface="HelveticaNeue" panose="00000400000000000000" pitchFamily="2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/install.html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securitytoken:</a:t>
                </a:r>
                <a:r>
                  <a: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 j13c72208c9u5fa2</a:t>
                </a:r>
                <a:endParaRPr lang="en-US" sz="2000" noProof="1">
                  <a:latin typeface="HelveticaNeue" panose="00000400000000000000" pitchFamily="2" charset="0"/>
                </a:endParaRP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accept:</a:t>
                </a:r>
                <a:r>
                  <a:rPr lang="en-US" sz="2000" b="1" noProof="1">
                    <a:latin typeface="HelveticaNeue" panose="00000400000000000000" pitchFamily="2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application/json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accept-Encoding:</a:t>
                </a:r>
                <a:r>
                  <a: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gzip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5C40D37-622C-4828-961C-C9F93705B6F5}"/>
                  </a:ext>
                </a:extLst>
              </p:cNvPr>
              <p:cNvSpPr/>
              <p:nvPr/>
            </p:nvSpPr>
            <p:spPr>
              <a:xfrm>
                <a:off x="900752" y="3671250"/>
                <a:ext cx="4258102" cy="757233"/>
              </a:xfrm>
              <a:prstGeom prst="rect">
                <a:avLst/>
              </a:prstGeom>
              <a:solidFill>
                <a:srgbClr val="00B0F0"/>
              </a:solidFill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pc="130" dirty="0">
                    <a:solidFill>
                      <a:schemeClr val="bg1"/>
                    </a:solidFill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HEADERS</a:t>
                </a:r>
              </a:p>
              <a:p>
                <a:r>
                  <a:rPr lang="en-US" spc="130" dirty="0">
                    <a:solidFill>
                      <a:schemeClr val="bg1"/>
                    </a:solidFill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3</a:t>
                </a:r>
              </a:p>
              <a:p>
                <a:r>
                  <a:rPr lang="en-US" spc="130" dirty="0">
                    <a:solidFill>
                      <a:schemeClr val="bg1"/>
                    </a:solidFill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END_HEADERS, END_STREAM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B44C22F-61B0-4E41-B061-749CDB32642D}"/>
                </a:ext>
              </a:extLst>
            </p:cNvPr>
            <p:cNvGrpSpPr/>
            <p:nvPr/>
          </p:nvGrpSpPr>
          <p:grpSpPr>
            <a:xfrm>
              <a:off x="766549" y="1728506"/>
              <a:ext cx="4351101" cy="1908000"/>
              <a:chOff x="509374" y="1722325"/>
              <a:chExt cx="4351101" cy="1908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EF7FBA4-89D4-4897-BA0F-2AD952EC92A9}"/>
                  </a:ext>
                </a:extLst>
              </p:cNvPr>
              <p:cNvSpPr/>
              <p:nvPr/>
            </p:nvSpPr>
            <p:spPr>
              <a:xfrm>
                <a:off x="509374" y="1722325"/>
                <a:ext cx="4351101" cy="1908000"/>
              </a:xfrm>
              <a:prstGeom prst="rect">
                <a:avLst/>
              </a:prstGeom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bIns="108000" rtlCol="0" anchor="b"/>
              <a:lstStyle/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Host:</a:t>
                </a:r>
                <a:r>
                  <a:rPr lang="en-US" sz="2000" b="1" noProof="1">
                    <a:latin typeface="HelveticaNeue" panose="00000400000000000000" pitchFamily="2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maven.apache.org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SecurityToken:</a:t>
                </a:r>
                <a:r>
                  <a:rPr lang="en-US" sz="2000" b="1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j13c72208c9u5fa2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Accept:</a:t>
                </a:r>
                <a:r>
                  <a:rPr lang="en-US" sz="2000" b="1" noProof="1">
                    <a:latin typeface="HelveticaNeue" panose="00000400000000000000" pitchFamily="2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application/json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Accept-Encoding:</a:t>
                </a:r>
                <a:r>
                  <a: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gzip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6156541-24A2-4BA2-8D7C-AF621DA5D0BC}"/>
                  </a:ext>
                </a:extLst>
              </p:cNvPr>
              <p:cNvSpPr/>
              <p:nvPr/>
            </p:nvSpPr>
            <p:spPr>
              <a:xfrm>
                <a:off x="509374" y="1722326"/>
                <a:ext cx="4351101" cy="477950"/>
              </a:xfrm>
              <a:prstGeom prst="rect">
                <a:avLst/>
              </a:prstGeom>
              <a:solidFill>
                <a:srgbClr val="00B0F0"/>
              </a:solidFill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spc="130" dirty="0">
                    <a:solidFill>
                      <a:schemeClr val="bg1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GET /install.html  HTTP/1.1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1877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1A9F019-82ED-427F-B292-B5B96A5535BE}"/>
              </a:ext>
            </a:extLst>
          </p:cNvPr>
          <p:cNvSpPr txBox="1"/>
          <p:nvPr/>
        </p:nvSpPr>
        <p:spPr>
          <a:xfrm>
            <a:off x="170989" y="163840"/>
            <a:ext cx="11862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Comparison responses of HTTP 1.1 &amp; HTTP/2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F866F58-E276-4F29-AF01-5DE468AEF767}"/>
              </a:ext>
            </a:extLst>
          </p:cNvPr>
          <p:cNvGrpSpPr/>
          <p:nvPr/>
        </p:nvGrpSpPr>
        <p:grpSpPr>
          <a:xfrm>
            <a:off x="379106" y="1015829"/>
            <a:ext cx="11517619" cy="5497543"/>
            <a:chOff x="379106" y="1015829"/>
            <a:chExt cx="11517619" cy="549754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E94A2BE-1AEA-4575-8971-17922EBCC7D8}"/>
                </a:ext>
              </a:extLst>
            </p:cNvPr>
            <p:cNvGrpSpPr/>
            <p:nvPr/>
          </p:nvGrpSpPr>
          <p:grpSpPr>
            <a:xfrm>
              <a:off x="6057900" y="1015829"/>
              <a:ext cx="5838825" cy="5497543"/>
              <a:chOff x="5878713" y="1025354"/>
              <a:chExt cx="6084687" cy="549754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311228FD-47C1-4FA2-892A-FF722C440707}"/>
                  </a:ext>
                </a:extLst>
              </p:cNvPr>
              <p:cNvGrpSpPr/>
              <p:nvPr/>
            </p:nvGrpSpPr>
            <p:grpSpPr>
              <a:xfrm>
                <a:off x="5878713" y="1025354"/>
                <a:ext cx="6084687" cy="5497543"/>
                <a:chOff x="5769513" y="781711"/>
                <a:chExt cx="5865024" cy="3886093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28CDEED8-CE31-4F5E-9337-2790818D3752}"/>
                    </a:ext>
                  </a:extLst>
                </p:cNvPr>
                <p:cNvGrpSpPr/>
                <p:nvPr/>
              </p:nvGrpSpPr>
              <p:grpSpPr>
                <a:xfrm>
                  <a:off x="5769513" y="781711"/>
                  <a:ext cx="5865024" cy="2601307"/>
                  <a:chOff x="900752" y="3671249"/>
                  <a:chExt cx="4258102" cy="2451231"/>
                </a:xfrm>
              </p:grpSpPr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A3BB153-7CE1-4638-AF0A-5541D445CCF9}"/>
                      </a:ext>
                    </a:extLst>
                  </p:cNvPr>
                  <p:cNvSpPr/>
                  <p:nvPr/>
                </p:nvSpPr>
                <p:spPr>
                  <a:xfrm>
                    <a:off x="900752" y="4428481"/>
                    <a:ext cx="4258102" cy="1693999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bIns="108000" rtlCol="0" anchor="ctr"/>
                  <a:lstStyle/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:status: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200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content-Length: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327</a:t>
                    </a:r>
                    <a:endParaRPr lang="en-US" sz="2000" noProof="1">
                      <a:latin typeface="HelveticaNeue" panose="00000400000000000000" pitchFamily="2" charset="0"/>
                    </a:endParaRP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cache-Control:</a:t>
                    </a:r>
                    <a:r>
                      <a:rPr lang="en-US" sz="2000" b="1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private, max-age=60, s-maxage=0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vary:</a:t>
                    </a:r>
                    <a:r>
                      <a:rPr lang="en-US" sz="2000" b="1" noProof="1">
                        <a:latin typeface="HelveticaNeue" panose="00000400000000000000" pitchFamily="2" charset="0"/>
                      </a:rPr>
                      <a:t> </a:t>
                    </a:r>
                    <a:r>
                      <a:rPr lang="en-US" sz="2000" noProof="1">
                        <a:latin typeface="HelveticaNeue" panose="00000400000000000000" pitchFamily="2" charset="0"/>
                      </a:rPr>
                      <a:t>SecurityToken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date: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Wed, 17 Jan 2018 21:31:57 GMT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content-Type: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application/json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content-Encoding: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gzip</a:t>
                    </a: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BAF593AA-A8EE-42CF-972B-12CE5239B913}"/>
                      </a:ext>
                    </a:extLst>
                  </p:cNvPr>
                  <p:cNvSpPr/>
                  <p:nvPr/>
                </p:nvSpPr>
                <p:spPr>
                  <a:xfrm>
                    <a:off x="900752" y="3671249"/>
                    <a:ext cx="4258102" cy="757232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/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</a:t>
                    </a:r>
                  </a:p>
                </p:txBody>
              </p:sp>
            </p:grp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A3F04B5-3CBE-44E0-8612-DCF0EBF1F466}"/>
                    </a:ext>
                  </a:extLst>
                </p:cNvPr>
                <p:cNvSpPr/>
                <p:nvPr/>
              </p:nvSpPr>
              <p:spPr>
                <a:xfrm>
                  <a:off x="5769513" y="4189854"/>
                  <a:ext cx="5865024" cy="477950"/>
                </a:xfrm>
                <a:prstGeom prst="rect">
                  <a:avLst/>
                </a:prstGeom>
                <a:solidFill>
                  <a:srgbClr val="E1E2C4"/>
                </a:solidFill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spc="13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GZIPPED DATA</a:t>
                  </a:r>
                </a:p>
              </p:txBody>
            </p: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2A84C69-E0CC-4FF0-9291-E63D9941E6C9}"/>
                  </a:ext>
                </a:extLst>
              </p:cNvPr>
              <p:cNvSpPr/>
              <p:nvPr/>
            </p:nvSpPr>
            <p:spPr>
              <a:xfrm>
                <a:off x="5878713" y="4709936"/>
                <a:ext cx="6084687" cy="1136820"/>
              </a:xfrm>
              <a:prstGeom prst="rect">
                <a:avLst/>
              </a:prstGeom>
              <a:solidFill>
                <a:srgbClr val="FF873D"/>
              </a:solidFill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spc="130" dirty="0">
                    <a:solidFill>
                      <a:schemeClr val="bg1"/>
                    </a:solidFill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DATA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3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END_STREAM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D0F49C-F223-43E9-9BB4-1B29D0FD52AE}"/>
                </a:ext>
              </a:extLst>
            </p:cNvPr>
            <p:cNvSpPr/>
            <p:nvPr/>
          </p:nvSpPr>
          <p:spPr>
            <a:xfrm>
              <a:off x="379106" y="1504374"/>
              <a:ext cx="5288269" cy="2343725"/>
            </a:xfrm>
            <a:prstGeom prst="rect">
              <a:avLst/>
            </a:prstGeom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bIns="108000" rtlCol="0" anchor="ctr"/>
            <a:lstStyle/>
            <a:p>
              <a:r>
                <a:rPr lang="en-US" sz="2000" b="1" noProof="1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Content-Length:</a:t>
              </a:r>
              <a:r>
                <a:rPr lang="en-US" sz="2000" noProof="1">
                  <a:latin typeface="HelveticaNeue" panose="00000400000000000000" pitchFamily="2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327</a:t>
              </a:r>
              <a:endParaRPr lang="en-US" sz="2000" noProof="1">
                <a:latin typeface="HelveticaNeue" panose="00000400000000000000" pitchFamily="2" charset="0"/>
              </a:endParaRPr>
            </a:p>
            <a:p>
              <a:r>
                <a:rPr lang="en-US" sz="2000" b="1" noProof="1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Cache-Control:</a:t>
              </a:r>
              <a:r>
                <a:rPr lang="en-US" sz="2000" b="1" noProof="1">
                  <a:latin typeface="HelveticaNeue" panose="00000400000000000000" pitchFamily="2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</a:t>
              </a:r>
              <a:r>
                <a:rPr lang="en-US" sz="2000" noProof="1">
                  <a:latin typeface="HelveticaNeue" panose="00000400000000000000" pitchFamily="2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private, max-age=60, s-maxage=0</a:t>
              </a:r>
            </a:p>
            <a:p>
              <a:r>
                <a:rPr lang="en-US" sz="2000" b="1" noProof="1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Vary:</a:t>
              </a:r>
              <a:r>
                <a:rPr lang="en-US" sz="2000" b="1" noProof="1">
                  <a:latin typeface="HelveticaNeue" panose="00000400000000000000" pitchFamily="2" charset="0"/>
                </a:rPr>
                <a:t> </a:t>
              </a:r>
              <a:r>
                <a:rPr lang="en-US" sz="2000" noProof="1">
                  <a:latin typeface="HelveticaNeue" panose="00000400000000000000" pitchFamily="2" charset="0"/>
                </a:rPr>
                <a:t>SecurityToken</a:t>
              </a:r>
            </a:p>
            <a:p>
              <a:r>
                <a:rPr lang="en-US" sz="2000" b="1" noProof="1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Date:</a:t>
              </a:r>
              <a:r>
                <a:rPr lang="en-US" sz="2000" noProof="1">
                  <a:latin typeface="HelveticaNeue" panose="00000400000000000000" pitchFamily="2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Wed, 17 Jan 2018 21:31:57 GMT</a:t>
              </a:r>
            </a:p>
            <a:p>
              <a:r>
                <a:rPr lang="en-US" sz="2000" b="1" noProof="1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Content-Type:</a:t>
              </a:r>
              <a:r>
                <a:rPr lang="en-US" sz="2000" noProof="1">
                  <a:latin typeface="HelveticaNeue" panose="00000400000000000000" pitchFamily="2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application/json</a:t>
              </a:r>
            </a:p>
            <a:p>
              <a:r>
                <a:rPr lang="en-US" sz="2000" b="1" noProof="1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Content-Encoding:</a:t>
              </a:r>
              <a:r>
                <a:rPr lang="en-US" sz="2000" noProof="1">
                  <a:latin typeface="HelveticaNeue" panose="00000400000000000000" pitchFamily="2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gzip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D528A6-B35F-44A9-AD74-4B36D24CECA8}"/>
                </a:ext>
              </a:extLst>
            </p:cNvPr>
            <p:cNvSpPr/>
            <p:nvPr/>
          </p:nvSpPr>
          <p:spPr>
            <a:xfrm>
              <a:off x="379106" y="1026425"/>
              <a:ext cx="5288269" cy="477950"/>
            </a:xfrm>
            <a:prstGeom prst="rect">
              <a:avLst/>
            </a:prstGeom>
            <a:solidFill>
              <a:srgbClr val="FF873D"/>
            </a:solidFill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spc="13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GET /install HTTP/1.1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BC5A338-F700-4187-B8CF-2899682E22FC}"/>
                </a:ext>
              </a:extLst>
            </p:cNvPr>
            <p:cNvSpPr/>
            <p:nvPr/>
          </p:nvSpPr>
          <p:spPr>
            <a:xfrm>
              <a:off x="379106" y="3844287"/>
              <a:ext cx="5288269" cy="477950"/>
            </a:xfrm>
            <a:prstGeom prst="rect">
              <a:avLst/>
            </a:prstGeom>
            <a:solidFill>
              <a:srgbClr val="E1E2C4"/>
            </a:solidFill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spc="13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Semibold" panose="020B0706030804020204" pitchFamily="34" charset="0"/>
                </a:rPr>
                <a:t>GZIPPED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3727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4598095" y="184598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HTTP/2 interleaving</a:t>
            </a:r>
            <a:endParaRPr lang="ru-RU" sz="3200" b="1" dirty="0">
              <a:latin typeface="Arial Unicode M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8A442D5-2420-4E38-B5CE-E3082336FB09}"/>
              </a:ext>
            </a:extLst>
          </p:cNvPr>
          <p:cNvGrpSpPr/>
          <p:nvPr/>
        </p:nvGrpSpPr>
        <p:grpSpPr>
          <a:xfrm>
            <a:off x="139959" y="393472"/>
            <a:ext cx="11594841" cy="6318307"/>
            <a:chOff x="609139" y="393472"/>
            <a:chExt cx="11125661" cy="63183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36CAA5-9D57-4F59-9697-BA313D1F89AE}"/>
                </a:ext>
              </a:extLst>
            </p:cNvPr>
            <p:cNvGrpSpPr/>
            <p:nvPr/>
          </p:nvGrpSpPr>
          <p:grpSpPr>
            <a:xfrm>
              <a:off x="609139" y="393472"/>
              <a:ext cx="4417581" cy="1765369"/>
              <a:chOff x="580564" y="3655454"/>
              <a:chExt cx="4417581" cy="23269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24DDBDD-79F4-4CA7-A5FC-260CEF21D8B7}"/>
                  </a:ext>
                </a:extLst>
              </p:cNvPr>
              <p:cNvSpPr/>
              <p:nvPr/>
            </p:nvSpPr>
            <p:spPr>
              <a:xfrm>
                <a:off x="580564" y="3655454"/>
                <a:ext cx="4417581" cy="1138835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rgbClr val="A0DCE8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HEADERS</a:t>
                </a:r>
              </a:p>
              <a:p>
                <a:r>
                  <a:rPr lang="en-US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3</a:t>
                </a:r>
              </a:p>
              <a:p>
                <a:r>
                  <a:rPr lang="en-US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END_HEADERS, END_STREAM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7E06705-CC5E-4DFC-AD18-BF8D0F1DD281}"/>
                  </a:ext>
                </a:extLst>
              </p:cNvPr>
              <p:cNvSpPr/>
              <p:nvPr/>
            </p:nvSpPr>
            <p:spPr>
              <a:xfrm>
                <a:off x="580564" y="4796093"/>
                <a:ext cx="4417581" cy="1186286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rgbClr val="A0DCE8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HEADERS</a:t>
                </a:r>
              </a:p>
              <a:p>
                <a:r>
                  <a:rPr lang="en-US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5</a:t>
                </a:r>
              </a:p>
              <a:p>
                <a:r>
                  <a:rPr lang="en-US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END_HEADERS, END_STREAM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BB1BC36-FD2E-4EA4-A1A9-211595008DB8}"/>
                </a:ext>
              </a:extLst>
            </p:cNvPr>
            <p:cNvGrpSpPr/>
            <p:nvPr/>
          </p:nvGrpSpPr>
          <p:grpSpPr>
            <a:xfrm>
              <a:off x="5895974" y="2139779"/>
              <a:ext cx="5838826" cy="4572000"/>
              <a:chOff x="6057899" y="1015829"/>
              <a:chExt cx="5838826" cy="567668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0E42D0-F08E-48E4-A012-5CB888180626}"/>
                  </a:ext>
                </a:extLst>
              </p:cNvPr>
              <p:cNvSpPr/>
              <p:nvPr/>
            </p:nvSpPr>
            <p:spPr>
              <a:xfrm>
                <a:off x="6057900" y="1015829"/>
                <a:ext cx="5838825" cy="1136820"/>
              </a:xfrm>
              <a:prstGeom prst="rect">
                <a:avLst/>
              </a:prstGeom>
              <a:solidFill>
                <a:srgbClr val="FF873D"/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HEADERS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3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END_HEADERS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6BA6BE7-ED68-4316-BDF1-292A442335AD}"/>
                  </a:ext>
                </a:extLst>
              </p:cNvPr>
              <p:cNvSpPr/>
              <p:nvPr/>
            </p:nvSpPr>
            <p:spPr>
              <a:xfrm>
                <a:off x="6057900" y="3282054"/>
                <a:ext cx="5838825" cy="1136820"/>
              </a:xfrm>
              <a:prstGeom prst="rect">
                <a:avLst/>
              </a:prstGeom>
              <a:solidFill>
                <a:srgbClr val="FF873D"/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DATA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5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65FB98F-A3B3-472D-A631-417C92D58860}"/>
                  </a:ext>
                </a:extLst>
              </p:cNvPr>
              <p:cNvSpPr/>
              <p:nvPr/>
            </p:nvSpPr>
            <p:spPr>
              <a:xfrm>
                <a:off x="6057900" y="2152649"/>
                <a:ext cx="5838825" cy="1136820"/>
              </a:xfrm>
              <a:prstGeom prst="rect">
                <a:avLst/>
              </a:prstGeom>
              <a:solidFill>
                <a:srgbClr val="FF873D"/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HEADERS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5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END_HEADERS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AD6AC0-7565-4F09-9FCC-4153354A6FF8}"/>
                  </a:ext>
                </a:extLst>
              </p:cNvPr>
              <p:cNvSpPr/>
              <p:nvPr/>
            </p:nvSpPr>
            <p:spPr>
              <a:xfrm>
                <a:off x="6057900" y="4418875"/>
                <a:ext cx="5838825" cy="1136820"/>
              </a:xfrm>
              <a:prstGeom prst="rect">
                <a:avLst/>
              </a:prstGeom>
              <a:solidFill>
                <a:srgbClr val="FF873D"/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DATA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3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END_STREAM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C37FE66-310D-47B9-A6AC-B8E5A9773691}"/>
                  </a:ext>
                </a:extLst>
              </p:cNvPr>
              <p:cNvSpPr/>
              <p:nvPr/>
            </p:nvSpPr>
            <p:spPr>
              <a:xfrm>
                <a:off x="6057899" y="5555696"/>
                <a:ext cx="5838825" cy="1136820"/>
              </a:xfrm>
              <a:prstGeom prst="rect">
                <a:avLst/>
              </a:prstGeom>
              <a:solidFill>
                <a:srgbClr val="FF873D"/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DATA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5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END_STREAM</a:t>
                </a:r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69F46FA-8836-4877-9787-364E6DAD5CEA}"/>
                </a:ext>
              </a:extLst>
            </p:cNvPr>
            <p:cNvCxnSpPr/>
            <p:nvPr/>
          </p:nvCxnSpPr>
          <p:spPr>
            <a:xfrm>
              <a:off x="5026720" y="2139779"/>
              <a:ext cx="869255" cy="0"/>
            </a:xfrm>
            <a:prstGeom prst="line">
              <a:avLst/>
            </a:prstGeom>
            <a:ln w="28575">
              <a:solidFill>
                <a:srgbClr val="FF87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5269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22B3DF8-3968-45DB-93FE-06E737EB6480}"/>
              </a:ext>
            </a:extLst>
          </p:cNvPr>
          <p:cNvSpPr txBox="1"/>
          <p:nvPr/>
        </p:nvSpPr>
        <p:spPr>
          <a:xfrm>
            <a:off x="5026720" y="184598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latin typeface="Arial Unicode MS"/>
              </a:rPr>
              <a:t>HTTP/2 canceling a Stream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2BB7E5-ACCC-4CB2-9AB7-F8F01E67BB57}"/>
              </a:ext>
            </a:extLst>
          </p:cNvPr>
          <p:cNvGrpSpPr/>
          <p:nvPr/>
        </p:nvGrpSpPr>
        <p:grpSpPr>
          <a:xfrm>
            <a:off x="307916" y="964393"/>
            <a:ext cx="11566849" cy="5374716"/>
            <a:chOff x="609139" y="964393"/>
            <a:chExt cx="11125661" cy="53747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0733DB7-B2F6-4A57-A089-67937B31F5A4}"/>
                </a:ext>
              </a:extLst>
            </p:cNvPr>
            <p:cNvGrpSpPr/>
            <p:nvPr/>
          </p:nvGrpSpPr>
          <p:grpSpPr>
            <a:xfrm>
              <a:off x="609139" y="964393"/>
              <a:ext cx="11125661" cy="5374716"/>
              <a:chOff x="609139" y="421468"/>
              <a:chExt cx="11125661" cy="5374716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836CAA5-9D57-4F59-9697-BA313D1F89AE}"/>
                  </a:ext>
                </a:extLst>
              </p:cNvPr>
              <p:cNvGrpSpPr/>
              <p:nvPr/>
            </p:nvGrpSpPr>
            <p:grpSpPr>
              <a:xfrm>
                <a:off x="609139" y="421468"/>
                <a:ext cx="4417581" cy="1727836"/>
                <a:chOff x="580564" y="3692356"/>
                <a:chExt cx="4417581" cy="2277454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24DDBDD-79F4-4CA7-A5FC-260CEF21D8B7}"/>
                    </a:ext>
                  </a:extLst>
                </p:cNvPr>
                <p:cNvSpPr/>
                <p:nvPr/>
              </p:nvSpPr>
              <p:spPr>
                <a:xfrm>
                  <a:off x="580564" y="3692356"/>
                  <a:ext cx="4417581" cy="1136822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rgbClr val="A0DCE8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HEADERS</a:t>
                  </a:r>
                </a:p>
                <a:p>
                  <a:r>
                    <a:rPr lang="en-US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Stream: 3</a:t>
                  </a:r>
                </a:p>
                <a:p>
                  <a:r>
                    <a:rPr lang="en-US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Flags: END_HEADERS, END_STREAM</a:t>
                  </a: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7E06705-CC5E-4DFC-AD18-BF8D0F1DD281}"/>
                    </a:ext>
                  </a:extLst>
                </p:cNvPr>
                <p:cNvSpPr/>
                <p:nvPr/>
              </p:nvSpPr>
              <p:spPr>
                <a:xfrm>
                  <a:off x="580564" y="4832987"/>
                  <a:ext cx="4417581" cy="1136823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rgbClr val="A0DCE8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HEADERS</a:t>
                  </a:r>
                </a:p>
                <a:p>
                  <a:r>
                    <a:rPr lang="en-US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Stream: 5</a:t>
                  </a:r>
                </a:p>
                <a:p>
                  <a:r>
                    <a:rPr lang="en-US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Flags: END_HEADERS, END_STREAM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BB1BC36-FD2E-4EA4-A1A9-211595008DB8}"/>
                  </a:ext>
                </a:extLst>
              </p:cNvPr>
              <p:cNvGrpSpPr/>
              <p:nvPr/>
            </p:nvGrpSpPr>
            <p:grpSpPr>
              <a:xfrm>
                <a:off x="5895975" y="2139779"/>
                <a:ext cx="5838825" cy="3656405"/>
                <a:chOff x="6057900" y="1015829"/>
                <a:chExt cx="5838825" cy="4539866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F0E42D0-F08E-48E4-A012-5CB888180626}"/>
                    </a:ext>
                  </a:extLst>
                </p:cNvPr>
                <p:cNvSpPr/>
                <p:nvPr/>
              </p:nvSpPr>
              <p:spPr>
                <a:xfrm>
                  <a:off x="6057900" y="1015829"/>
                  <a:ext cx="5838825" cy="1136820"/>
                </a:xfrm>
                <a:prstGeom prst="rect">
                  <a:avLst/>
                </a:prstGeom>
                <a:solidFill>
                  <a:srgbClr val="FF873D"/>
                </a:solidFill>
                <a:ln w="190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HEADERS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Stream: 3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Flags: END_HEADERS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6BA6BE7-ED68-4316-BDF1-292A442335AD}"/>
                    </a:ext>
                  </a:extLst>
                </p:cNvPr>
                <p:cNvSpPr/>
                <p:nvPr/>
              </p:nvSpPr>
              <p:spPr>
                <a:xfrm>
                  <a:off x="6057900" y="3282054"/>
                  <a:ext cx="5838825" cy="1136820"/>
                </a:xfrm>
                <a:prstGeom prst="rect">
                  <a:avLst/>
                </a:prstGeom>
                <a:solidFill>
                  <a:srgbClr val="FF873D"/>
                </a:solidFill>
                <a:ln w="190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DATA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Stream: 5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Flags: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565FB98F-A3B3-472D-A631-417C92D58860}"/>
                    </a:ext>
                  </a:extLst>
                </p:cNvPr>
                <p:cNvSpPr/>
                <p:nvPr/>
              </p:nvSpPr>
              <p:spPr>
                <a:xfrm>
                  <a:off x="6057900" y="2152649"/>
                  <a:ext cx="5838825" cy="1136820"/>
                </a:xfrm>
                <a:prstGeom prst="rect">
                  <a:avLst/>
                </a:prstGeom>
                <a:solidFill>
                  <a:srgbClr val="FF873D"/>
                </a:solidFill>
                <a:ln w="190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HEADERS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Stream: 5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Flags: END_HEADERS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DAD6AC0-7565-4F09-9FCC-4153354A6FF8}"/>
                    </a:ext>
                  </a:extLst>
                </p:cNvPr>
                <p:cNvSpPr/>
                <p:nvPr/>
              </p:nvSpPr>
              <p:spPr>
                <a:xfrm>
                  <a:off x="6057900" y="4418875"/>
                  <a:ext cx="5838825" cy="1136820"/>
                </a:xfrm>
                <a:prstGeom prst="rect">
                  <a:avLst/>
                </a:prstGeom>
                <a:solidFill>
                  <a:srgbClr val="FF873D"/>
                </a:solidFill>
                <a:ln w="190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DATA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Stream: 3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Flags: END_STREAM</a:t>
                  </a:r>
                </a:p>
              </p:txBody>
            </p:sp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69F46FA-8836-4877-9787-364E6DAD5CEA}"/>
                  </a:ext>
                </a:extLst>
              </p:cNvPr>
              <p:cNvCxnSpPr/>
              <p:nvPr/>
            </p:nvCxnSpPr>
            <p:spPr>
              <a:xfrm>
                <a:off x="5026720" y="2139779"/>
                <a:ext cx="869255" cy="0"/>
              </a:xfrm>
              <a:prstGeom prst="line">
                <a:avLst/>
              </a:prstGeom>
              <a:ln w="28575">
                <a:solidFill>
                  <a:srgbClr val="FF873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394E22-2979-41C8-AA92-3EE76E3D92AA}"/>
                </a:ext>
              </a:extLst>
            </p:cNvPr>
            <p:cNvSpPr/>
            <p:nvPr/>
          </p:nvSpPr>
          <p:spPr>
            <a:xfrm>
              <a:off x="609139" y="4580091"/>
              <a:ext cx="4417581" cy="862473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A0DCE8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pc="130" noProof="1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RST_STREAM</a:t>
              </a:r>
            </a:p>
            <a:p>
              <a:r>
                <a:rPr lang="en-US" spc="130" noProof="1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Stream: 5</a:t>
              </a:r>
            </a:p>
            <a:p>
              <a:r>
                <a:rPr lang="en-US" spc="130" noProof="1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ErrorCode: CANCEL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C66E84E-86ED-49D1-A781-E22685D1E658}"/>
                </a:ext>
              </a:extLst>
            </p:cNvPr>
            <p:cNvCxnSpPr/>
            <p:nvPr/>
          </p:nvCxnSpPr>
          <p:spPr>
            <a:xfrm>
              <a:off x="5026720" y="5433039"/>
              <a:ext cx="869255" cy="0"/>
            </a:xfrm>
            <a:prstGeom prst="line">
              <a:avLst/>
            </a:prstGeom>
            <a:ln w="28575">
              <a:solidFill>
                <a:srgbClr val="FF87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7937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4598095" y="184598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HTTP/2 control frames</a:t>
            </a:r>
            <a:endParaRPr lang="ru-RU" sz="3200" b="1" dirty="0">
              <a:latin typeface="Arial Unicode M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E99E78A-6E2E-4221-86B9-ED9ABEC27527}"/>
              </a:ext>
            </a:extLst>
          </p:cNvPr>
          <p:cNvGrpSpPr/>
          <p:nvPr/>
        </p:nvGrpSpPr>
        <p:grpSpPr>
          <a:xfrm>
            <a:off x="270588" y="421468"/>
            <a:ext cx="11483262" cy="6337936"/>
            <a:chOff x="609138" y="421468"/>
            <a:chExt cx="11125662" cy="633793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32E70A7-C57B-44DF-963E-8872849BD5E5}"/>
                </a:ext>
              </a:extLst>
            </p:cNvPr>
            <p:cNvGrpSpPr/>
            <p:nvPr/>
          </p:nvGrpSpPr>
          <p:grpSpPr>
            <a:xfrm>
              <a:off x="609138" y="421468"/>
              <a:ext cx="11125662" cy="6337936"/>
              <a:chOff x="609138" y="421468"/>
              <a:chExt cx="11125662" cy="6337936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8A442D5-2420-4E38-B5CE-E3082336FB09}"/>
                  </a:ext>
                </a:extLst>
              </p:cNvPr>
              <p:cNvGrpSpPr/>
              <p:nvPr/>
            </p:nvGrpSpPr>
            <p:grpSpPr>
              <a:xfrm>
                <a:off x="609139" y="421468"/>
                <a:ext cx="11125661" cy="6337936"/>
                <a:chOff x="609139" y="421468"/>
                <a:chExt cx="11125661" cy="6337936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A836CAA5-9D57-4F59-9697-BA313D1F89AE}"/>
                    </a:ext>
                  </a:extLst>
                </p:cNvPr>
                <p:cNvGrpSpPr/>
                <p:nvPr/>
              </p:nvGrpSpPr>
              <p:grpSpPr>
                <a:xfrm>
                  <a:off x="609139" y="421468"/>
                  <a:ext cx="4417581" cy="1727836"/>
                  <a:chOff x="580564" y="3692356"/>
                  <a:chExt cx="4417581" cy="2277454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24DDBDD-79F4-4CA7-A5FC-260CEF21D8B7}"/>
                      </a:ext>
                    </a:extLst>
                  </p:cNvPr>
                  <p:cNvSpPr/>
                  <p:nvPr/>
                </p:nvSpPr>
                <p:spPr>
                  <a:xfrm>
                    <a:off x="580564" y="3692356"/>
                    <a:ext cx="4417581" cy="1136822"/>
                  </a:xfrm>
                  <a:prstGeom prst="rect">
                    <a:avLst/>
                  </a:prstGeom>
                  <a:solidFill>
                    <a:srgbClr val="00B0F0"/>
                  </a:solidFill>
                  <a:ln w="19050">
                    <a:solidFill>
                      <a:srgbClr val="A0DCE8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END_HEADERS, END_STREAM</a:t>
                    </a:r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C7E06705-CC5E-4DFC-AD18-BF8D0F1DD281}"/>
                      </a:ext>
                    </a:extLst>
                  </p:cNvPr>
                  <p:cNvSpPr/>
                  <p:nvPr/>
                </p:nvSpPr>
                <p:spPr>
                  <a:xfrm>
                    <a:off x="580564" y="4832987"/>
                    <a:ext cx="4417581" cy="1136823"/>
                  </a:xfrm>
                  <a:prstGeom prst="rect">
                    <a:avLst/>
                  </a:prstGeom>
                  <a:solidFill>
                    <a:srgbClr val="00B0F0"/>
                  </a:solidFill>
                  <a:ln w="19050">
                    <a:solidFill>
                      <a:srgbClr val="A0DCE8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END_HEADERS, END_STREAM</a:t>
                    </a: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1BB1BC36-FD2E-4EA4-A1A9-211595008DB8}"/>
                    </a:ext>
                  </a:extLst>
                </p:cNvPr>
                <p:cNvGrpSpPr/>
                <p:nvPr/>
              </p:nvGrpSpPr>
              <p:grpSpPr>
                <a:xfrm>
                  <a:off x="5895974" y="1244429"/>
                  <a:ext cx="5838826" cy="5514975"/>
                  <a:chOff x="6057899" y="-95855"/>
                  <a:chExt cx="5838826" cy="6847504"/>
                </a:xfrm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6F0E42D0-F08E-48E4-A012-5CB888180626}"/>
                      </a:ext>
                    </a:extLst>
                  </p:cNvPr>
                  <p:cNvSpPr/>
                  <p:nvPr/>
                </p:nvSpPr>
                <p:spPr>
                  <a:xfrm>
                    <a:off x="6057900" y="-95855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</a:t>
                    </a:r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6BA6BE7-ED68-4316-BDF1-292A442335AD}"/>
                      </a:ext>
                    </a:extLst>
                  </p:cNvPr>
                  <p:cNvSpPr/>
                  <p:nvPr/>
                </p:nvSpPr>
                <p:spPr>
                  <a:xfrm>
                    <a:off x="6057900" y="2182196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DATA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</a:t>
                    </a: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565FB98F-A3B3-472D-A631-417C92D58860}"/>
                      </a:ext>
                    </a:extLst>
                  </p:cNvPr>
                  <p:cNvSpPr/>
                  <p:nvPr/>
                </p:nvSpPr>
                <p:spPr>
                  <a:xfrm>
                    <a:off x="6057900" y="1040965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</a:t>
                    </a: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FDAD6AC0-7565-4F09-9FCC-4153354A6FF8}"/>
                      </a:ext>
                    </a:extLst>
                  </p:cNvPr>
                  <p:cNvSpPr/>
                  <p:nvPr/>
                </p:nvSpPr>
                <p:spPr>
                  <a:xfrm>
                    <a:off x="6057900" y="4466181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DATA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END_STREAM</a:t>
                    </a:r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DC37FE66-310D-47B9-A6AC-B8E5A9773691}"/>
                      </a:ext>
                    </a:extLst>
                  </p:cNvPr>
                  <p:cNvSpPr/>
                  <p:nvPr/>
                </p:nvSpPr>
                <p:spPr>
                  <a:xfrm>
                    <a:off x="6057899" y="5614829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DATA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END_STREAM</a:t>
                    </a:r>
                  </a:p>
                </p:txBody>
              </p:sp>
            </p:grp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F69F46FA-8836-4877-9787-364E6DAD5C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26720" y="1244429"/>
                  <a:ext cx="869254" cy="904875"/>
                </a:xfrm>
                <a:prstGeom prst="line">
                  <a:avLst/>
                </a:prstGeom>
                <a:ln w="28575">
                  <a:solidFill>
                    <a:srgbClr val="FF873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1A94E71-DA26-449F-8501-1756880193FA}"/>
                  </a:ext>
                </a:extLst>
              </p:cNvPr>
              <p:cNvSpPr/>
              <p:nvPr/>
            </p:nvSpPr>
            <p:spPr>
              <a:xfrm>
                <a:off x="609138" y="2895958"/>
                <a:ext cx="4417581" cy="862473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rgbClr val="A0DCE8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pc="130" noProof="1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SETTINGS</a:t>
                </a:r>
              </a:p>
              <a:p>
                <a:r>
                  <a:rPr lang="en-US" spc="130" noProof="1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0</a:t>
                </a:r>
              </a:p>
              <a:p>
                <a:r>
                  <a:rPr lang="en-US" spc="130" noProof="1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80A2A31-B911-4A68-9019-4169EC4F18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26719" y="3072631"/>
                <a:ext cx="869256" cy="685800"/>
              </a:xfrm>
              <a:prstGeom prst="line">
                <a:avLst/>
              </a:prstGeom>
              <a:ln w="28575">
                <a:solidFill>
                  <a:srgbClr val="FF873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9B0B7D-07CA-41CF-A237-6D47EEB75B41}"/>
                </a:ext>
              </a:extLst>
            </p:cNvPr>
            <p:cNvSpPr/>
            <p:nvPr/>
          </p:nvSpPr>
          <p:spPr>
            <a:xfrm>
              <a:off x="5895974" y="3995959"/>
              <a:ext cx="5838825" cy="91559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spc="13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SETTINGS</a:t>
              </a:r>
            </a:p>
            <a:p>
              <a:r>
                <a:rPr lang="en-US" sz="2000" spc="13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Stream: 0</a:t>
              </a:r>
            </a:p>
            <a:p>
              <a:r>
                <a:rPr lang="en-US" sz="2000" spc="13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Flags: 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080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505490" y="1368602"/>
            <a:ext cx="1091252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3200" dirty="0">
                <a:latin typeface="HelveticaNeue" panose="00000400000000000000" pitchFamily="2" charset="0"/>
              </a:rPr>
              <a:t>HTTP/2.0 based on </a:t>
            </a:r>
            <a:r>
              <a:rPr lang="en-US" sz="3200" spc="300" dirty="0">
                <a:latin typeface="HelveticaNeue" panose="00000400000000000000" pitchFamily="2" charset="0"/>
              </a:rPr>
              <a:t>SPDY</a:t>
            </a:r>
            <a:r>
              <a:rPr lang="en-US" sz="3200" dirty="0">
                <a:latin typeface="HelveticaNeue" panose="00000400000000000000" pitchFamily="2" charset="0"/>
              </a:rPr>
              <a:t> ( developed by </a:t>
            </a:r>
            <a:r>
              <a:rPr lang="en-US" sz="3200" dirty="0">
                <a:solidFill>
                  <a:srgbClr val="0070C0"/>
                </a:solidFill>
                <a:latin typeface="HelveticaNeue" panose="00000400000000000000" pitchFamily="2" charset="0"/>
              </a:rPr>
              <a:t>G</a:t>
            </a:r>
            <a:r>
              <a:rPr lang="en-US" sz="3200" dirty="0">
                <a:solidFill>
                  <a:srgbClr val="FF0000"/>
                </a:solidFill>
                <a:latin typeface="HelveticaNeue" panose="00000400000000000000" pitchFamily="2" charset="0"/>
              </a:rPr>
              <a:t>O</a:t>
            </a:r>
            <a:r>
              <a:rPr lang="en-US" sz="3200" dirty="0">
                <a:solidFill>
                  <a:srgbClr val="FFC000"/>
                </a:solidFill>
                <a:latin typeface="HelveticaNeue" panose="00000400000000000000" pitchFamily="2" charset="0"/>
              </a:rPr>
              <a:t>O</a:t>
            </a:r>
            <a:r>
              <a:rPr lang="en-US" sz="3200" dirty="0">
                <a:solidFill>
                  <a:srgbClr val="0070C0"/>
                </a:solidFill>
                <a:latin typeface="HelveticaNeue" panose="00000400000000000000" pitchFamily="2" charset="0"/>
              </a:rPr>
              <a:t>G</a:t>
            </a:r>
            <a:r>
              <a:rPr lang="en-US" sz="3200" dirty="0">
                <a:solidFill>
                  <a:srgbClr val="00B050"/>
                </a:solidFill>
                <a:latin typeface="HelveticaNeue" panose="00000400000000000000" pitchFamily="2" charset="0"/>
              </a:rPr>
              <a:t>L</a:t>
            </a:r>
            <a:r>
              <a:rPr lang="en-US" sz="3200" dirty="0">
                <a:solidFill>
                  <a:srgbClr val="FF0000"/>
                </a:solidFill>
                <a:latin typeface="HelveticaNeue" panose="00000400000000000000" pitchFamily="2" charset="0"/>
              </a:rPr>
              <a:t>E </a:t>
            </a:r>
            <a:r>
              <a:rPr lang="en-US" sz="3200" dirty="0">
                <a:latin typeface="HelveticaNeue" panose="00000400000000000000" pitchFamily="2" charset="0"/>
              </a:rPr>
              <a:t>)</a:t>
            </a:r>
            <a:endParaRPr lang="ru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D0A23-7023-48BD-BCFB-2E38CC2EA166}"/>
              </a:ext>
            </a:extLst>
          </p:cNvPr>
          <p:cNvSpPr txBox="1"/>
          <p:nvPr/>
        </p:nvSpPr>
        <p:spPr>
          <a:xfrm>
            <a:off x="5981079" y="2083168"/>
            <a:ext cx="5734671" cy="40318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latin typeface="HelveticaNeue" panose="00000400000000000000" pitchFamily="2" charset="0"/>
              </a:rPr>
              <a:t>TESTS OF </a:t>
            </a:r>
            <a:r>
              <a:rPr lang="en-US" sz="3200" b="1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Neue" panose="00000400000000000000" pitchFamily="2" charset="0"/>
              </a:rPr>
              <a:t>SPDY</a:t>
            </a:r>
            <a:r>
              <a:rPr lang="en-US" sz="3200" dirty="0">
                <a:latin typeface="HelveticaNeue" panose="00000400000000000000" pitchFamily="2" charset="0"/>
              </a:rPr>
              <a:t> SHOWED 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in some cases, pages were loaded </a:t>
            </a:r>
            <a:r>
              <a:rPr lang="en-US" sz="3200" dirty="0">
                <a:solidFill>
                  <a:srgbClr val="0070C0"/>
                </a:solidFill>
                <a:latin typeface="HelveticaNeue" panose="00000400000000000000" pitchFamily="2" charset="0"/>
              </a:rPr>
              <a:t>55%</a:t>
            </a:r>
            <a:r>
              <a:rPr lang="en-US" sz="3200" dirty="0">
                <a:latin typeface="HelveticaNeue" panose="00000400000000000000" pitchFamily="2" charset="0"/>
              </a:rPr>
              <a:t> faster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the average load time was reduced by </a:t>
            </a:r>
            <a:r>
              <a:rPr lang="en-US" sz="3200" dirty="0">
                <a:solidFill>
                  <a:srgbClr val="0070C0"/>
                </a:solidFill>
                <a:latin typeface="HelveticaNeue" panose="00000400000000000000" pitchFamily="2" charset="0"/>
              </a:rPr>
              <a:t>36%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482B3A-C65F-4D73-8B9D-CA45407DB316}"/>
              </a:ext>
            </a:extLst>
          </p:cNvPr>
          <p:cNvSpPr txBox="1"/>
          <p:nvPr/>
        </p:nvSpPr>
        <p:spPr>
          <a:xfrm>
            <a:off x="2539052" y="326218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 HISTORY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3C6F89-D642-4786-8EB0-BEEAD7F548B6}"/>
              </a:ext>
            </a:extLst>
          </p:cNvPr>
          <p:cNvGrpSpPr/>
          <p:nvPr/>
        </p:nvGrpSpPr>
        <p:grpSpPr>
          <a:xfrm>
            <a:off x="534915" y="3291979"/>
            <a:ext cx="5251242" cy="1852590"/>
            <a:chOff x="705177" y="1722840"/>
            <a:chExt cx="5251242" cy="185259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BAAEC5C-605B-48A4-BEAE-2EF363314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5177" y="1793581"/>
              <a:ext cx="1781849" cy="178184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A2664F-C799-4A61-A8AF-38EE95A3F76A}"/>
                </a:ext>
              </a:extLst>
            </p:cNvPr>
            <p:cNvSpPr txBox="1"/>
            <p:nvPr/>
          </p:nvSpPr>
          <p:spPr>
            <a:xfrm>
              <a:off x="2539052" y="1722840"/>
              <a:ext cx="34173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h="25400" prst="softRound"/>
              </a:sp3d>
            </a:bodyPr>
            <a:lstStyle/>
            <a:p>
              <a:r>
                <a:rPr lang="en-US" sz="7200" b="1" spc="1000" dirty="0">
                  <a:solidFill>
                    <a:schemeClr val="accent3">
                      <a:lumMod val="50000"/>
                    </a:schemeClr>
                  </a:solidFill>
                  <a:latin typeface="Arial Unicode MS"/>
                </a:rPr>
                <a:t>SPDY</a:t>
              </a:r>
              <a:endParaRPr lang="en-US" b="1" spc="1000" dirty="0">
                <a:solidFill>
                  <a:schemeClr val="accent3">
                    <a:lumMod val="50000"/>
                  </a:schemeClr>
                </a:solidFill>
                <a:latin typeface="Arial Unicode M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BD225F-90AD-4051-9264-B1A3995A63D4}"/>
                </a:ext>
              </a:extLst>
            </p:cNvPr>
            <p:cNvSpPr txBox="1"/>
            <p:nvPr/>
          </p:nvSpPr>
          <p:spPr>
            <a:xfrm>
              <a:off x="2629922" y="2567197"/>
              <a:ext cx="29546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5400" b="1" dirty="0">
                  <a:solidFill>
                    <a:schemeClr val="accent3">
                      <a:lumMod val="75000"/>
                    </a:schemeClr>
                  </a:solidFill>
                  <a:latin typeface="Arial Unicode MS"/>
                </a:rPr>
                <a:t>protocol</a:t>
              </a:r>
              <a:endParaRPr lang="en-US" sz="1200" b="1" dirty="0">
                <a:solidFill>
                  <a:schemeClr val="accent3">
                    <a:lumMod val="75000"/>
                  </a:schemeClr>
                </a:solidFill>
                <a:latin typeface="Arial Unicode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4329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69D533-CC00-4FCE-BCAA-8EDBA8648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1" y="1451429"/>
            <a:ext cx="1214418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44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troyhunt.com/content/images/2016/07/HTTP-2-Loading-1.png">
            <a:extLst>
              <a:ext uri="{FF2B5EF4-FFF2-40B4-BE49-F238E27FC236}">
                <a16:creationId xmlns:a16="http://schemas.microsoft.com/office/drawing/2014/main" id="{EBBD133D-D4BB-4F1C-992B-43B8A99B2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087" y="166530"/>
            <a:ext cx="3109189" cy="645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troyhunt.com/content/images/2016/07/HTTP-1-1-Loading-2.png">
            <a:extLst>
              <a:ext uri="{FF2B5EF4-FFF2-40B4-BE49-F238E27FC236}">
                <a16:creationId xmlns:a16="http://schemas.microsoft.com/office/drawing/2014/main" id="{FF4E2DD3-E8D3-443B-AC81-C1F897775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28" y="166529"/>
            <a:ext cx="5419786" cy="645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513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A4F122-CDBE-43A1-9CDF-75CD581EB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093751"/>
              </p:ext>
            </p:extLst>
          </p:nvPr>
        </p:nvGraphicFramePr>
        <p:xfrm>
          <a:off x="3796874" y="2121176"/>
          <a:ext cx="4572000" cy="31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871578372"/>
                    </a:ext>
                  </a:extLst>
                </a:gridCol>
              </a:tblGrid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spc="140" baseline="0" dirty="0">
                          <a:solidFill>
                            <a:schemeClr val="tx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Multiplexing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15548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spc="140" baseline="0" dirty="0">
                          <a:solidFill>
                            <a:schemeClr val="bg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Priority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796561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Flow control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598006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Header compression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86425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Server push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1639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4888E25-B00B-4D2C-84A3-B417D4005E1D}"/>
              </a:ext>
            </a:extLst>
          </p:cNvPr>
          <p:cNvSpPr txBox="1"/>
          <p:nvPr/>
        </p:nvSpPr>
        <p:spPr>
          <a:xfrm>
            <a:off x="2552700" y="380810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HTTP/2.0 HEADLINE FEATURE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924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Stream Prioritization</a:t>
            </a:r>
            <a:endParaRPr lang="ru-RU" sz="3200" b="1" dirty="0">
              <a:latin typeface="Arial Unicode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531128" y="1177121"/>
            <a:ext cx="114106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 any application data can be sent, a new stream must be created and the appropriate metadata such as HTTP headers must be sent.</a:t>
            </a:r>
          </a:p>
          <a:p>
            <a:r>
              <a:rPr lang="en-US" sz="2400" dirty="0"/>
              <a:t>In addition to the common header, an optional 31-bit stream priority has been added.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7A6AE3-C166-4BAA-8428-2A37C5980A6D}"/>
              </a:ext>
            </a:extLst>
          </p:cNvPr>
          <p:cNvGrpSpPr/>
          <p:nvPr/>
        </p:nvGrpSpPr>
        <p:grpSpPr>
          <a:xfrm>
            <a:off x="296060" y="3235997"/>
            <a:ext cx="11434779" cy="2379892"/>
            <a:chOff x="361835" y="1074688"/>
            <a:chExt cx="11434779" cy="237989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881F265-EABC-4398-84F0-B95B68AAD3C2}"/>
                </a:ext>
              </a:extLst>
            </p:cNvPr>
            <p:cNvGrpSpPr/>
            <p:nvPr/>
          </p:nvGrpSpPr>
          <p:grpSpPr>
            <a:xfrm>
              <a:off x="361835" y="1074688"/>
              <a:ext cx="11434779" cy="2379892"/>
              <a:chOff x="392905" y="1102406"/>
              <a:chExt cx="11434779" cy="2379892"/>
            </a:xfrm>
            <a:solidFill>
              <a:srgbClr val="00B050"/>
            </a:solidFill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B263E3-5B7C-4234-A927-868125638DAE}"/>
                  </a:ext>
                </a:extLst>
              </p:cNvPr>
              <p:cNvSpPr/>
              <p:nvPr/>
            </p:nvSpPr>
            <p:spPr>
              <a:xfrm>
                <a:off x="393208" y="1615154"/>
                <a:ext cx="11430000" cy="512747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Open Sans Semibold" panose="020B0706030804020204"/>
                  </a:rPr>
                  <a:t>STREAM IDENTIFIER (31)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D43645A-A8EF-4995-B908-B76F33EA9B2D}"/>
                  </a:ext>
                </a:extLst>
              </p:cNvPr>
              <p:cNvSpPr/>
              <p:nvPr/>
            </p:nvSpPr>
            <p:spPr>
              <a:xfrm>
                <a:off x="393208" y="2567898"/>
                <a:ext cx="11430000" cy="914400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Open Sans Semibold" panose="020B0706030804020204"/>
                  </a:rPr>
                  <a:t>FRAME PAYLOADS (0..N)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892D8C-6CB4-415C-8225-CABB94D06BCC}"/>
                  </a:ext>
                </a:extLst>
              </p:cNvPr>
              <p:cNvSpPr/>
              <p:nvPr/>
            </p:nvSpPr>
            <p:spPr>
              <a:xfrm>
                <a:off x="393107" y="1102407"/>
                <a:ext cx="5715000" cy="512747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Open Sans Semibold" panose="020B0706030804020204"/>
                  </a:rPr>
                  <a:t>LENGTH (24)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822FF97-3462-4981-8996-0B1F374A2CA1}"/>
                  </a:ext>
                </a:extLst>
              </p:cNvPr>
              <p:cNvSpPr/>
              <p:nvPr/>
            </p:nvSpPr>
            <p:spPr>
              <a:xfrm>
                <a:off x="392905" y="1615153"/>
                <a:ext cx="538587" cy="512747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Open Sans Semibold" panose="020B0706030804020204"/>
                  </a:rPr>
                  <a:t>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B03931D-E724-4F4F-A0AC-CB4AAB85D71A}"/>
                  </a:ext>
                </a:extLst>
              </p:cNvPr>
              <p:cNvSpPr/>
              <p:nvPr/>
            </p:nvSpPr>
            <p:spPr>
              <a:xfrm>
                <a:off x="6095693" y="1102406"/>
                <a:ext cx="2862072" cy="512747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Open Sans Semibold" panose="020B0706030804020204"/>
                  </a:rPr>
                  <a:t>TYPE (8)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5403C1E-7490-433B-B857-8DECB42A3010}"/>
                  </a:ext>
                </a:extLst>
              </p:cNvPr>
              <p:cNvSpPr/>
              <p:nvPr/>
            </p:nvSpPr>
            <p:spPr>
              <a:xfrm>
                <a:off x="8965612" y="1102406"/>
                <a:ext cx="2862072" cy="512747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Open Sans Semibold" panose="020B0706030804020204"/>
                  </a:rPr>
                  <a:t>FLAGS (8)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77A629F-59AA-42CC-B7A0-091D11107603}"/>
                </a:ext>
              </a:extLst>
            </p:cNvPr>
            <p:cNvSpPr/>
            <p:nvPr/>
          </p:nvSpPr>
          <p:spPr>
            <a:xfrm>
              <a:off x="362138" y="2070822"/>
              <a:ext cx="11430000" cy="512747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 PRIORITY (31)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7E71BC5-D068-4AC1-BABC-5041DE3DEF7C}"/>
                </a:ext>
              </a:extLst>
            </p:cNvPr>
            <p:cNvSpPr/>
            <p:nvPr/>
          </p:nvSpPr>
          <p:spPr>
            <a:xfrm>
              <a:off x="361835" y="2044635"/>
              <a:ext cx="538587" cy="512747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8030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4598095" y="184598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HTTP/2 priority</a:t>
            </a:r>
            <a:endParaRPr lang="ru-RU" sz="3200" b="1" dirty="0">
              <a:latin typeface="Arial Unicode M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6E9855-28DB-4476-8DFC-89F139200D1F}"/>
              </a:ext>
            </a:extLst>
          </p:cNvPr>
          <p:cNvGrpSpPr/>
          <p:nvPr/>
        </p:nvGrpSpPr>
        <p:grpSpPr>
          <a:xfrm>
            <a:off x="298581" y="421468"/>
            <a:ext cx="11436220" cy="6290311"/>
            <a:chOff x="298581" y="421468"/>
            <a:chExt cx="11436220" cy="629031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F102FD2-8DD0-4DC6-B9A3-E90A7315C937}"/>
                </a:ext>
              </a:extLst>
            </p:cNvPr>
            <p:cNvGrpSpPr/>
            <p:nvPr/>
          </p:nvGrpSpPr>
          <p:grpSpPr>
            <a:xfrm>
              <a:off x="298581" y="421468"/>
              <a:ext cx="11436220" cy="6290311"/>
              <a:chOff x="298581" y="421468"/>
              <a:chExt cx="11436220" cy="6290311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8A442D5-2420-4E38-B5CE-E3082336FB09}"/>
                  </a:ext>
                </a:extLst>
              </p:cNvPr>
              <p:cNvGrpSpPr/>
              <p:nvPr/>
            </p:nvGrpSpPr>
            <p:grpSpPr>
              <a:xfrm>
                <a:off x="298581" y="421468"/>
                <a:ext cx="11436220" cy="6290311"/>
                <a:chOff x="609139" y="421468"/>
                <a:chExt cx="11125661" cy="6290311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A836CAA5-9D57-4F59-9697-BA313D1F89AE}"/>
                    </a:ext>
                  </a:extLst>
                </p:cNvPr>
                <p:cNvGrpSpPr/>
                <p:nvPr/>
              </p:nvGrpSpPr>
              <p:grpSpPr>
                <a:xfrm>
                  <a:off x="609139" y="421468"/>
                  <a:ext cx="4417581" cy="2183186"/>
                  <a:chOff x="580564" y="3692356"/>
                  <a:chExt cx="4417581" cy="2877650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24DDBDD-79F4-4CA7-A5FC-260CEF21D8B7}"/>
                      </a:ext>
                    </a:extLst>
                  </p:cNvPr>
                  <p:cNvSpPr/>
                  <p:nvPr/>
                </p:nvSpPr>
                <p:spPr>
                  <a:xfrm>
                    <a:off x="580564" y="3692356"/>
                    <a:ext cx="4417581" cy="1136823"/>
                  </a:xfrm>
                  <a:prstGeom prst="rect">
                    <a:avLst/>
                  </a:prstGeom>
                  <a:solidFill>
                    <a:srgbClr val="00B0F0"/>
                  </a:solidFill>
                  <a:ln w="19050">
                    <a:solidFill>
                      <a:srgbClr val="A0DCE8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END_HEADERS, END_STREAM</a:t>
                    </a:r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C7E06705-CC5E-4DFC-AD18-BF8D0F1DD281}"/>
                      </a:ext>
                    </a:extLst>
                  </p:cNvPr>
                  <p:cNvSpPr/>
                  <p:nvPr/>
                </p:nvSpPr>
                <p:spPr>
                  <a:xfrm>
                    <a:off x="580564" y="4832985"/>
                    <a:ext cx="4417581" cy="1737021"/>
                  </a:xfrm>
                  <a:prstGeom prst="rect">
                    <a:avLst/>
                  </a:prstGeom>
                  <a:solidFill>
                    <a:srgbClr val="00B0F0"/>
                  </a:solidFill>
                  <a:ln w="19050">
                    <a:solidFill>
                      <a:srgbClr val="A0DCE8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END_HEADERS, END_STREAM</a:t>
                    </a:r>
                  </a:p>
                  <a:p>
                    <a:r>
                      <a:rPr lang="en-US" sz="2400" b="1" u="sng" spc="13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Priority: 0</a:t>
                    </a: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1BB1BC36-FD2E-4EA4-A1A9-211595008DB8}"/>
                    </a:ext>
                  </a:extLst>
                </p:cNvPr>
                <p:cNvGrpSpPr/>
                <p:nvPr/>
              </p:nvGrpSpPr>
              <p:grpSpPr>
                <a:xfrm>
                  <a:off x="5895974" y="2139779"/>
                  <a:ext cx="5838826" cy="4572000"/>
                  <a:chOff x="6057899" y="1015829"/>
                  <a:chExt cx="5838826" cy="5676687"/>
                </a:xfrm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6F0E42D0-F08E-48E4-A012-5CB888180626}"/>
                      </a:ext>
                    </a:extLst>
                  </p:cNvPr>
                  <p:cNvSpPr/>
                  <p:nvPr/>
                </p:nvSpPr>
                <p:spPr>
                  <a:xfrm>
                    <a:off x="6057900" y="1015829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</a:t>
                    </a:r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6BA6BE7-ED68-4316-BDF1-292A442335AD}"/>
                      </a:ext>
                    </a:extLst>
                  </p:cNvPr>
                  <p:cNvSpPr/>
                  <p:nvPr/>
                </p:nvSpPr>
                <p:spPr>
                  <a:xfrm>
                    <a:off x="6057900" y="3282054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DATA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</a:t>
                    </a: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565FB98F-A3B3-472D-A631-417C92D58860}"/>
                      </a:ext>
                    </a:extLst>
                  </p:cNvPr>
                  <p:cNvSpPr/>
                  <p:nvPr/>
                </p:nvSpPr>
                <p:spPr>
                  <a:xfrm>
                    <a:off x="6057900" y="2152649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</a:t>
                    </a: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FDAD6AC0-7565-4F09-9FCC-4153354A6FF8}"/>
                      </a:ext>
                    </a:extLst>
                  </p:cNvPr>
                  <p:cNvSpPr/>
                  <p:nvPr/>
                </p:nvSpPr>
                <p:spPr>
                  <a:xfrm>
                    <a:off x="6057900" y="4418875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DATA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END_STREAM</a:t>
                    </a:r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DC37FE66-310D-47B9-A6AC-B8E5A9773691}"/>
                      </a:ext>
                    </a:extLst>
                  </p:cNvPr>
                  <p:cNvSpPr/>
                  <p:nvPr/>
                </p:nvSpPr>
                <p:spPr>
                  <a:xfrm>
                    <a:off x="6057899" y="5555696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DATA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END_STREAM</a:t>
                    </a:r>
                  </a:p>
                </p:txBody>
              </p:sp>
            </p:grp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F69F46FA-8836-4877-9787-364E6DAD5C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26720" y="2139779"/>
                  <a:ext cx="869255" cy="317673"/>
                </a:xfrm>
                <a:prstGeom prst="line">
                  <a:avLst/>
                </a:prstGeom>
                <a:ln w="28575">
                  <a:solidFill>
                    <a:srgbClr val="FF873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31C3E6-0B55-4EDB-B136-52DBBCADA552}"/>
                  </a:ext>
                </a:extLst>
              </p:cNvPr>
              <p:cNvSpPr txBox="1"/>
              <p:nvPr/>
            </p:nvSpPr>
            <p:spPr>
              <a:xfrm>
                <a:off x="702370" y="3364830"/>
                <a:ext cx="38957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Neue" panose="00000400000000000000"/>
                  </a:rPr>
                  <a:t>Priority: stream is more </a:t>
                </a: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Neue" panose="00000400000000000000"/>
                  </a:rPr>
                  <a:t>(lower number) </a:t>
                </a:r>
                <a:r>
                  <a:rPr lang="en-US" sz="2400" dirty="0">
                    <a:latin typeface="HelveticaNeue" panose="00000400000000000000"/>
                  </a:rPr>
                  <a:t>or less </a:t>
                </a: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Neue" panose="00000400000000000000"/>
                  </a:rPr>
                  <a:t>(higher number) </a:t>
                </a:r>
                <a:r>
                  <a:rPr lang="en-US" sz="2400" dirty="0">
                    <a:latin typeface="HelveticaNeue" panose="00000400000000000000"/>
                  </a:rPr>
                  <a:t>important</a:t>
                </a:r>
              </a:p>
            </p:txBody>
          </p:sp>
        </p:grpSp>
        <p:sp>
          <p:nvSpPr>
            <p:cNvPr id="16" name="Arrow: Striped Right 15">
              <a:extLst>
                <a:ext uri="{FF2B5EF4-FFF2-40B4-BE49-F238E27FC236}">
                  <a16:creationId xmlns:a16="http://schemas.microsoft.com/office/drawing/2014/main" id="{2B911BC7-1485-45E9-B6E9-B53185C5B2A5}"/>
                </a:ext>
              </a:extLst>
            </p:cNvPr>
            <p:cNvSpPr/>
            <p:nvPr/>
          </p:nvSpPr>
          <p:spPr>
            <a:xfrm>
              <a:off x="816670" y="4990724"/>
              <a:ext cx="4517329" cy="695325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Open Sans Semibold" panose="020B0706030804020204"/>
                </a:rPr>
                <a:t>data might be sent earlier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880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44164" y="214556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Stream Prioritization</a:t>
            </a:r>
            <a:endParaRPr lang="ru-RU" sz="3200" b="1" dirty="0">
              <a:latin typeface="Arial Unicode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3FA0F0-A525-4DA9-B27A-E1913D4D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32" y="1424033"/>
            <a:ext cx="3340200" cy="2951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87542A-4445-4C6D-AE98-82BC4D3A3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381" y="1314849"/>
            <a:ext cx="1487076" cy="37291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BDBF31-318D-485E-876E-CCBF0626E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914" y="1235168"/>
            <a:ext cx="2196298" cy="51246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5E5448-796B-4401-B403-412FA138F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4820" y="1235168"/>
            <a:ext cx="2814008" cy="512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3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147985-1B59-445F-9BAC-705E556A7900}"/>
              </a:ext>
            </a:extLst>
          </p:cNvPr>
          <p:cNvSpPr txBox="1"/>
          <p:nvPr/>
        </p:nvSpPr>
        <p:spPr>
          <a:xfrm>
            <a:off x="2544164" y="214556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Priority Stream</a:t>
            </a:r>
            <a:endParaRPr lang="ru-RU" sz="3200" b="1" dirty="0">
              <a:latin typeface="Arial Unicode M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33F9D3-31DC-4A05-8737-A98DD8DBCAE0}"/>
              </a:ext>
            </a:extLst>
          </p:cNvPr>
          <p:cNvGrpSpPr/>
          <p:nvPr/>
        </p:nvGrpSpPr>
        <p:grpSpPr>
          <a:xfrm>
            <a:off x="417253" y="2321597"/>
            <a:ext cx="11434779" cy="1025495"/>
            <a:chOff x="392905" y="1102406"/>
            <a:chExt cx="11434779" cy="1025495"/>
          </a:xfrm>
          <a:solidFill>
            <a:srgbClr val="00B050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169BE54-2E17-4074-A8CA-132309E04F24}"/>
                </a:ext>
              </a:extLst>
            </p:cNvPr>
            <p:cNvSpPr/>
            <p:nvPr/>
          </p:nvSpPr>
          <p:spPr>
            <a:xfrm>
              <a:off x="393208" y="1615154"/>
              <a:ext cx="11430000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STREAM IDENTIFIER (31)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C6838A5-7384-42EF-B1EF-28D0299BD4EA}"/>
                </a:ext>
              </a:extLst>
            </p:cNvPr>
            <p:cNvSpPr/>
            <p:nvPr/>
          </p:nvSpPr>
          <p:spPr>
            <a:xfrm>
              <a:off x="393107" y="1102407"/>
              <a:ext cx="5715000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Open Sans Semibold" panose="020B0706030804020204"/>
                </a:rPr>
                <a:t>LENGTH (24)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61F2622-5225-46D6-AEAE-91D9916ABD10}"/>
                </a:ext>
              </a:extLst>
            </p:cNvPr>
            <p:cNvSpPr/>
            <p:nvPr/>
          </p:nvSpPr>
          <p:spPr>
            <a:xfrm>
              <a:off x="392905" y="1615153"/>
              <a:ext cx="538587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02BEDC9-0BCE-4F06-AD20-AAB3BAE56C5D}"/>
                </a:ext>
              </a:extLst>
            </p:cNvPr>
            <p:cNvSpPr/>
            <p:nvPr/>
          </p:nvSpPr>
          <p:spPr>
            <a:xfrm>
              <a:off x="6095693" y="1102406"/>
              <a:ext cx="2862072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TYPE (8)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7A8E5EE-E653-447C-950A-727E54CB3111}"/>
                </a:ext>
              </a:extLst>
            </p:cNvPr>
            <p:cNvSpPr/>
            <p:nvPr/>
          </p:nvSpPr>
          <p:spPr>
            <a:xfrm>
              <a:off x="8965612" y="1102406"/>
              <a:ext cx="2862072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FLAGS (8)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22D14EC-040B-47E0-A333-5284B0E4748B}"/>
              </a:ext>
            </a:extLst>
          </p:cNvPr>
          <p:cNvSpPr/>
          <p:nvPr/>
        </p:nvSpPr>
        <p:spPr>
          <a:xfrm>
            <a:off x="417556" y="3347091"/>
            <a:ext cx="11430000" cy="512746"/>
          </a:xfrm>
          <a:prstGeom prst="rect">
            <a:avLst/>
          </a:prstGeom>
          <a:solidFill>
            <a:srgbClr val="0070C0"/>
          </a:solidFill>
          <a:ln w="3810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 Semibold" panose="020B0706030804020204"/>
              </a:rPr>
              <a:t>STREAM DEPENDENCY (31)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DED46C-DC20-4C56-B1D9-CA8C1C496E3B}"/>
              </a:ext>
            </a:extLst>
          </p:cNvPr>
          <p:cNvSpPr/>
          <p:nvPr/>
        </p:nvSpPr>
        <p:spPr>
          <a:xfrm>
            <a:off x="417253" y="3347090"/>
            <a:ext cx="538587" cy="512747"/>
          </a:xfrm>
          <a:prstGeom prst="rect">
            <a:avLst/>
          </a:prstGeom>
          <a:solidFill>
            <a:srgbClr val="0070C0"/>
          </a:solidFill>
          <a:ln w="3810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 Semibold" panose="020B0706030804020204"/>
              </a:rPr>
              <a:t>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CF92CF-5F55-487B-8D97-B4224145DF32}"/>
              </a:ext>
            </a:extLst>
          </p:cNvPr>
          <p:cNvSpPr/>
          <p:nvPr/>
        </p:nvSpPr>
        <p:spPr>
          <a:xfrm>
            <a:off x="417556" y="3859837"/>
            <a:ext cx="2713571" cy="512746"/>
          </a:xfrm>
          <a:prstGeom prst="rect">
            <a:avLst/>
          </a:prstGeom>
          <a:solidFill>
            <a:srgbClr val="0070C0"/>
          </a:solidFill>
          <a:ln w="3810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 Semibold" panose="020B0706030804020204"/>
              </a:rPr>
              <a:t>WEIGHT (8)</a:t>
            </a:r>
          </a:p>
        </p:txBody>
      </p:sp>
    </p:spTree>
    <p:extLst>
      <p:ext uri="{BB962C8B-B14F-4D97-AF65-F5344CB8AC3E}">
        <p14:creationId xmlns:p14="http://schemas.microsoft.com/office/powerpoint/2010/main" val="1095083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A4F122-CDBE-43A1-9CDF-75CD581EB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978085"/>
              </p:ext>
            </p:extLst>
          </p:nvPr>
        </p:nvGraphicFramePr>
        <p:xfrm>
          <a:off x="3796874" y="2121176"/>
          <a:ext cx="4572000" cy="31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871578372"/>
                    </a:ext>
                  </a:extLst>
                </a:gridCol>
              </a:tblGrid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spc="140" baseline="0" dirty="0">
                          <a:solidFill>
                            <a:schemeClr val="tx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Multiplexing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15548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spc="140" baseline="0" dirty="0">
                          <a:solidFill>
                            <a:schemeClr val="tx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Priority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796561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spc="140" baseline="0" dirty="0">
                          <a:solidFill>
                            <a:schemeClr val="bg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Flow control 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598006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Header compression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86425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Server push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1639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4888E25-B00B-4D2C-84A3-B417D4005E1D}"/>
              </a:ext>
            </a:extLst>
          </p:cNvPr>
          <p:cNvSpPr txBox="1"/>
          <p:nvPr/>
        </p:nvSpPr>
        <p:spPr>
          <a:xfrm>
            <a:off x="2552700" y="380810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HTTP/2.0 HEADLINE FEATURE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575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HTTP/2 flow control</a:t>
            </a:r>
            <a:endParaRPr lang="ru-RU" sz="3200" b="1" dirty="0">
              <a:latin typeface="Arial Unicode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B46EB4-3A78-4C1A-A45A-F01BB2E7B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827" y="1488930"/>
            <a:ext cx="8983270" cy="498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7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HTTP/2.0 HEADLINE FEATURE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C452CA-68DC-405D-B76A-6D53ECAE9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84633"/>
              </p:ext>
            </p:extLst>
          </p:nvPr>
        </p:nvGraphicFramePr>
        <p:xfrm>
          <a:off x="3796874" y="2121176"/>
          <a:ext cx="4572000" cy="31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871578372"/>
                    </a:ext>
                  </a:extLst>
                </a:gridCol>
              </a:tblGrid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spc="140" baseline="0" dirty="0">
                          <a:solidFill>
                            <a:schemeClr val="tx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Multiplexing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15548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96561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Flow control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598006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solidFill>
                            <a:schemeClr val="bg1"/>
                          </a:solidFill>
                          <a:latin typeface="HelveticaNeue" panose="00000400000000000000" pitchFamily="2" charset="0"/>
                        </a:rPr>
                        <a:t>Header compression 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186425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Server push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16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3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71FCD1F6-8967-4201-9A90-88C74FDA4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749300"/>
            <a:ext cx="35044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D57F4-B716-4BBA-97C6-E3843E3A8D8C}"/>
              </a:ext>
            </a:extLst>
          </p:cNvPr>
          <p:cNvSpPr txBox="1"/>
          <p:nvPr/>
        </p:nvSpPr>
        <p:spPr>
          <a:xfrm>
            <a:off x="706225" y="164525"/>
            <a:ext cx="1079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Browser Compatibility of HTTP/2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989E44-7942-4EA8-A53A-AFF573910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0" y="1502108"/>
            <a:ext cx="12097940" cy="422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2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HTTP 1.1 headers</a:t>
            </a:r>
            <a:endParaRPr lang="ru-RU" sz="3200" b="1" dirty="0">
              <a:latin typeface="Arial Unicode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AD63A-4BE4-4C03-90A9-514F1644C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816" y="1093515"/>
            <a:ext cx="9627267" cy="548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179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90FFB2-DE8F-493C-913B-39F4D6272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75" y="757237"/>
            <a:ext cx="8058150" cy="59912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HTTP/2 header compression</a:t>
            </a:r>
            <a:endParaRPr lang="ru-RU" sz="3200" b="1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9674000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DF164A-634B-42CB-BEF9-C517062B5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776287"/>
            <a:ext cx="8048625" cy="5953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97305" y="191512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HTTP/2 reference tracking</a:t>
            </a:r>
            <a:endParaRPr lang="ru-RU" sz="3200" b="1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4234499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BE6E86-A938-45E2-96F6-1E6AC352F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52" y="965585"/>
            <a:ext cx="10393149" cy="5892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5F36DB-093A-40A8-BC30-A83A8CCEA344}"/>
              </a:ext>
            </a:extLst>
          </p:cNvPr>
          <p:cNvSpPr txBox="1"/>
          <p:nvPr/>
        </p:nvSpPr>
        <p:spPr>
          <a:xfrm>
            <a:off x="2514600" y="199835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/>
              </a:rPr>
              <a:t>Header compression</a:t>
            </a:r>
            <a:endParaRPr lang="ru-RU" sz="3200" b="1" dirty="0">
              <a:latin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5402366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5F36DB-093A-40A8-BC30-A83A8CCEA344}"/>
              </a:ext>
            </a:extLst>
          </p:cNvPr>
          <p:cNvSpPr txBox="1"/>
          <p:nvPr/>
        </p:nvSpPr>
        <p:spPr>
          <a:xfrm>
            <a:off x="2552700" y="186079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/>
              </a:rPr>
              <a:t>Static Header Table</a:t>
            </a:r>
            <a:endParaRPr lang="ru-RU" sz="3200" b="1" dirty="0">
              <a:latin typeface="Open Sans Semibol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108EE6-B02C-4140-BD41-B20BB17E1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515" y="1113260"/>
            <a:ext cx="8771270" cy="540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930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5F36DB-093A-40A8-BC30-A83A8CCEA344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Header compression</a:t>
            </a:r>
            <a:endParaRPr lang="ru-RU" sz="3200" b="1" dirty="0">
              <a:latin typeface="Arial Unicode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720D51-533B-4F5B-B381-76B8AC3B0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252" y="1138898"/>
            <a:ext cx="8062396" cy="544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323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5F36DB-093A-40A8-BC30-A83A8CCEA344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Header compression</a:t>
            </a:r>
            <a:endParaRPr lang="ru-RU" sz="3200" b="1" dirty="0">
              <a:latin typeface="Arial Unicode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A5F796-2910-4A58-96A2-689004290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04" y="1098832"/>
            <a:ext cx="8246692" cy="562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721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HTTP/2.0 HEADLINE FEATURE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C452CA-68DC-405D-B76A-6D53ECAE9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557921"/>
              </p:ext>
            </p:extLst>
          </p:nvPr>
        </p:nvGraphicFramePr>
        <p:xfrm>
          <a:off x="3796874" y="2121176"/>
          <a:ext cx="4572000" cy="31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871578372"/>
                    </a:ext>
                  </a:extLst>
                </a:gridCol>
              </a:tblGrid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spc="140" baseline="0" dirty="0">
                          <a:solidFill>
                            <a:schemeClr val="tx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Multiplexing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15548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96561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Flow control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598006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Header compression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86425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solidFill>
                            <a:schemeClr val="bg1"/>
                          </a:solidFill>
                          <a:latin typeface="HelveticaNeue" panose="00000400000000000000" pitchFamily="2" charset="0"/>
                        </a:rPr>
                        <a:t>Server push 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16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3698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HTTP/2 push promise</a:t>
            </a:r>
            <a:endParaRPr lang="ru-RU" sz="3200" b="1" dirty="0">
              <a:latin typeface="Arial Unicode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BBA33E-EA7D-4408-99C3-915F63937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71" y="1042987"/>
            <a:ext cx="8225392" cy="572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90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74A0AE-F7E5-4653-A8F6-3E446CCBF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3" y="811965"/>
            <a:ext cx="11257038" cy="60069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483830" y="227190"/>
            <a:ext cx="1134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Comparison of time to fetch HTTP resources</a:t>
            </a:r>
          </a:p>
        </p:txBody>
      </p:sp>
    </p:spTree>
    <p:extLst>
      <p:ext uri="{BB962C8B-B14F-4D97-AF65-F5344CB8AC3E}">
        <p14:creationId xmlns:p14="http://schemas.microsoft.com/office/powerpoint/2010/main" val="118319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storical trends in the usage of HTTP/2">
            <a:extLst>
              <a:ext uri="{FF2B5EF4-FFF2-40B4-BE49-F238E27FC236}">
                <a16:creationId xmlns:a16="http://schemas.microsoft.com/office/drawing/2014/main" id="{67A78CBD-74E5-48C2-8A15-EE50584D4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79" y="1407201"/>
            <a:ext cx="11059787" cy="544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9D0A23-7023-48BD-BCFB-2E38CC2EA166}"/>
              </a:ext>
            </a:extLst>
          </p:cNvPr>
          <p:cNvSpPr txBox="1"/>
          <p:nvPr/>
        </p:nvSpPr>
        <p:spPr>
          <a:xfrm>
            <a:off x="1911350" y="910993"/>
            <a:ext cx="1028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HelveticaNeue" panose="00000400000000000000" pitchFamily="2" charset="0"/>
              </a:rPr>
              <a:t>22.3% </a:t>
            </a:r>
            <a:r>
              <a:rPr lang="en-US" sz="2800" dirty="0">
                <a:latin typeface="HelveticaNeue" panose="00000400000000000000" pitchFamily="2" charset="0"/>
              </a:rPr>
              <a:t>of all Web sites support the HTTP/2 protocol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1FCD1F6-8967-4201-9A90-88C74FDA4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749300"/>
            <a:ext cx="35044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D57F4-B716-4BBA-97C6-E3843E3A8D8C}"/>
              </a:ext>
            </a:extLst>
          </p:cNvPr>
          <p:cNvSpPr txBox="1"/>
          <p:nvPr/>
        </p:nvSpPr>
        <p:spPr>
          <a:xfrm>
            <a:off x="2539051" y="264665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SUPPORT OF HTTP/2</a:t>
            </a:r>
          </a:p>
        </p:txBody>
      </p:sp>
    </p:spTree>
    <p:extLst>
      <p:ext uri="{BB962C8B-B14F-4D97-AF65-F5344CB8AC3E}">
        <p14:creationId xmlns:p14="http://schemas.microsoft.com/office/powerpoint/2010/main" val="17172341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564022" y="232088"/>
            <a:ext cx="10878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Comparison of HTTP 1.1 and HTTP/2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D49366-F572-4C50-AF62-3EF46AF3513B}"/>
              </a:ext>
            </a:extLst>
          </p:cNvPr>
          <p:cNvGraphicFramePr>
            <a:graphicFrameLocks noGrp="1"/>
          </p:cNvGraphicFramePr>
          <p:nvPr/>
        </p:nvGraphicFramePr>
        <p:xfrm>
          <a:off x="495655" y="1531515"/>
          <a:ext cx="11194992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7496">
                  <a:extLst>
                    <a:ext uri="{9D8B030D-6E8A-4147-A177-3AD203B41FA5}">
                      <a16:colId xmlns:a16="http://schemas.microsoft.com/office/drawing/2014/main" val="436581987"/>
                    </a:ext>
                  </a:extLst>
                </a:gridCol>
                <a:gridCol w="5597496">
                  <a:extLst>
                    <a:ext uri="{9D8B030D-6E8A-4147-A177-3AD203B41FA5}">
                      <a16:colId xmlns:a16="http://schemas.microsoft.com/office/drawing/2014/main" val="2075357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HTTP/1.1 Page 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HTTP/2 Page Load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76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six to eight connections.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single 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10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Request</a:t>
                      </a:r>
                      <a:r>
                        <a:rPr lang="fr-FR" dirty="0"/>
                        <a:t> HTML page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Request</a:t>
                      </a:r>
                      <a:r>
                        <a:rPr lang="fr-FR" dirty="0"/>
                        <a:t> HTML page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7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Receive HTML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Receive HTML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901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Decode HTML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Decode HTML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75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Request first six to eight files included in the HTML page, no priorities or dependencies. (Requests have uncompressed, plain-text headers.)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 all files included in the HTML page, with priorities and dependencies. (Requests have compressed, binary headers.)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31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 each connection, wait for requested file to arrive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(Files returned, multiplexed on single connection, as ready.)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164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Request next file on now-open 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24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Repeat 6-7 for each remaining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17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Close six connections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 single 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781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2143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349250" y="380810"/>
            <a:ext cx="1140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When you don’t know if it supports HTTP/2 </a:t>
            </a:r>
            <a:endParaRPr lang="ru-RU" sz="3200" b="1" dirty="0">
              <a:latin typeface="Arial Unicode M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133B75-1E0C-4035-B7D3-CF7B3AD648A3}"/>
              </a:ext>
            </a:extLst>
          </p:cNvPr>
          <p:cNvSpPr/>
          <p:nvPr/>
        </p:nvSpPr>
        <p:spPr>
          <a:xfrm>
            <a:off x="247650" y="1619935"/>
            <a:ext cx="75628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GET / HTTP/1.1 </a:t>
            </a:r>
          </a:p>
          <a:p>
            <a:r>
              <a:rPr lang="en-US" dirty="0"/>
              <a:t>Host: server.example.com </a:t>
            </a:r>
          </a:p>
          <a:p>
            <a:r>
              <a:rPr lang="en-US" dirty="0"/>
              <a:t>Connection: Upgrade, HTTP2-Settings </a:t>
            </a:r>
          </a:p>
          <a:p>
            <a:r>
              <a:rPr lang="en-US" dirty="0"/>
              <a:t>Upgrade: h2c </a:t>
            </a:r>
          </a:p>
          <a:p>
            <a:r>
              <a:rPr lang="en-US" dirty="0"/>
              <a:t>HTTP2-Settings:  &lt;base64url encoding of HTTP/2 SETTINGS payload&gt;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023060-B4E3-44C2-9387-8967E886B96A}"/>
              </a:ext>
            </a:extLst>
          </p:cNvPr>
          <p:cNvSpPr/>
          <p:nvPr/>
        </p:nvSpPr>
        <p:spPr>
          <a:xfrm>
            <a:off x="6765925" y="1400859"/>
            <a:ext cx="4587875" cy="7150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● “h2c” means no TLS connection </a:t>
            </a:r>
          </a:p>
          <a:p>
            <a:r>
              <a:rPr lang="en-US" dirty="0"/>
              <a:t>● “h2” means TLS connection [TLS-ALPN]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ACAC69-6490-4474-8589-D51FE306FB69}"/>
              </a:ext>
            </a:extLst>
          </p:cNvPr>
          <p:cNvCxnSpPr>
            <a:cxnSpLocks/>
          </p:cNvCxnSpPr>
          <p:nvPr/>
        </p:nvCxnSpPr>
        <p:spPr>
          <a:xfrm flipV="1">
            <a:off x="1837346" y="1758403"/>
            <a:ext cx="4928579" cy="8480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E2A07F-3511-401C-9993-D6E545F93761}"/>
              </a:ext>
            </a:extLst>
          </p:cNvPr>
          <p:cNvSpPr/>
          <p:nvPr/>
        </p:nvSpPr>
        <p:spPr>
          <a:xfrm>
            <a:off x="5765562" y="3650999"/>
            <a:ext cx="6096000" cy="13280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lt1"/>
                </a:solidFill>
              </a:rPr>
              <a:t>● A server MUST NOT upgrade the connection to HTTP/2 if this header field is not present or if more than one is present. </a:t>
            </a:r>
          </a:p>
          <a:p>
            <a:r>
              <a:rPr lang="en-US" dirty="0">
                <a:solidFill>
                  <a:schemeClr val="lt1"/>
                </a:solidFill>
              </a:rPr>
              <a:t>● A server MUST NOT send this header field.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0DBFA0-6808-4B41-A28E-7631FD51401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350236" y="3033757"/>
            <a:ext cx="4415326" cy="12812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5E7BB8F-1669-465F-96D0-21D609970B2E}"/>
              </a:ext>
            </a:extLst>
          </p:cNvPr>
          <p:cNvSpPr/>
          <p:nvPr/>
        </p:nvSpPr>
        <p:spPr>
          <a:xfrm>
            <a:off x="247650" y="431737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[ Response ] </a:t>
            </a:r>
          </a:p>
          <a:p>
            <a:r>
              <a:rPr lang="en-US" dirty="0"/>
              <a:t>HTTP/1.1 101 Switching Protocols </a:t>
            </a:r>
          </a:p>
          <a:p>
            <a:r>
              <a:rPr lang="en-US" dirty="0"/>
              <a:t>Connection: Upgrade </a:t>
            </a:r>
          </a:p>
          <a:p>
            <a:r>
              <a:rPr lang="en-US" dirty="0"/>
              <a:t>Upgrade: h2c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1A3B707-EFDE-4BED-BC67-A69887BDB921}"/>
              </a:ext>
            </a:extLst>
          </p:cNvPr>
          <p:cNvSpPr/>
          <p:nvPr/>
        </p:nvSpPr>
        <p:spPr>
          <a:xfrm>
            <a:off x="5765562" y="5728833"/>
            <a:ext cx="4997907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lt1"/>
                </a:solidFill>
              </a:rPr>
              <a:t>Implicit acknowledgement of HTTP2-Settings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F945CB-F6BD-4A88-9A7C-39AA70D722AC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921238" y="4917539"/>
            <a:ext cx="2844324" cy="10156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745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31A96C-AC28-4A65-B7A5-DDFEA2608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452714"/>
              </p:ext>
            </p:extLst>
          </p:nvPr>
        </p:nvGraphicFramePr>
        <p:xfrm>
          <a:off x="807902" y="1342534"/>
          <a:ext cx="10440003" cy="412668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491429">
                  <a:extLst>
                    <a:ext uri="{9D8B030D-6E8A-4147-A177-3AD203B41FA5}">
                      <a16:colId xmlns:a16="http://schemas.microsoft.com/office/drawing/2014/main" val="1822215166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3000479313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2053977802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649303497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2576267354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544945452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3235529628"/>
                    </a:ext>
                  </a:extLst>
                </a:gridCol>
              </a:tblGrid>
              <a:tr h="1426683">
                <a:tc>
                  <a:txBody>
                    <a:bodyPr/>
                    <a:lstStyle/>
                    <a:p>
                      <a:pPr algn="ctr" fontAlgn="ctr"/>
                      <a:endParaRPr lang="en-US" sz="2800" b="0" i="1" u="none" strike="noStrike" noProof="1">
                        <a:solidFill>
                          <a:srgbClr val="40BA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41 req 172 kb</a:t>
                      </a:r>
                      <a:endParaRPr lang="en-US" sz="2800" b="0" i="1" u="none" strike="noStrike" noProof="1">
                        <a:solidFill>
                          <a:srgbClr val="40BA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66 req 215 kb</a:t>
                      </a:r>
                      <a:endParaRPr lang="en-US" sz="2800" b="0" i="1" u="none" strike="noStrike" noProof="1">
                        <a:solidFill>
                          <a:srgbClr val="40BA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130 req 427 kb</a:t>
                      </a:r>
                      <a:endParaRPr lang="en-US" sz="2800" b="0" i="1" u="none" strike="noStrike" noProof="1">
                        <a:solidFill>
                          <a:srgbClr val="40BA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230 req 2.0 mb</a:t>
                      </a:r>
                      <a:endParaRPr lang="en-US" sz="2800" b="0" i="1" u="none" strike="noStrike" noProof="1">
                        <a:solidFill>
                          <a:srgbClr val="40BA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330 req 4.2 mb</a:t>
                      </a:r>
                      <a:endParaRPr lang="en-US" sz="2800" b="0" i="1" u="none" strike="noStrike" noProof="1">
                        <a:solidFill>
                          <a:srgbClr val="40BA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430 req 5.4 mb</a:t>
                      </a:r>
                      <a:endParaRPr lang="en-US" sz="2800" b="0" i="1" u="none" strike="noStrike" noProof="1">
                        <a:solidFill>
                          <a:srgbClr val="40BA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extLst>
                  <a:ext uri="{0D108BD9-81ED-4DB2-BD59-A6C34878D82A}">
                    <a16:rowId xmlns:a16="http://schemas.microsoft.com/office/drawing/2014/main" val="3871757961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HTTP/2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332.37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415.33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774.13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1.26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1.83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2.31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extLst>
                  <a:ext uri="{0D108BD9-81ED-4DB2-BD59-A6C34878D82A}">
                    <a16:rowId xmlns:a16="http://schemas.microsoft.com/office/drawing/2014/main" val="59929225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HTTP 1.1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545.67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629.30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877.77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1.40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1.94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2.46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extLst>
                  <a:ext uri="{0D108BD9-81ED-4DB2-BD59-A6C34878D82A}">
                    <a16:rowId xmlns:a16="http://schemas.microsoft.com/office/drawing/2014/main" val="377368655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%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64.18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51.52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13.39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11.61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5.73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6.52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extLst>
                  <a:ext uri="{0D108BD9-81ED-4DB2-BD59-A6C34878D82A}">
                    <a16:rowId xmlns:a16="http://schemas.microsoft.com/office/drawing/2014/main" val="48957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7243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350378" y="268406"/>
            <a:ext cx="11503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Configure Tomcat 9 for HTTP/2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469900" y="1067375"/>
            <a:ext cx="11264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>
                <a:latin typeface="HelveticaNeue" panose="00000400000000000000" pitchFamily="2" charset="0"/>
              </a:rPr>
              <a:t>Open the </a:t>
            </a:r>
            <a:r>
              <a:rPr lang="en-US" sz="28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conf/server.xml</a:t>
            </a:r>
            <a:r>
              <a:rPr lang="en-US" sz="2800" noProof="1">
                <a:latin typeface="HelveticaNeue" panose="00000400000000000000" pitchFamily="2" charset="0"/>
              </a:rPr>
              <a:t> file and make the following configuration changes.</a:t>
            </a:r>
            <a:endParaRPr lang="en-US" sz="2800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11820-6603-493B-8C95-AF50F37B3107}"/>
              </a:ext>
            </a:extLst>
          </p:cNvPr>
          <p:cNvSpPr txBox="1"/>
          <p:nvPr/>
        </p:nvSpPr>
        <p:spPr>
          <a:xfrm>
            <a:off x="226430" y="2235676"/>
            <a:ext cx="11627892" cy="4524315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noProof="1">
                <a:latin typeface="HelveticaNeue" panose="00000400000000000000" pitchFamily="2" charset="0"/>
              </a:rPr>
              <a:t>&lt;Connector port="8443" protocol="org.apache.coyote.http11.Http11NioProtocol"</a:t>
            </a:r>
          </a:p>
          <a:p>
            <a:r>
              <a:rPr lang="en-US" sz="2400" noProof="1">
                <a:latin typeface="HelveticaNeue" panose="00000400000000000000" pitchFamily="2" charset="0"/>
              </a:rPr>
              <a:t>      maxThreads="150" SSLEnabled="true"  scheme="https" secure="true"</a:t>
            </a:r>
          </a:p>
          <a:p>
            <a:r>
              <a:rPr lang="en-US" sz="2400" noProof="1">
                <a:latin typeface="HelveticaNeue" panose="00000400000000000000" pitchFamily="2" charset="0"/>
              </a:rPr>
              <a:t>sslImplementationName="org.apache.tomcat.util.net.jsse.JSSEImplementation"</a:t>
            </a:r>
          </a:p>
          <a:p>
            <a:r>
              <a:rPr lang="en-US" sz="2400" noProof="1">
                <a:latin typeface="HelveticaNeue" panose="00000400000000000000" pitchFamily="2" charset="0"/>
              </a:rPr>
              <a:t>	keystoreFile=“/conf/tomcat-sslkey" keystorePass=“*******"</a:t>
            </a:r>
          </a:p>
          <a:p>
            <a:r>
              <a:rPr lang="en-US" sz="2400" noProof="1">
                <a:latin typeface="HelveticaNeue" panose="00000400000000000000" pitchFamily="2" charset="0"/>
              </a:rPr>
              <a:t>	clientAuth="false" sslProtocol="TLS"&gt;</a:t>
            </a:r>
          </a:p>
          <a:p>
            <a:endParaRPr lang="en-US" sz="2400" noProof="1">
              <a:latin typeface="HelveticaNeue" panose="00000400000000000000" pitchFamily="2" charset="0"/>
            </a:endParaRPr>
          </a:p>
          <a:p>
            <a:r>
              <a:rPr lang="en-US" sz="24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&lt;UpgradeProtocol className="org.apache.coyote.http2.Http2Protocol“</a:t>
            </a:r>
          </a:p>
          <a:p>
            <a:r>
              <a:rPr lang="en-US" sz="24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	initialWindowSize=“65535”</a:t>
            </a:r>
          </a:p>
          <a:p>
            <a:r>
              <a:rPr lang="en-US" sz="24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	keepAliveTimeout=“-1”</a:t>
            </a:r>
          </a:p>
          <a:p>
            <a:r>
              <a:rPr lang="en-US" sz="24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	maxConcurrentStreams=“200”</a:t>
            </a:r>
          </a:p>
          <a:p>
            <a:r>
              <a:rPr lang="en-US" sz="24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/&gt;</a:t>
            </a:r>
            <a:endParaRPr lang="en-US" sz="2400" noProof="1">
              <a:latin typeface="HelveticaNeue" panose="00000400000000000000" pitchFamily="2" charset="0"/>
            </a:endParaRPr>
          </a:p>
          <a:p>
            <a:r>
              <a:rPr lang="en-US" sz="2400" noProof="1">
                <a:latin typeface="HelveticaNeue" panose="00000400000000000000" pitchFamily="2" charset="0"/>
              </a:rPr>
              <a:t>&lt;/Connector&gt;</a:t>
            </a:r>
          </a:p>
        </p:txBody>
      </p:sp>
    </p:spTree>
    <p:extLst>
      <p:ext uri="{BB962C8B-B14F-4D97-AF65-F5344CB8AC3E}">
        <p14:creationId xmlns:p14="http://schemas.microsoft.com/office/powerpoint/2010/main" val="6904183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39052" y="353515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Servlet 4.0 dependency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654CB-357C-4164-84D0-171BD5778B51}"/>
              </a:ext>
            </a:extLst>
          </p:cNvPr>
          <p:cNvSpPr txBox="1"/>
          <p:nvPr/>
        </p:nvSpPr>
        <p:spPr>
          <a:xfrm>
            <a:off x="1093304" y="1628775"/>
            <a:ext cx="10717696" cy="388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spc="100" noProof="1">
                <a:latin typeface="HelveticaNeue" panose="00000400000000000000" pitchFamily="2" charset="0"/>
              </a:rPr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sz="2800" spc="100" noProof="1">
                <a:latin typeface="HelveticaNeue" panose="00000400000000000000" pitchFamily="2" charset="0"/>
              </a:rPr>
              <a:t>  &lt;groupId&gt;</a:t>
            </a:r>
            <a:r>
              <a:rPr lang="en-US" sz="2800" spc="100" noProof="1">
                <a:solidFill>
                  <a:schemeClr val="accent2"/>
                </a:solidFill>
                <a:latin typeface="HelveticaNeue" panose="00000400000000000000" pitchFamily="2" charset="0"/>
              </a:rPr>
              <a:t>javax.servlet</a:t>
            </a:r>
            <a:r>
              <a:rPr lang="en-US" sz="2800" spc="100" noProof="1">
                <a:latin typeface="HelveticaNeue" panose="00000400000000000000" pitchFamily="2" charset="0"/>
              </a:rPr>
              <a:t>&lt;/groupId&gt;</a:t>
            </a:r>
          </a:p>
          <a:p>
            <a:pPr>
              <a:lnSpc>
                <a:spcPct val="150000"/>
              </a:lnSpc>
            </a:pPr>
            <a:r>
              <a:rPr lang="en-US" sz="2800" spc="100" noProof="1">
                <a:latin typeface="HelveticaNeue" panose="00000400000000000000" pitchFamily="2" charset="0"/>
              </a:rPr>
              <a:t>  &lt;artifactId&gt;</a:t>
            </a:r>
            <a:r>
              <a:rPr lang="en-US" sz="2800" spc="100" noProof="1">
                <a:solidFill>
                  <a:schemeClr val="accent2"/>
                </a:solidFill>
                <a:latin typeface="HelveticaNeue" panose="00000400000000000000" pitchFamily="2" charset="0"/>
              </a:rPr>
              <a:t>javax.servlet-api</a:t>
            </a:r>
            <a:r>
              <a:rPr lang="en-US" sz="2800" spc="100" noProof="1">
                <a:latin typeface="HelveticaNeue" panose="00000400000000000000" pitchFamily="2" charset="0"/>
              </a:rPr>
              <a:t>&lt;/artifactId&gt;</a:t>
            </a:r>
          </a:p>
          <a:p>
            <a:pPr>
              <a:lnSpc>
                <a:spcPct val="150000"/>
              </a:lnSpc>
            </a:pPr>
            <a:r>
              <a:rPr lang="en-US" sz="2800" spc="100" noProof="1">
                <a:latin typeface="HelveticaNeue" panose="00000400000000000000" pitchFamily="2" charset="0"/>
              </a:rPr>
              <a:t>  &lt;version&gt;</a:t>
            </a:r>
            <a:r>
              <a:rPr lang="en-US" sz="2800" spc="100" noProof="1">
                <a:solidFill>
                  <a:schemeClr val="accent2"/>
                </a:solidFill>
                <a:latin typeface="HelveticaNeue" panose="00000400000000000000" pitchFamily="2" charset="0"/>
              </a:rPr>
              <a:t>4.0.0</a:t>
            </a:r>
            <a:r>
              <a:rPr lang="en-US" sz="2800" spc="100" noProof="1">
                <a:latin typeface="HelveticaNeue" panose="00000400000000000000" pitchFamily="2" charset="0"/>
              </a:rPr>
              <a:t>&lt;/version&gt;</a:t>
            </a:r>
          </a:p>
          <a:p>
            <a:pPr>
              <a:lnSpc>
                <a:spcPct val="150000"/>
              </a:lnSpc>
            </a:pPr>
            <a:r>
              <a:rPr lang="en-US" sz="2800" spc="100" noProof="1">
                <a:latin typeface="HelveticaNeue" panose="00000400000000000000" pitchFamily="2" charset="0"/>
              </a:rPr>
              <a:t>  &lt;scope&gt;</a:t>
            </a:r>
            <a:r>
              <a:rPr lang="en-US" sz="2800" spc="100" noProof="1">
                <a:solidFill>
                  <a:schemeClr val="accent2"/>
                </a:solidFill>
                <a:latin typeface="HelveticaNeue" panose="00000400000000000000" pitchFamily="2" charset="0"/>
              </a:rPr>
              <a:t>provided</a:t>
            </a:r>
            <a:r>
              <a:rPr lang="en-US" sz="2800" spc="100" noProof="1">
                <a:latin typeface="HelveticaNeue" panose="00000400000000000000" pitchFamily="2" charset="0"/>
              </a:rPr>
              <a:t>&lt;/scope&gt;</a:t>
            </a:r>
          </a:p>
          <a:p>
            <a:pPr>
              <a:lnSpc>
                <a:spcPct val="150000"/>
              </a:lnSpc>
            </a:pPr>
            <a:r>
              <a:rPr lang="en-US" sz="2800" spc="100" noProof="1">
                <a:latin typeface="HelveticaNeue" panose="00000400000000000000" pitchFamily="2" charset="0"/>
              </a:rPr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3588394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1078173" y="449049"/>
            <a:ext cx="9843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Servlet 4.0 brings HTTP/2 to Java EE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9D219-A08D-4E1C-93E4-BEFD0EE05799}"/>
              </a:ext>
            </a:extLst>
          </p:cNvPr>
          <p:cNvSpPr txBox="1"/>
          <p:nvPr/>
        </p:nvSpPr>
        <p:spPr>
          <a:xfrm>
            <a:off x="562441" y="1779477"/>
            <a:ext cx="11341290" cy="1112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2800" dirty="0">
                <a:solidFill>
                  <a:srgbClr val="0070C0"/>
                </a:solidFill>
                <a:latin typeface="HelveticaNeue" panose="00000400000000000000" pitchFamily="2" charset="0"/>
              </a:rPr>
              <a:t>The Servlet API is well positioned to enable HTTP/2 optimization and to allow frameworks to leverage server push.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D1716-754B-49E1-9EA9-5071DDE7DECA}"/>
              </a:ext>
            </a:extLst>
          </p:cNvPr>
          <p:cNvSpPr txBox="1"/>
          <p:nvPr/>
        </p:nvSpPr>
        <p:spPr>
          <a:xfrm>
            <a:off x="562441" y="3357349"/>
            <a:ext cx="109045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Expose key features to the API:</a:t>
            </a:r>
          </a:p>
          <a:p>
            <a:pPr marL="285750" indent="-285750">
              <a:lnSpc>
                <a:spcPts val="4200"/>
              </a:lnSpc>
              <a:buFontTx/>
              <a:buChar char="-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HelveticaNeue" panose="00000400000000000000" pitchFamily="2" charset="0"/>
              </a:rPr>
              <a:t>Server Push</a:t>
            </a:r>
          </a:p>
          <a:p>
            <a:pPr marL="285750" indent="-285750">
              <a:lnSpc>
                <a:spcPts val="4200"/>
              </a:lnSpc>
              <a:buFontTx/>
              <a:buChar char="-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HelveticaNeue" panose="00000400000000000000" pitchFamily="2" charset="0"/>
              </a:rPr>
              <a:t>Stream Prioritization</a:t>
            </a:r>
          </a:p>
          <a:p>
            <a:pPr marL="285750" indent="-285750">
              <a:lnSpc>
                <a:spcPts val="4200"/>
              </a:lnSpc>
              <a:buFontTx/>
              <a:buChar char="-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HelveticaNeue" panose="00000400000000000000" pitchFamily="2" charset="0"/>
              </a:rPr>
              <a:t>Request/Response multiplexing</a:t>
            </a:r>
          </a:p>
          <a:p>
            <a:pPr marL="285750" indent="-285750">
              <a:lnSpc>
                <a:spcPts val="4200"/>
              </a:lnSpc>
              <a:buFontTx/>
              <a:buChar char="-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HelveticaNeue" panose="00000400000000000000" pitchFamily="2" charset="0"/>
              </a:rPr>
              <a:t>Upgrade from HTTP 1.1</a:t>
            </a:r>
          </a:p>
        </p:txBody>
      </p:sp>
    </p:spTree>
    <p:extLst>
      <p:ext uri="{BB962C8B-B14F-4D97-AF65-F5344CB8AC3E}">
        <p14:creationId xmlns:p14="http://schemas.microsoft.com/office/powerpoint/2010/main" val="29590922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29D219-A08D-4E1C-93E4-BEFD0EE05799}"/>
              </a:ext>
            </a:extLst>
          </p:cNvPr>
          <p:cNvSpPr txBox="1"/>
          <p:nvPr/>
        </p:nvSpPr>
        <p:spPr>
          <a:xfrm>
            <a:off x="382137" y="1143531"/>
            <a:ext cx="1152159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1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Add a new class Priority:</a:t>
            </a:r>
          </a:p>
          <a:p>
            <a:pPr marL="457200" indent="-457200">
              <a:buFontTx/>
              <a:buChar char="-"/>
            </a:pPr>
            <a:r>
              <a:rPr lang="en-US" sz="3200" spc="100" noProof="1">
                <a:latin typeface="HelveticaNeue" panose="00000400000000000000" pitchFamily="2" charset="0"/>
              </a:rPr>
              <a:t>exclusive ( ) : Boolean</a:t>
            </a:r>
          </a:p>
          <a:p>
            <a:pPr marL="457200" indent="-457200">
              <a:buFontTx/>
              <a:buChar char="-"/>
            </a:pPr>
            <a:r>
              <a:rPr lang="en-US" sz="3200" spc="100" noProof="1">
                <a:latin typeface="HelveticaNeue" panose="00000400000000000000" pitchFamily="2" charset="0"/>
              </a:rPr>
              <a:t>streamId ( ): Int</a:t>
            </a:r>
          </a:p>
          <a:p>
            <a:pPr marL="457200" indent="-457200">
              <a:buFontTx/>
              <a:buChar char="-"/>
            </a:pPr>
            <a:r>
              <a:rPr lang="en-US" sz="3200" spc="100" noProof="1">
                <a:latin typeface="HelveticaNeue" panose="00000400000000000000" pitchFamily="2" charset="0"/>
              </a:rPr>
              <a:t>weight ( ): Int</a:t>
            </a:r>
          </a:p>
          <a:p>
            <a:r>
              <a:rPr lang="en-US" sz="3200" spc="1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Add methods to HttpServletRequest:</a:t>
            </a:r>
          </a:p>
          <a:p>
            <a:pPr marL="457200" indent="-457200">
              <a:buFontTx/>
              <a:buChar char="-"/>
            </a:pPr>
            <a:r>
              <a:rPr lang="en-US" sz="3200" spc="100" noProof="1">
                <a:latin typeface="HelveticaNeue" panose="00000400000000000000" pitchFamily="2" charset="0"/>
              </a:rPr>
              <a:t>getPriority ( ): Priority</a:t>
            </a:r>
            <a:endParaRPr lang="ru-RU" sz="3200" spc="100" noProof="1">
              <a:latin typeface="HelveticaNeue" panose="00000400000000000000" pitchFamily="2" charset="0"/>
            </a:endParaRPr>
          </a:p>
          <a:p>
            <a:pPr marL="457200" indent="-457200">
              <a:buFontTx/>
              <a:buChar char="-"/>
            </a:pPr>
            <a:r>
              <a:rPr lang="en-US" sz="3200" spc="100" noProof="1">
                <a:latin typeface="HelveticaNeue" panose="00000400000000000000" pitchFamily="2" charset="0"/>
              </a:rPr>
              <a:t>getStreamId ( ): Int</a:t>
            </a:r>
          </a:p>
          <a:p>
            <a:r>
              <a:rPr lang="en-US" sz="3200" spc="1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Add methods to HttpServletResponse:</a:t>
            </a:r>
          </a:p>
          <a:p>
            <a:pPr marL="457200" indent="-457200">
              <a:buFontTx/>
              <a:buChar char="-"/>
            </a:pPr>
            <a:r>
              <a:rPr lang="en-US" sz="3200" spc="100" noProof="1">
                <a:latin typeface="HelveticaNeue" panose="00000400000000000000" pitchFamily="2" charset="0"/>
              </a:rPr>
              <a:t>getPriority ( ): Priority</a:t>
            </a:r>
          </a:p>
          <a:p>
            <a:pPr marL="457200" indent="-457200">
              <a:buFontTx/>
              <a:buChar char="-"/>
            </a:pPr>
            <a:r>
              <a:rPr lang="en-US" sz="3200" spc="100" noProof="1">
                <a:latin typeface="HelveticaNeue" panose="00000400000000000000" pitchFamily="2" charset="0"/>
              </a:rPr>
              <a:t>setPriority (Priority p): Unit</a:t>
            </a:r>
          </a:p>
          <a:p>
            <a:pPr marL="457200" indent="-457200">
              <a:buFontTx/>
              <a:buChar char="-"/>
            </a:pPr>
            <a:r>
              <a:rPr lang="en-US" sz="3200" spc="100" noProof="1">
                <a:latin typeface="HelveticaNeue" panose="00000400000000000000" pitchFamily="2" charset="0"/>
              </a:rPr>
              <a:t>getStreamId ( ): 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83A1A-48A5-4897-89B5-FED03FB03308}"/>
              </a:ext>
            </a:extLst>
          </p:cNvPr>
          <p:cNvSpPr txBox="1"/>
          <p:nvPr/>
        </p:nvSpPr>
        <p:spPr>
          <a:xfrm>
            <a:off x="2682184" y="200167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Servlet 4.0 New Features</a:t>
            </a:r>
            <a:endParaRPr lang="ru-RU" sz="3600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3664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682184" y="200167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Servlet 4.0 New Features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9D219-A08D-4E1C-93E4-BEFD0EE05799}"/>
              </a:ext>
            </a:extLst>
          </p:cNvPr>
          <p:cNvSpPr txBox="1"/>
          <p:nvPr/>
        </p:nvSpPr>
        <p:spPr>
          <a:xfrm>
            <a:off x="382137" y="1143531"/>
            <a:ext cx="1152159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Add 	method to ServletContext:</a:t>
            </a:r>
          </a:p>
          <a:p>
            <a:pPr marL="457200" indent="-457200">
              <a:buFontTx/>
              <a:buChar char="-"/>
            </a:pPr>
            <a:r>
              <a:rPr lang="en-US" sz="3200" noProof="1">
                <a:latin typeface="HelveticaNeue" panose="00000400000000000000" pitchFamily="2" charset="0"/>
              </a:rPr>
              <a:t>setRequestCharacterEncoding ( )</a:t>
            </a:r>
          </a:p>
          <a:p>
            <a:pPr marL="457200" indent="-457200">
              <a:buFontTx/>
              <a:buChar char="-"/>
            </a:pPr>
            <a:r>
              <a:rPr lang="en-US" sz="3200" noProof="1">
                <a:latin typeface="HelveticaNeue" panose="00000400000000000000" pitchFamily="2" charset="0"/>
              </a:rPr>
              <a:t>setResponseCharacterEncoding ( )</a:t>
            </a:r>
          </a:p>
          <a:p>
            <a:pPr marL="457200" indent="-457200">
              <a:buFontTx/>
              <a:buChar char="-"/>
            </a:pPr>
            <a:r>
              <a:rPr lang="en-US" sz="3200" noProof="1">
                <a:latin typeface="HelveticaNeue" panose="00000400000000000000" pitchFamily="2" charset="0"/>
              </a:rPr>
              <a:t>setSessionTimeout (minutes: Int)</a:t>
            </a:r>
          </a:p>
          <a:p>
            <a:pPr marL="457200" indent="-457200">
              <a:buFontTx/>
              <a:buChar char="-"/>
            </a:pPr>
            <a:r>
              <a:rPr lang="en-US" sz="3200" noProof="1">
                <a:latin typeface="HelveticaNeue" panose="00000400000000000000" pitchFamily="2" charset="0"/>
              </a:rPr>
              <a:t>addJspFile (name: String, jspFile:String)</a:t>
            </a:r>
          </a:p>
          <a:p>
            <a:r>
              <a:rPr lang="en-US" sz="32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Add new XML elements in web.xml:</a:t>
            </a:r>
          </a:p>
          <a:p>
            <a:pPr marL="457200" indent="-457200">
              <a:buFontTx/>
              <a:buChar char="-"/>
            </a:pPr>
            <a:r>
              <a:rPr lang="en-US" sz="3200" noProof="1">
                <a:latin typeface="HelveticaNeue" panose="00000400000000000000" pitchFamily="2" charset="0"/>
              </a:rPr>
              <a:t>&lt;request-character-encoding /&gt;</a:t>
            </a:r>
          </a:p>
          <a:p>
            <a:pPr marL="457200" indent="-457200">
              <a:buFontTx/>
              <a:buChar char="-"/>
            </a:pPr>
            <a:r>
              <a:rPr lang="en-US" sz="3200" noProof="1">
                <a:latin typeface="HelveticaNeue" panose="00000400000000000000" pitchFamily="2" charset="0"/>
              </a:rPr>
              <a:t>&lt;response-character-encoding /&gt;</a:t>
            </a:r>
          </a:p>
          <a:p>
            <a:pPr marL="457200" indent="-457200">
              <a:buFontTx/>
              <a:buChar char="-"/>
            </a:pPr>
            <a:r>
              <a:rPr lang="en-US" sz="3200" noProof="1">
                <a:latin typeface="HelveticaNeue" panose="00000400000000000000" pitchFamily="2" charset="0"/>
              </a:rPr>
              <a:t>&lt;default-context-path /&gt;</a:t>
            </a:r>
          </a:p>
          <a:p>
            <a:r>
              <a:rPr lang="en-US" sz="32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Add new classes GenericFilter, HttpFilter</a:t>
            </a:r>
          </a:p>
          <a:p>
            <a:endParaRPr lang="en-US" sz="3200" noProof="1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4889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5976757" y="90745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Typical Journey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A6CE2AB-7F2C-49FA-88C7-1A76806C6895}"/>
              </a:ext>
            </a:extLst>
          </p:cNvPr>
          <p:cNvGrpSpPr/>
          <p:nvPr/>
        </p:nvGrpSpPr>
        <p:grpSpPr>
          <a:xfrm>
            <a:off x="852045" y="500468"/>
            <a:ext cx="10470876" cy="6098970"/>
            <a:chOff x="1662148" y="512660"/>
            <a:chExt cx="7436864" cy="609897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4FFBD6-B6B3-46DD-87AA-69150A6929F9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V="1">
              <a:off x="6530200" y="1684036"/>
              <a:ext cx="1765992" cy="337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9627B89-2122-4E8A-AD4A-9D3C5CCBAC95}"/>
                </a:ext>
              </a:extLst>
            </p:cNvPr>
            <p:cNvGrpSpPr/>
            <p:nvPr/>
          </p:nvGrpSpPr>
          <p:grpSpPr>
            <a:xfrm>
              <a:off x="1662148" y="512660"/>
              <a:ext cx="7436864" cy="6098970"/>
              <a:chOff x="1662148" y="512660"/>
              <a:chExt cx="7436864" cy="609897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AB1C693E-DB6C-427A-8D99-8F6011E0C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3488" y="2606893"/>
                <a:ext cx="2942702" cy="0"/>
              </a:xfrm>
              <a:prstGeom prst="straightConnector1">
                <a:avLst/>
              </a:prstGeom>
              <a:ln w="38100">
                <a:solidFill>
                  <a:srgbClr val="0DA31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AACA85E-A654-44F9-9774-31F4C71109ED}"/>
                  </a:ext>
                </a:extLst>
              </p:cNvPr>
              <p:cNvSpPr txBox="1"/>
              <p:nvPr/>
            </p:nvSpPr>
            <p:spPr>
              <a:xfrm>
                <a:off x="5903748" y="2437616"/>
                <a:ext cx="1692070" cy="369332"/>
              </a:xfrm>
              <a:prstGeom prst="rect">
                <a:avLst/>
              </a:prstGeom>
              <a:solidFill>
                <a:srgbClr val="C7E6A4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setPath(“/style.css”)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4B99988E-C454-4FAE-911F-D857D69100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3488" y="3276290"/>
                <a:ext cx="2942702" cy="0"/>
              </a:xfrm>
              <a:prstGeom prst="straightConnector1">
                <a:avLst/>
              </a:prstGeom>
              <a:ln w="38100">
                <a:solidFill>
                  <a:srgbClr val="0DA31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C73C506-2394-4D9A-AAE9-B30B41350548}"/>
                  </a:ext>
                </a:extLst>
              </p:cNvPr>
              <p:cNvSpPr txBox="1"/>
              <p:nvPr/>
            </p:nvSpPr>
            <p:spPr>
              <a:xfrm>
                <a:off x="6434050" y="3107013"/>
                <a:ext cx="667402" cy="369332"/>
              </a:xfrm>
              <a:prstGeom prst="rect">
                <a:avLst/>
              </a:prstGeom>
              <a:solidFill>
                <a:srgbClr val="C7E6A4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push( )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80B9595-3CFF-4CDA-B2E0-31AB76818C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3488" y="3879494"/>
                <a:ext cx="2942702" cy="0"/>
              </a:xfrm>
              <a:prstGeom prst="straightConnector1">
                <a:avLst/>
              </a:prstGeom>
              <a:ln w="38100">
                <a:solidFill>
                  <a:srgbClr val="0DA31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A598FD0-DD6F-4146-9FCC-6C80ACE01DBB}"/>
                  </a:ext>
                </a:extLst>
              </p:cNvPr>
              <p:cNvSpPr txBox="1"/>
              <p:nvPr/>
            </p:nvSpPr>
            <p:spPr>
              <a:xfrm>
                <a:off x="5906407" y="3710217"/>
                <a:ext cx="1702591" cy="369332"/>
              </a:xfrm>
              <a:prstGeom prst="rect">
                <a:avLst/>
              </a:prstGeom>
              <a:solidFill>
                <a:srgbClr val="C7E6A4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setPath(“/jquery.js”)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2366110-78F5-45ED-A0AF-319967CE4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3488" y="4548891"/>
                <a:ext cx="2942702" cy="0"/>
              </a:xfrm>
              <a:prstGeom prst="straightConnector1">
                <a:avLst/>
              </a:prstGeom>
              <a:ln w="38100">
                <a:solidFill>
                  <a:srgbClr val="0DA31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CC1A30A-9F26-4B39-9EDE-4CE4A1CB67C5}"/>
                  </a:ext>
                </a:extLst>
              </p:cNvPr>
              <p:cNvSpPr txBox="1"/>
              <p:nvPr/>
            </p:nvSpPr>
            <p:spPr>
              <a:xfrm>
                <a:off x="6434050" y="4379614"/>
                <a:ext cx="667402" cy="369332"/>
              </a:xfrm>
              <a:prstGeom prst="rect">
                <a:avLst/>
              </a:prstGeom>
              <a:solidFill>
                <a:srgbClr val="C7E6A4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push( )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1171E215-E063-4C41-8468-EA175AAFA1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4703" y="5206147"/>
                <a:ext cx="601148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D73CABB-A769-4F8D-9968-51AAC2C57F7F}"/>
                  </a:ext>
                </a:extLst>
              </p:cNvPr>
              <p:cNvSpPr txBox="1"/>
              <p:nvPr/>
            </p:nvSpPr>
            <p:spPr>
              <a:xfrm>
                <a:off x="3218271" y="5036870"/>
                <a:ext cx="789224" cy="369332"/>
              </a:xfrm>
              <a:prstGeom prst="rect">
                <a:avLst/>
              </a:prstGeom>
              <a:solidFill>
                <a:srgbClr val="A0DCE8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style.css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6A88868-E953-401A-B672-45B1A09700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4703" y="5799668"/>
                <a:ext cx="601148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AAC55F1-2B2E-4CE0-8FAA-1F3464D6CC37}"/>
                  </a:ext>
                </a:extLst>
              </p:cNvPr>
              <p:cNvSpPr txBox="1"/>
              <p:nvPr/>
            </p:nvSpPr>
            <p:spPr>
              <a:xfrm>
                <a:off x="3220931" y="5630391"/>
                <a:ext cx="799743" cy="369332"/>
              </a:xfrm>
              <a:prstGeom prst="rect">
                <a:avLst/>
              </a:prstGeom>
              <a:solidFill>
                <a:srgbClr val="A0DCE8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jquery.js</a:t>
                </a: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733FD18F-2DAC-4184-A498-60D73F42E691}"/>
                  </a:ext>
                </a:extLst>
              </p:cNvPr>
              <p:cNvGrpSpPr/>
              <p:nvPr/>
            </p:nvGrpSpPr>
            <p:grpSpPr>
              <a:xfrm>
                <a:off x="1662148" y="512660"/>
                <a:ext cx="7436864" cy="6098970"/>
                <a:chOff x="1662148" y="512660"/>
                <a:chExt cx="7436864" cy="6098970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60C7EBF2-D078-4B89-B0E8-522200572640}"/>
                    </a:ext>
                  </a:extLst>
                </p:cNvPr>
                <p:cNvGrpSpPr/>
                <p:nvPr/>
              </p:nvGrpSpPr>
              <p:grpSpPr>
                <a:xfrm>
                  <a:off x="1662148" y="512660"/>
                  <a:ext cx="4004231" cy="6098970"/>
                  <a:chOff x="1662148" y="512660"/>
                  <a:chExt cx="4004231" cy="6098970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F9E75581-6A3E-4D09-B743-82787EF1ABFB}"/>
                      </a:ext>
                    </a:extLst>
                  </p:cNvPr>
                  <p:cNvGrpSpPr/>
                  <p:nvPr/>
                </p:nvGrpSpPr>
                <p:grpSpPr>
                  <a:xfrm>
                    <a:off x="2153554" y="990384"/>
                    <a:ext cx="2942702" cy="369332"/>
                    <a:chOff x="2153554" y="990384"/>
                    <a:chExt cx="2942702" cy="369332"/>
                  </a:xfrm>
                </p:grpSpPr>
                <p:cxnSp>
                  <p:nvCxnSpPr>
                    <p:cNvPr id="9" name="Straight Arrow Connector 8">
                      <a:extLst>
                        <a:ext uri="{FF2B5EF4-FFF2-40B4-BE49-F238E27FC236}">
                          <a16:creationId xmlns:a16="http://schemas.microsoft.com/office/drawing/2014/main" id="{D86DC8B3-6540-42E5-BD8D-12BA1D82FDD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53554" y="1159661"/>
                      <a:ext cx="2942702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404E7FB1-EBBA-4630-BF9E-93F5B87936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8816" y="990384"/>
                      <a:ext cx="1389361" cy="369332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noProof="1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GET /index.html</a:t>
                      </a:r>
                    </a:p>
                  </p:txBody>
                </p:sp>
              </p:grpSp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E5229FFE-E652-48EC-BD64-FE43B7B6C2E0}"/>
                      </a:ext>
                    </a:extLst>
                  </p:cNvPr>
                  <p:cNvGrpSpPr/>
                  <p:nvPr/>
                </p:nvGrpSpPr>
                <p:grpSpPr>
                  <a:xfrm>
                    <a:off x="1662148" y="512660"/>
                    <a:ext cx="4004231" cy="6098970"/>
                    <a:chOff x="1662148" y="512660"/>
                    <a:chExt cx="4004231" cy="6098970"/>
                  </a:xfrm>
                </p:grpSpPr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927C618D-BAFA-4716-BC5B-8C798524F4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92321" y="6206861"/>
                      <a:ext cx="2803932" cy="369332"/>
                      <a:chOff x="2292323" y="935792"/>
                      <a:chExt cx="2803932" cy="369332"/>
                    </a:xfrm>
                  </p:grpSpPr>
                  <p:cxnSp>
                    <p:nvCxnSpPr>
                      <p:cNvPr id="16" name="Straight Arrow Connector 15">
                        <a:extLst>
                          <a:ext uri="{FF2B5EF4-FFF2-40B4-BE49-F238E27FC236}">
                            <a16:creationId xmlns:a16="http://schemas.microsoft.com/office/drawing/2014/main" id="{5306AA66-598D-4B1A-A225-AE88ADD43FB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2292323" y="1095126"/>
                        <a:ext cx="2803932" cy="1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0413307F-7A4E-4E72-98F7-89B596C783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39758" y="935792"/>
                        <a:ext cx="980631" cy="369332"/>
                      </a:xfrm>
                      <a:prstGeom prst="rect">
                        <a:avLst/>
                      </a:prstGeom>
                      <a:solidFill>
                        <a:srgbClr val="A0DCE8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noProof="1">
                            <a:latin typeface="Open Sans Semibold" panose="020B0706030804020204" pitchFamily="34" charset="0"/>
                            <a:ea typeface="Open Sans Semibold" panose="020B0706030804020204" pitchFamily="34" charset="0"/>
                            <a:cs typeface="Open Sans Semibold" panose="020B0706030804020204" pitchFamily="34" charset="0"/>
                          </a:rPr>
                          <a:t>index.html</a:t>
                        </a:r>
                      </a:p>
                    </p:txBody>
                  </p:sp>
                </p:grpSp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15EFD835-332A-418C-920C-F5FA9DFC8E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62148" y="512660"/>
                      <a:ext cx="4004231" cy="6098970"/>
                      <a:chOff x="1662148" y="512660"/>
                      <a:chExt cx="4004231" cy="6098970"/>
                    </a:xfrm>
                  </p:grpSpPr>
                  <p:grpSp>
                    <p:nvGrpSpPr>
                      <p:cNvPr id="5" name="Group 4">
                        <a:extLst>
                          <a:ext uri="{FF2B5EF4-FFF2-40B4-BE49-F238E27FC236}">
                            <a16:creationId xmlns:a16="http://schemas.microsoft.com/office/drawing/2014/main" id="{FC814866-357C-4F3D-94DF-C2186EFB7E4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888703" y="1031630"/>
                        <a:ext cx="3603553" cy="5580000"/>
                        <a:chOff x="1888704" y="1031630"/>
                        <a:chExt cx="3603553" cy="5580000"/>
                      </a:xfrm>
                    </p:grpSpPr>
                    <p:sp>
                      <p:nvSpPr>
                        <p:cNvPr id="3" name="Rectangle 2">
                          <a:extLst>
                            <a:ext uri="{FF2B5EF4-FFF2-40B4-BE49-F238E27FC236}">
                              <a16:creationId xmlns:a16="http://schemas.microsoft.com/office/drawing/2014/main" id="{303EBBC2-AA5B-432F-BE81-4A7659A492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96257" y="1031630"/>
                          <a:ext cx="396000" cy="5580000"/>
                        </a:xfrm>
                        <a:prstGeom prst="rect">
                          <a:avLst/>
                        </a:prstGeom>
                        <a:gradFill flip="none" rotWithShape="1">
                          <a:gsLst>
                            <a:gs pos="0">
                              <a:srgbClr val="92D050">
                                <a:shade val="30000"/>
                                <a:satMod val="115000"/>
                              </a:srgbClr>
                            </a:gs>
                            <a:gs pos="50000">
                              <a:srgbClr val="92D050">
                                <a:shade val="67500"/>
                                <a:satMod val="115000"/>
                              </a:srgbClr>
                            </a:gs>
                            <a:gs pos="100000">
                              <a:srgbClr val="92D050">
                                <a:shade val="100000"/>
                                <a:satMod val="115000"/>
                              </a:srgbClr>
                            </a:gs>
                          </a:gsLst>
                          <a:lin ang="10800000" scaled="1"/>
                          <a:tileRect/>
                        </a:gra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noProof="1"/>
                        </a:p>
                      </p:txBody>
                    </p:sp>
                    <p:sp>
                      <p:nvSpPr>
                        <p:cNvPr id="6" name="Rectangle 5">
                          <a:extLst>
                            <a:ext uri="{FF2B5EF4-FFF2-40B4-BE49-F238E27FC236}">
                              <a16:creationId xmlns:a16="http://schemas.microsoft.com/office/drawing/2014/main" id="{F34E2BB2-0D74-45A9-8144-F99F634395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88704" y="1031630"/>
                          <a:ext cx="396000" cy="5580000"/>
                        </a:xfrm>
                        <a:prstGeom prst="rect">
                          <a:avLst/>
                        </a:prstGeom>
                        <a:gradFill flip="none" rotWithShape="1">
                          <a:gsLst>
                            <a:gs pos="0">
                              <a:schemeClr val="accent1"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accent1"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accent1">
                                <a:shade val="100000"/>
                                <a:satMod val="115000"/>
                              </a:schemeClr>
                            </a:gs>
                          </a:gsLst>
                          <a:lin ang="0" scaled="1"/>
                          <a:tileRect/>
                        </a:gra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noProof="1"/>
                        </a:p>
                      </p:txBody>
                    </p:sp>
                  </p:grpSp>
                  <p:sp>
                    <p:nvSpPr>
                      <p:cNvPr id="7" name="TextBox 6">
                        <a:extLst>
                          <a:ext uri="{FF2B5EF4-FFF2-40B4-BE49-F238E27FC236}">
                            <a16:creationId xmlns:a16="http://schemas.microsoft.com/office/drawing/2014/main" id="{EE9A7E1F-4EFB-40B5-AE38-E0B52FFFB7D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62148" y="512660"/>
                        <a:ext cx="849109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000" noProof="1">
                            <a:latin typeface="Open Sans Semibold" panose="020B0706030804020204" pitchFamily="34" charset="0"/>
                            <a:ea typeface="Open Sans Semibold" panose="020B0706030804020204" pitchFamily="34" charset="0"/>
                            <a:cs typeface="Open Sans Semibold" panose="020B0706030804020204" pitchFamily="34" charset="0"/>
                          </a:rPr>
                          <a:t>browser</a:t>
                        </a:r>
                      </a:p>
                    </p:txBody>
                  </p:sp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3B43AA55-13D8-48A2-9C07-F359B517EAC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37497" y="516668"/>
                        <a:ext cx="728882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000" noProof="1">
                            <a:latin typeface="Open Sans Semibold" panose="020B0706030804020204" pitchFamily="34" charset="0"/>
                            <a:ea typeface="Open Sans Semibold" panose="020B0706030804020204" pitchFamily="34" charset="0"/>
                            <a:cs typeface="Open Sans Semibold" panose="020B0706030804020204" pitchFamily="34" charset="0"/>
                          </a:rPr>
                          <a:t>servlet</a:t>
                        </a:r>
                      </a:p>
                    </p:txBody>
                  </p:sp>
                </p:grpSp>
              </p:grpSp>
            </p:grp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AE673A0D-5330-4086-BDAA-54A1B1EB4F6D}"/>
                    </a:ext>
                  </a:extLst>
                </p:cNvPr>
                <p:cNvSpPr/>
                <p:nvPr/>
              </p:nvSpPr>
              <p:spPr>
                <a:xfrm>
                  <a:off x="8300898" y="1569017"/>
                  <a:ext cx="396000" cy="459949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1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1825A29-F176-4E06-B4B3-CA4866D9FE1B}"/>
                    </a:ext>
                  </a:extLst>
                </p:cNvPr>
                <p:cNvSpPr txBox="1"/>
                <p:nvPr/>
              </p:nvSpPr>
              <p:spPr>
                <a:xfrm>
                  <a:off x="7898783" y="985819"/>
                  <a:ext cx="120022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PushBuilder</a:t>
                  </a: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513C5DC-976D-4259-974C-3C6820DA35D4}"/>
                  </a:ext>
                </a:extLst>
              </p:cNvPr>
              <p:cNvSpPr txBox="1"/>
              <p:nvPr/>
            </p:nvSpPr>
            <p:spPr>
              <a:xfrm>
                <a:off x="4074637" y="1483834"/>
                <a:ext cx="2455563" cy="46800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000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request.newPushBuilder( 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5182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345989" y="216849"/>
            <a:ext cx="1147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Push Builder from HTTP Request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DA850D6-DC54-444F-A0E3-A54FCDF8D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4" y="900635"/>
            <a:ext cx="1088310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100F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getHttpSample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(req: HttpServletRequest, resp: HttpServletResponse): String {</a:t>
            </a:r>
            <a:b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b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req.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newPushBuilder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()?.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path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658ABA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"/res/css/style.css"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)?.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push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()</a:t>
            </a:r>
            <a:b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req.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newPushBuilder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()?.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path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658ABA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"/res/images/logo.png"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)?.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push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()</a:t>
            </a:r>
            <a:b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req.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newPushBuilder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()?.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path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658ABA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"/res/images/background.jpg"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)?.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push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()</a:t>
            </a:r>
            <a:endParaRPr kumimoji="0" lang="en-US" altLang="en-US" sz="5400" b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HelveticaNeue" panose="000004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353D4C-2840-4E4D-BF94-AC2CBD7BC126}"/>
              </a:ext>
            </a:extLst>
          </p:cNvPr>
          <p:cNvGrpSpPr/>
          <p:nvPr/>
        </p:nvGrpSpPr>
        <p:grpSpPr>
          <a:xfrm>
            <a:off x="472989" y="3159790"/>
            <a:ext cx="11145792" cy="2952060"/>
            <a:chOff x="345989" y="3159790"/>
            <a:chExt cx="11145792" cy="295206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400CD5D-B83A-438A-ABB6-E8D6743AC27B}"/>
                </a:ext>
              </a:extLst>
            </p:cNvPr>
            <p:cNvGrpSpPr/>
            <p:nvPr/>
          </p:nvGrpSpPr>
          <p:grpSpPr>
            <a:xfrm>
              <a:off x="345989" y="4017429"/>
              <a:ext cx="3690552" cy="1236782"/>
              <a:chOff x="148280" y="2470245"/>
              <a:chExt cx="3690552" cy="123678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9666411-4718-4A6A-AF4C-057E4B891542}"/>
                  </a:ext>
                </a:extLst>
              </p:cNvPr>
              <p:cNvSpPr/>
              <p:nvPr/>
            </p:nvSpPr>
            <p:spPr>
              <a:xfrm>
                <a:off x="148280" y="2470245"/>
                <a:ext cx="3690551" cy="1236782"/>
              </a:xfrm>
              <a:prstGeom prst="rect">
                <a:avLst/>
              </a:prstGeom>
              <a:solidFill>
                <a:srgbClr val="FEFED4"/>
              </a:solidFill>
              <a:ln w="28575">
                <a:solidFill>
                  <a:srgbClr val="D34817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noProof="1">
                    <a:solidFill>
                      <a:schemeClr val="tx1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HttpServletRequest</a:t>
                </a:r>
                <a:endParaRPr lang="en-US" noProof="1">
                  <a:solidFill>
                    <a:schemeClr val="tx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endParaRPr>
              </a:p>
              <a:p>
                <a:pPr algn="ctr"/>
                <a:endParaRPr lang="en-US" noProof="1">
                  <a:solidFill>
                    <a:schemeClr val="tx1"/>
                  </a:solidFill>
                  <a:latin typeface="HelveticaNeue" panose="000004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getPushBuilder( ): PushBuilder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…( )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AF23BB1-89C3-431B-8426-4A7B23C24383}"/>
                  </a:ext>
                </a:extLst>
              </p:cNvPr>
              <p:cNvCxnSpPr/>
              <p:nvPr/>
            </p:nvCxnSpPr>
            <p:spPr>
              <a:xfrm>
                <a:off x="148281" y="2965622"/>
                <a:ext cx="369055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5D21244-55ED-4204-B321-DF2B5620782E}"/>
                  </a:ext>
                </a:extLst>
              </p:cNvPr>
              <p:cNvSpPr/>
              <p:nvPr/>
            </p:nvSpPr>
            <p:spPr>
              <a:xfrm>
                <a:off x="317838" y="2496927"/>
                <a:ext cx="393192" cy="393192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HelveticaNeue" panose="00000400000000000000" pitchFamily="2" charset="0"/>
                  </a:rPr>
                  <a:t>I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D4FDF48-E6FB-4C5D-AEFC-C34BF9B8EDDC}"/>
                </a:ext>
              </a:extLst>
            </p:cNvPr>
            <p:cNvGrpSpPr/>
            <p:nvPr/>
          </p:nvGrpSpPr>
          <p:grpSpPr>
            <a:xfrm>
              <a:off x="4938582" y="3159790"/>
              <a:ext cx="6553199" cy="2952060"/>
              <a:chOff x="148280" y="2470245"/>
              <a:chExt cx="3690551" cy="91128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0228610-CE5E-42CE-9996-A69186A211E2}"/>
                  </a:ext>
                </a:extLst>
              </p:cNvPr>
              <p:cNvSpPr/>
              <p:nvPr/>
            </p:nvSpPr>
            <p:spPr>
              <a:xfrm>
                <a:off x="148280" y="2470245"/>
                <a:ext cx="3690551" cy="911282"/>
              </a:xfrm>
              <a:prstGeom prst="rect">
                <a:avLst/>
              </a:prstGeom>
              <a:solidFill>
                <a:srgbClr val="FEFED4"/>
              </a:solidFill>
              <a:ln w="28575">
                <a:solidFill>
                  <a:srgbClr val="D34817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noProof="1">
                    <a:solidFill>
                      <a:schemeClr val="tx1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PushBuilder</a:t>
                </a:r>
                <a:endParaRPr lang="en-US" noProof="1">
                  <a:solidFill>
                    <a:schemeClr val="tx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endParaRPr>
              </a:p>
              <a:p>
                <a:pPr algn="ctr"/>
                <a:endParaRPr lang="en-US" noProof="1">
                  <a:solidFill>
                    <a:schemeClr val="tx1"/>
                  </a:solidFill>
                  <a:latin typeface="HelveticaNeue" panose="000004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addHeader(String, String): PushBuilder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etag(String): PushBuilder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lastModified(String): PushBuilder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queryString(String): PushBuilder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sessionId(String): PushBuilder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noProof="1">
                    <a:solidFill>
                      <a:srgbClr val="0070C0"/>
                    </a:solidFill>
                    <a:latin typeface="HelveticaNeue" panose="00000400000000000000" pitchFamily="2" charset="0"/>
                  </a:rPr>
                  <a:t>path(String): PushBuilder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noProof="1">
                    <a:solidFill>
                      <a:srgbClr val="0070C0"/>
                    </a:solidFill>
                    <a:latin typeface="HelveticaNeue" panose="00000400000000000000" pitchFamily="2" charset="0"/>
                  </a:rPr>
                  <a:t>push( 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…( )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C227FA8-D298-4F3F-AE99-4A644636143C}"/>
                  </a:ext>
                </a:extLst>
              </p:cNvPr>
              <p:cNvCxnSpPr/>
              <p:nvPr/>
            </p:nvCxnSpPr>
            <p:spPr>
              <a:xfrm>
                <a:off x="148280" y="2629948"/>
                <a:ext cx="369055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8AF6409-041B-43E6-B9BE-0530635E8789}"/>
                  </a:ext>
                </a:extLst>
              </p:cNvPr>
              <p:cNvSpPr/>
              <p:nvPr/>
            </p:nvSpPr>
            <p:spPr>
              <a:xfrm>
                <a:off x="1284059" y="2482132"/>
                <a:ext cx="221433" cy="121376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HelveticaNeue" panose="00000400000000000000" pitchFamily="2" charset="0"/>
                  </a:rPr>
                  <a:t>I</a:t>
                </a: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034413D-A64F-45A4-855A-400629D9FB8D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4036540" y="4635820"/>
              <a:ext cx="902042" cy="0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497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71FCD1F6-8967-4201-9A90-88C74FDA4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749300"/>
            <a:ext cx="35044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D57F4-B716-4BBA-97C6-E3843E3A8D8C}"/>
              </a:ext>
            </a:extLst>
          </p:cNvPr>
          <p:cNvSpPr txBox="1"/>
          <p:nvPr/>
        </p:nvSpPr>
        <p:spPr>
          <a:xfrm>
            <a:off x="2539052" y="24433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SUPPORT OF HTTP/2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56858-318E-438E-8CF7-240953378DAD}"/>
              </a:ext>
            </a:extLst>
          </p:cNvPr>
          <p:cNvSpPr txBox="1"/>
          <p:nvPr/>
        </p:nvSpPr>
        <p:spPr>
          <a:xfrm>
            <a:off x="852390" y="1815150"/>
            <a:ext cx="10823713" cy="378565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dirty="0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IIS:</a:t>
            </a:r>
            <a:r>
              <a:rPr lang="ru-RU" sz="32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 </a:t>
            </a:r>
            <a:r>
              <a:rPr lang="en-US" sz="3200" dirty="0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Windows Server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2016</a:t>
            </a:r>
          </a:p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dirty="0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Apache 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2.4.17</a:t>
            </a:r>
          </a:p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noProof="1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nginx</a:t>
            </a:r>
            <a:r>
              <a:rPr lang="en-US" sz="3200" dirty="0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 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1.9.5</a:t>
            </a:r>
          </a:p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dirty="0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Apache Tomcat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9.0.0</a:t>
            </a:r>
          </a:p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noProof="1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WildFly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10</a:t>
            </a:r>
            <a:endParaRPr lang="en-US" sz="3200" dirty="0">
              <a:latin typeface="HelveticaNeue" panose="00000400000000000000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1433513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dirty="0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Jetty Stable-9</a:t>
            </a:r>
          </a:p>
          <a:p>
            <a:pPr marL="1433513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noProof="1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Netty </a:t>
            </a:r>
            <a:r>
              <a:rPr lang="en-US" sz="3200" noProof="1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4.1</a:t>
            </a:r>
          </a:p>
          <a:p>
            <a:pPr marL="1433513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noProof="1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Payara </a:t>
            </a:r>
            <a:r>
              <a:rPr lang="en-US" sz="3200" noProof="1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5.0</a:t>
            </a:r>
          </a:p>
          <a:p>
            <a:pPr marL="1433513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noProof="1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Vert.x</a:t>
            </a:r>
          </a:p>
          <a:p>
            <a:pPr marL="1433513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noProof="1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GlassFish</a:t>
            </a:r>
            <a:r>
              <a:rPr lang="en-US" sz="3200" dirty="0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5.0</a:t>
            </a:r>
          </a:p>
        </p:txBody>
      </p:sp>
    </p:spTree>
    <p:extLst>
      <p:ext uri="{BB962C8B-B14F-4D97-AF65-F5344CB8AC3E}">
        <p14:creationId xmlns:p14="http://schemas.microsoft.com/office/powerpoint/2010/main" val="13188945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49989F-CC4E-4FE0-8E6F-68F083F832D6}"/>
              </a:ext>
            </a:extLst>
          </p:cNvPr>
          <p:cNvSpPr txBox="1"/>
          <p:nvPr/>
        </p:nvSpPr>
        <p:spPr>
          <a:xfrm>
            <a:off x="345989" y="216849"/>
            <a:ext cx="1147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Push Builder from HTTP Request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791402F-1EAA-4614-996C-6BAEEF506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72" y="1001546"/>
            <a:ext cx="10193816" cy="54209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100F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push1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(req: HttpServletRequest, resp: HttpServletResponse) {</a:t>
            </a:r>
            <a:b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1A0CB1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pushBuilder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= req.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newPushBuilder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()</a:t>
            </a:r>
            <a:b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1A0CB1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pushBuilder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?.apply 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{</a:t>
            </a:r>
            <a:b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1A0CB1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i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in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1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..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250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1A0CB1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pushBuilder</a:t>
            </a:r>
            <a:b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1A0CB1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1A0CB1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.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path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658ABA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"res/images/space/space_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$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1A0CB1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i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658ABA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.jpg"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)</a:t>
            </a:r>
            <a:b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                .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addHeader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658ABA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"content-type"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, 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658ABA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"image/jpg"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)</a:t>
            </a:r>
            <a:b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                .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push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()</a:t>
            </a:r>
            <a:b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}</a:t>
            </a:r>
            <a:endParaRPr kumimoji="0" lang="en-US" altLang="en-US" sz="6000" b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903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620910" y="213815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Filter and Server Push feature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CE6F4F-3371-412C-8A2C-A1EBBC5E1EB7}"/>
              </a:ext>
            </a:extLst>
          </p:cNvPr>
          <p:cNvSpPr/>
          <p:nvPr/>
        </p:nvSpPr>
        <p:spPr>
          <a:xfrm>
            <a:off x="294579" y="1041212"/>
            <a:ext cx="1157416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@WebFilter(urlPatterns = ["/*"])</a:t>
            </a:r>
          </a:p>
          <a:p>
            <a:r>
              <a:rPr lang="en-US" sz="2000" noProof="1">
                <a:solidFill>
                  <a:srgbClr val="002060"/>
                </a:solidFill>
                <a:latin typeface="HelveticaNeue" panose="00000400000000000000" pitchFamily="2" charset="0"/>
              </a:rPr>
              <a:t>class PushFilter : Filter {</a:t>
            </a:r>
          </a:p>
          <a:p>
            <a:endParaRPr lang="en-US" sz="2000" noProof="1">
              <a:latin typeface="HelveticaNeue" panose="00000400000000000000" pitchFamily="2" charset="0"/>
            </a:endParaRPr>
          </a:p>
          <a:p>
            <a:r>
              <a:rPr lang="en-US" sz="2000" noProof="1">
                <a:latin typeface="HelveticaNeue" panose="00000400000000000000" pitchFamily="2" charset="0"/>
              </a:rPr>
              <a:t>    </a:t>
            </a:r>
            <a:r>
              <a:rPr lang="en-US" sz="2000" noProof="1">
                <a:solidFill>
                  <a:srgbClr val="0070C0"/>
                </a:solidFill>
                <a:latin typeface="HelveticaNeue" panose="00000400000000000000" pitchFamily="2" charset="0"/>
              </a:rPr>
              <a:t>override fun </a:t>
            </a:r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doFilter</a:t>
            </a:r>
            <a:r>
              <a:rPr lang="en-US" sz="2000" noProof="1">
                <a:solidFill>
                  <a:srgbClr val="002060"/>
                </a:solidFill>
                <a:latin typeface="HelveticaNeue" panose="00000400000000000000" pitchFamily="2" charset="0"/>
              </a:rPr>
              <a:t>(req: ServletRequest, resp: ServletResponse, chain: FilterChain) </a:t>
            </a:r>
            <a:r>
              <a:rPr lang="en-US" sz="2000" noProof="1">
                <a:solidFill>
                  <a:srgbClr val="0070C0"/>
                </a:solidFill>
                <a:latin typeface="HelveticaNeue" panose="00000400000000000000" pitchFamily="2" charset="0"/>
              </a:rPr>
              <a:t> </a:t>
            </a:r>
            <a:r>
              <a:rPr lang="en-US" sz="2000" noProof="1">
                <a:latin typeface="HelveticaNeue" panose="00000400000000000000" pitchFamily="2" charset="0"/>
              </a:rPr>
              <a:t>{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    </a:t>
            </a:r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val</a:t>
            </a:r>
            <a:r>
              <a:rPr lang="en-US" sz="2000" noProof="1">
                <a:latin typeface="HelveticaNeue" panose="00000400000000000000" pitchFamily="2" charset="0"/>
              </a:rPr>
              <a:t> httpRequest: HttpServletRequest = req </a:t>
            </a:r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as</a:t>
            </a:r>
            <a:r>
              <a:rPr lang="en-US" sz="2000" noProof="1">
                <a:latin typeface="HelveticaNeue" panose="00000400000000000000" pitchFamily="2" charset="0"/>
              </a:rPr>
              <a:t> HttpServletRequest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   </a:t>
            </a:r>
            <a:r>
              <a:rPr lang="en-US" sz="2000" noProof="1">
                <a:solidFill>
                  <a:schemeClr val="accent1"/>
                </a:solidFill>
                <a:latin typeface="HelveticaNeue" panose="00000400000000000000" pitchFamily="2" charset="0"/>
              </a:rPr>
              <a:t> </a:t>
            </a:r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val</a:t>
            </a:r>
            <a:r>
              <a:rPr lang="en-US" sz="2000" noProof="1">
                <a:solidFill>
                  <a:schemeClr val="accent1"/>
                </a:solidFill>
                <a:latin typeface="HelveticaNeue" panose="00000400000000000000" pitchFamily="2" charset="0"/>
              </a:rPr>
              <a:t> </a:t>
            </a:r>
            <a:r>
              <a:rPr lang="en-US" sz="2000" noProof="1">
                <a:latin typeface="HelveticaNeue" panose="00000400000000000000" pitchFamily="2" charset="0"/>
              </a:rPr>
              <a:t>requestURI = httpRequest.requestURI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    </a:t>
            </a:r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val</a:t>
            </a:r>
            <a:r>
              <a:rPr lang="en-US" sz="2000" noProof="1">
                <a:latin typeface="HelveticaNeue" panose="00000400000000000000" pitchFamily="2" charset="0"/>
              </a:rPr>
              <a:t> pushBuilder = httpRequest?.newPushBuilder()</a:t>
            </a:r>
          </a:p>
          <a:p>
            <a:endParaRPr lang="en-US" sz="2000" noProof="1">
              <a:latin typeface="HelveticaNeue" panose="00000400000000000000" pitchFamily="2" charset="0"/>
            </a:endParaRPr>
          </a:p>
          <a:p>
            <a:r>
              <a:rPr lang="en-US" sz="2000" noProof="1">
                <a:latin typeface="HelveticaNeue" panose="00000400000000000000" pitchFamily="2" charset="0"/>
              </a:rPr>
              <a:t>        </a:t>
            </a:r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when</a:t>
            </a:r>
            <a:r>
              <a:rPr lang="en-US" sz="2000" noProof="1">
                <a:latin typeface="HelveticaNeue" panose="00000400000000000000" pitchFamily="2" charset="0"/>
              </a:rPr>
              <a:t> (requestURI) {</a:t>
            </a:r>
          </a:p>
          <a:p>
            <a:r>
              <a:rPr lang="en-US" sz="2000" noProof="1">
                <a:solidFill>
                  <a:srgbClr val="00B050"/>
                </a:solidFill>
                <a:latin typeface="HelveticaNeue" panose="00000400000000000000" pitchFamily="2" charset="0"/>
              </a:rPr>
              <a:t>            </a:t>
            </a:r>
            <a:r>
              <a:rPr lang="en-US" sz="2000" noProof="1">
                <a:solidFill>
                  <a:srgbClr val="0DA31B"/>
                </a:solidFill>
                <a:latin typeface="HelveticaNeue" panose="00000400000000000000" pitchFamily="2" charset="0"/>
              </a:rPr>
              <a:t>"index.html"</a:t>
            </a:r>
            <a:r>
              <a:rPr lang="en-US" sz="2000" noProof="1">
                <a:solidFill>
                  <a:srgbClr val="00B050"/>
                </a:solidFill>
                <a:latin typeface="HelveticaNeue" panose="00000400000000000000" pitchFamily="2" charset="0"/>
              </a:rPr>
              <a:t> </a:t>
            </a:r>
            <a:r>
              <a:rPr lang="en-US" sz="2000" noProof="1">
                <a:latin typeface="HelveticaNeue" panose="00000400000000000000" pitchFamily="2" charset="0"/>
              </a:rPr>
              <a:t>-&gt;	 {</a:t>
            </a:r>
          </a:p>
          <a:p>
            <a:pPr lvl="3"/>
            <a:r>
              <a:rPr lang="en-US" sz="2000" noProof="1">
                <a:latin typeface="HelveticaNeue" panose="00000400000000000000" pitchFamily="2" charset="0"/>
              </a:rPr>
              <a:t>                pushBuilder?.path(</a:t>
            </a:r>
            <a:r>
              <a:rPr lang="en-US" sz="2000" noProof="1">
                <a:solidFill>
                  <a:srgbClr val="0DA31B"/>
                </a:solidFill>
                <a:latin typeface="HelveticaNeue" panose="00000400000000000000" pitchFamily="2" charset="0"/>
              </a:rPr>
              <a:t>"/style.css"</a:t>
            </a:r>
            <a:r>
              <a:rPr lang="en-US" sz="2000" noProof="1">
                <a:latin typeface="HelveticaNeue" panose="00000400000000000000" pitchFamily="2" charset="0"/>
              </a:rPr>
              <a:t>)?.push()</a:t>
            </a:r>
          </a:p>
          <a:p>
            <a:pPr lvl="3"/>
            <a:r>
              <a:rPr lang="en-US" sz="2000" noProof="1">
                <a:latin typeface="HelveticaNeue" panose="00000400000000000000" pitchFamily="2" charset="0"/>
              </a:rPr>
              <a:t>                pushBuilder?.path(</a:t>
            </a:r>
            <a:r>
              <a:rPr lang="en-US" sz="2000" noProof="1">
                <a:solidFill>
                  <a:srgbClr val="0DA31B"/>
                </a:solidFill>
                <a:latin typeface="HelveticaNeue" panose="00000400000000000000" pitchFamily="2" charset="0"/>
              </a:rPr>
              <a:t>"/logo.png"</a:t>
            </a:r>
            <a:r>
              <a:rPr lang="en-US" sz="2000" noProof="1">
                <a:latin typeface="HelveticaNeue" panose="00000400000000000000" pitchFamily="2" charset="0"/>
              </a:rPr>
              <a:t>)?.push()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        }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        </a:t>
            </a:r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else</a:t>
            </a:r>
            <a:r>
              <a:rPr lang="en-US" sz="2000" noProof="1">
                <a:latin typeface="HelveticaNeue" panose="00000400000000000000" pitchFamily="2" charset="0"/>
              </a:rPr>
              <a:t> -&gt; 		pushBuilder?.path(</a:t>
            </a:r>
            <a:r>
              <a:rPr lang="en-US" sz="2000" noProof="1">
                <a:solidFill>
                  <a:srgbClr val="0DA31B"/>
                </a:solidFill>
                <a:latin typeface="HelveticaNeue" panose="00000400000000000000" pitchFamily="2" charset="0"/>
              </a:rPr>
              <a:t>"/nature.png"</a:t>
            </a:r>
            <a:r>
              <a:rPr lang="en-US" sz="2000" noProof="1">
                <a:latin typeface="HelveticaNeue" panose="00000400000000000000" pitchFamily="2" charset="0"/>
              </a:rPr>
              <a:t>)?.push()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    }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    chain.doFilter(req, resp)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}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28734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8665CC-E81E-4DF1-BD73-CD2ED3572B3F}"/>
              </a:ext>
            </a:extLst>
          </p:cNvPr>
          <p:cNvSpPr txBox="1"/>
          <p:nvPr/>
        </p:nvSpPr>
        <p:spPr>
          <a:xfrm>
            <a:off x="2620910" y="213815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What about HTTP/2 client?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121164-52DC-4DB1-A831-EEB974769943}"/>
              </a:ext>
            </a:extLst>
          </p:cNvPr>
          <p:cNvSpPr txBox="1"/>
          <p:nvPr/>
        </p:nvSpPr>
        <p:spPr>
          <a:xfrm>
            <a:off x="825805" y="1858195"/>
            <a:ext cx="97081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noProof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Client for HTTP/2 has been introduced in Java 9: </a:t>
            </a:r>
          </a:p>
          <a:p>
            <a:pPr>
              <a:lnSpc>
                <a:spcPct val="150000"/>
              </a:lnSpc>
            </a:pPr>
            <a:r>
              <a:rPr lang="en-US" sz="3200" noProof="1">
                <a:solidFill>
                  <a:srgbClr val="00B0F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jdk.incubator.httpclient</a:t>
            </a:r>
          </a:p>
        </p:txBody>
      </p:sp>
    </p:spTree>
    <p:extLst>
      <p:ext uri="{BB962C8B-B14F-4D97-AF65-F5344CB8AC3E}">
        <p14:creationId xmlns:p14="http://schemas.microsoft.com/office/powerpoint/2010/main" val="3351551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E9EA42-D773-4C6F-A11A-A4DBC77AF774}"/>
              </a:ext>
            </a:extLst>
          </p:cNvPr>
          <p:cNvSpPr txBox="1"/>
          <p:nvPr/>
        </p:nvSpPr>
        <p:spPr>
          <a:xfrm>
            <a:off x="2620910" y="213815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Creating HTTP/2 client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CC8D294-6940-439F-BB64-250E2B532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639" y="1754961"/>
            <a:ext cx="11127149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val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1948A6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client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:</a:t>
            </a:r>
            <a:r>
              <a:rPr kumimoji="0" lang="ru-RU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HttpClient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=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HttpClient.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rgbClr val="00064F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newHttpClient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()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val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1948A6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client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:</a:t>
            </a:r>
            <a:r>
              <a:rPr kumimoji="0" lang="ru-RU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HttpClient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=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HttpClient.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rgbClr val="00064F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newBuilder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()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       .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64F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version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(HttpClient.Version.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1948A6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HTTP_2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)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       .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64F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build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()</a:t>
            </a:r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7410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E9EA42-D773-4C6F-A11A-A4DBC77AF774}"/>
              </a:ext>
            </a:extLst>
          </p:cNvPr>
          <p:cNvSpPr txBox="1"/>
          <p:nvPr/>
        </p:nvSpPr>
        <p:spPr>
          <a:xfrm>
            <a:off x="2620910" y="213815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 client – GET request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EFDFD3F-9785-4CDE-B6BD-C94A965E3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74ACA5-4972-4A54-9BA0-6C8F5999F487}"/>
              </a:ext>
            </a:extLst>
          </p:cNvPr>
          <p:cNvSpPr/>
          <p:nvPr/>
        </p:nvSpPr>
        <p:spPr>
          <a:xfrm>
            <a:off x="436729" y="1508542"/>
            <a:ext cx="1149141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noProof="1">
                <a:solidFill>
                  <a:srgbClr val="00008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val </a:t>
            </a:r>
            <a:r>
              <a:rPr lang="en-US" altLang="en-US" sz="3200" b="1" noProof="1">
                <a:solidFill>
                  <a:srgbClr val="1948A6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request</a:t>
            </a: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: HttpRequest = HttpRequest.</a:t>
            </a:r>
            <a:r>
              <a:rPr lang="en-US" altLang="en-US" sz="3200" b="1" noProof="1">
                <a:solidFill>
                  <a:srgbClr val="00064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newBuilder</a:t>
            </a: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()</a:t>
            </a:r>
            <a:b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       .</a:t>
            </a:r>
            <a:r>
              <a:rPr lang="en-US" altLang="en-US" sz="3200" b="1" noProof="1">
                <a:solidFill>
                  <a:srgbClr val="00064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uri</a:t>
            </a: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</a:t>
            </a:r>
            <a:r>
              <a:rPr lang="en-US" altLang="en-US" sz="3200" b="1" noProof="1">
                <a:solidFill>
                  <a:srgbClr val="C7090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URI</a:t>
            </a: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</a:t>
            </a:r>
            <a:r>
              <a:rPr lang="en-US" altLang="en-US" sz="3200" b="1" noProof="1">
                <a:solidFill>
                  <a:srgbClr val="658ABA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"http:/google.com.ua"</a:t>
            </a: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))</a:t>
            </a:r>
            <a:b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       .</a:t>
            </a:r>
            <a:r>
              <a:rPr lang="en-US" altLang="en-US" sz="3200" b="1" noProof="1">
                <a:solidFill>
                  <a:srgbClr val="00064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GET</a:t>
            </a: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()</a:t>
            </a:r>
            <a:b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       .</a:t>
            </a:r>
            <a:r>
              <a:rPr lang="en-US" altLang="en-US" sz="3200" b="1" noProof="1">
                <a:solidFill>
                  <a:srgbClr val="00064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build</a:t>
            </a: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()</a:t>
            </a:r>
            <a:b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endParaRPr lang="en-US" altLang="en-US" sz="3200" noProof="1">
              <a:solidFill>
                <a:srgbClr val="00000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altLang="en-US" sz="3200" noProof="1">
                <a:solidFill>
                  <a:srgbClr val="00008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val </a:t>
            </a:r>
            <a:r>
              <a:rPr lang="en-US" altLang="en-US" sz="3200" b="1" noProof="1">
                <a:solidFill>
                  <a:srgbClr val="1948A6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response</a:t>
            </a: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:</a:t>
            </a:r>
            <a:r>
              <a:rPr lang="ru-RU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HttpResponse&lt;String&gt; = </a:t>
            </a:r>
            <a:r>
              <a:rPr lang="en-US" altLang="en-US" sz="3200" b="1" noProof="1">
                <a:solidFill>
                  <a:srgbClr val="1948A6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client</a:t>
            </a: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US" altLang="en-US" sz="3200" b="1" noProof="1">
                <a:solidFill>
                  <a:srgbClr val="00064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send</a:t>
            </a: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</a:t>
            </a:r>
            <a:r>
              <a:rPr lang="en-US" altLang="en-US" sz="3200" b="1" noProof="1">
                <a:solidFill>
                  <a:srgbClr val="1948A6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request</a:t>
            </a: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 HttpResponse.BodyHandler.</a:t>
            </a:r>
            <a:r>
              <a:rPr lang="en-US" altLang="en-US" sz="3200" b="1" noProof="1">
                <a:solidFill>
                  <a:srgbClr val="00064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asString</a:t>
            </a: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())</a:t>
            </a:r>
            <a:endParaRPr lang="en-US" altLang="en-US" sz="6600" noProof="1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0684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373225" y="291910"/>
            <a:ext cx="1157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Conclusion: what we get with HTTP/2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CBC12A-4530-4152-BC49-FFB9CA2B8601}"/>
              </a:ext>
            </a:extLst>
          </p:cNvPr>
          <p:cNvSpPr/>
          <p:nvPr/>
        </p:nvSpPr>
        <p:spPr>
          <a:xfrm>
            <a:off x="1085315" y="1590394"/>
            <a:ext cx="1015240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D34817"/>
                </a:solidFill>
                <a:latin typeface="HelveticaNeue" panose="00000400000000000000" pitchFamily="2" charset="0"/>
              </a:rPr>
              <a:t>•  1 socket for 100+ concurrent streams.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D34817"/>
                </a:solidFill>
                <a:latin typeface="HelveticaNeue" panose="00000400000000000000" pitchFamily="2" charset="0"/>
              </a:rPr>
              <a:t>•  Advanced features like: </a:t>
            </a:r>
          </a:p>
          <a:p>
            <a:pPr marL="2286000" lvl="4" indent="-457200">
              <a:lnSpc>
                <a:spcPct val="150000"/>
              </a:lnSpc>
              <a:buClr>
                <a:srgbClr val="FF873D"/>
              </a:buClr>
              <a:buFontTx/>
              <a:buChar char="-"/>
            </a:pPr>
            <a:r>
              <a:rPr lang="en-US" sz="3200" dirty="0">
                <a:latin typeface="HelveticaNeue" panose="00000400000000000000" pitchFamily="2" charset="0"/>
              </a:rPr>
              <a:t>flow control</a:t>
            </a:r>
          </a:p>
          <a:p>
            <a:pPr marL="2286000" lvl="4" indent="-457200">
              <a:lnSpc>
                <a:spcPct val="150000"/>
              </a:lnSpc>
              <a:buClr>
                <a:srgbClr val="FF873D"/>
              </a:buClr>
              <a:buFontTx/>
              <a:buChar char="-"/>
            </a:pPr>
            <a:r>
              <a:rPr lang="en-US" sz="3200" dirty="0">
                <a:latin typeface="HelveticaNeue" panose="00000400000000000000" pitchFamily="2" charset="0"/>
              </a:rPr>
              <a:t>cancellation </a:t>
            </a:r>
          </a:p>
          <a:p>
            <a:pPr marL="2286000" lvl="4" indent="-457200">
              <a:lnSpc>
                <a:spcPct val="150000"/>
              </a:lnSpc>
              <a:buClr>
                <a:srgbClr val="FF873D"/>
              </a:buClr>
              <a:buFontTx/>
              <a:buChar char="-"/>
            </a:pPr>
            <a:r>
              <a:rPr lang="en-US" sz="3200" dirty="0">
                <a:latin typeface="HelveticaNeue" panose="00000400000000000000" pitchFamily="2" charset="0"/>
              </a:rPr>
              <a:t>cache push.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D34817"/>
                </a:solidFill>
                <a:latin typeface="HelveticaNeue" panose="00000400000000000000" pitchFamily="2" charset="0"/>
              </a:rPr>
              <a:t>•  Dramatically less header overhead.</a:t>
            </a:r>
          </a:p>
        </p:txBody>
      </p:sp>
    </p:spTree>
    <p:extLst>
      <p:ext uri="{BB962C8B-B14F-4D97-AF65-F5344CB8AC3E}">
        <p14:creationId xmlns:p14="http://schemas.microsoft.com/office/powerpoint/2010/main" val="19427687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B9ED24-9719-447E-ADAD-F3AC17C63517}"/>
              </a:ext>
            </a:extLst>
          </p:cNvPr>
          <p:cNvSpPr txBox="1"/>
          <p:nvPr/>
        </p:nvSpPr>
        <p:spPr>
          <a:xfrm>
            <a:off x="1601763" y="2489759"/>
            <a:ext cx="8652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600" dirty="0">
                <a:latin typeface="HelveticaNeue" panose="00000400000000000000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6934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79750" y="271626"/>
            <a:ext cx="11631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Total Transfer Size &amp; Total Requests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584AF-8D80-4430-A3D3-CFBE501BE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95" y="1552574"/>
            <a:ext cx="12023805" cy="513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8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25404" y="394458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Problem of HTTP/1.1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632270" y="1881006"/>
            <a:ext cx="11264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" panose="00000400000000000000" pitchFamily="2" charset="0"/>
              </a:rPr>
              <a:t>Responds in sequence</a:t>
            </a:r>
            <a:endParaRPr lang="ru-RU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Neue" panose="00000400000000000000" pitchFamily="2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" panose="00000400000000000000" pitchFamily="2" charset="0"/>
              </a:rPr>
              <a:t>Head-of-Line blocking</a:t>
            </a:r>
            <a:endParaRPr lang="ru-RU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Neue" panose="00000400000000000000" pitchFamily="2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" panose="00000400000000000000" pitchFamily="2" charset="0"/>
              </a:rPr>
              <a:t>One request per TCP connection</a:t>
            </a:r>
          </a:p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" panose="00000400000000000000" pitchFamily="2" charset="0"/>
              </a:rPr>
              <a:t>HTTP header fields are often repetitive and verbose</a:t>
            </a:r>
            <a:endParaRPr lang="ru-RU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07772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C10B9235-6B80-42B0-8994-D77A93632475}"/>
              </a:ext>
            </a:extLst>
          </p:cNvPr>
          <p:cNvGrpSpPr/>
          <p:nvPr/>
        </p:nvGrpSpPr>
        <p:grpSpPr>
          <a:xfrm>
            <a:off x="644913" y="284764"/>
            <a:ext cx="4489439" cy="5915065"/>
            <a:chOff x="921620" y="158282"/>
            <a:chExt cx="4489439" cy="591506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18466FD-6426-49A3-B890-BCF303439FAD}"/>
                </a:ext>
              </a:extLst>
            </p:cNvPr>
            <p:cNvGrpSpPr/>
            <p:nvPr/>
          </p:nvGrpSpPr>
          <p:grpSpPr>
            <a:xfrm>
              <a:off x="921620" y="158282"/>
              <a:ext cx="4489439" cy="5915065"/>
              <a:chOff x="-797751" y="461405"/>
              <a:chExt cx="4489439" cy="5915065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365C14F-3A65-47D3-8AF4-1AF78DCAD0A6}"/>
                  </a:ext>
                </a:extLst>
              </p:cNvPr>
              <p:cNvGrpSpPr/>
              <p:nvPr/>
            </p:nvGrpSpPr>
            <p:grpSpPr>
              <a:xfrm>
                <a:off x="404886" y="873457"/>
                <a:ext cx="2804612" cy="5486400"/>
                <a:chOff x="404886" y="873457"/>
                <a:chExt cx="2804612" cy="5486400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B403966D-4A1D-4AC8-BB88-275081326C9B}"/>
                    </a:ext>
                  </a:extLst>
                </p:cNvPr>
                <p:cNvGrpSpPr/>
                <p:nvPr/>
              </p:nvGrpSpPr>
              <p:grpSpPr>
                <a:xfrm>
                  <a:off x="436728" y="873457"/>
                  <a:ext cx="2772770" cy="5486400"/>
                  <a:chOff x="436728" y="873457"/>
                  <a:chExt cx="2772770" cy="5486400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586260F7-992B-40A8-B4F5-7FC1CFF3DC90}"/>
                      </a:ext>
                    </a:extLst>
                  </p:cNvPr>
                  <p:cNvCxnSpPr/>
                  <p:nvPr/>
                </p:nvCxnSpPr>
                <p:spPr>
                  <a:xfrm>
                    <a:off x="436728" y="873457"/>
                    <a:ext cx="0" cy="5486400"/>
                  </a:xfrm>
                  <a:prstGeom prst="line">
                    <a:avLst/>
                  </a:prstGeom>
                  <a:ln w="571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6477E132-660E-4D25-859C-EAD2CCF91445}"/>
                      </a:ext>
                    </a:extLst>
                  </p:cNvPr>
                  <p:cNvCxnSpPr/>
                  <p:nvPr/>
                </p:nvCxnSpPr>
                <p:spPr>
                  <a:xfrm>
                    <a:off x="3209498" y="873457"/>
                    <a:ext cx="0" cy="5486400"/>
                  </a:xfrm>
                  <a:prstGeom prst="line">
                    <a:avLst/>
                  </a:prstGeom>
                  <a:ln w="571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E87598CA-9040-42FE-B611-73F42D3A70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4886" y="1101226"/>
                  <a:ext cx="2772770" cy="71957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E5637368-C9A8-4533-8589-2F923D1DA5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6728" y="1891138"/>
                  <a:ext cx="2740929" cy="89173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42E30952-469A-467B-A32D-B06BDE42C3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2648" y="2855389"/>
                  <a:ext cx="2756849" cy="65358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2A09A047-2468-43B1-80E6-940CE382E9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0806" y="3537113"/>
                  <a:ext cx="2788692" cy="925041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410A9E00-B43F-4C62-93FB-666266BD56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2649" y="4532491"/>
                  <a:ext cx="2756849" cy="676375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0FFFFD7B-7534-4A91-9423-35994DDFA6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2649" y="5265136"/>
                  <a:ext cx="2756849" cy="911277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5F73A99-D689-48A1-818E-B57C0AC70EFD}"/>
                  </a:ext>
                </a:extLst>
              </p:cNvPr>
              <p:cNvSpPr txBox="1"/>
              <p:nvPr/>
            </p:nvSpPr>
            <p:spPr>
              <a:xfrm>
                <a:off x="18875" y="461405"/>
                <a:ext cx="8675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client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04D5396-FF69-447A-A656-B6FA4914AE99}"/>
                  </a:ext>
                </a:extLst>
              </p:cNvPr>
              <p:cNvSpPr txBox="1"/>
              <p:nvPr/>
            </p:nvSpPr>
            <p:spPr>
              <a:xfrm>
                <a:off x="2727963" y="464049"/>
                <a:ext cx="9637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server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CDF08B4-ECF3-4CB0-972C-387387179D37}"/>
                  </a:ext>
                </a:extLst>
              </p:cNvPr>
              <p:cNvSpPr txBox="1"/>
              <p:nvPr/>
            </p:nvSpPr>
            <p:spPr>
              <a:xfrm>
                <a:off x="-797751" y="887525"/>
                <a:ext cx="8130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DA31B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open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4A56A35-C195-4A69-8782-FF027416BCD6}"/>
                  </a:ext>
                </a:extLst>
              </p:cNvPr>
              <p:cNvSpPr txBox="1"/>
              <p:nvPr/>
            </p:nvSpPr>
            <p:spPr>
              <a:xfrm>
                <a:off x="-599309" y="5976360"/>
                <a:ext cx="8130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close</a:t>
                </a:r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F06FC64-8836-4902-99A6-781D2ABD4C24}"/>
                </a:ext>
              </a:extLst>
            </p:cNvPr>
            <p:cNvCxnSpPr/>
            <p:nvPr/>
          </p:nvCxnSpPr>
          <p:spPr>
            <a:xfrm>
              <a:off x="1899063" y="770389"/>
              <a:ext cx="545910" cy="0"/>
            </a:xfrm>
            <a:prstGeom prst="line">
              <a:avLst/>
            </a:prstGeom>
            <a:ln w="57150">
              <a:solidFill>
                <a:srgbClr val="0DA3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F1575CC-35C1-4BFB-8CCE-A7D30256E3F2}"/>
                </a:ext>
              </a:extLst>
            </p:cNvPr>
            <p:cNvCxnSpPr/>
            <p:nvPr/>
          </p:nvCxnSpPr>
          <p:spPr>
            <a:xfrm>
              <a:off x="1904239" y="5918602"/>
              <a:ext cx="54591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48CAE4A-3708-4754-9D6D-A2F0C93983FD}"/>
              </a:ext>
            </a:extLst>
          </p:cNvPr>
          <p:cNvGrpSpPr/>
          <p:nvPr/>
        </p:nvGrpSpPr>
        <p:grpSpPr>
          <a:xfrm>
            <a:off x="6364769" y="284764"/>
            <a:ext cx="4489439" cy="5898452"/>
            <a:chOff x="5736972" y="158282"/>
            <a:chExt cx="4489439" cy="5898452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EEBEDBE-5F1C-44E2-955A-F5A2F0AB2C71}"/>
                </a:ext>
              </a:extLst>
            </p:cNvPr>
            <p:cNvCxnSpPr>
              <a:cxnSpLocks/>
            </p:cNvCxnSpPr>
            <p:nvPr/>
          </p:nvCxnSpPr>
          <p:spPr>
            <a:xfrm>
              <a:off x="6965817" y="1175588"/>
              <a:ext cx="2772770" cy="7195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A42AE39-9142-450C-84CC-830E89D88D0F}"/>
                </a:ext>
              </a:extLst>
            </p:cNvPr>
            <p:cNvGrpSpPr/>
            <p:nvPr/>
          </p:nvGrpSpPr>
          <p:grpSpPr>
            <a:xfrm>
              <a:off x="5736972" y="158282"/>
              <a:ext cx="4489439" cy="5898452"/>
              <a:chOff x="5736972" y="158282"/>
              <a:chExt cx="4489439" cy="5898452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9550DEB0-B61C-45D8-8C54-5D8754AC4F68}"/>
                  </a:ext>
                </a:extLst>
              </p:cNvPr>
              <p:cNvGrpSpPr/>
              <p:nvPr/>
            </p:nvGrpSpPr>
            <p:grpSpPr>
              <a:xfrm>
                <a:off x="5736972" y="158282"/>
                <a:ext cx="4489439" cy="5898452"/>
                <a:chOff x="921620" y="158282"/>
                <a:chExt cx="4489439" cy="5898452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9526117B-31E2-4921-B794-CE05FEDA5ADD}"/>
                    </a:ext>
                  </a:extLst>
                </p:cNvPr>
                <p:cNvGrpSpPr/>
                <p:nvPr/>
              </p:nvGrpSpPr>
              <p:grpSpPr>
                <a:xfrm>
                  <a:off x="921620" y="158282"/>
                  <a:ext cx="4489439" cy="5898452"/>
                  <a:chOff x="-797751" y="461405"/>
                  <a:chExt cx="4489439" cy="5898452"/>
                </a:xfrm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AFB5D3E2-DDDE-4425-8B04-C56E484C6AAA}"/>
                      </a:ext>
                    </a:extLst>
                  </p:cNvPr>
                  <p:cNvGrpSpPr/>
                  <p:nvPr/>
                </p:nvGrpSpPr>
                <p:grpSpPr>
                  <a:xfrm>
                    <a:off x="404886" y="873457"/>
                    <a:ext cx="2804612" cy="5486400"/>
                    <a:chOff x="404886" y="873457"/>
                    <a:chExt cx="2804612" cy="5486400"/>
                  </a:xfrm>
                </p:grpSpPr>
                <p:grpSp>
                  <p:nvGrpSpPr>
                    <p:cNvPr id="59" name="Group 58">
                      <a:extLst>
                        <a:ext uri="{FF2B5EF4-FFF2-40B4-BE49-F238E27FC236}">
                          <a16:creationId xmlns:a16="http://schemas.microsoft.com/office/drawing/2014/main" id="{9FED0457-2962-4C09-857F-B0F17D415A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6728" y="873457"/>
                      <a:ext cx="2772770" cy="5486400"/>
                      <a:chOff x="436728" y="873457"/>
                      <a:chExt cx="2772770" cy="5486400"/>
                    </a:xfrm>
                  </p:grpSpPr>
                  <p:cxnSp>
                    <p:nvCxnSpPr>
                      <p:cNvPr id="66" name="Straight Connector 65">
                        <a:extLst>
                          <a:ext uri="{FF2B5EF4-FFF2-40B4-BE49-F238E27FC236}">
                            <a16:creationId xmlns:a16="http://schemas.microsoft.com/office/drawing/2014/main" id="{2F5BA52C-D68C-4DC0-8F74-1E2949DE470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36728" y="873457"/>
                        <a:ext cx="0" cy="5486400"/>
                      </a:xfrm>
                      <a:prstGeom prst="line">
                        <a:avLst/>
                      </a:prstGeom>
                      <a:ln w="57150">
                        <a:solidFill>
                          <a:srgbClr val="00206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" name="Straight Connector 66">
                        <a:extLst>
                          <a:ext uri="{FF2B5EF4-FFF2-40B4-BE49-F238E27FC236}">
                            <a16:creationId xmlns:a16="http://schemas.microsoft.com/office/drawing/2014/main" id="{77BD907A-5A73-4EAA-BC65-1A2DAC15368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209498" y="873457"/>
                        <a:ext cx="0" cy="5486400"/>
                      </a:xfrm>
                      <a:prstGeom prst="line">
                        <a:avLst/>
                      </a:prstGeom>
                      <a:ln w="57150">
                        <a:solidFill>
                          <a:srgbClr val="00206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F6E20790-4164-476D-B846-730BE4CBC70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04886" y="1101226"/>
                      <a:ext cx="2772770" cy="719572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Arrow Connector 60">
                      <a:extLst>
                        <a:ext uri="{FF2B5EF4-FFF2-40B4-BE49-F238E27FC236}">
                          <a16:creationId xmlns:a16="http://schemas.microsoft.com/office/drawing/2014/main" id="{85DB6526-E479-48CC-9780-C1A70C04CB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36728" y="1891138"/>
                      <a:ext cx="2740929" cy="891730"/>
                    </a:xfrm>
                    <a:prstGeom prst="straightConnector1">
                      <a:avLst/>
                    </a:prstGeom>
                    <a:ln w="38100">
                      <a:solidFill>
                        <a:srgbClr val="0070C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Arrow Connector 62">
                      <a:extLst>
                        <a:ext uri="{FF2B5EF4-FFF2-40B4-BE49-F238E27FC236}">
                          <a16:creationId xmlns:a16="http://schemas.microsoft.com/office/drawing/2014/main" id="{C573CF05-5141-450B-A734-099176E6ABC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20806" y="2355424"/>
                      <a:ext cx="2788692" cy="925041"/>
                    </a:xfrm>
                    <a:prstGeom prst="straightConnector1">
                      <a:avLst/>
                    </a:prstGeom>
                    <a:ln w="38100">
                      <a:solidFill>
                        <a:srgbClr val="0070C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Arrow Connector 63">
                      <a:extLst>
                        <a:ext uri="{FF2B5EF4-FFF2-40B4-BE49-F238E27FC236}">
                          <a16:creationId xmlns:a16="http://schemas.microsoft.com/office/drawing/2014/main" id="{5109435B-7A86-4EC3-A45E-EFFD6B98BE6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52649" y="1929964"/>
                      <a:ext cx="2756849" cy="676375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AAAC1A7-1B73-4521-A8D9-9C0788F20A95}"/>
                      </a:ext>
                    </a:extLst>
                  </p:cNvPr>
                  <p:cNvSpPr txBox="1"/>
                  <p:nvPr/>
                </p:nvSpPr>
                <p:spPr>
                  <a:xfrm>
                    <a:off x="18875" y="461405"/>
                    <a:ext cx="86754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client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D2938FDB-3089-4AD6-9F67-F56B03F0C848}"/>
                      </a:ext>
                    </a:extLst>
                  </p:cNvPr>
                  <p:cNvSpPr txBox="1"/>
                  <p:nvPr/>
                </p:nvSpPr>
                <p:spPr>
                  <a:xfrm>
                    <a:off x="2727963" y="464049"/>
                    <a:ext cx="96372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server</a:t>
                    </a:r>
                  </a:p>
                </p:txBody>
              </p: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4AF0C807-81C9-488D-BEAB-FEF94C650C8F}"/>
                      </a:ext>
                    </a:extLst>
                  </p:cNvPr>
                  <p:cNvSpPr txBox="1"/>
                  <p:nvPr/>
                </p:nvSpPr>
                <p:spPr>
                  <a:xfrm>
                    <a:off x="-797751" y="887525"/>
                    <a:ext cx="81304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rgbClr val="0DA31B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open</a:t>
                    </a: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A47F01CF-EFF3-4A07-811F-33A2E517BD21}"/>
                      </a:ext>
                    </a:extLst>
                  </p:cNvPr>
                  <p:cNvSpPr txBox="1"/>
                  <p:nvPr/>
                </p:nvSpPr>
                <p:spPr>
                  <a:xfrm>
                    <a:off x="-599309" y="3584856"/>
                    <a:ext cx="81304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rgbClr val="FF0000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close</a:t>
                    </a:r>
                  </a:p>
                </p:txBody>
              </p:sp>
            </p:grp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77F61093-C3C6-4247-9A08-929A62F3CC4E}"/>
                    </a:ext>
                  </a:extLst>
                </p:cNvPr>
                <p:cNvCxnSpPr/>
                <p:nvPr/>
              </p:nvCxnSpPr>
              <p:spPr>
                <a:xfrm>
                  <a:off x="1899063" y="770389"/>
                  <a:ext cx="545910" cy="0"/>
                </a:xfrm>
                <a:prstGeom prst="line">
                  <a:avLst/>
                </a:prstGeom>
                <a:ln w="57150">
                  <a:solidFill>
                    <a:srgbClr val="0DA31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163157D3-B205-4A85-834E-D74D7EB31533}"/>
                    </a:ext>
                  </a:extLst>
                </p:cNvPr>
                <p:cNvCxnSpPr/>
                <p:nvPr/>
              </p:nvCxnSpPr>
              <p:spPr>
                <a:xfrm>
                  <a:off x="1904239" y="3513021"/>
                  <a:ext cx="545910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D3F478FA-8513-457B-A84F-8E31B8057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39534" y="2542327"/>
                <a:ext cx="2788692" cy="925041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67840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ood Type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8197</TotalTime>
  <Words>2104</Words>
  <Application>Microsoft Office PowerPoint</Application>
  <PresentationFormat>Widescreen</PresentationFormat>
  <Paragraphs>567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8" baseType="lpstr">
      <vt:lpstr>Arial</vt:lpstr>
      <vt:lpstr>Arial Unicode MS</vt:lpstr>
      <vt:lpstr>Calibri</vt:lpstr>
      <vt:lpstr>Cambria</vt:lpstr>
      <vt:lpstr>Courier New</vt:lpstr>
      <vt:lpstr>HelveticaNeue</vt:lpstr>
      <vt:lpstr>Open Sans</vt:lpstr>
      <vt:lpstr>Open Sans Semibold</vt:lpstr>
      <vt:lpstr>Rockwell</vt:lpstr>
      <vt:lpstr>Rockwell Condensed</vt:lpstr>
      <vt:lpstr>Wingdings</vt:lpstr>
      <vt:lpstr>Wood Type</vt:lpstr>
      <vt:lpstr>HTTP/2.0 Servlet 4.0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Bezruchko</dc:creator>
  <cp:lastModifiedBy>Andrii Bezruchko</cp:lastModifiedBy>
  <cp:revision>361</cp:revision>
  <dcterms:created xsi:type="dcterms:W3CDTF">2017-12-26T21:28:44Z</dcterms:created>
  <dcterms:modified xsi:type="dcterms:W3CDTF">2018-01-24T12:23:20Z</dcterms:modified>
</cp:coreProperties>
</file>