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4"/>
  </p:notesMasterIdLst>
  <p:sldIdLst>
    <p:sldId id="256" r:id="rId2"/>
    <p:sldId id="346" r:id="rId3"/>
    <p:sldId id="281" r:id="rId4"/>
    <p:sldId id="299" r:id="rId5"/>
    <p:sldId id="258" r:id="rId6"/>
    <p:sldId id="297" r:id="rId7"/>
    <p:sldId id="335" r:id="rId8"/>
    <p:sldId id="259" r:id="rId9"/>
    <p:sldId id="342" r:id="rId10"/>
    <p:sldId id="360" r:id="rId11"/>
    <p:sldId id="340" r:id="rId12"/>
    <p:sldId id="289" r:id="rId13"/>
    <p:sldId id="358" r:id="rId14"/>
    <p:sldId id="298" r:id="rId15"/>
    <p:sldId id="301" r:id="rId16"/>
    <p:sldId id="285" r:id="rId17"/>
    <p:sldId id="282" r:id="rId18"/>
    <p:sldId id="283" r:id="rId19"/>
    <p:sldId id="312" r:id="rId20"/>
    <p:sldId id="313" r:id="rId21"/>
    <p:sldId id="327" r:id="rId22"/>
    <p:sldId id="284" r:id="rId23"/>
    <p:sldId id="328" r:id="rId24"/>
    <p:sldId id="307" r:id="rId25"/>
    <p:sldId id="351" r:id="rId26"/>
    <p:sldId id="352" r:id="rId27"/>
    <p:sldId id="353" r:id="rId28"/>
    <p:sldId id="309" r:id="rId29"/>
    <p:sldId id="354" r:id="rId30"/>
    <p:sldId id="355" r:id="rId31"/>
    <p:sldId id="337" r:id="rId32"/>
    <p:sldId id="347" r:id="rId33"/>
    <p:sldId id="324" r:id="rId34"/>
    <p:sldId id="356" r:id="rId35"/>
    <p:sldId id="325" r:id="rId36"/>
    <p:sldId id="348" r:id="rId37"/>
    <p:sldId id="317" r:id="rId38"/>
    <p:sldId id="349" r:id="rId39"/>
    <p:sldId id="319" r:id="rId40"/>
    <p:sldId id="320" r:id="rId41"/>
    <p:sldId id="321" r:id="rId42"/>
    <p:sldId id="323" r:id="rId43"/>
    <p:sldId id="343" r:id="rId44"/>
    <p:sldId id="345" r:id="rId45"/>
    <p:sldId id="344" r:id="rId46"/>
    <p:sldId id="350" r:id="rId47"/>
    <p:sldId id="331" r:id="rId48"/>
    <p:sldId id="326" r:id="rId49"/>
    <p:sldId id="329" r:id="rId50"/>
    <p:sldId id="306" r:id="rId51"/>
    <p:sldId id="361" r:id="rId52"/>
    <p:sldId id="260" r:id="rId53"/>
    <p:sldId id="288" r:id="rId54"/>
    <p:sldId id="274" r:id="rId55"/>
    <p:sldId id="291" r:id="rId56"/>
    <p:sldId id="293" r:id="rId57"/>
    <p:sldId id="276" r:id="rId58"/>
    <p:sldId id="278" r:id="rId59"/>
    <p:sldId id="292" r:id="rId60"/>
    <p:sldId id="334" r:id="rId61"/>
    <p:sldId id="294" r:id="rId62"/>
    <p:sldId id="35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CE8"/>
    <a:srgbClr val="FF873D"/>
    <a:srgbClr val="E1E2C4"/>
    <a:srgbClr val="0DA31B"/>
    <a:srgbClr val="D34817"/>
    <a:srgbClr val="FEFED4"/>
    <a:srgbClr val="AF6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6D03D-CC09-4CE8-A9AB-5E69370D03E9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637F-A7B0-470E-8CDD-8991DF7E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7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863280-A538-437E-862E-C9DAE2D060E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CC9825-CC86-4061-B96E-6CBA4862C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28BA-FA60-4121-AD1A-C23F6286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HTTP/2.0</a:t>
            </a:r>
            <a:br>
              <a:rPr lang="en-US" dirty="0"/>
            </a:br>
            <a:r>
              <a:rPr lang="en-US" dirty="0"/>
              <a:t>Servlet 4.0</a:t>
            </a:r>
          </a:p>
        </p:txBody>
      </p:sp>
    </p:spTree>
    <p:extLst>
      <p:ext uri="{BB962C8B-B14F-4D97-AF65-F5344CB8AC3E}">
        <p14:creationId xmlns:p14="http://schemas.microsoft.com/office/powerpoint/2010/main" val="2791471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Похожее изображение">
            <a:extLst>
              <a:ext uri="{FF2B5EF4-FFF2-40B4-BE49-F238E27FC236}">
                <a16:creationId xmlns:a16="http://schemas.microsoft.com/office/drawing/2014/main" id="{B480A70E-ED75-4C4C-A498-C54CB2402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-28303"/>
            <a:ext cx="11524342" cy="69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62144" y="24088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Web request-response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E2BEB-C89D-448E-BBB8-44118780614A}"/>
              </a:ext>
            </a:extLst>
          </p:cNvPr>
          <p:cNvSpPr txBox="1"/>
          <p:nvPr/>
        </p:nvSpPr>
        <p:spPr>
          <a:xfrm>
            <a:off x="849861" y="1135881"/>
            <a:ext cx="99943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(Worst case) </a:t>
            </a: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DNS lookup</a:t>
            </a:r>
            <a:r>
              <a:rPr lang="en-US" sz="2000" dirty="0">
                <a:solidFill>
                  <a:srgbClr val="0070C0"/>
                </a:solidFill>
                <a:latin typeface="HelveticaNeue"/>
              </a:rPr>
              <a:t> </a:t>
            </a:r>
            <a:r>
              <a:rPr lang="en-US" sz="2000" dirty="0">
                <a:latin typeface="HelveticaNeue"/>
              </a:rPr>
              <a:t>to resolve the hostname to IP address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(Worst case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) </a:t>
            </a: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New TCP connection</a:t>
            </a:r>
            <a:r>
              <a:rPr lang="en-US" sz="2000" dirty="0">
                <a:latin typeface="HelveticaNeue"/>
              </a:rPr>
              <a:t>, requiring a full roundtrip to the server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"/>
              </a:rPr>
              <a:t>(Worst case) </a:t>
            </a: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TLS handshake</a:t>
            </a:r>
            <a:r>
              <a:rPr lang="en-US" sz="2000" dirty="0">
                <a:solidFill>
                  <a:srgbClr val="0070C0"/>
                </a:solidFill>
                <a:latin typeface="HelveticaNeue"/>
              </a:rPr>
              <a:t> </a:t>
            </a:r>
            <a:r>
              <a:rPr lang="en-US" sz="2000" dirty="0">
                <a:latin typeface="HelveticaNeue"/>
              </a:rPr>
              <a:t>with up to two extra server roundtrips!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HTTP request</a:t>
            </a:r>
            <a:r>
              <a:rPr lang="en-US" sz="2000" dirty="0">
                <a:latin typeface="HelveticaNeue"/>
              </a:rPr>
              <a:t>, requiring a full roundtrip to the server</a:t>
            </a:r>
          </a:p>
          <a:p>
            <a:pPr marL="285750" indent="-285750">
              <a:lnSpc>
                <a:spcPts val="3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HelveticaNeue"/>
              </a:rPr>
              <a:t>Server processing time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4D0CA3-30A7-4996-B184-FCFC204F7C29}"/>
              </a:ext>
            </a:extLst>
          </p:cNvPr>
          <p:cNvGrpSpPr/>
          <p:nvPr/>
        </p:nvGrpSpPr>
        <p:grpSpPr>
          <a:xfrm>
            <a:off x="734939" y="3399168"/>
            <a:ext cx="9594540" cy="2645689"/>
            <a:chOff x="1346114" y="1038427"/>
            <a:chExt cx="8040222" cy="21286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ECAB63-B0AA-4088-8B69-4B974B945000}"/>
                </a:ext>
              </a:extLst>
            </p:cNvPr>
            <p:cNvGrpSpPr/>
            <p:nvPr/>
          </p:nvGrpSpPr>
          <p:grpSpPr>
            <a:xfrm>
              <a:off x="1346114" y="1038427"/>
              <a:ext cx="8040222" cy="2127691"/>
              <a:chOff x="1346114" y="1038427"/>
              <a:chExt cx="8040222" cy="212769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4719D03-A97B-4D9B-AAF9-09ABD5445DBD}"/>
                  </a:ext>
                </a:extLst>
              </p:cNvPr>
              <p:cNvGrpSpPr/>
              <p:nvPr/>
            </p:nvGrpSpPr>
            <p:grpSpPr>
              <a:xfrm>
                <a:off x="1346114" y="1038427"/>
                <a:ext cx="8040222" cy="1895999"/>
                <a:chOff x="2209239" y="3004936"/>
                <a:chExt cx="8040222" cy="189599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4747E08-1C80-434D-A896-A7AC3006224E}"/>
                    </a:ext>
                  </a:extLst>
                </p:cNvPr>
                <p:cNvGrpSpPr/>
                <p:nvPr/>
              </p:nvGrpSpPr>
              <p:grpSpPr>
                <a:xfrm>
                  <a:off x="2209239" y="3046194"/>
                  <a:ext cx="8040222" cy="1854741"/>
                  <a:chOff x="2209239" y="3046194"/>
                  <a:chExt cx="8040222" cy="1854741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4544C087-7900-4F6F-A272-22561A2C2B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209239" y="3281459"/>
                    <a:ext cx="8040222" cy="1619476"/>
                  </a:xfrm>
                  <a:prstGeom prst="rect">
                    <a:avLst/>
                  </a:prstGeom>
                </p:spPr>
              </p:pic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5421104-81DB-42DD-9E04-BB515D6C3F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88013" y="3046194"/>
                    <a:ext cx="1383078" cy="2971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  <a:latin typeface="Open Sans Semibold" panose="020B0706030804020204"/>
                      </a:rPr>
                      <a:t>DNS LOOKUP</a:t>
                    </a: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6CD897-D388-485B-92EA-5BCB24A9D023}"/>
                    </a:ext>
                  </a:extLst>
                </p:cNvPr>
                <p:cNvSpPr txBox="1"/>
                <p:nvPr/>
              </p:nvSpPr>
              <p:spPr>
                <a:xfrm>
                  <a:off x="4871479" y="3004936"/>
                  <a:ext cx="1544921" cy="297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latin typeface="Open Sans Semibold" panose="020B0706030804020204"/>
                    </a:rPr>
                    <a:t>HTTP REQUEST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FA4CAB-341B-43A5-B2ED-29805F623F92}"/>
                  </a:ext>
                </a:extLst>
              </p:cNvPr>
              <p:cNvSpPr txBox="1"/>
              <p:nvPr/>
            </p:nvSpPr>
            <p:spPr>
              <a:xfrm>
                <a:off x="2486577" y="2868969"/>
                <a:ext cx="1835937" cy="29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Open Sans Semibold" panose="020B0706030804020204"/>
                  </a:rPr>
                  <a:t>SOCKET CONNECT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3562D4-6D0D-49A0-8D88-958D980F645D}"/>
                </a:ext>
              </a:extLst>
            </p:cNvPr>
            <p:cNvSpPr txBox="1"/>
            <p:nvPr/>
          </p:nvSpPr>
          <p:spPr>
            <a:xfrm>
              <a:off x="5842926" y="2869891"/>
              <a:ext cx="2261714" cy="29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Open Sans Semibold" panose="020B0706030804020204"/>
                </a:rPr>
                <a:t>CONTENT DOWNLOAD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89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developers resolves problems of HTTP 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8993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Creating sprites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Neue" panose="00000400000000000000" pitchFamily="2" charset="0"/>
              </a:rPr>
              <a:t>Inlining</a:t>
            </a:r>
            <a:endParaRPr lang="en-US" sz="3200" dirty="0"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Joining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Sharing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995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988" y="312570"/>
            <a:ext cx="1149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HTTP/2.0 resolves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589016" y="1934576"/>
            <a:ext cx="112649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Request/Response multiplexing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Stream Prioritization</a:t>
            </a:r>
            <a:r>
              <a:rPr lang="ru-RU" sz="3200" dirty="0"/>
              <a:t> </a:t>
            </a:r>
            <a:r>
              <a:rPr lang="en-US" sz="3200" dirty="0">
                <a:latin typeface="HelveticaNeue" panose="00000400000000000000" pitchFamily="2" charset="0"/>
              </a:rPr>
              <a:t>and Dependency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Server Push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Header compression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466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39866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key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1241713" y="2150731"/>
            <a:ext cx="11264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Connection </a:t>
            </a:r>
            <a:r>
              <a:rPr lang="en-US" sz="2800" dirty="0">
                <a:latin typeface="HelveticaNeue" panose="00000400000000000000" pitchFamily="2" charset="0"/>
              </a:rPr>
              <a:t>– single TCP connection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Streams </a:t>
            </a:r>
            <a:r>
              <a:rPr lang="en-US" sz="2800" dirty="0">
                <a:latin typeface="HelveticaNeue" panose="00000400000000000000" pitchFamily="2" charset="0"/>
              </a:rPr>
              <a:t>- channel that carries messages in two directions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Messages</a:t>
            </a:r>
            <a:r>
              <a:rPr lang="en-US" sz="2800" dirty="0">
                <a:latin typeface="HelveticaNeue" panose="00000400000000000000" pitchFamily="2" charset="0"/>
              </a:rPr>
              <a:t> - request or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HelveticaNeue" panose="00000400000000000000" pitchFamily="2" charset="0"/>
              </a:rPr>
              <a:t>•  Frames </a:t>
            </a:r>
            <a:r>
              <a:rPr lang="en-US" sz="2800" dirty="0">
                <a:latin typeface="HelveticaNeue" panose="00000400000000000000" pitchFamily="2" charset="0"/>
              </a:rPr>
              <a:t>– messages, which are broken down for sending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37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49493" y="28306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Units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0F3E92-64EA-497A-985C-DFEAB6B56FCC}"/>
              </a:ext>
            </a:extLst>
          </p:cNvPr>
          <p:cNvSpPr/>
          <p:nvPr/>
        </p:nvSpPr>
        <p:spPr>
          <a:xfrm>
            <a:off x="461473" y="1222049"/>
            <a:ext cx="11297540" cy="1974078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1859-2359-4AA4-B488-972F23EE01D7}"/>
              </a:ext>
            </a:extLst>
          </p:cNvPr>
          <p:cNvSpPr/>
          <p:nvPr/>
        </p:nvSpPr>
        <p:spPr>
          <a:xfrm>
            <a:off x="666572" y="2133245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</a:t>
            </a:r>
          </a:p>
          <a:p>
            <a:pPr algn="ctr"/>
            <a:endParaRPr lang="en-US" b="1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3D9E1-839C-44E1-A654-36CD39D2D311}"/>
              </a:ext>
            </a:extLst>
          </p:cNvPr>
          <p:cNvSpPr/>
          <p:nvPr/>
        </p:nvSpPr>
        <p:spPr>
          <a:xfrm>
            <a:off x="666572" y="1317121"/>
            <a:ext cx="10700640" cy="493518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CA8888-53CA-49BB-97CC-21CF8C12294A}"/>
              </a:ext>
            </a:extLst>
          </p:cNvPr>
          <p:cNvSpPr/>
          <p:nvPr/>
        </p:nvSpPr>
        <p:spPr>
          <a:xfrm>
            <a:off x="1091470" y="1417709"/>
            <a:ext cx="2011680" cy="292337"/>
          </a:xfrm>
          <a:prstGeom prst="rect">
            <a:avLst/>
          </a:prstGeom>
          <a:solidFill>
            <a:srgbClr val="FEFED4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B1DED-2E44-4CD6-8702-A3D5C3893B6F}"/>
              </a:ext>
            </a:extLst>
          </p:cNvPr>
          <p:cNvSpPr/>
          <p:nvPr/>
        </p:nvSpPr>
        <p:spPr>
          <a:xfrm>
            <a:off x="3716973" y="1417710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BD8EF-9A0A-420E-BE90-F050F2C26D0A}"/>
              </a:ext>
            </a:extLst>
          </p:cNvPr>
          <p:cNvSpPr/>
          <p:nvPr/>
        </p:nvSpPr>
        <p:spPr>
          <a:xfrm>
            <a:off x="6324008" y="1416193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F422A9-CBD7-4F76-94CC-FA68FC40117E}"/>
              </a:ext>
            </a:extLst>
          </p:cNvPr>
          <p:cNvSpPr/>
          <p:nvPr/>
        </p:nvSpPr>
        <p:spPr>
          <a:xfrm>
            <a:off x="8892944" y="1417711"/>
            <a:ext cx="2011680" cy="292337"/>
          </a:xfrm>
          <a:prstGeom prst="rect">
            <a:avLst/>
          </a:prstGeom>
          <a:solidFill>
            <a:srgbClr val="FEFED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bIns="274320" rtlCol="0" anchor="ctr" anchorCtr="1"/>
          <a:lstStyle/>
          <a:p>
            <a:pPr algn="ctr"/>
            <a:endParaRPr lang="en-US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DC834-7B8E-433B-BADC-992B96905A33}"/>
              </a:ext>
            </a:extLst>
          </p:cNvPr>
          <p:cNvSpPr txBox="1"/>
          <p:nvPr/>
        </p:nvSpPr>
        <p:spPr>
          <a:xfrm>
            <a:off x="714197" y="3781425"/>
            <a:ext cx="2380267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FRAMEs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have: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flags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type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stream id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length</a:t>
            </a:r>
          </a:p>
          <a:p>
            <a:pPr marL="6858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payload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HelveticaNeue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F86D4-6F4B-4562-A1C6-D998F5E69812}"/>
              </a:ext>
            </a:extLst>
          </p:cNvPr>
          <p:cNvSpPr txBox="1"/>
          <p:nvPr/>
        </p:nvSpPr>
        <p:spPr>
          <a:xfrm>
            <a:off x="4483914" y="3781425"/>
            <a:ext cx="2811988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STREAMs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have: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identifier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state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priority</a:t>
            </a:r>
          </a:p>
          <a:p>
            <a:pPr marL="8001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flow control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HelveticaNeue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1C226-D1A6-43EE-91EE-0FE73E99DBAE}"/>
              </a:ext>
            </a:extLst>
          </p:cNvPr>
          <p:cNvSpPr txBox="1"/>
          <p:nvPr/>
        </p:nvSpPr>
        <p:spPr>
          <a:xfrm>
            <a:off x="7827189" y="3781425"/>
            <a:ext cx="3359766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CONNECTION</a:t>
            </a:r>
            <a:r>
              <a:rPr lang="en-US" sz="2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have:</a:t>
            </a:r>
          </a:p>
          <a:p>
            <a:pPr marL="1143000" indent="-285750">
              <a:buFontTx/>
              <a:buChar char="-"/>
            </a:pPr>
            <a:r>
              <a:rPr lang="en-US" sz="2800" dirty="0">
                <a:latin typeface="HelveticaNeue" panose="00000400000000000000" pitchFamily="2" charset="0"/>
              </a:rPr>
              <a:t>flow control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554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5833" y="21977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Binary Framing</a:t>
            </a:r>
            <a:endParaRPr lang="ru-RU" sz="3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052" name="Picture 4" descr="Картинки по запросу binary framing">
            <a:extLst>
              <a:ext uri="{FF2B5EF4-FFF2-40B4-BE49-F238E27FC236}">
                <a16:creationId xmlns:a16="http://schemas.microsoft.com/office/drawing/2014/main" id="{37D43459-B640-4713-B0F3-4E95E5B1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0368">
            <a:off x="2469974" y="3280697"/>
            <a:ext cx="6940521" cy="376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4F531AC-D45B-4271-8B13-BBD55CEFDAA3}"/>
              </a:ext>
            </a:extLst>
          </p:cNvPr>
          <p:cNvGrpSpPr/>
          <p:nvPr/>
        </p:nvGrpSpPr>
        <p:grpSpPr>
          <a:xfrm>
            <a:off x="361835" y="1074688"/>
            <a:ext cx="11434779" cy="1939894"/>
            <a:chOff x="392905" y="1102406"/>
            <a:chExt cx="11434779" cy="1939894"/>
          </a:xfrm>
          <a:solidFill>
            <a:srgbClr val="00B05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8959E4-C1B3-4208-9C57-296E1F59AA8D}"/>
                </a:ext>
              </a:extLst>
            </p:cNvPr>
            <p:cNvSpPr/>
            <p:nvPr/>
          </p:nvSpPr>
          <p:spPr>
            <a:xfrm>
              <a:off x="393208" y="1615154"/>
              <a:ext cx="11430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STREAM IDENTIFIER (31)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12D9C-9D54-4338-9316-5B30FAD738D3}"/>
                </a:ext>
              </a:extLst>
            </p:cNvPr>
            <p:cNvSpPr/>
            <p:nvPr/>
          </p:nvSpPr>
          <p:spPr>
            <a:xfrm>
              <a:off x="393309" y="2127900"/>
              <a:ext cx="11430000" cy="91440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FRAME PAYLOADS (0..N)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B3FA33-D829-432B-85F1-69D49A551131}"/>
                </a:ext>
              </a:extLst>
            </p:cNvPr>
            <p:cNvSpPr/>
            <p:nvPr/>
          </p:nvSpPr>
          <p:spPr>
            <a:xfrm>
              <a:off x="393107" y="1102407"/>
              <a:ext cx="5715000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Semibold" panose="020B0706030804020204"/>
                </a:rPr>
                <a:t>LENGTH (24)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9FA581-515D-46E5-B327-CD85D182C9E1}"/>
                </a:ext>
              </a:extLst>
            </p:cNvPr>
            <p:cNvSpPr/>
            <p:nvPr/>
          </p:nvSpPr>
          <p:spPr>
            <a:xfrm>
              <a:off x="392905" y="1615153"/>
              <a:ext cx="538587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20D8C4-EE33-44CE-A684-34D7F517B6F1}"/>
                </a:ext>
              </a:extLst>
            </p:cNvPr>
            <p:cNvSpPr/>
            <p:nvPr/>
          </p:nvSpPr>
          <p:spPr>
            <a:xfrm>
              <a:off x="6095693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TYPE (8)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376CA-B8CD-4140-BA63-6BE6262BC49E}"/>
                </a:ext>
              </a:extLst>
            </p:cNvPr>
            <p:cNvSpPr/>
            <p:nvPr/>
          </p:nvSpPr>
          <p:spPr>
            <a:xfrm>
              <a:off x="8965612" y="1102406"/>
              <a:ext cx="2862072" cy="512747"/>
            </a:xfrm>
            <a:prstGeom prst="rect">
              <a:avLst/>
            </a:prstGeom>
            <a:grpFill/>
            <a:ln w="38100"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en Sans Semibold" panose="020B0706030804020204"/>
                </a:rPr>
                <a:t>FLAGS 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48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58421" y="1218066"/>
            <a:ext cx="11410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transport HTTP message bodies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HEADERS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header fields for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PRIORITY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sender-advised priority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RST_STREAM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termination of a stream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SETTINGS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communicate configuration parameters for the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endParaRPr lang="en-US" sz="2400" dirty="0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8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PUSH_PROMISE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signal a promise to serve the referenced resource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PING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measure the roundtrip time and perform "liveness" checks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GOAWAY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inform the peer to stop creating streams for current connection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WINDOW_UPDATE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implement flow stream and connection flow control</a:t>
            </a:r>
          </a:p>
          <a:p>
            <a:endParaRPr lang="en-US" sz="2400" dirty="0">
              <a:latin typeface="HelveticaNeue" panose="00000400000000000000" pitchFamily="2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CONTINUATION</a:t>
            </a:r>
          </a:p>
          <a:p>
            <a:r>
              <a:rPr lang="en-US" sz="2400" dirty="0">
                <a:latin typeface="HelveticaNeue" panose="00000400000000000000" pitchFamily="2" charset="0"/>
              </a:rPr>
              <a:t>Used to continue a sequence of header block fragments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45F6-9B5B-432A-BEE5-4918BA3D7239}"/>
              </a:ext>
            </a:extLst>
          </p:cNvPr>
          <p:cNvSpPr txBox="1"/>
          <p:nvPr/>
        </p:nvSpPr>
        <p:spPr>
          <a:xfrm>
            <a:off x="2552700" y="244333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Type of Frames in HTTP/2.0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65647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62D7F-B2E3-4763-BB11-88EC8E40733A}"/>
              </a:ext>
            </a:extLst>
          </p:cNvPr>
          <p:cNvSpPr txBox="1"/>
          <p:nvPr/>
        </p:nvSpPr>
        <p:spPr>
          <a:xfrm>
            <a:off x="2539052" y="28527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HOW WE GOT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D14ED-FE4B-44E7-8B4A-94A3A1078EBB}"/>
              </a:ext>
            </a:extLst>
          </p:cNvPr>
          <p:cNvCxnSpPr/>
          <p:nvPr/>
        </p:nvCxnSpPr>
        <p:spPr>
          <a:xfrm>
            <a:off x="805215" y="3862317"/>
            <a:ext cx="10658901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6259E0-B48A-40F0-8518-79251F4985B0}"/>
              </a:ext>
            </a:extLst>
          </p:cNvPr>
          <p:cNvSpPr/>
          <p:nvPr/>
        </p:nvSpPr>
        <p:spPr>
          <a:xfrm>
            <a:off x="657794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5FB87A-F1D7-41D1-947C-09D98444996D}"/>
              </a:ext>
            </a:extLst>
          </p:cNvPr>
          <p:cNvSpPr/>
          <p:nvPr/>
        </p:nvSpPr>
        <p:spPr>
          <a:xfrm>
            <a:off x="3025677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C31881-63EB-4B1E-A0D3-186BBDE569AC}"/>
              </a:ext>
            </a:extLst>
          </p:cNvPr>
          <p:cNvSpPr/>
          <p:nvPr/>
        </p:nvSpPr>
        <p:spPr>
          <a:xfrm>
            <a:off x="4906935" y="3719014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334369-3727-4C25-949E-1289D3A2D944}"/>
              </a:ext>
            </a:extLst>
          </p:cNvPr>
          <p:cNvSpPr/>
          <p:nvPr/>
        </p:nvSpPr>
        <p:spPr>
          <a:xfrm>
            <a:off x="8289016" y="3725838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6BBD5-E4DC-4C1F-96E8-928F9FB80744}"/>
              </a:ext>
            </a:extLst>
          </p:cNvPr>
          <p:cNvSpPr/>
          <p:nvPr/>
        </p:nvSpPr>
        <p:spPr>
          <a:xfrm>
            <a:off x="11180637" y="3719015"/>
            <a:ext cx="286603" cy="2866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3376FE-C166-4DCC-8903-B3F55A55312C}"/>
              </a:ext>
            </a:extLst>
          </p:cNvPr>
          <p:cNvSpPr/>
          <p:nvPr/>
        </p:nvSpPr>
        <p:spPr>
          <a:xfrm>
            <a:off x="773799" y="1436423"/>
            <a:ext cx="1873866" cy="1595095"/>
          </a:xfrm>
          <a:prstGeom prst="wedgeRoundRectCallout">
            <a:avLst>
              <a:gd name="adj1" fmla="val -47518"/>
              <a:gd name="adj2" fmla="val 9406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1991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0.9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674999A-6894-4790-AD8B-34A6F2668E73}"/>
              </a:ext>
            </a:extLst>
          </p:cNvPr>
          <p:cNvSpPr/>
          <p:nvPr/>
        </p:nvSpPr>
        <p:spPr>
          <a:xfrm rot="10800000" flipV="1">
            <a:off x="2492826" y="4841546"/>
            <a:ext cx="1875600" cy="1596789"/>
          </a:xfrm>
          <a:prstGeom prst="wedgeRoundRectCallout">
            <a:avLst>
              <a:gd name="adj1" fmla="val 14688"/>
              <a:gd name="adj2" fmla="val -103367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1996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549C909-D4A9-4F3A-9A69-62FFD760A1B3}"/>
              </a:ext>
            </a:extLst>
          </p:cNvPr>
          <p:cNvSpPr/>
          <p:nvPr/>
        </p:nvSpPr>
        <p:spPr>
          <a:xfrm>
            <a:off x="7098813" y="4841546"/>
            <a:ext cx="1875600" cy="1596789"/>
          </a:xfrm>
          <a:prstGeom prst="wedgeRoundRectCallout">
            <a:avLst>
              <a:gd name="adj1" fmla="val 21035"/>
              <a:gd name="adj2" fmla="val -101659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2009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SPDY 1.0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65E80A1-4F57-4642-9C7F-9E5CC1999CB8}"/>
              </a:ext>
            </a:extLst>
          </p:cNvPr>
          <p:cNvSpPr/>
          <p:nvPr/>
        </p:nvSpPr>
        <p:spPr>
          <a:xfrm>
            <a:off x="4870163" y="1434729"/>
            <a:ext cx="1875600" cy="1594800"/>
          </a:xfrm>
          <a:prstGeom prst="wedgeRoundRectCallout">
            <a:avLst>
              <a:gd name="adj1" fmla="val -39266"/>
              <a:gd name="adj2" fmla="val 94923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1999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1.1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A5AB4-BAC4-48F7-9CE0-039843E85F00}"/>
              </a:ext>
            </a:extLst>
          </p:cNvPr>
          <p:cNvSpPr/>
          <p:nvPr/>
        </p:nvSpPr>
        <p:spPr>
          <a:xfrm>
            <a:off x="9371739" y="1436423"/>
            <a:ext cx="1875600" cy="1596789"/>
          </a:xfrm>
          <a:prstGeom prst="wedgeRoundRectCallout">
            <a:avLst>
              <a:gd name="adj1" fmla="val 52773"/>
              <a:gd name="adj2" fmla="val 93214"/>
              <a:gd name="adj3" fmla="val 1666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3d extrusionH="57150">
              <a:bevelT w="69850" h="69850" prst="divot"/>
            </a:sp3d>
          </a:bodyPr>
          <a:lstStyle/>
          <a:p>
            <a:pPr algn="ctr"/>
            <a:r>
              <a:rPr lang="en-US" sz="4800" dirty="0">
                <a:solidFill>
                  <a:schemeClr val="accent4">
                    <a:lumMod val="7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2015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HTTP 2.0</a:t>
            </a:r>
          </a:p>
        </p:txBody>
      </p:sp>
    </p:spTree>
    <p:extLst>
      <p:ext uri="{BB962C8B-B14F-4D97-AF65-F5344CB8AC3E}">
        <p14:creationId xmlns:p14="http://schemas.microsoft.com/office/powerpoint/2010/main" val="255044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"/>
                            </p:stCondLst>
                            <p:childTnLst>
                              <p:par>
                                <p:cTn id="1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5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1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50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5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uiExpand="1" build="p" animBg="1"/>
      <p:bldP spid="13" grpId="1" build="allAtOnce" animBg="1"/>
      <p:bldP spid="14" grpId="0" uiExpand="1" build="p" animBg="1"/>
      <p:bldP spid="14" grpId="1" build="allAtOnce" animBg="1"/>
      <p:bldP spid="16" grpId="0" build="p" animBg="1"/>
      <p:bldP spid="16" grpId="1" uiExpand="1" build="allAtOnce" animBg="1"/>
      <p:bldP spid="18" grpId="0" build="p" animBg="1"/>
      <p:bldP spid="18" grpId="1" uiExpand="1" build="allAtOnce" animBg="1"/>
      <p:bldP spid="19" grpId="0" build="p" animBg="1"/>
      <p:bldP spid="19" grpId="1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0552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Multiplexing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1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610551" y="298925"/>
            <a:ext cx="1116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20163-8A09-4B1B-8CCC-BF2F1D3C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3" y="1282891"/>
            <a:ext cx="11598066" cy="5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76430" y="257978"/>
            <a:ext cx="11065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-15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Maximum concurrent open TCP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47191-80C4-4A3B-A33D-DC6EE3315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17773"/>
              </p:ext>
            </p:extLst>
          </p:nvPr>
        </p:nvGraphicFramePr>
        <p:xfrm>
          <a:off x="1055077" y="1448972"/>
          <a:ext cx="10107818" cy="45388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65714">
                  <a:extLst>
                    <a:ext uri="{9D8B030D-6E8A-4147-A177-3AD203B41FA5}">
                      <a16:colId xmlns:a16="http://schemas.microsoft.com/office/drawing/2014/main" val="1772137923"/>
                    </a:ext>
                  </a:extLst>
                </a:gridCol>
                <a:gridCol w="4942104">
                  <a:extLst>
                    <a:ext uri="{9D8B030D-6E8A-4147-A177-3AD203B41FA5}">
                      <a16:colId xmlns:a16="http://schemas.microsoft.com/office/drawing/2014/main" val="2934132271"/>
                    </a:ext>
                  </a:extLst>
                </a:gridCol>
              </a:tblGrid>
              <a:tr h="109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i="0" kern="1200" dirty="0">
                          <a:solidFill>
                            <a:schemeClr val="lt1"/>
                          </a:solidFill>
                          <a:effectLst/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Parallel connections per hostname</a:t>
                      </a:r>
                      <a:endParaRPr lang="en-US" sz="2800" dirty="0">
                        <a:latin typeface="HelveticaNeue" panose="000004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1781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507985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834941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Opera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835"/>
                  </a:ext>
                </a:extLst>
              </a:tr>
              <a:tr h="300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Safari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61869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Internet Explorer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738671"/>
                  </a:ext>
                </a:extLst>
              </a:tr>
              <a:tr h="60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HelveticaNeue" panose="00000400000000000000" pitchFamily="2" charset="0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16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8406" y="449050"/>
            <a:ext cx="1122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Request/Response Multiplexing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0242" name="Picture 2" descr="Image result for http 2.0 framing">
            <a:extLst>
              <a:ext uri="{FF2B5EF4-FFF2-40B4-BE49-F238E27FC236}">
                <a16:creationId xmlns:a16="http://schemas.microsoft.com/office/drawing/2014/main" id="{D25F483C-C464-4F69-90A8-CBB609B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6" y="2196434"/>
            <a:ext cx="11227888" cy="309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9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1.1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999F78-6EE7-4617-B5B1-516F2A674CAE}"/>
              </a:ext>
            </a:extLst>
          </p:cNvPr>
          <p:cNvGrpSpPr/>
          <p:nvPr/>
        </p:nvGrpSpPr>
        <p:grpSpPr>
          <a:xfrm>
            <a:off x="423649" y="2120726"/>
            <a:ext cx="11549276" cy="3239722"/>
            <a:chOff x="423649" y="1498426"/>
            <a:chExt cx="11302425" cy="32397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423649" y="1498426"/>
              <a:ext cx="4258102" cy="1907999"/>
              <a:chOff x="900752" y="3671249"/>
              <a:chExt cx="4258102" cy="179792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121624"/>
                <a:ext cx="4258102" cy="1347547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49"/>
                <a:ext cx="4258102" cy="450376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1228FD-47C1-4FA2-892A-FF722C440707}"/>
                </a:ext>
              </a:extLst>
            </p:cNvPr>
            <p:cNvGrpSpPr/>
            <p:nvPr/>
          </p:nvGrpSpPr>
          <p:grpSpPr>
            <a:xfrm>
              <a:off x="5861050" y="1498429"/>
              <a:ext cx="5865024" cy="3239719"/>
              <a:chOff x="5769513" y="781713"/>
              <a:chExt cx="5865024" cy="3239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8CDEED8-CE31-4F5E-9337-2790818D3752}"/>
                  </a:ext>
                </a:extLst>
              </p:cNvPr>
              <p:cNvGrpSpPr/>
              <p:nvPr/>
            </p:nvGrpSpPr>
            <p:grpSpPr>
              <a:xfrm>
                <a:off x="5769513" y="781713"/>
                <a:ext cx="5865024" cy="2536997"/>
                <a:chOff x="900752" y="3671249"/>
                <a:chExt cx="4258102" cy="23906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3BB153-7CE1-4638-AF0A-5541D445CCF9}"/>
                    </a:ext>
                  </a:extLst>
                </p:cNvPr>
                <p:cNvSpPr/>
                <p:nvPr/>
              </p:nvSpPr>
              <p:spPr>
                <a:xfrm>
                  <a:off x="900752" y="4121623"/>
                  <a:ext cx="4258102" cy="194025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ctr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Content-Length: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327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Cache-Control:</a:t>
                  </a:r>
                  <a:r>
                    <a:rPr lang="en-US" sz="2000" b="1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private, max-age=60, s-maxage=0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Vary: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SecurityToken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Wed, 17 Jan 2018 21:31:57 GMT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Content-Type: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Content-Encoding: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gzip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AF593AA-A8EE-42CF-972B-12CE5239B913}"/>
                    </a:ext>
                  </a:extLst>
                </p:cNvPr>
                <p:cNvSpPr/>
                <p:nvPr/>
              </p:nvSpPr>
              <p:spPr>
                <a:xfrm>
                  <a:off x="900752" y="3671249"/>
                  <a:ext cx="4258102" cy="450376"/>
                </a:xfrm>
                <a:prstGeom prst="rect">
                  <a:avLst/>
                </a:prstGeom>
                <a:solidFill>
                  <a:srgbClr val="FF873D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pc="130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GET /install HTTP/1.1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3F04B5-3CBE-44E0-8612-DCF0EBF1F466}"/>
                  </a:ext>
                </a:extLst>
              </p:cNvPr>
              <p:cNvSpPr/>
              <p:nvPr/>
            </p:nvSpPr>
            <p:spPr>
              <a:xfrm>
                <a:off x="5769513" y="3313824"/>
                <a:ext cx="5865024" cy="707608"/>
              </a:xfrm>
              <a:prstGeom prst="rect">
                <a:avLst/>
              </a:prstGeom>
              <a:solidFill>
                <a:srgbClr val="E1E2C4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pc="13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GZIPPED DATA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92F591-A856-470D-AF5F-A06B4C83A31E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4681751" y="1737401"/>
              <a:ext cx="1179299" cy="2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84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2641600" y="268184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 round-trip</a:t>
            </a:r>
            <a:endParaRPr lang="ru-RU" sz="32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E94A2BE-1AEA-4575-8971-17922EBCC7D8}"/>
              </a:ext>
            </a:extLst>
          </p:cNvPr>
          <p:cNvGrpSpPr/>
          <p:nvPr/>
        </p:nvGrpSpPr>
        <p:grpSpPr>
          <a:xfrm>
            <a:off x="170989" y="1015831"/>
            <a:ext cx="11725736" cy="5221317"/>
            <a:chOff x="237664" y="1025356"/>
            <a:chExt cx="11725736" cy="52213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999F78-6EE7-4617-B5B1-516F2A674CAE}"/>
                </a:ext>
              </a:extLst>
            </p:cNvPr>
            <p:cNvGrpSpPr/>
            <p:nvPr/>
          </p:nvGrpSpPr>
          <p:grpSpPr>
            <a:xfrm>
              <a:off x="237664" y="1025356"/>
              <a:ext cx="11725736" cy="5221317"/>
              <a:chOff x="423649" y="1498428"/>
              <a:chExt cx="11302425" cy="369083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D0FEC6A-0C97-48B2-9FF1-94C97658798A}"/>
                  </a:ext>
                </a:extLst>
              </p:cNvPr>
              <p:cNvGrpSpPr/>
              <p:nvPr/>
            </p:nvGrpSpPr>
            <p:grpSpPr>
              <a:xfrm>
                <a:off x="423649" y="1498428"/>
                <a:ext cx="4258102" cy="2224258"/>
                <a:chOff x="900752" y="3671250"/>
                <a:chExt cx="4258102" cy="2095935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44B740-B086-4428-ACD7-B819ED51501D}"/>
                    </a:ext>
                  </a:extLst>
                </p:cNvPr>
                <p:cNvSpPr/>
                <p:nvPr/>
              </p:nvSpPr>
              <p:spPr>
                <a:xfrm>
                  <a:off x="900752" y="4428482"/>
                  <a:ext cx="4258102" cy="1338703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bIns="108000" rtlCol="0" anchor="b"/>
                <a:lstStyle/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:method: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GET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:authority: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maven.apache.org</a:t>
                  </a:r>
                  <a:endPara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:path: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/install.html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securitytoken: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j13c72208c9u5fa2</a:t>
                  </a:r>
                  <a:endParaRPr lang="en-US" sz="2000" noProof="1">
                    <a:latin typeface="HelveticaNeue" panose="00000400000000000000" pitchFamily="2" charset="0"/>
                  </a:endParaRP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accept:</a:t>
                  </a:r>
                  <a:r>
                    <a:rPr lang="en-US" sz="2000" b="1" noProof="1">
                      <a:latin typeface="HelveticaNeue" panose="00000400000000000000" pitchFamily="2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application/json</a:t>
                  </a:r>
                </a:p>
                <a:p>
                  <a:r>
                    <a:rPr lang="en-US" sz="2000" b="1" noProof="1"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accept-Encoding:</a:t>
                  </a:r>
                  <a:r>
                    <a:rPr lang="en-US" sz="2000" noProof="1">
                      <a:latin typeface="HelveticaNeue" panose="00000400000000000000" pitchFamily="2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 </a:t>
                  </a:r>
                  <a:r>
                    <a:rPr lang="en-US" sz="2000" noProof="1">
                      <a:latin typeface="HelveticaNeue" panose="00000400000000000000" pitchFamily="2" charset="0"/>
                    </a:rPr>
                    <a:t>gzip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C40D37-622C-4828-961C-C9F93705B6F5}"/>
                    </a:ext>
                  </a:extLst>
                </p:cNvPr>
                <p:cNvSpPr/>
                <p:nvPr/>
              </p:nvSpPr>
              <p:spPr>
                <a:xfrm>
                  <a:off x="900752" y="3671250"/>
                  <a:ext cx="4258102" cy="791323"/>
                </a:xfrm>
                <a:prstGeom prst="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dirty="0">
                      <a:solidFill>
                        <a:schemeClr val="bg1"/>
                      </a:solidFill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61050" y="1498428"/>
                <a:ext cx="5865024" cy="3690835"/>
                <a:chOff x="5769513" y="781712"/>
                <a:chExt cx="5865024" cy="369083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2"/>
                  <a:ext cx="5865024" cy="2412958"/>
                  <a:chOff x="900752" y="3671249"/>
                  <a:chExt cx="4258102" cy="2273748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51651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3994597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2F591-A856-470D-AF5F-A06B4C83A31E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681751" y="1900225"/>
                <a:ext cx="1179300" cy="18089"/>
              </a:xfrm>
              <a:prstGeom prst="straightConnector1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84C69-E0CC-4FF0-9291-E63D9941E6C9}"/>
                </a:ext>
              </a:extLst>
            </p:cNvPr>
            <p:cNvSpPr/>
            <p:nvPr/>
          </p:nvSpPr>
          <p:spPr>
            <a:xfrm>
              <a:off x="5878713" y="4433711"/>
              <a:ext cx="6084687" cy="113682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DATA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3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END_STREAM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40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D9D97CD-8F35-423E-A488-268EF04B780D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requests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72DB8F-3323-4DB1-AAC0-FF229A12BF58}"/>
              </a:ext>
            </a:extLst>
          </p:cNvPr>
          <p:cNvGrpSpPr/>
          <p:nvPr/>
        </p:nvGrpSpPr>
        <p:grpSpPr>
          <a:xfrm>
            <a:off x="985624" y="1690406"/>
            <a:ext cx="9622746" cy="3146593"/>
            <a:chOff x="766549" y="1728506"/>
            <a:chExt cx="9622746" cy="314659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0FEC6A-0C97-48B2-9FF1-94C97658798A}"/>
                </a:ext>
              </a:extLst>
            </p:cNvPr>
            <p:cNvGrpSpPr/>
            <p:nvPr/>
          </p:nvGrpSpPr>
          <p:grpSpPr>
            <a:xfrm>
              <a:off x="5971714" y="1728506"/>
              <a:ext cx="4417581" cy="3146593"/>
              <a:chOff x="900752" y="3671250"/>
              <a:chExt cx="4258102" cy="20959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4B740-B086-4428-ACD7-B819ED51501D}"/>
                  </a:ext>
                </a:extLst>
              </p:cNvPr>
              <p:cNvSpPr/>
              <p:nvPr/>
            </p:nvSpPr>
            <p:spPr>
              <a:xfrm>
                <a:off x="900752" y="4428482"/>
                <a:ext cx="4258102" cy="1338703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:method: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GET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:authority: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  <a:endPara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:path: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/install.html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j13c72208c9u5fa2</a:t>
                </a:r>
                <a:endParaRPr lang="en-US" sz="2000" noProof="1">
                  <a:latin typeface="HelveticaNeue" panose="00000400000000000000" pitchFamily="2" charset="0"/>
                </a:endParaRP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C40D37-622C-4828-961C-C9F93705B6F5}"/>
                  </a:ext>
                </a:extLst>
              </p:cNvPr>
              <p:cNvSpPr/>
              <p:nvPr/>
            </p:nvSpPr>
            <p:spPr>
              <a:xfrm>
                <a:off x="900752" y="3671250"/>
                <a:ext cx="4258102" cy="757233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44C22F-61B0-4E41-B061-749CDB32642D}"/>
                </a:ext>
              </a:extLst>
            </p:cNvPr>
            <p:cNvGrpSpPr/>
            <p:nvPr/>
          </p:nvGrpSpPr>
          <p:grpSpPr>
            <a:xfrm>
              <a:off x="766549" y="1728506"/>
              <a:ext cx="4351101" cy="1908000"/>
              <a:chOff x="509374" y="1722325"/>
              <a:chExt cx="4351101" cy="1908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F7FBA4-89D4-4897-BA0F-2AD952EC92A9}"/>
                  </a:ext>
                </a:extLst>
              </p:cNvPr>
              <p:cNvSpPr/>
              <p:nvPr/>
            </p:nvSpPr>
            <p:spPr>
              <a:xfrm>
                <a:off x="509374" y="1722325"/>
                <a:ext cx="4351101" cy="1908000"/>
              </a:xfrm>
              <a:prstGeom prst="rect">
                <a:avLst/>
              </a:prstGeom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bIns="108000" rtlCol="0" anchor="b"/>
              <a:lstStyle/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Host: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maven.apache.org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SecurityToken:</a:t>
                </a:r>
                <a:r>
                  <a:rPr lang="en-US" sz="2000" b="1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j13c72208c9u5fa2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Accept:</a:t>
                </a:r>
                <a:r>
                  <a:rPr lang="en-US" sz="2000" b="1" noProof="1">
                    <a:latin typeface="HelveticaNeue" panose="00000400000000000000" pitchFamily="2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application/json</a:t>
                </a:r>
              </a:p>
              <a:p>
                <a:r>
                  <a:rPr lang="en-US" sz="2000" b="1" noProof="1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Accept-Encoding:</a:t>
                </a:r>
                <a:r>
                  <a:rPr lang="en-US" sz="2000" noProof="1">
                    <a:latin typeface="HelveticaNeue" panose="00000400000000000000" pitchFamily="2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sz="2000" noProof="1">
                    <a:latin typeface="HelveticaNeue" panose="00000400000000000000" pitchFamily="2" charset="0"/>
                  </a:rPr>
                  <a:t>gzip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156541-24A2-4BA2-8D7C-AF621DA5D0BC}"/>
                  </a:ext>
                </a:extLst>
              </p:cNvPr>
              <p:cNvSpPr/>
              <p:nvPr/>
            </p:nvSpPr>
            <p:spPr>
              <a:xfrm>
                <a:off x="509374" y="1722326"/>
                <a:ext cx="4351101" cy="477950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GET /install.html  HTTP/1.1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1877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1A9F019-82ED-427F-B292-B5B96A5535BE}"/>
              </a:ext>
            </a:extLst>
          </p:cNvPr>
          <p:cNvSpPr txBox="1"/>
          <p:nvPr/>
        </p:nvSpPr>
        <p:spPr>
          <a:xfrm>
            <a:off x="170989" y="163840"/>
            <a:ext cx="1186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Comparison responses of HTTP 1.1 &amp;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866F58-E276-4F29-AF01-5DE468AEF767}"/>
              </a:ext>
            </a:extLst>
          </p:cNvPr>
          <p:cNvGrpSpPr/>
          <p:nvPr/>
        </p:nvGrpSpPr>
        <p:grpSpPr>
          <a:xfrm>
            <a:off x="379106" y="1015829"/>
            <a:ext cx="11517619" cy="5497543"/>
            <a:chOff x="379106" y="1015829"/>
            <a:chExt cx="11517619" cy="54975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94A2BE-1AEA-4575-8971-17922EBCC7D8}"/>
                </a:ext>
              </a:extLst>
            </p:cNvPr>
            <p:cNvGrpSpPr/>
            <p:nvPr/>
          </p:nvGrpSpPr>
          <p:grpSpPr>
            <a:xfrm>
              <a:off x="6057900" y="1015829"/>
              <a:ext cx="5838825" cy="5497543"/>
              <a:chOff x="5878713" y="1025354"/>
              <a:chExt cx="6084687" cy="549754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11228FD-47C1-4FA2-892A-FF722C440707}"/>
                  </a:ext>
                </a:extLst>
              </p:cNvPr>
              <p:cNvGrpSpPr/>
              <p:nvPr/>
            </p:nvGrpSpPr>
            <p:grpSpPr>
              <a:xfrm>
                <a:off x="5878713" y="1025354"/>
                <a:ext cx="6084687" cy="5497543"/>
                <a:chOff x="5769513" y="781711"/>
                <a:chExt cx="5865024" cy="388609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8CDEED8-CE31-4F5E-9337-2790818D3752}"/>
                    </a:ext>
                  </a:extLst>
                </p:cNvPr>
                <p:cNvGrpSpPr/>
                <p:nvPr/>
              </p:nvGrpSpPr>
              <p:grpSpPr>
                <a:xfrm>
                  <a:off x="5769513" y="781711"/>
                  <a:ext cx="5865024" cy="2601307"/>
                  <a:chOff x="900752" y="3671249"/>
                  <a:chExt cx="4258102" cy="2451231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A3BB153-7CE1-4638-AF0A-5541D445CCF9}"/>
                      </a:ext>
                    </a:extLst>
                  </p:cNvPr>
                  <p:cNvSpPr/>
                  <p:nvPr/>
                </p:nvSpPr>
                <p:spPr>
                  <a:xfrm>
                    <a:off x="900752" y="4428481"/>
                    <a:ext cx="4258102" cy="1693999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bIns="108000" rtlCol="0" anchor="ctr"/>
                  <a:lstStyle/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:status: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200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content-Length: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327</a:t>
                    </a:r>
                    <a:endParaRPr lang="en-US" sz="2000" noProof="1">
                      <a:latin typeface="HelveticaNeue" panose="00000400000000000000" pitchFamily="2" charset="0"/>
                    </a:endParaRP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cache-Control:</a:t>
                    </a:r>
                    <a:r>
                      <a:rPr lang="en-US" sz="2000" b="1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private, max-age=60, s-maxage=0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vary:</a:t>
                    </a:r>
                    <a:r>
                      <a:rPr lang="en-US" sz="2000" b="1" noProof="1">
                        <a:latin typeface="HelveticaNeue" panose="00000400000000000000" pitchFamily="2" charset="0"/>
                      </a:rPr>
                      <a:t> </a:t>
                    </a:r>
                    <a:r>
                      <a:rPr lang="en-US" sz="2000" noProof="1">
                        <a:latin typeface="HelveticaNeue" panose="00000400000000000000" pitchFamily="2" charset="0"/>
                      </a:rPr>
                      <a:t>SecurityToken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Wed, 17 Jan 2018 21:31:57 GMT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content-Type: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application/json</a:t>
                    </a:r>
                  </a:p>
                  <a:p>
                    <a:r>
                      <a:rPr lang="en-US" sz="2000" b="1" noProof="1">
                        <a:latin typeface="Open Sans Semibold" panose="020B0706030804020204" pitchFamily="34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content-Encoding:</a:t>
                    </a:r>
                    <a:r>
                      <a:rPr lang="en-US" sz="2000" noProof="1">
                        <a:latin typeface="HelveticaNeue" panose="00000400000000000000" pitchFamily="2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 gzip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BAF593AA-A8EE-42CF-972B-12CE5239B913}"/>
                      </a:ext>
                    </a:extLst>
                  </p:cNvPr>
                  <p:cNvSpPr/>
                  <p:nvPr/>
                </p:nvSpPr>
                <p:spPr>
                  <a:xfrm>
                    <a:off x="900752" y="3671249"/>
                    <a:ext cx="4258102" cy="757232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/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3F04B5-3CBE-44E0-8612-DCF0EBF1F466}"/>
                    </a:ext>
                  </a:extLst>
                </p:cNvPr>
                <p:cNvSpPr/>
                <p:nvPr/>
              </p:nvSpPr>
              <p:spPr>
                <a:xfrm>
                  <a:off x="5769513" y="4189854"/>
                  <a:ext cx="5865024" cy="477950"/>
                </a:xfrm>
                <a:prstGeom prst="rect">
                  <a:avLst/>
                </a:prstGeom>
                <a:solidFill>
                  <a:srgbClr val="E1E2C4"/>
                </a:solidFill>
                <a:ln w="190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spc="13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GZIPPED DATA</a:t>
                  </a: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A84C69-E0CC-4FF0-9291-E63D9941E6C9}"/>
                  </a:ext>
                </a:extLst>
              </p:cNvPr>
              <p:cNvSpPr/>
              <p:nvPr/>
            </p:nvSpPr>
            <p:spPr>
              <a:xfrm>
                <a:off x="5878713" y="4709936"/>
                <a:ext cx="6084687" cy="1136820"/>
              </a:xfrm>
              <a:prstGeom prst="rect">
                <a:avLst/>
              </a:prstGeom>
              <a:solidFill>
                <a:srgbClr val="FF873D"/>
              </a:solidFill>
              <a:ln w="190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D0F49C-F223-43E9-9BB4-1B29D0FD52AE}"/>
                </a:ext>
              </a:extLst>
            </p:cNvPr>
            <p:cNvSpPr/>
            <p:nvPr/>
          </p:nvSpPr>
          <p:spPr>
            <a:xfrm>
              <a:off x="379106" y="1504374"/>
              <a:ext cx="5288269" cy="2343725"/>
            </a:xfrm>
            <a:prstGeom prst="rect">
              <a:avLst/>
            </a:prstGeom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Content-Length: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327</a:t>
              </a:r>
              <a:endParaRPr lang="en-US" sz="2000" noProof="1">
                <a:latin typeface="HelveticaNeue" panose="00000400000000000000" pitchFamily="2" charset="0"/>
              </a:endParaRP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Cache-Control:</a:t>
              </a:r>
              <a:r>
                <a:rPr lang="en-US" sz="2000" b="1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private, max-age=60, s-maxage=0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Vary:</a:t>
              </a:r>
              <a:r>
                <a:rPr lang="en-US" sz="2000" b="1" noProof="1">
                  <a:latin typeface="HelveticaNeue" panose="00000400000000000000" pitchFamily="2" charset="0"/>
                </a:rPr>
                <a:t> </a:t>
              </a:r>
              <a:r>
                <a:rPr lang="en-US" sz="2000" noProof="1">
                  <a:latin typeface="HelveticaNeue" panose="00000400000000000000" pitchFamily="2" charset="0"/>
                </a:rPr>
                <a:t>SecurityToken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Date: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Wed, 17 Jan 2018 21:31:57 GMT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Content-Type: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application/json</a:t>
              </a:r>
            </a:p>
            <a:p>
              <a:r>
                <a:rPr lang="en-US" sz="2000" b="1" noProof="1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Content-Encoding:</a:t>
              </a:r>
              <a:r>
                <a:rPr lang="en-US" sz="2000" noProof="1">
                  <a:latin typeface="HelveticaNeue" panose="00000400000000000000" pitchFamily="2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gzip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D528A6-B35F-44A9-AD74-4B36D24CECA8}"/>
                </a:ext>
              </a:extLst>
            </p:cNvPr>
            <p:cNvSpPr/>
            <p:nvPr/>
          </p:nvSpPr>
          <p:spPr>
            <a:xfrm>
              <a:off x="379106" y="1026425"/>
              <a:ext cx="5288269" cy="477950"/>
            </a:xfrm>
            <a:prstGeom prst="rect">
              <a:avLst/>
            </a:prstGeom>
            <a:solidFill>
              <a:srgbClr val="FF873D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spc="13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GET /install HTTP/1.1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C5A338-F700-4187-B8CF-2899682E22FC}"/>
                </a:ext>
              </a:extLst>
            </p:cNvPr>
            <p:cNvSpPr/>
            <p:nvPr/>
          </p:nvSpPr>
          <p:spPr>
            <a:xfrm>
              <a:off x="379106" y="3844287"/>
              <a:ext cx="5288269" cy="477950"/>
            </a:xfrm>
            <a:prstGeom prst="rect">
              <a:avLst/>
            </a:prstGeom>
            <a:solidFill>
              <a:srgbClr val="E1E2C4"/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Semibold" panose="020B0706030804020204" pitchFamily="34" charset="0"/>
                </a:rPr>
                <a:t>GZIPPED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27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interleaving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A442D5-2420-4E38-B5CE-E3082336FB09}"/>
              </a:ext>
            </a:extLst>
          </p:cNvPr>
          <p:cNvGrpSpPr/>
          <p:nvPr/>
        </p:nvGrpSpPr>
        <p:grpSpPr>
          <a:xfrm>
            <a:off x="139959" y="393472"/>
            <a:ext cx="11594841" cy="6318307"/>
            <a:chOff x="609139" y="393472"/>
            <a:chExt cx="11125661" cy="63183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36CAA5-9D57-4F59-9697-BA313D1F89AE}"/>
                </a:ext>
              </a:extLst>
            </p:cNvPr>
            <p:cNvGrpSpPr/>
            <p:nvPr/>
          </p:nvGrpSpPr>
          <p:grpSpPr>
            <a:xfrm>
              <a:off x="609139" y="393472"/>
              <a:ext cx="4417581" cy="1765369"/>
              <a:chOff x="580564" y="3655454"/>
              <a:chExt cx="4417581" cy="23269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4DDBDD-79F4-4CA7-A5FC-260CEF21D8B7}"/>
                  </a:ext>
                </a:extLst>
              </p:cNvPr>
              <p:cNvSpPr/>
              <p:nvPr/>
            </p:nvSpPr>
            <p:spPr>
              <a:xfrm>
                <a:off x="580564" y="3655454"/>
                <a:ext cx="4417581" cy="1138835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E06705-CC5E-4DFC-AD18-BF8D0F1DD281}"/>
                  </a:ext>
                </a:extLst>
              </p:cNvPr>
              <p:cNvSpPr/>
              <p:nvPr/>
            </p:nvSpPr>
            <p:spPr>
              <a:xfrm>
                <a:off x="580564" y="4796093"/>
                <a:ext cx="4417581" cy="1186286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END_HEADERS, END_STREAM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B1BC36-FD2E-4EA4-A1A9-211595008DB8}"/>
                </a:ext>
              </a:extLst>
            </p:cNvPr>
            <p:cNvGrpSpPr/>
            <p:nvPr/>
          </p:nvGrpSpPr>
          <p:grpSpPr>
            <a:xfrm>
              <a:off x="5895974" y="2139779"/>
              <a:ext cx="5838826" cy="4572000"/>
              <a:chOff x="6057899" y="1015829"/>
              <a:chExt cx="5838826" cy="567668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0E42D0-F08E-48E4-A012-5CB888180626}"/>
                  </a:ext>
                </a:extLst>
              </p:cNvPr>
              <p:cNvSpPr/>
              <p:nvPr/>
            </p:nvSpPr>
            <p:spPr>
              <a:xfrm>
                <a:off x="6057900" y="101582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BA6BE7-ED68-4316-BDF1-292A442335AD}"/>
                  </a:ext>
                </a:extLst>
              </p:cNvPr>
              <p:cNvSpPr/>
              <p:nvPr/>
            </p:nvSpPr>
            <p:spPr>
              <a:xfrm>
                <a:off x="6057900" y="3282054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5FB98F-A3B3-472D-A631-417C92D58860}"/>
                  </a:ext>
                </a:extLst>
              </p:cNvPr>
              <p:cNvSpPr/>
              <p:nvPr/>
            </p:nvSpPr>
            <p:spPr>
              <a:xfrm>
                <a:off x="6057900" y="2152649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HEADERS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END_HEADERS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AD6AC0-7565-4F09-9FCC-4153354A6FF8}"/>
                  </a:ext>
                </a:extLst>
              </p:cNvPr>
              <p:cNvSpPr/>
              <p:nvPr/>
            </p:nvSpPr>
            <p:spPr>
              <a:xfrm>
                <a:off x="6057900" y="4418875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3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37FE66-310D-47B9-A6AC-B8E5A9773691}"/>
                  </a:ext>
                </a:extLst>
              </p:cNvPr>
              <p:cNvSpPr/>
              <p:nvPr/>
            </p:nvSpPr>
            <p:spPr>
              <a:xfrm>
                <a:off x="6057899" y="5555696"/>
                <a:ext cx="5838825" cy="1136820"/>
              </a:xfrm>
              <a:prstGeom prst="rect">
                <a:avLst/>
              </a:prstGeom>
              <a:solidFill>
                <a:srgbClr val="FF873D"/>
              </a:solidFill>
              <a:ln w="190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DATA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5</a:t>
                </a:r>
              </a:p>
              <a:p>
                <a:r>
                  <a:rPr lang="en-US" sz="2000" spc="130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 END_STREAM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9F46FA-8836-4877-9787-364E6DAD5CEA}"/>
                </a:ext>
              </a:extLst>
            </p:cNvPr>
            <p:cNvCxnSpPr/>
            <p:nvPr/>
          </p:nvCxnSpPr>
          <p:spPr>
            <a:xfrm>
              <a:off x="5026720" y="213977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26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22B3DF8-3968-45DB-93FE-06E737EB6480}"/>
              </a:ext>
            </a:extLst>
          </p:cNvPr>
          <p:cNvSpPr txBox="1"/>
          <p:nvPr/>
        </p:nvSpPr>
        <p:spPr>
          <a:xfrm>
            <a:off x="5026720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latin typeface="Arial Unicode MS"/>
              </a:rPr>
              <a:t>HTTP/2 canceling a Stream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2BB7E5-ACCC-4CB2-9AB7-F8F01E67BB57}"/>
              </a:ext>
            </a:extLst>
          </p:cNvPr>
          <p:cNvGrpSpPr/>
          <p:nvPr/>
        </p:nvGrpSpPr>
        <p:grpSpPr>
          <a:xfrm>
            <a:off x="307916" y="964393"/>
            <a:ext cx="11566849" cy="5374716"/>
            <a:chOff x="609139" y="964393"/>
            <a:chExt cx="11125661" cy="5374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733DB7-B2F6-4A57-A089-67937B31F5A4}"/>
                </a:ext>
              </a:extLst>
            </p:cNvPr>
            <p:cNvGrpSpPr/>
            <p:nvPr/>
          </p:nvGrpSpPr>
          <p:grpSpPr>
            <a:xfrm>
              <a:off x="609139" y="964393"/>
              <a:ext cx="11125661" cy="5374716"/>
              <a:chOff x="609139" y="421468"/>
              <a:chExt cx="11125661" cy="53747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836CAA5-9D57-4F59-9697-BA313D1F89AE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4417581" cy="1727836"/>
                <a:chOff x="580564" y="3692356"/>
                <a:chExt cx="4417581" cy="22774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24DDBDD-79F4-4CA7-A5FC-260CEF21D8B7}"/>
                    </a:ext>
                  </a:extLst>
                </p:cNvPr>
                <p:cNvSpPr/>
                <p:nvPr/>
              </p:nvSpPr>
              <p:spPr>
                <a:xfrm>
                  <a:off x="580564" y="3692356"/>
                  <a:ext cx="4417581" cy="1136822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7E06705-CC5E-4DFC-AD18-BF8D0F1DD281}"/>
                    </a:ext>
                  </a:extLst>
                </p:cNvPr>
                <p:cNvSpPr/>
                <p:nvPr/>
              </p:nvSpPr>
              <p:spPr>
                <a:xfrm>
                  <a:off x="580564" y="4832987"/>
                  <a:ext cx="4417581" cy="1136823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rgbClr val="A0DCE8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END_HEADERS, END_STREAM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BB1BC36-FD2E-4EA4-A1A9-211595008DB8}"/>
                  </a:ext>
                </a:extLst>
              </p:cNvPr>
              <p:cNvGrpSpPr/>
              <p:nvPr/>
            </p:nvGrpSpPr>
            <p:grpSpPr>
              <a:xfrm>
                <a:off x="5895975" y="2139779"/>
                <a:ext cx="5838825" cy="3656405"/>
                <a:chOff x="6057900" y="1015829"/>
                <a:chExt cx="5838825" cy="453986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F0E42D0-F08E-48E4-A012-5CB888180626}"/>
                    </a:ext>
                  </a:extLst>
                </p:cNvPr>
                <p:cNvSpPr/>
                <p:nvPr/>
              </p:nvSpPr>
              <p:spPr>
                <a:xfrm>
                  <a:off x="6057900" y="101582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BA6BE7-ED68-4316-BDF1-292A442335AD}"/>
                    </a:ext>
                  </a:extLst>
                </p:cNvPr>
                <p:cNvSpPr/>
                <p:nvPr/>
              </p:nvSpPr>
              <p:spPr>
                <a:xfrm>
                  <a:off x="6057900" y="3282054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65FB98F-A3B3-472D-A631-417C92D58860}"/>
                    </a:ext>
                  </a:extLst>
                </p:cNvPr>
                <p:cNvSpPr/>
                <p:nvPr/>
              </p:nvSpPr>
              <p:spPr>
                <a:xfrm>
                  <a:off x="6057900" y="2152649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HEADERS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5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END_HEADERS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DAD6AC0-7565-4F09-9FCC-4153354A6FF8}"/>
                    </a:ext>
                  </a:extLst>
                </p:cNvPr>
                <p:cNvSpPr/>
                <p:nvPr/>
              </p:nvSpPr>
              <p:spPr>
                <a:xfrm>
                  <a:off x="6057900" y="4418875"/>
                  <a:ext cx="5838825" cy="1136820"/>
                </a:xfrm>
                <a:prstGeom prst="rect">
                  <a:avLst/>
                </a:prstGeom>
                <a:solidFill>
                  <a:srgbClr val="FF873D"/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DATA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Stream: 3</a:t>
                  </a:r>
                </a:p>
                <a:p>
                  <a:r>
                    <a:rPr lang="en-US" sz="2000" spc="130" noProof="1">
                      <a:solidFill>
                        <a:schemeClr val="bg1"/>
                      </a:solidFill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  <a:latin typeface="Open Sans Semibold" panose="020B0706030804020204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Flags: END_STREAM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69F46FA-8836-4877-9787-364E6DAD5CEA}"/>
                  </a:ext>
                </a:extLst>
              </p:cNvPr>
              <p:cNvCxnSpPr/>
              <p:nvPr/>
            </p:nvCxnSpPr>
            <p:spPr>
              <a:xfrm>
                <a:off x="5026720" y="2139779"/>
                <a:ext cx="869255" cy="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394E22-2979-41C8-AA92-3EE76E3D92AA}"/>
                </a:ext>
              </a:extLst>
            </p:cNvPr>
            <p:cNvSpPr/>
            <p:nvPr/>
          </p:nvSpPr>
          <p:spPr>
            <a:xfrm>
              <a:off x="609139" y="4580091"/>
              <a:ext cx="4417581" cy="86247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A0DCE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RST_STREAM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5</a:t>
              </a:r>
            </a:p>
            <a:p>
              <a:r>
                <a:rPr lang="en-US" spc="130" noProof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ErrorCode: CANCEL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66E84E-86ED-49D1-A781-E22685D1E658}"/>
                </a:ext>
              </a:extLst>
            </p:cNvPr>
            <p:cNvCxnSpPr/>
            <p:nvPr/>
          </p:nvCxnSpPr>
          <p:spPr>
            <a:xfrm>
              <a:off x="5026720" y="5433039"/>
              <a:ext cx="869255" cy="0"/>
            </a:xfrm>
            <a:prstGeom prst="line">
              <a:avLst/>
            </a:prstGeom>
            <a:ln w="28575">
              <a:solidFill>
                <a:srgbClr val="FF87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7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05490" y="1368602"/>
            <a:ext cx="109125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200" dirty="0">
                <a:latin typeface="HelveticaNeue" panose="00000400000000000000" pitchFamily="2" charset="0"/>
              </a:rPr>
              <a:t>HTTP/2.0 based on </a:t>
            </a:r>
            <a:r>
              <a:rPr lang="en-US" sz="3200" spc="300" dirty="0"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( developed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FFC000"/>
                </a:solidFill>
                <a:latin typeface="HelveticaNeue" panose="00000400000000000000" pitchFamily="2" charset="0"/>
              </a:rPr>
              <a:t>O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G</a:t>
            </a:r>
            <a:r>
              <a:rPr lang="en-US" sz="3200" dirty="0">
                <a:solidFill>
                  <a:srgbClr val="00B050"/>
                </a:solidFill>
                <a:latin typeface="HelveticaNeue" panose="00000400000000000000" pitchFamily="2" charset="0"/>
              </a:rPr>
              <a:t>L</a:t>
            </a:r>
            <a:r>
              <a:rPr lang="en-US" sz="3200" dirty="0">
                <a:solidFill>
                  <a:srgbClr val="FF0000"/>
                </a:solidFill>
                <a:latin typeface="HelveticaNeue" panose="00000400000000000000" pitchFamily="2" charset="0"/>
              </a:rPr>
              <a:t>E </a:t>
            </a:r>
            <a:r>
              <a:rPr lang="en-US" sz="3200" dirty="0">
                <a:latin typeface="HelveticaNeue" panose="00000400000000000000" pitchFamily="2" charset="0"/>
              </a:rPr>
              <a:t>)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5981079" y="2083168"/>
            <a:ext cx="5734671" cy="4031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HelveticaNeue" panose="00000400000000000000" pitchFamily="2" charset="0"/>
              </a:rPr>
              <a:t>TESTS OF </a:t>
            </a:r>
            <a:r>
              <a:rPr lang="en-US" sz="32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Neue" panose="00000400000000000000" pitchFamily="2" charset="0"/>
              </a:rPr>
              <a:t>SPDY</a:t>
            </a:r>
            <a:r>
              <a:rPr lang="en-US" sz="3200" dirty="0">
                <a:latin typeface="HelveticaNeue" panose="00000400000000000000" pitchFamily="2" charset="0"/>
              </a:rPr>
              <a:t> SHOWED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in some cases, pages were loaded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55%</a:t>
            </a:r>
            <a:r>
              <a:rPr lang="en-US" sz="3200" dirty="0">
                <a:latin typeface="HelveticaNeue" panose="00000400000000000000" pitchFamily="2" charset="0"/>
              </a:rPr>
              <a:t> faster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HelveticaNeue" panose="00000400000000000000" pitchFamily="2" charset="0"/>
              </a:rPr>
              <a:t>the average load time was reduced by </a:t>
            </a:r>
            <a:r>
              <a:rPr lang="en-US" sz="3200" dirty="0">
                <a:solidFill>
                  <a:srgbClr val="0070C0"/>
                </a:solidFill>
                <a:latin typeface="HelveticaNeue" panose="00000400000000000000" pitchFamily="2" charset="0"/>
              </a:rPr>
              <a:t>36%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82B3A-C65F-4D73-8B9D-CA45407DB316}"/>
              </a:ext>
            </a:extLst>
          </p:cNvPr>
          <p:cNvSpPr txBox="1"/>
          <p:nvPr/>
        </p:nvSpPr>
        <p:spPr>
          <a:xfrm>
            <a:off x="2539052" y="32621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 HISTORY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3C6F89-D642-4786-8EB0-BEEAD7F548B6}"/>
              </a:ext>
            </a:extLst>
          </p:cNvPr>
          <p:cNvGrpSpPr/>
          <p:nvPr/>
        </p:nvGrpSpPr>
        <p:grpSpPr>
          <a:xfrm>
            <a:off x="534915" y="3291979"/>
            <a:ext cx="5251242" cy="1852590"/>
            <a:chOff x="705177" y="1722840"/>
            <a:chExt cx="5251242" cy="18525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AAEC5C-605B-48A4-BEAE-2EF363314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177" y="1793581"/>
              <a:ext cx="1781849" cy="178184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664F-C799-4A61-A8AF-38EE95A3F76A}"/>
                </a:ext>
              </a:extLst>
            </p:cNvPr>
            <p:cNvSpPr txBox="1"/>
            <p:nvPr/>
          </p:nvSpPr>
          <p:spPr>
            <a:xfrm>
              <a:off x="2539052" y="1722840"/>
              <a:ext cx="3417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7200" b="1" spc="1000" dirty="0">
                  <a:solidFill>
                    <a:schemeClr val="accent3">
                      <a:lumMod val="50000"/>
                    </a:schemeClr>
                  </a:solidFill>
                  <a:latin typeface="Arial Unicode MS"/>
                </a:rPr>
                <a:t>SPDY</a:t>
              </a:r>
              <a:endParaRPr lang="en-US" b="1" spc="1000" dirty="0">
                <a:solidFill>
                  <a:schemeClr val="accent3">
                    <a:lumMod val="50000"/>
                  </a:schemeClr>
                </a:solidFill>
                <a:latin typeface="Arial Unicode M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D225F-90AD-4051-9264-B1A3995A63D4}"/>
                </a:ext>
              </a:extLst>
            </p:cNvPr>
            <p:cNvSpPr txBox="1"/>
            <p:nvPr/>
          </p:nvSpPr>
          <p:spPr>
            <a:xfrm>
              <a:off x="2629922" y="2567197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5400" b="1" dirty="0">
                  <a:solidFill>
                    <a:schemeClr val="accent3">
                      <a:lumMod val="75000"/>
                    </a:schemeClr>
                  </a:solidFill>
                  <a:latin typeface="Arial Unicode MS"/>
                </a:rPr>
                <a:t>protocol</a:t>
              </a:r>
              <a:endParaRPr lang="en-US" sz="1200" b="1" dirty="0">
                <a:solidFill>
                  <a:schemeClr val="accent3">
                    <a:lumMod val="75000"/>
                  </a:schemeClr>
                </a:solidFill>
                <a:latin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32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control frames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99E78A-6E2E-4221-86B9-ED9ABEC27527}"/>
              </a:ext>
            </a:extLst>
          </p:cNvPr>
          <p:cNvGrpSpPr/>
          <p:nvPr/>
        </p:nvGrpSpPr>
        <p:grpSpPr>
          <a:xfrm>
            <a:off x="270588" y="421468"/>
            <a:ext cx="11483262" cy="6337936"/>
            <a:chOff x="609138" y="421468"/>
            <a:chExt cx="11125662" cy="6337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32E70A7-C57B-44DF-963E-8872849BD5E5}"/>
                </a:ext>
              </a:extLst>
            </p:cNvPr>
            <p:cNvGrpSpPr/>
            <p:nvPr/>
          </p:nvGrpSpPr>
          <p:grpSpPr>
            <a:xfrm>
              <a:off x="609138" y="421468"/>
              <a:ext cx="11125662" cy="6337936"/>
              <a:chOff x="609138" y="421468"/>
              <a:chExt cx="11125662" cy="633793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609139" y="421468"/>
                <a:ext cx="11125661" cy="6337936"/>
                <a:chOff x="609139" y="421468"/>
                <a:chExt cx="11125661" cy="633793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1727836"/>
                  <a:chOff x="580564" y="3692356"/>
                  <a:chExt cx="4417581" cy="227745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2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1244429"/>
                  <a:ext cx="5838826" cy="5514975"/>
                  <a:chOff x="6057899" y="-95855"/>
                  <a:chExt cx="5838826" cy="6847504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-9585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821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4096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66181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614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1244429"/>
                  <a:ext cx="869254" cy="904875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A94E71-DA26-449F-8501-1756880193FA}"/>
                  </a:ext>
                </a:extLst>
              </p:cNvPr>
              <p:cNvSpPr/>
              <p:nvPr/>
            </p:nvSpPr>
            <p:spPr>
              <a:xfrm>
                <a:off x="609138" y="2895958"/>
                <a:ext cx="4417581" cy="86247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rgbClr val="A0DCE8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SETTINGS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Stream: 0</a:t>
                </a:r>
              </a:p>
              <a:p>
                <a:r>
                  <a:rPr lang="en-US" spc="130" noProof="1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Open Sans Semibold" panose="020B0706030804020204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Flags: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80A2A31-B911-4A68-9019-4169EC4F18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719" y="3072631"/>
                <a:ext cx="869256" cy="685800"/>
              </a:xfrm>
              <a:prstGeom prst="line">
                <a:avLst/>
              </a:prstGeom>
              <a:ln w="28575">
                <a:solidFill>
                  <a:srgbClr val="FF873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9B0B7D-07CA-41CF-A237-6D47EEB75B41}"/>
                </a:ext>
              </a:extLst>
            </p:cNvPr>
            <p:cNvSpPr/>
            <p:nvPr/>
          </p:nvSpPr>
          <p:spPr>
            <a:xfrm>
              <a:off x="5895974" y="3995959"/>
              <a:ext cx="5838825" cy="9155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SETTINGS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Stream: 0</a:t>
              </a:r>
            </a:p>
            <a:p>
              <a:r>
                <a:rPr lang="en-US" sz="2000" spc="13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Open Sans Semibold" panose="020B0706030804020204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Flags: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0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9D533-CC00-4FCE-BCAA-8EDBA864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1" y="1451429"/>
            <a:ext cx="121441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4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9375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4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531128" y="1177121"/>
            <a:ext cx="11410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any application data can be sent, a new stream must be created and the appropriate metadata such as HTTP headers must be sent.</a:t>
            </a:r>
          </a:p>
          <a:p>
            <a:r>
              <a:rPr lang="en-US" sz="2400" dirty="0"/>
              <a:t>In addition to the common header, an optional 31-bit stream priority has been added.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14D1C-38C4-48BF-B764-69DD7B57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2" y="2958317"/>
            <a:ext cx="11465382" cy="27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598095" y="18459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priority</a:t>
            </a:r>
            <a:endParaRPr lang="ru-RU" sz="3200" b="1" dirty="0">
              <a:latin typeface="Arial Unicode M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E9855-28DB-4476-8DFC-89F139200D1F}"/>
              </a:ext>
            </a:extLst>
          </p:cNvPr>
          <p:cNvGrpSpPr/>
          <p:nvPr/>
        </p:nvGrpSpPr>
        <p:grpSpPr>
          <a:xfrm>
            <a:off x="298581" y="421468"/>
            <a:ext cx="11436220" cy="6290311"/>
            <a:chOff x="298581" y="421468"/>
            <a:chExt cx="11436220" cy="629031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102FD2-8DD0-4DC6-B9A3-E90A7315C937}"/>
                </a:ext>
              </a:extLst>
            </p:cNvPr>
            <p:cNvGrpSpPr/>
            <p:nvPr/>
          </p:nvGrpSpPr>
          <p:grpSpPr>
            <a:xfrm>
              <a:off x="298581" y="421468"/>
              <a:ext cx="11436220" cy="6290311"/>
              <a:chOff x="298581" y="421468"/>
              <a:chExt cx="11436220" cy="629031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A442D5-2420-4E38-B5CE-E3082336FB09}"/>
                  </a:ext>
                </a:extLst>
              </p:cNvPr>
              <p:cNvGrpSpPr/>
              <p:nvPr/>
            </p:nvGrpSpPr>
            <p:grpSpPr>
              <a:xfrm>
                <a:off x="298581" y="421468"/>
                <a:ext cx="11436220" cy="6290311"/>
                <a:chOff x="609139" y="421468"/>
                <a:chExt cx="11125661" cy="6290311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836CAA5-9D57-4F59-9697-BA313D1F89AE}"/>
                    </a:ext>
                  </a:extLst>
                </p:cNvPr>
                <p:cNvGrpSpPr/>
                <p:nvPr/>
              </p:nvGrpSpPr>
              <p:grpSpPr>
                <a:xfrm>
                  <a:off x="609139" y="421468"/>
                  <a:ext cx="4417581" cy="2035982"/>
                  <a:chOff x="580564" y="3692356"/>
                  <a:chExt cx="4417581" cy="2683621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24DDBDD-79F4-4CA7-A5FC-260CEF21D8B7}"/>
                      </a:ext>
                    </a:extLst>
                  </p:cNvPr>
                  <p:cNvSpPr/>
                  <p:nvPr/>
                </p:nvSpPr>
                <p:spPr>
                  <a:xfrm>
                    <a:off x="580564" y="3692356"/>
                    <a:ext cx="4417581" cy="1136823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7E06705-CC5E-4DFC-AD18-BF8D0F1DD281}"/>
                      </a:ext>
                    </a:extLst>
                  </p:cNvPr>
                  <p:cNvSpPr/>
                  <p:nvPr/>
                </p:nvSpPr>
                <p:spPr>
                  <a:xfrm>
                    <a:off x="580564" y="4832987"/>
                    <a:ext cx="4417581" cy="1542990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A0DCE8"/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END_HEADERS, END_STREAM</a:t>
                    </a:r>
                  </a:p>
                  <a:p>
                    <a:r>
                      <a:rPr lang="en-US" b="1" u="sng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Priority: 0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BB1BC36-FD2E-4EA4-A1A9-211595008DB8}"/>
                    </a:ext>
                  </a:extLst>
                </p:cNvPr>
                <p:cNvGrpSpPr/>
                <p:nvPr/>
              </p:nvGrpSpPr>
              <p:grpSpPr>
                <a:xfrm>
                  <a:off x="5895974" y="2139779"/>
                  <a:ext cx="5838826" cy="4572000"/>
                  <a:chOff x="6057899" y="1015829"/>
                  <a:chExt cx="5838826" cy="5676687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F0E42D0-F08E-48E4-A012-5CB888180626}"/>
                      </a:ext>
                    </a:extLst>
                  </p:cNvPr>
                  <p:cNvSpPr/>
                  <p:nvPr/>
                </p:nvSpPr>
                <p:spPr>
                  <a:xfrm>
                    <a:off x="6057900" y="101582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6BA6BE7-ED68-4316-BDF1-292A442335AD}"/>
                      </a:ext>
                    </a:extLst>
                  </p:cNvPr>
                  <p:cNvSpPr/>
                  <p:nvPr/>
                </p:nvSpPr>
                <p:spPr>
                  <a:xfrm>
                    <a:off x="6057900" y="3282054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65FB98F-A3B3-472D-A631-417C92D58860}"/>
                      </a:ext>
                    </a:extLst>
                  </p:cNvPr>
                  <p:cNvSpPr/>
                  <p:nvPr/>
                </p:nvSpPr>
                <p:spPr>
                  <a:xfrm>
                    <a:off x="6057900" y="2152649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HEADERS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END_HEADERS</a:t>
                    </a: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DAD6AC0-7565-4F09-9FCC-4153354A6FF8}"/>
                      </a:ext>
                    </a:extLst>
                  </p:cNvPr>
                  <p:cNvSpPr/>
                  <p:nvPr/>
                </p:nvSpPr>
                <p:spPr>
                  <a:xfrm>
                    <a:off x="6057900" y="4418875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5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DC37FE66-310D-47B9-A6AC-B8E5A9773691}"/>
                      </a:ext>
                    </a:extLst>
                  </p:cNvPr>
                  <p:cNvSpPr/>
                  <p:nvPr/>
                </p:nvSpPr>
                <p:spPr>
                  <a:xfrm>
                    <a:off x="6057899" y="5555696"/>
                    <a:ext cx="5838825" cy="1136820"/>
                  </a:xfrm>
                  <a:prstGeom prst="rect">
                    <a:avLst/>
                  </a:prstGeom>
                  <a:solidFill>
                    <a:srgbClr val="FF873D"/>
                  </a:solidFill>
                  <a:ln w="19050"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DATA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Stream: 3</a:t>
                    </a:r>
                  </a:p>
                  <a:p>
                    <a:r>
                      <a:rPr lang="en-US" sz="2000" spc="130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Open Sans Semibold" panose="020B0706030804020204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a:t>Flags: END_STREAM</a:t>
                    </a: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69F46FA-8836-4877-9787-364E6DAD5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6720" y="2139779"/>
                  <a:ext cx="869255" cy="317673"/>
                </a:xfrm>
                <a:prstGeom prst="line">
                  <a:avLst/>
                </a:prstGeom>
                <a:ln w="28575">
                  <a:solidFill>
                    <a:srgbClr val="FF873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31C3E6-0B55-4EDB-B136-52DBBCADA552}"/>
                  </a:ext>
                </a:extLst>
              </p:cNvPr>
              <p:cNvSpPr txBox="1"/>
              <p:nvPr/>
            </p:nvSpPr>
            <p:spPr>
              <a:xfrm>
                <a:off x="702370" y="3364830"/>
                <a:ext cx="3895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Neue" panose="00000400000000000000"/>
                  </a:rPr>
                  <a:t>Priority: stream is more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(lower number) </a:t>
                </a:r>
                <a:r>
                  <a:rPr lang="en-US" sz="2400" dirty="0">
                    <a:latin typeface="HelveticaNeue" panose="00000400000000000000"/>
                  </a:rPr>
                  <a:t>or less 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Neue" panose="00000400000000000000"/>
                  </a:rPr>
                  <a:t>(higher number) </a:t>
                </a:r>
                <a:r>
                  <a:rPr lang="en-US" sz="2400" dirty="0">
                    <a:latin typeface="HelveticaNeue" panose="00000400000000000000"/>
                  </a:rPr>
                  <a:t>important</a:t>
                </a:r>
              </a:p>
            </p:txBody>
          </p:sp>
        </p:grpSp>
        <p:sp>
          <p:nvSpPr>
            <p:cNvPr id="16" name="Arrow: Striped Right 15">
              <a:extLst>
                <a:ext uri="{FF2B5EF4-FFF2-40B4-BE49-F238E27FC236}">
                  <a16:creationId xmlns:a16="http://schemas.microsoft.com/office/drawing/2014/main" id="{2B911BC7-1485-45E9-B6E9-B53185C5B2A5}"/>
                </a:ext>
              </a:extLst>
            </p:cNvPr>
            <p:cNvSpPr/>
            <p:nvPr/>
          </p:nvSpPr>
          <p:spPr>
            <a:xfrm>
              <a:off x="816670" y="4990724"/>
              <a:ext cx="4517329" cy="695325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Open Sans Semibold" panose="020B0706030804020204"/>
                </a:rPr>
                <a:t>data might be sent earlier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0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Stream Prioritization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FA0F0-A525-4DA9-B27A-E1913D4D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2" y="1424033"/>
            <a:ext cx="3340200" cy="2951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7542A-4445-4C6D-AE98-82BC4D3A3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81" y="1314849"/>
            <a:ext cx="1487076" cy="372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DBF31-318D-485E-876E-CCBF0626E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14" y="1235168"/>
            <a:ext cx="2196298" cy="5124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E5448-796B-4401-B403-412FA138F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820" y="1235168"/>
            <a:ext cx="2814008" cy="5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3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4F122-CDBE-43A1-9CDF-75CD581EB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8085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Flow control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88E25-B00B-4D2C-84A3-B417D4005E1D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75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flow control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6EB4-3A78-4C1A-A45A-F01BB2E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585912"/>
            <a:ext cx="7953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7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84633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 1.1 headers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AD63A-4BE4-4C03-90A9-514F1644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16" y="1093515"/>
            <a:ext cx="9627267" cy="54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706225" y="164525"/>
            <a:ext cx="1079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Browser Compatibility of HTTP/2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9E44-7942-4EA8-A53A-AFF57391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0" y="1502108"/>
            <a:ext cx="12097940" cy="42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2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0FFB2-DE8F-493C-913B-39F4D627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757237"/>
            <a:ext cx="8058150" cy="599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header compression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967400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DF164A-634B-42CB-BEF9-C517062B5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76287"/>
            <a:ext cx="8048625" cy="595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97305" y="191512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reference tracking</a:t>
            </a:r>
            <a:endParaRPr lang="ru-RU" sz="3200" b="1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3449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E6E86-A938-45E2-96F6-1E6AC352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52" y="965585"/>
            <a:ext cx="10393149" cy="5892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14600" y="19983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Header compression</a:t>
            </a:r>
            <a:endParaRPr lang="ru-RU" sz="3200" b="1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023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186079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/>
              </a:rPr>
              <a:t>Static Header Table</a:t>
            </a:r>
            <a:endParaRPr lang="ru-RU" sz="3200" b="1" dirty="0">
              <a:latin typeface="Open Sans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08EE6-B02C-4140-BD41-B20BB17E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15" y="1113260"/>
            <a:ext cx="8771270" cy="5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93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20D51-533B-4F5B-B381-76B8AC3B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252" y="1138898"/>
            <a:ext cx="8062396" cy="544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2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5F36DB-093A-40A8-BC30-A83A8CCEA344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Header compression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5F796-2910-4A58-96A2-68900429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04" y="1098832"/>
            <a:ext cx="8246692" cy="56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72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HTTP/2.0 HEADLINE FEATURE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452CA-68DC-405D-B76A-6D53ECAE9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57921"/>
              </p:ext>
            </p:extLst>
          </p:nvPr>
        </p:nvGraphicFramePr>
        <p:xfrm>
          <a:off x="3796874" y="2121176"/>
          <a:ext cx="4572000" cy="31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71578372"/>
                    </a:ext>
                  </a:extLst>
                </a:gridCol>
              </a:tblGrid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spc="140" baseline="0" dirty="0">
                          <a:solidFill>
                            <a:schemeClr val="tx1"/>
                          </a:solidFill>
                          <a:latin typeface="HelveticaNeue" panose="00000400000000000000" pitchFamily="2" charset="0"/>
                          <a:ea typeface="+mn-ea"/>
                          <a:cs typeface="+mn-cs"/>
                        </a:rPr>
                        <a:t>Multiplexing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15548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96561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Flow control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598006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latin typeface="HelveticaNeue" panose="00000400000000000000" pitchFamily="2" charset="0"/>
                        </a:rPr>
                        <a:t>Header compression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6425"/>
                  </a:ext>
                </a:extLst>
              </a:tr>
              <a:tr h="633600">
                <a:tc>
                  <a:txBody>
                    <a:bodyPr/>
                    <a:lstStyle/>
                    <a:p>
                      <a:pPr algn="ctr"/>
                      <a:r>
                        <a:rPr lang="en-US" sz="3200" spc="140" baseline="0" dirty="0">
                          <a:solidFill>
                            <a:schemeClr val="bg1"/>
                          </a:solidFill>
                          <a:latin typeface="HelveticaNeue" panose="00000400000000000000" pitchFamily="2" charset="0"/>
                        </a:rPr>
                        <a:t>Server push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6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369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52700" y="38081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HTTP/2 push promise</a:t>
            </a:r>
            <a:endParaRPr lang="ru-RU" sz="3200" b="1" dirty="0">
              <a:latin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BA33E-EA7D-4408-99C3-915F6393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71" y="1042987"/>
            <a:ext cx="8225392" cy="5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4A0AE-F7E5-4653-A8F6-3E446CCB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3" y="811965"/>
            <a:ext cx="11257038" cy="600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483830" y="227190"/>
            <a:ext cx="113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time to fetch HTTP resources</a:t>
            </a:r>
          </a:p>
        </p:txBody>
      </p:sp>
    </p:spTree>
    <p:extLst>
      <p:ext uri="{BB962C8B-B14F-4D97-AF65-F5344CB8AC3E}">
        <p14:creationId xmlns:p14="http://schemas.microsoft.com/office/powerpoint/2010/main" val="1183195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564022" y="232088"/>
            <a:ext cx="1087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Comparison of HTTP 1.1 and HTTP/2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D49366-F572-4C50-AF62-3EF46AF3513B}"/>
              </a:ext>
            </a:extLst>
          </p:cNvPr>
          <p:cNvGraphicFramePr>
            <a:graphicFrameLocks noGrp="1"/>
          </p:cNvGraphicFramePr>
          <p:nvPr/>
        </p:nvGraphicFramePr>
        <p:xfrm>
          <a:off x="495655" y="1531515"/>
          <a:ext cx="11194992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496">
                  <a:extLst>
                    <a:ext uri="{9D8B030D-6E8A-4147-A177-3AD203B41FA5}">
                      <a16:colId xmlns:a16="http://schemas.microsoft.com/office/drawing/2014/main" val="436581987"/>
                    </a:ext>
                  </a:extLst>
                </a:gridCol>
                <a:gridCol w="5597496">
                  <a:extLst>
                    <a:ext uri="{9D8B030D-6E8A-4147-A177-3AD203B41FA5}">
                      <a16:colId xmlns:a16="http://schemas.microsoft.com/office/drawing/2014/main" val="207535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HTTP/1.1 Page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HTTP/2 Page Load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six to eight connections.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single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Request</a:t>
                      </a:r>
                      <a:r>
                        <a:rPr lang="fr-FR" dirty="0"/>
                        <a:t> HTML page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Request</a:t>
                      </a:r>
                      <a:r>
                        <a:rPr lang="fr-FR" dirty="0"/>
                        <a:t> HTML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Receive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0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Decode HTML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 HTML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first six to eight files included in the HTML page, no priorities or dependencies. (Requests have uncompressed, plain-text headers.)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all files included in the HTML page, with priorities and dependencies. (Requests have compressed, binary headers.)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 each connection, wait for requested file to arrive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(Files returned, multiplexed on single connection, as ready.)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6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next file on now-open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4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 6-7 for each remaining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7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six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single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8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1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storical trends in the usage of HTTP/2">
            <a:extLst>
              <a:ext uri="{FF2B5EF4-FFF2-40B4-BE49-F238E27FC236}">
                <a16:creationId xmlns:a16="http://schemas.microsoft.com/office/drawing/2014/main" id="{67A78CBD-74E5-48C2-8A15-EE50584D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9" y="1407201"/>
            <a:ext cx="11059787" cy="544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D0A23-7023-48BD-BCFB-2E38CC2EA166}"/>
              </a:ext>
            </a:extLst>
          </p:cNvPr>
          <p:cNvSpPr txBox="1"/>
          <p:nvPr/>
        </p:nvSpPr>
        <p:spPr>
          <a:xfrm>
            <a:off x="1911350" y="910993"/>
            <a:ext cx="102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HelveticaNeue" panose="00000400000000000000" pitchFamily="2" charset="0"/>
              </a:rPr>
              <a:t>22.3% </a:t>
            </a:r>
            <a:r>
              <a:rPr lang="en-US" sz="2800" dirty="0">
                <a:latin typeface="HelveticaNeue" panose="00000400000000000000" pitchFamily="2" charset="0"/>
              </a:rPr>
              <a:t>of all Web sites support the HTTP/2 protocol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1" y="264665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</p:spTree>
    <p:extLst>
      <p:ext uri="{BB962C8B-B14F-4D97-AF65-F5344CB8AC3E}">
        <p14:creationId xmlns:p14="http://schemas.microsoft.com/office/powerpoint/2010/main" val="1717234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9250" y="380810"/>
            <a:ext cx="1140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Unicode MS"/>
              </a:rPr>
              <a:t>When you don’t know if it supports HTTP/2 </a:t>
            </a:r>
            <a:endParaRPr lang="ru-RU" sz="3200" b="1" dirty="0">
              <a:latin typeface="Arial Unicode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133B75-1E0C-4035-B7D3-CF7B3AD648A3}"/>
              </a:ext>
            </a:extLst>
          </p:cNvPr>
          <p:cNvSpPr/>
          <p:nvPr/>
        </p:nvSpPr>
        <p:spPr>
          <a:xfrm>
            <a:off x="247650" y="1619935"/>
            <a:ext cx="7562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GET / HTTP/1.1 </a:t>
            </a:r>
          </a:p>
          <a:p>
            <a:r>
              <a:rPr lang="en-US" dirty="0"/>
              <a:t>Host: server.example.com </a:t>
            </a:r>
          </a:p>
          <a:p>
            <a:r>
              <a:rPr lang="en-US" dirty="0"/>
              <a:t>Connection: Upgrade, HTTP2-Settings </a:t>
            </a:r>
          </a:p>
          <a:p>
            <a:r>
              <a:rPr lang="en-US" dirty="0"/>
              <a:t>Upgrade: h2c </a:t>
            </a:r>
          </a:p>
          <a:p>
            <a:r>
              <a:rPr lang="en-US" dirty="0"/>
              <a:t>HTTP2-Settings:  &lt;base64url encoding of HTTP/2 SETTINGS payload&gt;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023060-B4E3-44C2-9387-8967E886B96A}"/>
              </a:ext>
            </a:extLst>
          </p:cNvPr>
          <p:cNvSpPr/>
          <p:nvPr/>
        </p:nvSpPr>
        <p:spPr>
          <a:xfrm>
            <a:off x="6765925" y="1400859"/>
            <a:ext cx="4587875" cy="7150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● “h2c” means no TLS connection </a:t>
            </a:r>
          </a:p>
          <a:p>
            <a:r>
              <a:rPr lang="en-US" dirty="0"/>
              <a:t>● “h2” means TLS connection [TLS-ALPN]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CAC69-6490-4474-8589-D51FE306FB69}"/>
              </a:ext>
            </a:extLst>
          </p:cNvPr>
          <p:cNvCxnSpPr>
            <a:cxnSpLocks/>
          </p:cNvCxnSpPr>
          <p:nvPr/>
        </p:nvCxnSpPr>
        <p:spPr>
          <a:xfrm flipV="1">
            <a:off x="1837346" y="1758403"/>
            <a:ext cx="4928579" cy="848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E2A07F-3511-401C-9993-D6E545F93761}"/>
              </a:ext>
            </a:extLst>
          </p:cNvPr>
          <p:cNvSpPr/>
          <p:nvPr/>
        </p:nvSpPr>
        <p:spPr>
          <a:xfrm>
            <a:off x="5765562" y="3650999"/>
            <a:ext cx="6096000" cy="1328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● A server MUST NOT upgrade the connection to HTTP/2 if this header field is not present or if more than one is present. </a:t>
            </a:r>
          </a:p>
          <a:p>
            <a:r>
              <a:rPr lang="en-US" dirty="0">
                <a:solidFill>
                  <a:schemeClr val="lt1"/>
                </a:solidFill>
              </a:rPr>
              <a:t>● A server MUST NOT send this header field.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DBFA0-6808-4B41-A28E-7631FD5140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50236" y="3033757"/>
            <a:ext cx="4415326" cy="1281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7BB8F-1669-465F-96D0-21D609970B2E}"/>
              </a:ext>
            </a:extLst>
          </p:cNvPr>
          <p:cNvSpPr/>
          <p:nvPr/>
        </p:nvSpPr>
        <p:spPr>
          <a:xfrm>
            <a:off x="247650" y="43173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 Response ] </a:t>
            </a:r>
          </a:p>
          <a:p>
            <a:r>
              <a:rPr lang="en-US" dirty="0"/>
              <a:t>HTTP/1.1 101 Switching Protocols </a:t>
            </a:r>
          </a:p>
          <a:p>
            <a:r>
              <a:rPr lang="en-US" dirty="0"/>
              <a:t>Connection: Upgrade </a:t>
            </a:r>
          </a:p>
          <a:p>
            <a:r>
              <a:rPr lang="en-US" dirty="0"/>
              <a:t>Upgrade: h2c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A3B707-EFDE-4BED-BC67-A69887BDB921}"/>
              </a:ext>
            </a:extLst>
          </p:cNvPr>
          <p:cNvSpPr/>
          <p:nvPr/>
        </p:nvSpPr>
        <p:spPr>
          <a:xfrm>
            <a:off x="5765562" y="5728833"/>
            <a:ext cx="4997907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Implicit acknowledgement of HTTP2-Settings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945CB-F6BD-4A88-9A7C-39AA70D722A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21238" y="4917539"/>
            <a:ext cx="2844324" cy="10156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4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Похожее изображение">
            <a:extLst>
              <a:ext uri="{FF2B5EF4-FFF2-40B4-BE49-F238E27FC236}">
                <a16:creationId xmlns:a16="http://schemas.microsoft.com/office/drawing/2014/main" id="{D2F81A00-01F6-4DDE-B986-743C096A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9510"/>
            <a:ext cx="4552950" cy="66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6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50378" y="268406"/>
            <a:ext cx="115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Configure Tomcat 9 for HTTP/2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469900" y="1067375"/>
            <a:ext cx="1126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latin typeface="HelveticaNeue" panose="00000400000000000000" pitchFamily="2" charset="0"/>
              </a:rPr>
              <a:t>Open the </a:t>
            </a:r>
            <a:r>
              <a:rPr lang="en-US" sz="28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conf/server.xml</a:t>
            </a:r>
            <a:r>
              <a:rPr lang="en-US" sz="2800" noProof="1">
                <a:latin typeface="HelveticaNeue" panose="00000400000000000000" pitchFamily="2" charset="0"/>
              </a:rPr>
              <a:t> file and make the following configuration changes.</a:t>
            </a:r>
            <a:endParaRPr lang="en-US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11820-6603-493B-8C95-AF50F37B3107}"/>
              </a:ext>
            </a:extLst>
          </p:cNvPr>
          <p:cNvSpPr txBox="1"/>
          <p:nvPr/>
        </p:nvSpPr>
        <p:spPr>
          <a:xfrm>
            <a:off x="288404" y="2497730"/>
            <a:ext cx="11627892" cy="341632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&lt;Connector port="8443" protocol="org.apache.coyote.http11.Http11NioProtocol"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      maxThreads="150" SSLEnabled="true"  scheme="https" secure="true"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sslImplementationName="org.apache.tomcat.util.net.jsse.JSSEImplementation"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keystoreFile=“/conf/tomcat-sslkey" keystorePass=“*******"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	clientAuth="false" sslProtocol="TLS"&gt;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        </a:t>
            </a:r>
            <a:r>
              <a:rPr lang="en-US" sz="24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&lt;UpgradeProtocol className="org.apache.coyote.http2.Http2Protocol"/&gt;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&lt;/Connector&gt;</a:t>
            </a:r>
          </a:p>
        </p:txBody>
      </p:sp>
    </p:spTree>
    <p:extLst>
      <p:ext uri="{BB962C8B-B14F-4D97-AF65-F5344CB8AC3E}">
        <p14:creationId xmlns:p14="http://schemas.microsoft.com/office/powerpoint/2010/main" val="690418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39052" y="3535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dependency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654CB-357C-4164-84D0-171BD5778B51}"/>
              </a:ext>
            </a:extLst>
          </p:cNvPr>
          <p:cNvSpPr txBox="1"/>
          <p:nvPr/>
        </p:nvSpPr>
        <p:spPr>
          <a:xfrm>
            <a:off x="1093304" y="1628775"/>
            <a:ext cx="10717696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&lt;groupId&gt;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</a:t>
            </a:r>
            <a:r>
              <a:rPr lang="en-US" sz="2800" spc="100" noProof="1">
                <a:latin typeface="HelveticaNeue" panose="00000400000000000000" pitchFamily="2" charset="0"/>
              </a:rPr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&lt;artifactId&gt;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javax.servlet-api</a:t>
            </a:r>
            <a:r>
              <a:rPr lang="en-US" sz="2800" spc="100" noProof="1">
                <a:latin typeface="HelveticaNeue" panose="00000400000000000000" pitchFamily="2" charset="0"/>
              </a:rPr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&lt;version&gt;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4.0.0</a:t>
            </a:r>
            <a:r>
              <a:rPr lang="en-US" sz="2800" spc="100" noProof="1">
                <a:latin typeface="HelveticaNeue" panose="00000400000000000000" pitchFamily="2" charset="0"/>
              </a:rPr>
              <a:t>&lt;/version&gt;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  &lt;scope&gt;</a:t>
            </a:r>
            <a:r>
              <a:rPr lang="en-US" sz="2800" spc="100" noProof="1">
                <a:solidFill>
                  <a:schemeClr val="accent2"/>
                </a:solidFill>
                <a:latin typeface="HelveticaNeue" panose="00000400000000000000" pitchFamily="2" charset="0"/>
              </a:rPr>
              <a:t>provided</a:t>
            </a:r>
            <a:r>
              <a:rPr lang="en-US" sz="2800" spc="100" noProof="1">
                <a:latin typeface="HelveticaNeue" panose="00000400000000000000" pitchFamily="2" charset="0"/>
              </a:rPr>
              <a:t>&lt;/scope&gt;</a:t>
            </a:r>
          </a:p>
          <a:p>
            <a:pPr>
              <a:lnSpc>
                <a:spcPct val="150000"/>
              </a:lnSpc>
            </a:pPr>
            <a:r>
              <a:rPr lang="en-US" sz="2800" spc="100" noProof="1">
                <a:latin typeface="HelveticaNeue" panose="00000400000000000000" pitchFamily="2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58839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1078173" y="449049"/>
            <a:ext cx="984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brings HTTP/2 to Java EE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562441" y="1779477"/>
            <a:ext cx="1134129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2800" dirty="0">
                <a:solidFill>
                  <a:srgbClr val="0070C0"/>
                </a:solidFill>
                <a:latin typeface="HelveticaNeue" panose="00000400000000000000" pitchFamily="2" charset="0"/>
              </a:rPr>
              <a:t>The Servlet API is well positioned to enable HTTP/2 optimization and to allow frameworks to leverage server 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D1716-754B-49E1-9EA9-5071DDE7DECA}"/>
              </a:ext>
            </a:extLst>
          </p:cNvPr>
          <p:cNvSpPr txBox="1"/>
          <p:nvPr/>
        </p:nvSpPr>
        <p:spPr>
          <a:xfrm>
            <a:off x="562441" y="3357349"/>
            <a:ext cx="10904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Expose key features to the API: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Server Push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Stream Prioritization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Request/Response multiplexing</a:t>
            </a:r>
          </a:p>
          <a:p>
            <a:pPr marL="285750" indent="-285750">
              <a:lnSpc>
                <a:spcPts val="4200"/>
              </a:lnSpc>
              <a:buFontTx/>
              <a:buChar char="-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HelveticaNeue" panose="00000400000000000000" pitchFamily="2" charset="0"/>
              </a:rPr>
              <a:t>Upgrade from HTTP 1.1</a:t>
            </a:r>
          </a:p>
        </p:txBody>
      </p:sp>
    </p:spTree>
    <p:extLst>
      <p:ext uri="{BB962C8B-B14F-4D97-AF65-F5344CB8AC3E}">
        <p14:creationId xmlns:p14="http://schemas.microsoft.com/office/powerpoint/2010/main" val="2959092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a new class Priority: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exclusive ( ) : Boolean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streamId ( ): Int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weight ( ): Int</a:t>
            </a:r>
          </a:p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methods to HttpServletRequest: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getPriority ( ): Priority</a:t>
            </a:r>
            <a:endParaRPr lang="ru-RU" sz="3200" spc="100" noProof="1">
              <a:latin typeface="HelveticaNeue" panose="00000400000000000000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getStreamId ( ): Int</a:t>
            </a:r>
          </a:p>
          <a:p>
            <a:r>
              <a:rPr lang="en-US" sz="3200" spc="1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methods to HttpServletResponse: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getPriority ( ): Priority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setPriority (Priority p): Unit</a:t>
            </a:r>
          </a:p>
          <a:p>
            <a:pPr marL="457200" indent="-457200">
              <a:buFontTx/>
              <a:buChar char="-"/>
            </a:pPr>
            <a:r>
              <a:rPr lang="en-US" sz="3200" spc="100" noProof="1">
                <a:latin typeface="HelveticaNeue" panose="00000400000000000000" pitchFamily="2" charset="0"/>
              </a:rPr>
              <a:t>getStreamId ( ): 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3A1A-48A5-4897-89B5-FED03FB03308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66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82184" y="200167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Servlet 4.0 New Features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382137" y="1143531"/>
            <a:ext cx="115215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	method to ServletContext: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setRequestCharacterEncoding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setResponseCharacterEncoding ( 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setSessionTimeout (minutes: Int)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addJspFile (name: String, jspFile:String)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XML elements in web.xml: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&lt;request-character-encoding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&lt;response-character-encoding /&gt;</a:t>
            </a:r>
          </a:p>
          <a:p>
            <a:pPr marL="457200" indent="-457200">
              <a:buFontTx/>
              <a:buChar char="-"/>
            </a:pPr>
            <a:r>
              <a:rPr lang="en-US" sz="3200" noProof="1">
                <a:latin typeface="HelveticaNeue" panose="00000400000000000000" pitchFamily="2" charset="0"/>
              </a:rPr>
              <a:t>&lt;default-context-path /&gt;</a:t>
            </a:r>
          </a:p>
          <a:p>
            <a:r>
              <a:rPr lang="en-US" sz="3200" noProof="1">
                <a:solidFill>
                  <a:srgbClr val="0070C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Add new classes GenericFilter, HttpFilter</a:t>
            </a:r>
          </a:p>
          <a:p>
            <a:endParaRPr lang="en-US" sz="3200" noProof="1">
              <a:latin typeface="HelveticaNeu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88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-1175583" y="139900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Typical Journey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9D219-A08D-4E1C-93E4-BEFD0EE05799}"/>
              </a:ext>
            </a:extLst>
          </p:cNvPr>
          <p:cNvSpPr txBox="1"/>
          <p:nvPr/>
        </p:nvSpPr>
        <p:spPr>
          <a:xfrm>
            <a:off x="271850" y="1421942"/>
            <a:ext cx="51974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1">
                <a:latin typeface="HelveticaNeue" panose="00000400000000000000" pitchFamily="2" charset="0"/>
              </a:rPr>
              <a:t>Browser requests:</a:t>
            </a:r>
          </a:p>
          <a:p>
            <a:pPr marL="461963" indent="-171450">
              <a:buFontTx/>
              <a:buChar char="-"/>
            </a:pPr>
            <a:r>
              <a:rPr lang="en-US" sz="2400" noProof="1">
                <a:solidFill>
                  <a:schemeClr val="accent2"/>
                </a:solidFill>
                <a:latin typeface="HelveticaNeue" panose="00000400000000000000" pitchFamily="2" charset="0"/>
              </a:rPr>
              <a:t>index.html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Server will notice that it need: </a:t>
            </a:r>
          </a:p>
          <a:p>
            <a:pPr marL="461963" indent="-171450">
              <a:buFontTx/>
              <a:buChar char="-"/>
            </a:pPr>
            <a:r>
              <a:rPr lang="en-US" sz="2400" noProof="1">
                <a:solidFill>
                  <a:schemeClr val="accent2"/>
                </a:solidFill>
                <a:latin typeface="HelveticaNeue" panose="00000400000000000000" pitchFamily="2" charset="0"/>
              </a:rPr>
              <a:t>style_1.css</a:t>
            </a:r>
          </a:p>
          <a:p>
            <a:pPr marL="461963" indent="-171450">
              <a:buFontTx/>
              <a:buChar char="-"/>
            </a:pPr>
            <a:r>
              <a:rPr lang="en-US" sz="24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javaScript_1.js </a:t>
            </a:r>
          </a:p>
          <a:p>
            <a:pPr marL="342900" indent="-342900">
              <a:buFontTx/>
              <a:buChar char="-"/>
            </a:pPr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We get a </a:t>
            </a:r>
            <a:r>
              <a:rPr lang="en-US" sz="2400" noProof="1">
                <a:solidFill>
                  <a:schemeClr val="accent2"/>
                </a:solidFill>
                <a:latin typeface="HelveticaNeue" panose="00000400000000000000" pitchFamily="2" charset="0"/>
              </a:rPr>
              <a:t>PushBuilder</a:t>
            </a:r>
            <a:r>
              <a:rPr lang="en-US" sz="2400" noProof="1">
                <a:latin typeface="HelveticaNeue" panose="00000400000000000000" pitchFamily="2" charset="0"/>
              </a:rPr>
              <a:t> 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from the HTTP request</a:t>
            </a:r>
          </a:p>
          <a:p>
            <a:endParaRPr lang="en-US" sz="2400" noProof="1">
              <a:latin typeface="HelveticaNeue" panose="00000400000000000000" pitchFamily="2" charset="0"/>
            </a:endParaRPr>
          </a:p>
          <a:p>
            <a:r>
              <a:rPr lang="en-US" sz="2400" noProof="1">
                <a:latin typeface="HelveticaNeue" panose="00000400000000000000" pitchFamily="2" charset="0"/>
              </a:rPr>
              <a:t>Set the path to the </a:t>
            </a:r>
            <a:r>
              <a:rPr lang="en-US" sz="2400" noProof="1">
                <a:solidFill>
                  <a:schemeClr val="accent2"/>
                </a:solidFill>
                <a:latin typeface="HelveticaNeue" panose="00000400000000000000" pitchFamily="2" charset="0"/>
              </a:rPr>
              <a:t>style_1.css</a:t>
            </a:r>
            <a:r>
              <a:rPr lang="en-US" sz="2400" noProof="1">
                <a:latin typeface="HelveticaNeue" panose="00000400000000000000" pitchFamily="2" charset="0"/>
              </a:rPr>
              <a:t> 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and invoke push, then 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set the path to the </a:t>
            </a:r>
            <a:r>
              <a:rPr lang="en-US" sz="2400" noProof="1">
                <a:solidFill>
                  <a:schemeClr val="accent2"/>
                </a:solidFill>
                <a:latin typeface="HelveticaNeue" panose="00000400000000000000" pitchFamily="2" charset="0"/>
              </a:rPr>
              <a:t>javaScript_1.js </a:t>
            </a:r>
          </a:p>
          <a:p>
            <a:r>
              <a:rPr lang="en-US" sz="2400" noProof="1">
                <a:latin typeface="HelveticaNeue" panose="00000400000000000000" pitchFamily="2" charset="0"/>
              </a:rPr>
              <a:t>and invoke a push again.</a:t>
            </a:r>
          </a:p>
        </p:txBody>
      </p:sp>
      <p:pic>
        <p:nvPicPr>
          <p:cNvPr id="1026" name="Picture 2" descr="typical_journey cropped">
            <a:extLst>
              <a:ext uri="{FF2B5EF4-FFF2-40B4-BE49-F238E27FC236}">
                <a16:creationId xmlns:a16="http://schemas.microsoft.com/office/drawing/2014/main" id="{EB1A8C25-334C-4234-BF03-C4EF6BAD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07" y="150521"/>
            <a:ext cx="6024888" cy="65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8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45989" y="216849"/>
            <a:ext cx="1147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Push Builder from HTTP Request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A850D6-DC54-444F-A0E3-A54FCDF8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74" y="900635"/>
            <a:ext cx="1088310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8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100F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getHttpSample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(req: HttpServletRequest, resp: HttpServletResponse): String {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"/res/css/style.css"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"/res/images/logo.png"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</a:b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    req.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newPushBuilder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path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658ABA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"/res/images/background.jpg"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)?.</a:t>
            </a:r>
            <a:r>
              <a:rPr kumimoji="0" lang="en-US" altLang="en-US" sz="2400" b="1" u="none" strike="noStrike" cap="none" normalizeH="0" baseline="0" noProof="1">
                <a:ln>
                  <a:noFill/>
                </a:ln>
                <a:solidFill>
                  <a:srgbClr val="00064F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push</a:t>
            </a:r>
            <a:r>
              <a:rPr kumimoji="0" lang="en-US" altLang="en-US" sz="2400" b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HelveticaNeue" panose="00000400000000000000" pitchFamily="2" charset="0"/>
                <a:cs typeface="Courier New" panose="02070309020205020404" pitchFamily="49" charset="0"/>
              </a:rPr>
              <a:t>()</a:t>
            </a:r>
            <a:endParaRPr kumimoji="0" lang="en-US" altLang="en-US" sz="5400" b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HelveticaNeue" panose="000004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353D4C-2840-4E4D-BF94-AC2CBD7BC126}"/>
              </a:ext>
            </a:extLst>
          </p:cNvPr>
          <p:cNvGrpSpPr/>
          <p:nvPr/>
        </p:nvGrpSpPr>
        <p:grpSpPr>
          <a:xfrm>
            <a:off x="472989" y="3159790"/>
            <a:ext cx="11145792" cy="2952060"/>
            <a:chOff x="345989" y="3159790"/>
            <a:chExt cx="11145792" cy="29520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00CD5D-B83A-438A-ABB6-E8D6743AC27B}"/>
                </a:ext>
              </a:extLst>
            </p:cNvPr>
            <p:cNvGrpSpPr/>
            <p:nvPr/>
          </p:nvGrpSpPr>
          <p:grpSpPr>
            <a:xfrm>
              <a:off x="345989" y="4017429"/>
              <a:ext cx="3690552" cy="1236782"/>
              <a:chOff x="148280" y="2470245"/>
              <a:chExt cx="3690552" cy="123678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666411-4718-4A6A-AF4C-057E4B89154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12367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HttpServletRequest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getPushBuilder( 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F23BB1-89C3-431B-8426-4A7B23C24383}"/>
                  </a:ext>
                </a:extLst>
              </p:cNvPr>
              <p:cNvCxnSpPr/>
              <p:nvPr/>
            </p:nvCxnSpPr>
            <p:spPr>
              <a:xfrm>
                <a:off x="148281" y="2965622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D21244-55ED-4204-B321-DF2B5620782E}"/>
                  </a:ext>
                </a:extLst>
              </p:cNvPr>
              <p:cNvSpPr/>
              <p:nvPr/>
            </p:nvSpPr>
            <p:spPr>
              <a:xfrm>
                <a:off x="317838" y="2496927"/>
                <a:ext cx="393192" cy="39319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4FDF48-E6FB-4C5D-AEFC-C34BF9B8EDDC}"/>
                </a:ext>
              </a:extLst>
            </p:cNvPr>
            <p:cNvGrpSpPr/>
            <p:nvPr/>
          </p:nvGrpSpPr>
          <p:grpSpPr>
            <a:xfrm>
              <a:off x="4938582" y="3159790"/>
              <a:ext cx="6553199" cy="2952060"/>
              <a:chOff x="148280" y="2470245"/>
              <a:chExt cx="3690551" cy="91128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228610-CE5E-42CE-9996-A69186A211E2}"/>
                  </a:ext>
                </a:extLst>
              </p:cNvPr>
              <p:cNvSpPr/>
              <p:nvPr/>
            </p:nvSpPr>
            <p:spPr>
              <a:xfrm>
                <a:off x="148280" y="2470245"/>
                <a:ext cx="3690551" cy="911282"/>
              </a:xfrm>
              <a:prstGeom prst="rect">
                <a:avLst/>
              </a:prstGeom>
              <a:solidFill>
                <a:srgbClr val="FEFED4"/>
              </a:solidFill>
              <a:ln w="28575">
                <a:solidFill>
                  <a:srgbClr val="D34817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noProof="1">
                    <a:solidFill>
                      <a:schemeClr val="tx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PushBuilder</a:t>
                </a:r>
                <a:endParaRPr lang="en-US" noProof="1">
                  <a:solidFill>
                    <a:schemeClr val="tx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  <a:p>
                <a:pPr algn="ctr"/>
                <a:endParaRPr lang="en-US" noProof="1">
                  <a:solidFill>
                    <a:schemeClr val="tx1"/>
                  </a:solidFill>
                  <a:latin typeface="HelveticaNeue" panose="000004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addHeader(String, 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etag(String):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lastModified(String):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queryString(String):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sessionId(String):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path(String): PushBuilder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noProof="1">
                    <a:solidFill>
                      <a:srgbClr val="0070C0"/>
                    </a:solidFill>
                    <a:latin typeface="HelveticaNeue" panose="00000400000000000000" pitchFamily="2" charset="0"/>
                  </a:rPr>
                  <a:t>push(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1">
                    <a:solidFill>
                      <a:schemeClr val="tx1"/>
                    </a:solidFill>
                    <a:latin typeface="HelveticaNeue" panose="00000400000000000000" pitchFamily="2" charset="0"/>
                  </a:rPr>
                  <a:t>…( )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227FA8-D298-4F3F-AE99-4A644636143C}"/>
                  </a:ext>
                </a:extLst>
              </p:cNvPr>
              <p:cNvCxnSpPr/>
              <p:nvPr/>
            </p:nvCxnSpPr>
            <p:spPr>
              <a:xfrm>
                <a:off x="148280" y="2629948"/>
                <a:ext cx="36905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AF6409-041B-43E6-B9BE-0530635E8789}"/>
                  </a:ext>
                </a:extLst>
              </p:cNvPr>
              <p:cNvSpPr/>
              <p:nvPr/>
            </p:nvSpPr>
            <p:spPr>
              <a:xfrm>
                <a:off x="1284059" y="2482132"/>
                <a:ext cx="221433" cy="121376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Neue" panose="00000400000000000000" pitchFamily="2" charset="0"/>
                  </a:rPr>
                  <a:t>I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34413D-A64F-45A4-855A-400629D9FB8D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4036540" y="4635820"/>
              <a:ext cx="902042" cy="0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971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620910" y="213815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 and Server Push feature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E6F4F-3371-412C-8A2C-A1EBBC5E1EB7}"/>
              </a:ext>
            </a:extLst>
          </p:cNvPr>
          <p:cNvSpPr/>
          <p:nvPr/>
        </p:nvSpPr>
        <p:spPr>
          <a:xfrm>
            <a:off x="294579" y="1041212"/>
            <a:ext cx="115741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@WebFilter(urlPatterns = ["/*"])</a:t>
            </a:r>
          </a:p>
          <a:p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class PushFilter : Filter {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override fun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doFilter</a:t>
            </a:r>
            <a:r>
              <a:rPr lang="en-US" sz="2000" noProof="1">
                <a:solidFill>
                  <a:srgbClr val="002060"/>
                </a:solidFill>
                <a:latin typeface="HelveticaNeue" panose="00000400000000000000" pitchFamily="2" charset="0"/>
              </a:rPr>
              <a:t>(req: ServletRequest?, resp: ServletResponse?, chain: FilterChain?) </a:t>
            </a:r>
            <a:r>
              <a:rPr lang="en-US" sz="2000" noProof="1">
                <a:solidFill>
                  <a:srgbClr val="0070C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{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httpRequest: HttpServletRequest? = req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as?</a:t>
            </a:r>
            <a:r>
              <a:rPr lang="en-US" sz="2000" noProof="1">
                <a:latin typeface="HelveticaNeue" panose="00000400000000000000" pitchFamily="2" charset="0"/>
              </a:rPr>
              <a:t> HttpServletRequest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solidFill>
                  <a:schemeClr val="accent1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requestURI = httpRequest?.requestURI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val</a:t>
            </a:r>
            <a:r>
              <a:rPr lang="en-US" sz="2000" noProof="1">
                <a:latin typeface="HelveticaNeue" panose="00000400000000000000" pitchFamily="2" charset="0"/>
              </a:rPr>
              <a:t> pushBuilder = httpRequest?.newPushBuilder()</a:t>
            </a:r>
          </a:p>
          <a:p>
            <a:endParaRPr lang="en-US" sz="2000" noProof="1">
              <a:latin typeface="HelveticaNeue" panose="00000400000000000000" pitchFamily="2" charset="0"/>
            </a:endParaRPr>
          </a:p>
          <a:p>
            <a:r>
              <a:rPr lang="en-US" sz="2000" noProof="1">
                <a:latin typeface="HelveticaNeue" panose="00000400000000000000" pitchFamily="2" charset="0"/>
              </a:rPr>
              <a:t>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when</a:t>
            </a:r>
            <a:r>
              <a:rPr lang="en-US" sz="2000" noProof="1">
                <a:latin typeface="HelveticaNeue" panose="00000400000000000000" pitchFamily="2" charset="0"/>
              </a:rPr>
              <a:t> (requestURI) {</a:t>
            </a:r>
          </a:p>
          <a:p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"index.html"</a:t>
            </a:r>
            <a:r>
              <a:rPr lang="en-US" sz="2000" noProof="1">
                <a:solidFill>
                  <a:srgbClr val="00B050"/>
                </a:solidFill>
                <a:latin typeface="HelveticaNeue" panose="00000400000000000000" pitchFamily="2" charset="0"/>
              </a:rPr>
              <a:t> </a:t>
            </a:r>
            <a:r>
              <a:rPr lang="en-US" sz="2000" noProof="1">
                <a:latin typeface="HelveticaNeue" panose="00000400000000000000" pitchFamily="2" charset="0"/>
              </a:rPr>
              <a:t>-&gt;	 {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"/style.css"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pPr lvl="3"/>
            <a:r>
              <a:rPr lang="en-US" sz="2000" noProof="1">
                <a:latin typeface="HelveticaNeue" panose="00000400000000000000" pitchFamily="2" charset="0"/>
              </a:rPr>
              <a:t>                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"/logo.png"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    </a:t>
            </a:r>
            <a:r>
              <a:rPr lang="en-US" sz="2000" noProof="1">
                <a:solidFill>
                  <a:schemeClr val="accent2"/>
                </a:solidFill>
                <a:latin typeface="HelveticaNeue" panose="00000400000000000000" pitchFamily="2" charset="0"/>
              </a:rPr>
              <a:t>else</a:t>
            </a:r>
            <a:r>
              <a:rPr lang="en-US" sz="2000" noProof="1">
                <a:latin typeface="HelveticaNeue" panose="00000400000000000000" pitchFamily="2" charset="0"/>
              </a:rPr>
              <a:t> -&gt; 		pushBuilder?.path(</a:t>
            </a:r>
            <a:r>
              <a:rPr lang="en-US" sz="2000" noProof="1">
                <a:solidFill>
                  <a:srgbClr val="0DA31B"/>
                </a:solidFill>
                <a:latin typeface="HelveticaNeue" panose="00000400000000000000" pitchFamily="2" charset="0"/>
              </a:rPr>
              <a:t>"/nature.png"</a:t>
            </a:r>
            <a:r>
              <a:rPr lang="en-US" sz="2000" noProof="1">
                <a:latin typeface="HelveticaNeue" panose="00000400000000000000" pitchFamily="2" charset="0"/>
              </a:rPr>
              <a:t>)?.push()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    chain!!.doFilter(req, resp)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    }</a:t>
            </a:r>
          </a:p>
          <a:p>
            <a:r>
              <a:rPr lang="en-US" sz="2000" noProof="1">
                <a:latin typeface="HelveticaNeue" panose="000004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287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1FCD1F6-8967-4201-9A90-88C74FDA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749300"/>
            <a:ext cx="3504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57F4-B716-4BBA-97C6-E3843E3A8D8C}"/>
              </a:ext>
            </a:extLst>
          </p:cNvPr>
          <p:cNvSpPr txBox="1"/>
          <p:nvPr/>
        </p:nvSpPr>
        <p:spPr>
          <a:xfrm>
            <a:off x="2539052" y="244330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SUPPORT OF HTTP/2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56858-318E-438E-8CF7-240953378DAD}"/>
              </a:ext>
            </a:extLst>
          </p:cNvPr>
          <p:cNvSpPr txBox="1"/>
          <p:nvPr/>
        </p:nvSpPr>
        <p:spPr>
          <a:xfrm>
            <a:off x="852390" y="1815150"/>
            <a:ext cx="10823713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IIS:</a:t>
            </a:r>
            <a:r>
              <a:rPr lang="ru-RU" sz="3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Windows Server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2016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2.4.17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nginx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 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1.9.5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Apache Tomcat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9.0.0.M17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WildFly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(Undertow)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Jetty Stable-9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Netty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4.1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Payara </a:t>
            </a:r>
            <a:r>
              <a:rPr lang="en-US" sz="3200" noProof="1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Vert.x</a:t>
            </a:r>
          </a:p>
          <a:p>
            <a:pPr marL="1433513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200" noProof="1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GlassFish</a:t>
            </a:r>
            <a:r>
              <a:rPr lang="en-US" sz="3200" dirty="0"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Neue" panose="000004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1318894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373225" y="291910"/>
            <a:ext cx="115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Conclusion: what we get with HTTP/2</a:t>
            </a:r>
            <a:endParaRPr lang="ru-RU" sz="36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BC12A-4530-4152-BC49-FFB9CA2B8601}"/>
              </a:ext>
            </a:extLst>
          </p:cNvPr>
          <p:cNvSpPr/>
          <p:nvPr/>
        </p:nvSpPr>
        <p:spPr>
          <a:xfrm>
            <a:off x="1085315" y="1590394"/>
            <a:ext cx="101524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1 socket for 100+ concurrent streams.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Advanced features like: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flow control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cancellation </a:t>
            </a:r>
          </a:p>
          <a:p>
            <a:pPr marL="2286000" lvl="4" indent="-457200">
              <a:lnSpc>
                <a:spcPct val="150000"/>
              </a:lnSpc>
              <a:buClr>
                <a:srgbClr val="FF873D"/>
              </a:buClr>
              <a:buFontTx/>
              <a:buChar char="-"/>
            </a:pPr>
            <a:r>
              <a:rPr lang="en-US" sz="3200" dirty="0">
                <a:latin typeface="HelveticaNeue" panose="00000400000000000000" pitchFamily="2" charset="0"/>
              </a:rPr>
              <a:t>cache push.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D34817"/>
                </a:solidFill>
                <a:latin typeface="HelveticaNeue" panose="00000400000000000000" pitchFamily="2" charset="0"/>
              </a:rPr>
              <a:t>•  Dramatically less header overhead.</a:t>
            </a:r>
          </a:p>
        </p:txBody>
      </p:sp>
    </p:spTree>
    <p:extLst>
      <p:ext uri="{BB962C8B-B14F-4D97-AF65-F5344CB8AC3E}">
        <p14:creationId xmlns:p14="http://schemas.microsoft.com/office/powerpoint/2010/main" val="1942768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9ED24-9719-447E-ADAD-F3AC17C63517}"/>
              </a:ext>
            </a:extLst>
          </p:cNvPr>
          <p:cNvSpPr txBox="1"/>
          <p:nvPr/>
        </p:nvSpPr>
        <p:spPr>
          <a:xfrm>
            <a:off x="1601763" y="2489759"/>
            <a:ext cx="8652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latin typeface="HelveticaNeue" panose="000004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9343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5EAE2-13D0-4A5F-981F-4B048159DE85}"/>
              </a:ext>
            </a:extLst>
          </p:cNvPr>
          <p:cNvSpPr/>
          <p:nvPr/>
        </p:nvSpPr>
        <p:spPr>
          <a:xfrm>
            <a:off x="89209" y="128196"/>
            <a:ext cx="118314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HTTP/2 </a:t>
            </a:r>
            <a:r>
              <a:rPr lang="ru-RU" dirty="0"/>
              <a:t>клиент</a:t>
            </a:r>
          </a:p>
          <a:p>
            <a:r>
              <a:rPr lang="en-US" dirty="0"/>
              <a:t>Oracle </a:t>
            </a:r>
            <a:r>
              <a:rPr lang="ru-RU" dirty="0"/>
              <a:t>планирует выкатить новый </a:t>
            </a:r>
            <a:r>
              <a:rPr lang="en-US" dirty="0"/>
              <a:t>HTTP-</a:t>
            </a:r>
            <a:r>
              <a:rPr lang="ru-RU" dirty="0"/>
              <a:t>клиент для поддержки протоколов </a:t>
            </a:r>
            <a:r>
              <a:rPr lang="en-US" dirty="0"/>
              <a:t>HTTP/2 </a:t>
            </a:r>
            <a:r>
              <a:rPr lang="ru-RU" dirty="0"/>
              <a:t>и </a:t>
            </a:r>
            <a:r>
              <a:rPr lang="en-US" dirty="0" err="1"/>
              <a:t>WebSocket</a:t>
            </a:r>
            <a:r>
              <a:rPr lang="en-US" dirty="0"/>
              <a:t>. </a:t>
            </a:r>
            <a:r>
              <a:rPr lang="ru-RU" dirty="0"/>
              <a:t>Они заменяют </a:t>
            </a:r>
            <a:r>
              <a:rPr lang="en-US" dirty="0" err="1"/>
              <a:t>HttpURLConnection</a:t>
            </a:r>
            <a:r>
              <a:rPr lang="en-US" dirty="0"/>
              <a:t> API </a:t>
            </a:r>
            <a:r>
              <a:rPr lang="ru-RU" dirty="0"/>
              <a:t>на новый, более производительный.</a:t>
            </a:r>
          </a:p>
          <a:p>
            <a:r>
              <a:rPr lang="ru-RU" dirty="0"/>
              <a:t>Новый </a:t>
            </a:r>
            <a:r>
              <a:rPr lang="en-US" dirty="0"/>
              <a:t>API </a:t>
            </a:r>
            <a:r>
              <a:rPr lang="ru-RU" dirty="0"/>
              <a:t>будет представлен в пакете «</a:t>
            </a:r>
            <a:r>
              <a:rPr lang="en-US" dirty="0" err="1"/>
              <a:t>java.net.http</a:t>
            </a:r>
            <a:r>
              <a:rPr lang="en-US" dirty="0"/>
              <a:t>». </a:t>
            </a:r>
            <a:r>
              <a:rPr lang="ru-RU" dirty="0"/>
              <a:t>Он поддерживает как синхронный, так и асинхронный режимы.</a:t>
            </a:r>
          </a:p>
          <a:p>
            <a:endParaRPr lang="ru-RU" dirty="0"/>
          </a:p>
          <a:p>
            <a:r>
              <a:rPr lang="ru-RU" dirty="0"/>
              <a:t>Новый </a:t>
            </a:r>
            <a:r>
              <a:rPr lang="en-US" dirty="0"/>
              <a:t>API </a:t>
            </a:r>
            <a:r>
              <a:rPr lang="ru-RU" dirty="0"/>
              <a:t>можно посмотреть на официальном сайте </a:t>
            </a:r>
            <a:r>
              <a:rPr lang="en-US" dirty="0"/>
              <a:t>Oracle </a:t>
            </a:r>
            <a:r>
              <a:rPr lang="ru-RU" dirty="0"/>
              <a:t>в разделе документаций.</a:t>
            </a:r>
          </a:p>
          <a:p>
            <a:r>
              <a:rPr lang="ru-RU" dirty="0"/>
              <a:t>Пример </a:t>
            </a:r>
            <a:r>
              <a:rPr lang="en-US" dirty="0"/>
              <a:t>HTTP/2 Client: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import java.net.http.*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import static java.net.http.HttpRequest.*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import static java.net.http.HttpResponse.*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URI </a:t>
            </a:r>
            <a:r>
              <a:rPr lang="en-US" dirty="0" err="1"/>
              <a:t>uri</a:t>
            </a:r>
            <a:r>
              <a:rPr lang="en-US" dirty="0"/>
              <a:t> = new URI("http://rams4java.blogspot.co.uk/2016/05/java-news.html")</a:t>
            </a:r>
          </a:p>
          <a:p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 ==&gt; http://rams4java.blogspot.co.uk/2016/05/java-news.html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</a:t>
            </a:r>
            <a:r>
              <a:rPr lang="en-US" dirty="0" err="1"/>
              <a:t>HttpResponse</a:t>
            </a:r>
            <a:r>
              <a:rPr lang="en-US" dirty="0"/>
              <a:t> response = </a:t>
            </a:r>
            <a:r>
              <a:rPr lang="en-US" dirty="0" err="1"/>
              <a:t>HttpRequest.create</a:t>
            </a:r>
            <a:r>
              <a:rPr lang="en-US" dirty="0"/>
              <a:t>(</a:t>
            </a:r>
            <a:r>
              <a:rPr lang="en-US" dirty="0" err="1"/>
              <a:t>uri</a:t>
            </a:r>
            <a:r>
              <a:rPr lang="en-US" dirty="0"/>
              <a:t>).body(</a:t>
            </a:r>
            <a:r>
              <a:rPr lang="en-US" dirty="0" err="1"/>
              <a:t>noBody</a:t>
            </a:r>
            <a:r>
              <a:rPr lang="en-US" dirty="0"/>
              <a:t>()).GET().response()</a:t>
            </a:r>
          </a:p>
          <a:p>
            <a:r>
              <a:rPr lang="en-US" dirty="0"/>
              <a:t> response ==&gt; java.net.http.HttpResponseImpl@79efed2d</a:t>
            </a:r>
          </a:p>
          <a:p>
            <a:endParaRPr lang="en-US" dirty="0"/>
          </a:p>
          <a:p>
            <a:r>
              <a:rPr lang="en-US" dirty="0" err="1"/>
              <a:t>jshell</a:t>
            </a:r>
            <a:r>
              <a:rPr lang="en-US" dirty="0"/>
              <a:t>&gt; </a:t>
            </a:r>
            <a:r>
              <a:rPr lang="en-US" dirty="0" err="1"/>
              <a:t>System.out.println</a:t>
            </a:r>
            <a:r>
              <a:rPr lang="en-US" dirty="0"/>
              <a:t>("Response was " + </a:t>
            </a:r>
            <a:r>
              <a:rPr lang="en-US" dirty="0" err="1"/>
              <a:t>response.body</a:t>
            </a:r>
            <a:r>
              <a:rPr lang="en-US" dirty="0"/>
              <a:t>(</a:t>
            </a:r>
            <a:r>
              <a:rPr lang="en-US" dirty="0" err="1"/>
              <a:t>asString</a:t>
            </a:r>
            <a:r>
              <a:rPr lang="en-US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3515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79750" y="271626"/>
            <a:ext cx="1163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Total Transfer Size &amp; Total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584AF-8D80-4430-A3D3-CFBE501B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5" y="1552574"/>
            <a:ext cx="12023805" cy="51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8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3E77F-07E3-45F7-A3C8-76B1D24DC37E}"/>
              </a:ext>
            </a:extLst>
          </p:cNvPr>
          <p:cNvSpPr txBox="1"/>
          <p:nvPr/>
        </p:nvSpPr>
        <p:spPr>
          <a:xfrm>
            <a:off x="2525404" y="394458"/>
            <a:ext cx="692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of HTTP/1.1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D040E-6455-4751-B57B-EBFABEE6AC4D}"/>
              </a:ext>
            </a:extLst>
          </p:cNvPr>
          <p:cNvSpPr txBox="1"/>
          <p:nvPr/>
        </p:nvSpPr>
        <p:spPr>
          <a:xfrm>
            <a:off x="632270" y="1881006"/>
            <a:ext cx="11264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Responds in sequence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Head-of-Line blocking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Neue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One request per TCP connection</a:t>
            </a:r>
          </a:p>
          <a:p>
            <a:pPr marL="457200" indent="-45720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Neue" panose="00000400000000000000" pitchFamily="2" charset="0"/>
              </a:rPr>
              <a:t>HTTP header fields are often repetitive and verbose</a:t>
            </a:r>
            <a:endParaRPr lang="ru-RU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777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7E207-5BD5-41F8-AAF7-660EB0D8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385"/>
            <a:ext cx="12111738" cy="602165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6489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7807</TotalTime>
  <Words>2182</Words>
  <Application>Microsoft Office PowerPoint</Application>
  <PresentationFormat>Widescreen</PresentationFormat>
  <Paragraphs>536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Arial</vt:lpstr>
      <vt:lpstr>Arial Unicode MS</vt:lpstr>
      <vt:lpstr>Calibri</vt:lpstr>
      <vt:lpstr>Cambria</vt:lpstr>
      <vt:lpstr>Courier New</vt:lpstr>
      <vt:lpstr>HelveticaNeue</vt:lpstr>
      <vt:lpstr>Open Sans Semibold</vt:lpstr>
      <vt:lpstr>Rockwell</vt:lpstr>
      <vt:lpstr>Rockwell Condensed</vt:lpstr>
      <vt:lpstr>Wingdings</vt:lpstr>
      <vt:lpstr>Wood Type</vt:lpstr>
      <vt:lpstr>HTTP/2.0 Servlet 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Bezruchko</dc:creator>
  <cp:lastModifiedBy>Andrii Bezruchko</cp:lastModifiedBy>
  <cp:revision>329</cp:revision>
  <dcterms:created xsi:type="dcterms:W3CDTF">2017-12-26T21:28:44Z</dcterms:created>
  <dcterms:modified xsi:type="dcterms:W3CDTF">2018-01-22T16:27:33Z</dcterms:modified>
</cp:coreProperties>
</file>