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7"/>
  </p:notesMasterIdLst>
  <p:sldIdLst>
    <p:sldId id="256" r:id="rId2"/>
    <p:sldId id="257" r:id="rId3"/>
    <p:sldId id="263" r:id="rId4"/>
    <p:sldId id="300" r:id="rId5"/>
    <p:sldId id="264" r:id="rId6"/>
    <p:sldId id="265" r:id="rId7"/>
    <p:sldId id="301" r:id="rId8"/>
    <p:sldId id="302" r:id="rId9"/>
    <p:sldId id="303" r:id="rId10"/>
    <p:sldId id="307" r:id="rId11"/>
    <p:sldId id="306" r:id="rId12"/>
    <p:sldId id="304" r:id="rId13"/>
    <p:sldId id="305" r:id="rId14"/>
    <p:sldId id="260" r:id="rId15"/>
    <p:sldId id="30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C0C0C0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1" autoAdjust="0"/>
    <p:restoredTop sz="94326" autoAdjust="0"/>
  </p:normalViewPr>
  <p:slideViewPr>
    <p:cSldViewPr>
      <p:cViewPr>
        <p:scale>
          <a:sx n="80" d="100"/>
          <a:sy n="80" d="100"/>
        </p:scale>
        <p:origin x="1426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8F6490-2F03-45D9-A988-C5E6D5392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322096B-25B5-4421-9EE9-0E6FCCAC45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9472B-6BB3-45DB-8801-99835CC5E5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176585E7-285B-4193-8BBE-2CC77F55F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D97DA09C-28D6-4278-AF17-1420A6E6A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95C973A-BCB4-4D53-AAAF-B3D2AC50BB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97C3D-DB51-4F50-827A-7E985BEBC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34C4316-36AE-4BFA-B330-702AD519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3EC2FCF-4F3A-4BA3-84D3-FB86900F7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AD07F8-1818-4725-B4DA-1E02FA28D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FB2D096-D587-4357-AE22-A157B0078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55F19D95-5B3A-4069-921C-C326F8F56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0F7690A-CFF7-47B3-BB98-87E5066D9B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en-GB" sz="2800" dirty="0"/>
          </a:p>
          <a:p>
            <a:pPr eaLnBrk="1" hangingPunct="1">
              <a:defRPr/>
            </a:pPr>
            <a:r>
              <a:rPr lang="en-GB" sz="2800" dirty="0"/>
              <a:t>Web Applications</a:t>
            </a:r>
          </a:p>
          <a:p>
            <a:pPr>
              <a:defRPr/>
            </a:pPr>
            <a:r>
              <a:rPr lang="en-GB" sz="2000" dirty="0"/>
              <a:t>Data Access – PHP and </a:t>
            </a:r>
            <a:r>
              <a:rPr lang="en-GB" sz="2000" dirty="0" err="1"/>
              <a:t>MySQL</a:t>
            </a:r>
            <a:endParaRPr lang="en-GB" sz="2000" dirty="0"/>
          </a:p>
          <a:p>
            <a:pPr>
              <a:defRPr/>
            </a:pPr>
            <a:r>
              <a:rPr lang="en-GB" sz="2000" dirty="0"/>
              <a:t>APIS – </a:t>
            </a:r>
            <a:r>
              <a:rPr lang="en-GB" sz="2000" dirty="0" err="1"/>
              <a:t>MySQLi</a:t>
            </a:r>
            <a:r>
              <a:rPr lang="en-GB" sz="2000" dirty="0"/>
              <a:t> 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31775" y="6257925"/>
            <a:ext cx="1353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dirty="0"/>
              <a:t>Lecture 5</a:t>
            </a:r>
            <a:endParaRPr lang="en-US" dirty="0"/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792832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Data Driven</a:t>
            </a:r>
            <a:br>
              <a:rPr lang="en-GB" sz="4400" dirty="0"/>
            </a:br>
            <a:r>
              <a:rPr lang="en-GB" sz="4400" dirty="0"/>
              <a:t>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687E-F487-45C0-B7B7-A2E67B3E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err="1"/>
              <a:t>modulesViewEdit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59D2-3945-4AB7-993F-5FC23FBB45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sz="2400" dirty="0"/>
              <a:t>This is the result of clicking VIEW SELECTED button with a valid module code: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The selected data record is retrieved from the modules table and displayed along with an EDIT button.  The EDIT button is contained in a form generated by the Modules class when iterating through the query </a:t>
            </a:r>
            <a:r>
              <a:rPr lang="en-IE" sz="2400" dirty="0" err="1"/>
              <a:t>resultset</a:t>
            </a:r>
            <a:r>
              <a:rPr lang="en-IE" sz="2400" dirty="0"/>
              <a:t>.</a:t>
            </a:r>
          </a:p>
          <a:p>
            <a:r>
              <a:rPr lang="en-IE" sz="2400" dirty="0"/>
              <a:t>The views in these two panels are provided by the Modules Class – see </a:t>
            </a:r>
            <a:r>
              <a:rPr lang="en-IE" sz="2400" dirty="0" err="1"/>
              <a:t>dbViewEditQuery</a:t>
            </a:r>
            <a:r>
              <a:rPr lang="en-IE" sz="2400" dirty="0"/>
              <a:t>() method for how the result panel on the right is produced</a:t>
            </a:r>
          </a:p>
          <a:p>
            <a:endParaRPr lang="en-I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4A7E6-17C4-4931-8724-1BEC8155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864"/>
            <a:ext cx="6734429" cy="20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587E-6075-413D-AB11-20F2B5E3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modulesEdit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A5B5-3434-4755-B45F-7D7038A987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/>
              <a:t>Clicking the EDIT button beside any module produces the following: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The module edit form is generated by the Modules class after performing a SELECT query in the DB. </a:t>
            </a:r>
          </a:p>
          <a:p>
            <a:r>
              <a:rPr lang="en-IE" dirty="0"/>
              <a:t>The query result is used to ‘populate’ the form with the data from the module data record. </a:t>
            </a:r>
          </a:p>
          <a:p>
            <a:r>
              <a:rPr lang="en-IE" dirty="0"/>
              <a:t>The </a:t>
            </a:r>
            <a:r>
              <a:rPr lang="en-IE" dirty="0" err="1"/>
              <a:t>ModuleID</a:t>
            </a:r>
            <a:r>
              <a:rPr lang="en-IE" dirty="0"/>
              <a:t> field is deliberately set as read only – see Modules Class </a:t>
            </a:r>
            <a:r>
              <a:rPr lang="en-IE" dirty="0" err="1"/>
              <a:t>dbEditForm</a:t>
            </a:r>
            <a:r>
              <a:rPr lang="en-IE" dirty="0"/>
              <a:t>()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A3B53-8C78-4A91-8485-1F25078E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36" y="1988840"/>
            <a:ext cx="5724128" cy="2613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27518-BAD1-41E7-AE3E-5F5A2B5CC905}"/>
              </a:ext>
            </a:extLst>
          </p:cNvPr>
          <p:cNvSpPr txBox="1"/>
          <p:nvPr/>
        </p:nvSpPr>
        <p:spPr>
          <a:xfrm>
            <a:off x="285432" y="2636912"/>
            <a:ext cx="129614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IE" dirty="0"/>
              <a:t>Non editable field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C7AFC3-D066-4537-9914-86D3471FF85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581576" y="2996952"/>
            <a:ext cx="326128" cy="10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9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D068-A914-499F-A1E1-1EC1C357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modulesAdd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BA5-0E8C-4819-867E-FB1740A46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Clicking the ADD menu option produces the following: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New module details may be entered in the form – if the details entered are valid and the module doesn’t already exist and INSERT SQL statement is executed and the record is added to the modules table.</a:t>
            </a:r>
          </a:p>
          <a:p>
            <a:r>
              <a:rPr lang="en-IE" dirty="0"/>
              <a:t>Confirmation will appear on the right panel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5973C-BE6D-4484-9D6D-F6D5C83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48" y="1875714"/>
            <a:ext cx="6588224" cy="2798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8E39DF-AD7B-4B3D-BBD3-81C11088717E}"/>
              </a:ext>
            </a:extLst>
          </p:cNvPr>
          <p:cNvSpPr txBox="1"/>
          <p:nvPr/>
        </p:nvSpPr>
        <p:spPr>
          <a:xfrm>
            <a:off x="241019" y="2981800"/>
            <a:ext cx="161982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IE" sz="1400" dirty="0" err="1"/>
              <a:t>form_modules_add</a:t>
            </a:r>
            <a:endParaRPr lang="en-I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61E8B2-A99A-427A-81DF-ABB6EDDD3A46}"/>
              </a:ext>
            </a:extLst>
          </p:cNvPr>
          <p:cNvSpPr/>
          <p:nvPr/>
        </p:nvSpPr>
        <p:spPr>
          <a:xfrm>
            <a:off x="2217448" y="2204864"/>
            <a:ext cx="3290656" cy="23042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F934DB-EC33-4BED-B89E-3319FDE85E2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860844" y="3135689"/>
            <a:ext cx="356604" cy="22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2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2F09-7B78-4189-A0F4-CCE03B3B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modulesDelete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E93A-F2BA-4C0A-830B-E8A267BD49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This menu option allows a user to enter a module code for deletion: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If the module code is valid it will be permanently deleted from the DB and confirmation will appear on the right panel.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1E9FB-2BE9-419B-8C2C-17604600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8" y="2528900"/>
            <a:ext cx="6534941" cy="1656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D84AA-A133-4F96-8D85-1DA70B140A25}"/>
              </a:ext>
            </a:extLst>
          </p:cNvPr>
          <p:cNvSpPr txBox="1"/>
          <p:nvPr/>
        </p:nvSpPr>
        <p:spPr>
          <a:xfrm>
            <a:off x="241019" y="2981800"/>
            <a:ext cx="1738693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IE" sz="1400" dirty="0" err="1"/>
              <a:t>form_modules_delete</a:t>
            </a:r>
            <a:endParaRPr lang="en-I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5EDEB-E09C-42B5-8FF6-F5210B5556C3}"/>
              </a:ext>
            </a:extLst>
          </p:cNvPr>
          <p:cNvSpPr/>
          <p:nvPr/>
        </p:nvSpPr>
        <p:spPr>
          <a:xfrm>
            <a:off x="2217448" y="3356992"/>
            <a:ext cx="3290656" cy="828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4AA549-3CAD-4C35-876A-7FF05EE42B80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1110366" y="3289577"/>
            <a:ext cx="1107082" cy="48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7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Notes - DELETION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74704" cy="1757936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A record can only be deleted if it does not have any dependant records. For example – to delete a student record – there cannot be any corresponding results in the results table. </a:t>
            </a:r>
          </a:p>
          <a:p>
            <a:r>
              <a:rPr lang="en-IE" dirty="0"/>
              <a:t>This is because the FK relationship between the two tables is specified as RESTRICT on deletion. </a:t>
            </a:r>
          </a:p>
          <a:p>
            <a:r>
              <a:rPr lang="en-IE" dirty="0"/>
              <a:t>To overcome this the relationship should be set to CASCADE on deletion. This will cause the dependant results to be deleted. 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29000"/>
            <a:ext cx="6953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FBA3-0B7C-4563-93A4-71DF13B2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Escaping special characters in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BF36-6F07-43D3-800B-59DB1FD94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Note – it is always necessary to ‘escape’ special characters from any user input. </a:t>
            </a:r>
          </a:p>
          <a:p>
            <a:r>
              <a:rPr lang="en-IE" dirty="0"/>
              <a:t>This can be automatically done using a method provided by the </a:t>
            </a:r>
            <a:r>
              <a:rPr lang="en-IE" dirty="0" err="1"/>
              <a:t>MySQLi</a:t>
            </a:r>
            <a:r>
              <a:rPr lang="en-IE" dirty="0"/>
              <a:t> object ($</a:t>
            </a:r>
            <a:r>
              <a:rPr lang="en-IE" dirty="0" err="1"/>
              <a:t>db</a:t>
            </a:r>
            <a:r>
              <a:rPr lang="en-IE" dirty="0"/>
              <a:t>)</a:t>
            </a:r>
          </a:p>
          <a:p>
            <a:r>
              <a:rPr lang="en-IE" dirty="0"/>
              <a:t>The method is used when retrieving any user entered values in a form – see lines 161-166 in Modules Class for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CB016-8205-40ED-A629-4E6A4801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9" y="4767640"/>
            <a:ext cx="8503920" cy="11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8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/>
              <a:t>Learning Outcomes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You will be able to :</a:t>
            </a:r>
          </a:p>
          <a:p>
            <a:pPr lvl="1" eaLnBrk="1" hangingPunct="1">
              <a:defRPr/>
            </a:pPr>
            <a:r>
              <a:rPr lang="en-IE" dirty="0"/>
              <a:t>Implement CRUD operations in an MVC web application</a:t>
            </a:r>
          </a:p>
          <a:p>
            <a:pPr lvl="1">
              <a:defRPr/>
            </a:pPr>
            <a:endParaRPr lang="en-IE" dirty="0"/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D728-F0FC-4BAF-A9E4-4E19DAD1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F033-EF01-4053-9551-B32E5A1336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CRUD is an acronym representing the 4 basic operations between an application and database </a:t>
            </a:r>
            <a:r>
              <a:rPr lang="en-IE" dirty="0" err="1"/>
              <a:t>rccords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CREATE : Corresponds to SQL INSERT operations</a:t>
            </a:r>
          </a:p>
          <a:p>
            <a:pPr lvl="1"/>
            <a:r>
              <a:rPr lang="en-IE" dirty="0"/>
              <a:t>READ : Corresponds to SQL SELECT operations</a:t>
            </a:r>
          </a:p>
          <a:p>
            <a:pPr lvl="1"/>
            <a:r>
              <a:rPr lang="en-IE" dirty="0"/>
              <a:t>UPDATE : Corresponds to SQL UPDATE operations</a:t>
            </a:r>
          </a:p>
          <a:p>
            <a:pPr lvl="1"/>
            <a:r>
              <a:rPr lang="en-IE" dirty="0"/>
              <a:t>DELETE : Corresponds to SQL DELETE operations</a:t>
            </a:r>
          </a:p>
          <a:p>
            <a:r>
              <a:rPr lang="en-IE" dirty="0"/>
              <a:t>The MVC example code accompanying these lecture notes implement all 4 operations with regard to the MODULES table in the COLLEGE database</a:t>
            </a:r>
          </a:p>
        </p:txBody>
      </p:sp>
    </p:spTree>
    <p:extLst>
      <p:ext uri="{BB962C8B-B14F-4D97-AF65-F5344CB8AC3E}">
        <p14:creationId xmlns:p14="http://schemas.microsoft.com/office/powerpoint/2010/main" val="143096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Make sure your Apache server is running – check your XAMPP control panel</a:t>
            </a:r>
          </a:p>
          <a:p>
            <a:r>
              <a:rPr lang="en-IE" dirty="0"/>
              <a:t>In your </a:t>
            </a:r>
            <a:r>
              <a:rPr lang="en-IE" dirty="0" err="1"/>
              <a:t>htdocs</a:t>
            </a:r>
            <a:r>
              <a:rPr lang="en-IE" dirty="0"/>
              <a:t> folder make sure there is a  subfolder for this topic </a:t>
            </a:r>
          </a:p>
          <a:p>
            <a:r>
              <a:rPr lang="en-IE" dirty="0" err="1"/>
              <a:t>Eg</a:t>
            </a:r>
            <a:r>
              <a:rPr lang="en-IE" dirty="0"/>
              <a:t> ..C:/</a:t>
            </a:r>
            <a:r>
              <a:rPr lang="en-IE" dirty="0" err="1"/>
              <a:t>xampp</a:t>
            </a:r>
            <a:r>
              <a:rPr lang="en-IE" dirty="0"/>
              <a:t>/</a:t>
            </a:r>
            <a:r>
              <a:rPr lang="en-IE" dirty="0" err="1"/>
              <a:t>htdocs</a:t>
            </a:r>
            <a:r>
              <a:rPr lang="en-IE" dirty="0"/>
              <a:t>/K00999999/T02</a:t>
            </a:r>
          </a:p>
          <a:p>
            <a:r>
              <a:rPr lang="en-IE" dirty="0">
                <a:solidFill>
                  <a:srgbClr val="FF0000"/>
                </a:solidFill>
              </a:rPr>
              <a:t>Download and unzip the code for this lecture to this folder</a:t>
            </a:r>
          </a:p>
          <a:p>
            <a:r>
              <a:rPr lang="en-IE" dirty="0">
                <a:solidFill>
                  <a:srgbClr val="FF0000"/>
                </a:solidFill>
              </a:rPr>
              <a:t>Restore the database from the project /database folder</a:t>
            </a:r>
          </a:p>
          <a:p>
            <a:r>
              <a:rPr lang="en-IE" dirty="0">
                <a:solidFill>
                  <a:srgbClr val="FF0000"/>
                </a:solidFill>
              </a:rPr>
              <a:t>Start NETBEANS</a:t>
            </a:r>
          </a:p>
          <a:p>
            <a:r>
              <a:rPr lang="en-IE" dirty="0">
                <a:solidFill>
                  <a:srgbClr val="FF0000"/>
                </a:solidFill>
              </a:rPr>
              <a:t>Open the </a:t>
            </a:r>
            <a:r>
              <a:rPr lang="en-IE" dirty="0" err="1">
                <a:solidFill>
                  <a:srgbClr val="FF0000"/>
                </a:solidFill>
              </a:rPr>
              <a:t>netbeans</a:t>
            </a:r>
            <a:r>
              <a:rPr lang="en-IE" dirty="0">
                <a:solidFill>
                  <a:srgbClr val="FF0000"/>
                </a:solidFill>
              </a:rPr>
              <a:t> project for this lecture  at this location</a:t>
            </a:r>
          </a:p>
        </p:txBody>
      </p:sp>
    </p:spTree>
    <p:extLst>
      <p:ext uri="{BB962C8B-B14F-4D97-AF65-F5344CB8AC3E}">
        <p14:creationId xmlns:p14="http://schemas.microsoft.com/office/powerpoint/2010/main" val="263710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B570-A6AE-4F2A-8481-B95787A2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T02_L05_MODULES_ADD_EDIT_DELETE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72DB-2D8C-4146-8817-C86B0BD8A2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This MVC project has the following additional features versus earlier versions: </a:t>
            </a:r>
          </a:p>
          <a:p>
            <a:r>
              <a:rPr lang="en-IE" dirty="0"/>
              <a:t>The MODULES menu item has been modified to include 3 (dropdown) options: </a:t>
            </a:r>
          </a:p>
          <a:p>
            <a:r>
              <a:rPr lang="en-IE" dirty="0"/>
              <a:t>View/Edit : </a:t>
            </a:r>
          </a:p>
          <a:p>
            <a:pPr lvl="1"/>
            <a:r>
              <a:rPr lang="en-IE" dirty="0"/>
              <a:t>To allow a user to select one or ALL modules &amp; view associated data record (C</a:t>
            </a:r>
            <a:r>
              <a:rPr lang="en-IE" dirty="0">
                <a:solidFill>
                  <a:srgbClr val="FF0000"/>
                </a:solidFill>
              </a:rPr>
              <a:t>R</a:t>
            </a:r>
            <a:r>
              <a:rPr lang="en-IE" dirty="0"/>
              <a:t>UD)</a:t>
            </a:r>
          </a:p>
          <a:p>
            <a:pPr lvl="1"/>
            <a:r>
              <a:rPr lang="en-IE" dirty="0"/>
              <a:t>To allow a user (LECTURER) to select a module for editing (CR</a:t>
            </a:r>
            <a:r>
              <a:rPr lang="en-IE" dirty="0">
                <a:solidFill>
                  <a:srgbClr val="FF0000"/>
                </a:solidFill>
              </a:rPr>
              <a:t>U</a:t>
            </a:r>
            <a:r>
              <a:rPr lang="en-IE" dirty="0"/>
              <a:t>D)</a:t>
            </a:r>
          </a:p>
          <a:p>
            <a:r>
              <a:rPr lang="en-IE" dirty="0"/>
              <a:t>Add</a:t>
            </a:r>
          </a:p>
          <a:p>
            <a:pPr lvl="1"/>
            <a:r>
              <a:rPr lang="en-IE" dirty="0"/>
              <a:t>To allow a user (LECTURER)  to create a new module (</a:t>
            </a:r>
            <a:r>
              <a:rPr lang="en-IE" dirty="0">
                <a:solidFill>
                  <a:srgbClr val="FF0000"/>
                </a:solidFill>
              </a:rPr>
              <a:t>C</a:t>
            </a:r>
            <a:r>
              <a:rPr lang="en-IE" dirty="0"/>
              <a:t>RUD)</a:t>
            </a:r>
          </a:p>
          <a:p>
            <a:r>
              <a:rPr lang="en-IE" dirty="0"/>
              <a:t>Delete</a:t>
            </a:r>
          </a:p>
          <a:p>
            <a:pPr lvl="1"/>
            <a:r>
              <a:rPr lang="en-IE" dirty="0"/>
              <a:t>To allow a user (LECTURER) to delete a module (CRU</a:t>
            </a:r>
            <a:r>
              <a:rPr lang="en-IE" dirty="0">
                <a:solidFill>
                  <a:srgbClr val="FF0000"/>
                </a:solidFill>
              </a:rPr>
              <a:t>D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635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E84-B597-4BCA-9442-F1EED5E4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1D73-E292-450A-9C75-67CBF162B6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The following steps were carried out in order to implement the required functions. </a:t>
            </a:r>
          </a:p>
          <a:p>
            <a:r>
              <a:rPr lang="en-IE" dirty="0"/>
              <a:t>Navigation Class and Views: Modified to facilitate  new drop down menu items for modules. </a:t>
            </a:r>
          </a:p>
          <a:p>
            <a:r>
              <a:rPr lang="en-IE" dirty="0" err="1"/>
              <a:t>LecturerController</a:t>
            </a:r>
            <a:r>
              <a:rPr lang="en-IE" dirty="0"/>
              <a:t> Class – 4 new ‘handlers’ added for the new menu items (new </a:t>
            </a:r>
            <a:r>
              <a:rPr lang="en-IE" dirty="0" err="1"/>
              <a:t>pageIDs</a:t>
            </a:r>
            <a:r>
              <a:rPr lang="en-IE" dirty="0"/>
              <a:t>)</a:t>
            </a:r>
          </a:p>
          <a:p>
            <a:r>
              <a:rPr lang="en-IE" dirty="0"/>
              <a:t>Modules Class – Modified to handle each of the new </a:t>
            </a:r>
            <a:r>
              <a:rPr lang="en-IE" dirty="0" err="1"/>
              <a:t>pageIDs</a:t>
            </a:r>
            <a:r>
              <a:rPr lang="en-IE" dirty="0"/>
              <a:t> corresponding to the CRUD operations</a:t>
            </a:r>
          </a:p>
          <a:p>
            <a:r>
              <a:rPr lang="en-IE" dirty="0"/>
              <a:t>3 new forms were added to the forms/ folder</a:t>
            </a:r>
          </a:p>
          <a:p>
            <a:pPr lvl="1"/>
            <a:r>
              <a:rPr lang="en-IE" dirty="0"/>
              <a:t>form_modules_add.html</a:t>
            </a:r>
          </a:p>
          <a:p>
            <a:pPr lvl="1"/>
            <a:r>
              <a:rPr lang="en-IE" dirty="0"/>
              <a:t>form_modules_delete.html</a:t>
            </a:r>
          </a:p>
          <a:p>
            <a:pPr lvl="1"/>
            <a:r>
              <a:rPr lang="en-IE" dirty="0"/>
              <a:t>form_modules_select.html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15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E09C-C601-4A86-AD4D-A54D13FC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Class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972F-4430-49B2-B231-A206D3EEB7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Views modified to accept a string $</a:t>
            </a:r>
            <a:r>
              <a:rPr lang="en-IE" dirty="0" err="1"/>
              <a:t>menuNav</a:t>
            </a:r>
            <a:endParaRPr lang="en-IE" dirty="0"/>
          </a:p>
          <a:p>
            <a:r>
              <a:rPr lang="en-IE" dirty="0"/>
              <a:t>Navigation class modified to return a STRING containing menu options for the navbar. This was done to permit creation of a drop down menu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20F5D-EE8F-496B-87C6-CF41E27F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8" y="4184520"/>
            <a:ext cx="7864147" cy="17200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5A72C-5D5F-44FD-812E-6CFC4BE5ADDB}"/>
              </a:ext>
            </a:extLst>
          </p:cNvPr>
          <p:cNvCxnSpPr>
            <a:cxnSpLocks/>
          </p:cNvCxnSpPr>
          <p:nvPr/>
        </p:nvCxnSpPr>
        <p:spPr>
          <a:xfrm flipH="1">
            <a:off x="2552728" y="3284984"/>
            <a:ext cx="2451320" cy="72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41E4-BA8B-4DF5-A5FF-E539C0FC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New </a:t>
            </a:r>
            <a:r>
              <a:rPr lang="en-IE" dirty="0" err="1"/>
              <a:t>PageIDs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209-5F5F-463F-A968-8925384373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There are 4 new </a:t>
            </a:r>
            <a:r>
              <a:rPr lang="en-IE" dirty="0" err="1"/>
              <a:t>pageIDs</a:t>
            </a:r>
            <a:r>
              <a:rPr lang="en-IE" dirty="0"/>
              <a:t>. </a:t>
            </a:r>
          </a:p>
          <a:p>
            <a:r>
              <a:rPr lang="en-IE" dirty="0"/>
              <a:t>Shown below are the names of the new </a:t>
            </a:r>
            <a:r>
              <a:rPr lang="en-IE" dirty="0" err="1"/>
              <a:t>pageIDs</a:t>
            </a:r>
            <a:r>
              <a:rPr lang="en-IE" dirty="0"/>
              <a:t> and how a user selects them: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483CB-D2A5-4589-A354-F9294F85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78" y="3510352"/>
            <a:ext cx="6631212" cy="2163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AF7DB-CDBA-4081-A9A8-6FC1252FBF9F}"/>
              </a:ext>
            </a:extLst>
          </p:cNvPr>
          <p:cNvSpPr txBox="1"/>
          <p:nvPr/>
        </p:nvSpPr>
        <p:spPr>
          <a:xfrm>
            <a:off x="133957" y="3730633"/>
            <a:ext cx="183793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/>
              <a:t>modulesViewEdit</a:t>
            </a:r>
            <a:endParaRPr lang="en-I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2CF0F-5B20-442D-92DD-33ED2A4A341F}"/>
              </a:ext>
            </a:extLst>
          </p:cNvPr>
          <p:cNvSpPr txBox="1"/>
          <p:nvPr/>
        </p:nvSpPr>
        <p:spPr>
          <a:xfrm>
            <a:off x="133957" y="4222776"/>
            <a:ext cx="13644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IE" dirty="0" err="1"/>
              <a:t>modulesAdd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EE3DC-6370-4CFB-816C-5CFB1CCAE73E}"/>
              </a:ext>
            </a:extLst>
          </p:cNvPr>
          <p:cNvSpPr txBox="1"/>
          <p:nvPr/>
        </p:nvSpPr>
        <p:spPr>
          <a:xfrm>
            <a:off x="133957" y="4684008"/>
            <a:ext cx="156966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IE" dirty="0" err="1"/>
              <a:t>modulesDelete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20D72-D3F6-40EF-8157-51606F870BDC}"/>
              </a:ext>
            </a:extLst>
          </p:cNvPr>
          <p:cNvSpPr txBox="1"/>
          <p:nvPr/>
        </p:nvSpPr>
        <p:spPr>
          <a:xfrm>
            <a:off x="7020272" y="5942308"/>
            <a:ext cx="135165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IE" dirty="0" err="1"/>
              <a:t>modulesEdit</a:t>
            </a:r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A1917-D9FB-4BBB-A5BF-E337C2DB01D8}"/>
              </a:ext>
            </a:extLst>
          </p:cNvPr>
          <p:cNvCxnSpPr>
            <a:stCxn id="8" idx="0"/>
          </p:cNvCxnSpPr>
          <p:nvPr/>
        </p:nvCxnSpPr>
        <p:spPr>
          <a:xfrm flipV="1">
            <a:off x="7696098" y="5157192"/>
            <a:ext cx="332286" cy="78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6E9EFF-596E-4CDC-BC8E-CE72828D812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971896" y="3861048"/>
            <a:ext cx="2096048" cy="5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D177EE-9A70-41E9-924B-161B086B2DF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98433" y="4005064"/>
            <a:ext cx="2569511" cy="40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9175E-ADCF-4280-8AFE-043738E5FA87}"/>
              </a:ext>
            </a:extLst>
          </p:cNvPr>
          <p:cNvCxnSpPr>
            <a:cxnSpLocks/>
          </p:cNvCxnSpPr>
          <p:nvPr/>
        </p:nvCxnSpPr>
        <p:spPr>
          <a:xfrm flipV="1">
            <a:off x="1703617" y="4149080"/>
            <a:ext cx="2364327" cy="71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2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687E-F487-45C0-B7B7-A2E67B3E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err="1"/>
              <a:t>modulesViewEdit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59D2-3945-4AB7-993F-5FC23FBB45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When initially selected ($_POST[‘</a:t>
            </a:r>
            <a:r>
              <a:rPr lang="en-IE" sz="2400" dirty="0" err="1"/>
              <a:t>btn</a:t>
            </a:r>
            <a:r>
              <a:rPr lang="en-IE" sz="2400" dirty="0"/>
              <a:t>’] is NULL)</a:t>
            </a:r>
          </a:p>
          <a:p>
            <a:r>
              <a:rPr lang="en-IE" sz="2400" dirty="0"/>
              <a:t>The page presents the following form</a:t>
            </a:r>
          </a:p>
          <a:p>
            <a:r>
              <a:rPr lang="en-IE" sz="2400" dirty="0"/>
              <a:t>The user may </a:t>
            </a:r>
          </a:p>
          <a:p>
            <a:pPr lvl="1"/>
            <a:r>
              <a:rPr lang="en-IE" sz="1900" dirty="0"/>
              <a:t>enter a single module code and click VIEW SELECTED button</a:t>
            </a:r>
          </a:p>
          <a:p>
            <a:pPr lvl="1"/>
            <a:r>
              <a:rPr lang="en-IE" sz="1900" dirty="0"/>
              <a:t>OR click VIEW ALL button to see all modules in the modules table</a:t>
            </a:r>
          </a:p>
          <a:p>
            <a:endParaRPr lang="en-I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29260-C65F-47EF-BFF1-E1B9D587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813048"/>
            <a:ext cx="7628173" cy="215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233924-70AE-441A-9D1C-FC40D88ABDA2}"/>
              </a:ext>
            </a:extLst>
          </p:cNvPr>
          <p:cNvSpPr txBox="1"/>
          <p:nvPr/>
        </p:nvSpPr>
        <p:spPr>
          <a:xfrm>
            <a:off x="1043608" y="6105122"/>
            <a:ext cx="217239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IE" dirty="0" err="1"/>
              <a:t>form_modules_select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A7284-1BD1-46EF-B5D4-07FCC0A3BE70}"/>
              </a:ext>
            </a:extLst>
          </p:cNvPr>
          <p:cNvSpPr/>
          <p:nvPr/>
        </p:nvSpPr>
        <p:spPr>
          <a:xfrm>
            <a:off x="611560" y="4149080"/>
            <a:ext cx="3744416" cy="17281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DB02E-85E6-463A-80AD-D9C143EE09EC}"/>
              </a:ext>
            </a:extLst>
          </p:cNvPr>
          <p:cNvCxnSpPr>
            <a:stCxn id="5" idx="0"/>
          </p:cNvCxnSpPr>
          <p:nvPr/>
        </p:nvCxnSpPr>
        <p:spPr>
          <a:xfrm flipV="1">
            <a:off x="2129803" y="5877272"/>
            <a:ext cx="137941" cy="2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2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5997</TotalTime>
  <Words>880</Words>
  <Application>Microsoft Office PowerPoint</Application>
  <PresentationFormat>On-screen Show (4:3)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Georgia</vt:lpstr>
      <vt:lpstr>Times New Roman</vt:lpstr>
      <vt:lpstr>Wingdings</vt:lpstr>
      <vt:lpstr>Wingdings 2</vt:lpstr>
      <vt:lpstr>Civic</vt:lpstr>
      <vt:lpstr>Data Driven Systems</vt:lpstr>
      <vt:lpstr>Learning Outcomes</vt:lpstr>
      <vt:lpstr>CRUD</vt:lpstr>
      <vt:lpstr>Setup</vt:lpstr>
      <vt:lpstr>T02_L05_MODULES_ADD_EDIT_DELETE</vt:lpstr>
      <vt:lpstr>Implementation</vt:lpstr>
      <vt:lpstr>Navigation Class and Views</vt:lpstr>
      <vt:lpstr>New PageIDs</vt:lpstr>
      <vt:lpstr>modulesViewEdit</vt:lpstr>
      <vt:lpstr>modulesViewEdit</vt:lpstr>
      <vt:lpstr>modulesEdit</vt:lpstr>
      <vt:lpstr>modulesAdd</vt:lpstr>
      <vt:lpstr>modulesDelete</vt:lpstr>
      <vt:lpstr>Notes - DELETION restrictions</vt:lpstr>
      <vt:lpstr>Escaping special characters in 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109</cp:revision>
  <dcterms:created xsi:type="dcterms:W3CDTF">1601-01-01T00:00:00Z</dcterms:created>
  <dcterms:modified xsi:type="dcterms:W3CDTF">2019-03-23T17:15:44Z</dcterms:modified>
</cp:coreProperties>
</file>