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4443"/>
    <a:srgbClr val="3D3D3D"/>
    <a:srgbClr val="949493"/>
    <a:srgbClr val="352106"/>
    <a:srgbClr val="FFC62C"/>
    <a:srgbClr val="FCFCFC"/>
    <a:srgbClr val="5E3B0B"/>
    <a:srgbClr val="212721"/>
    <a:srgbClr val="BE9424"/>
    <a:srgbClr val="BC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B4330-B5E7-43BE-AE61-B9DBEA78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04228-BCCE-46B7-B266-C36C4C09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B7954-91A4-43D4-8DFE-3D7C6838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85CA0-913E-413B-AF49-1D2FF0FC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A82D2-DF2E-4BA6-B63B-2FA750E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9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4BB39-59FB-4427-B719-07A9278E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E30370-69AE-43B8-B9D0-C6271D5C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42A73-88FB-46F1-94A6-7B98EE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9BD01-5050-4482-AFC2-83821ACC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8BC92-0034-44A8-8A5B-E5114F7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891FD-C2AF-44E1-8C55-EEF0880E7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D06BF-F8AE-44E9-BAD3-AA150323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D6A39-3267-4BD8-A8C2-42435401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0F569-3B3D-427D-9CB5-A5A99CE7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DDEB8-55D6-4FF6-9820-20620E6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3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56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58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234FD-0791-41DA-AD71-6794851F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FE3C4-55E3-441C-8E41-F8FD0A3D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06592-566A-4A48-A8E4-F3918DD8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EDF73-0D17-41CE-AD5B-61541359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DCD24-0C02-4D4F-97F7-87AB8451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08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B2A7A-4444-4387-A9F9-CADDEE2B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A1A6C-D32D-420E-9039-8957ACEB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36455-9F07-478F-82C9-82297090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E0FE2-9B0B-4BFE-9286-416FC63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F78AB-862E-45EF-A3AA-73E37CCB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7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390A-837A-44B9-B8FA-6F837FD9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E6487-CE79-4A51-84CE-D20FD96B7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BEFF0-0A27-4517-A3F6-ECEB6FB3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80008-EF5D-45EB-B4CE-398CB30B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7076C-41FD-47F7-9D3E-E4CF74A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0459A-CDC5-4EC3-9C76-15F458E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2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D7DE8-010F-4A19-A5A0-119FF07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54318-68CB-47F4-A5C1-FE9709DA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127210-F3F0-40A2-9389-C17893F4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A2FB22-E82A-4846-A321-7A9AF0002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1C3AA5-7121-4D0B-95EB-C2B62116A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606528-3D66-4140-B4CB-AAC07512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164690-2740-4A1F-A421-4F6E3779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A47030-2233-4B70-B3DD-89B74BE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0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FC57E-8473-4F37-8764-07D29C6C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8F237E-538F-408D-833E-EAF180C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43E6D8-48D6-4D46-9FF5-78BBEAC3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D5E8B3-6B46-4562-B478-02408061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C05233-D2F7-40BE-ADE8-FCC09099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3FAFBD-F901-40D4-96F1-B5D24694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50E934-3CEE-4941-A93C-1927312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3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7AC24-7D14-413C-AE4C-8BE9677E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B26CF-820C-4E08-BB42-E01EC669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1AF10-23B6-46FC-8149-45E5824B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16510-9CE0-4FA3-BA6C-9DF57C45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21BFD9-7CB4-4922-831D-55E7A3CB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E6B32-CB8F-4ECC-865D-E03B34B0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17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377C0-6D18-4A65-B0FD-4C82643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F6F757-06AA-41E9-B02F-6CD54F10A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E9F9A-768A-42DF-B758-CFB4EFC6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41BFA-D1BF-4F5F-8CCB-FEC81743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C02E1-22DB-414A-9FF4-26AEB99D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A3B62-7D07-4849-97C4-E467493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4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EDDB7-9754-42D0-B3DF-32CB0777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3B75A-C668-48DA-B0A1-7536341B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C70399-1E54-46C2-8906-91E28BF4D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51F1-CAE1-4534-A9E0-23F0FB689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2C3E7-393A-4177-8D21-96C0E12B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hyperlink" Target="http://www.zent.cash/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.cash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www.zent.cash/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ent.cash/bra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.cash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.cash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zent.cas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.cash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97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2385937" y="1835731"/>
            <a:ext cx="4343400" cy="1430042"/>
          </a:xfrm>
          <a:custGeom>
            <a:avLst/>
            <a:gdLst/>
            <a:ahLst/>
            <a:cxnLst/>
            <a:rect l="l" t="t" r="r" b="b"/>
            <a:pathLst>
              <a:path w="4091940" h="1175385">
                <a:moveTo>
                  <a:pt x="0" y="0"/>
                </a:moveTo>
                <a:lnTo>
                  <a:pt x="4091939" y="0"/>
                </a:lnTo>
                <a:lnTo>
                  <a:pt x="4091939" y="1175004"/>
                </a:lnTo>
                <a:lnTo>
                  <a:pt x="0" y="1175004"/>
                </a:lnTo>
                <a:lnTo>
                  <a:pt x="0" y="0"/>
                </a:lnTo>
                <a:close/>
              </a:path>
            </a:pathLst>
          </a:custGeom>
          <a:solidFill>
            <a:srgbClr val="BC9022">
              <a:alpha val="59999"/>
            </a:srgbClr>
          </a:solidFill>
          <a:effectLst>
            <a:softEdge rad="12700"/>
          </a:effectLst>
          <a:scene3d>
            <a:camera prst="orthographicFront"/>
            <a:lightRig rig="threePt" dir="t"/>
          </a:scene3d>
          <a:sp3d extrusionH="76200" contourW="25400">
            <a:bevelT/>
            <a:extrusionClr>
              <a:srgbClr val="FFFF00"/>
            </a:extrusionClr>
            <a:contourClr>
              <a:srgbClr val="FFC000"/>
            </a:contourClr>
          </a:sp3d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C29A68C-A10E-47E9-8B77-1C729EA4AA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0"/>
          <a:stretch/>
        </p:blipFill>
        <p:spPr>
          <a:xfrm>
            <a:off x="3505200" y="1885950"/>
            <a:ext cx="3095789" cy="1102004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02532" y="2748914"/>
            <a:ext cx="3143250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s-ES" sz="2000" dirty="0">
                <a:latin typeface="Playfair Display SC" panose="00000800000000000000" pitchFamily="2" charset="0"/>
              </a:rPr>
              <a:t>BRAND  GUIDELINES</a:t>
            </a:r>
            <a:endParaRPr sz="2000" dirty="0">
              <a:latin typeface="Playfair Display SC" panose="00000800000000000000" pitchFamily="2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018093A0-2F36-4ED7-9678-DD8143DB63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10" y="1835730"/>
            <a:ext cx="1112564" cy="1202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93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5B7B5"/>
                </a:solidFill>
                <a:latin typeface="Verdana"/>
                <a:cs typeface="Verdana"/>
              </a:rPr>
              <a:t>BRAND</a:t>
            </a:r>
            <a:r>
              <a:rPr sz="900" spc="25" dirty="0">
                <a:solidFill>
                  <a:srgbClr val="B5B7B5"/>
                </a:solidFill>
                <a:latin typeface="Verdana"/>
                <a:cs typeface="Verdana"/>
              </a:rPr>
              <a:t> 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1529" y="254000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B5B7B5"/>
                </a:solidFill>
                <a:latin typeface="Verdana"/>
                <a:cs typeface="Verdana"/>
              </a:rPr>
              <a:t>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2856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5" dirty="0">
                <a:solidFill>
                  <a:srgbClr val="BC9022"/>
                </a:solidFill>
                <a:latin typeface="Arial"/>
                <a:cs typeface="Arial"/>
              </a:rPr>
              <a:t>SAFETY</a:t>
            </a:r>
            <a:r>
              <a:rPr sz="3000" b="1" spc="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BC9022"/>
                </a:solidFill>
                <a:latin typeface="Arial"/>
                <a:cs typeface="Arial"/>
              </a:rPr>
              <a:t>ZONE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700" y="1575303"/>
            <a:ext cx="438277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safe </a:t>
            </a:r>
            <a:r>
              <a:rPr sz="1500" spc="-35" dirty="0">
                <a:solidFill>
                  <a:srgbClr val="212621"/>
                </a:solidFill>
                <a:latin typeface="Microsoft Sans Serif"/>
                <a:cs typeface="Microsoft Sans Serif"/>
              </a:rPr>
              <a:t>zone </a:t>
            </a:r>
            <a:r>
              <a:rPr sz="1500" spc="20" dirty="0">
                <a:solidFill>
                  <a:srgbClr val="212621"/>
                </a:solidFill>
                <a:latin typeface="Microsoft Sans Serif"/>
                <a:cs typeface="Microsoft Sans Serif"/>
              </a:rPr>
              <a:t>for </a:t>
            </a:r>
            <a:r>
              <a:rPr sz="1500" spc="-45" dirty="0">
                <a:solidFill>
                  <a:srgbClr val="212621"/>
                </a:solidFill>
                <a:latin typeface="Microsoft Sans Serif"/>
                <a:cs typeface="Microsoft Sans Serif"/>
              </a:rPr>
              <a:t>every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logo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version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represented  </a:t>
            </a:r>
            <a:r>
              <a:rPr sz="1500" spc="-35" dirty="0">
                <a:solidFill>
                  <a:srgbClr val="212621"/>
                </a:solidFill>
                <a:latin typeface="Microsoft Sans Serif"/>
                <a:cs typeface="Microsoft Sans Serif"/>
              </a:rPr>
              <a:t>by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height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central 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hexagon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in</a:t>
            </a:r>
            <a:r>
              <a:rPr sz="1500" spc="-235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symbol.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500" spc="60" dirty="0">
                <a:solidFill>
                  <a:srgbClr val="212621"/>
                </a:solidFill>
                <a:latin typeface="Gill Sans MT"/>
                <a:cs typeface="Gill Sans MT"/>
              </a:rPr>
              <a:t>Necessary </a:t>
            </a:r>
            <a:r>
              <a:rPr sz="1500" spc="40" dirty="0">
                <a:solidFill>
                  <a:srgbClr val="212621"/>
                </a:solidFill>
                <a:latin typeface="Gill Sans MT"/>
                <a:cs typeface="Gill Sans MT"/>
              </a:rPr>
              <a:t>clear </a:t>
            </a:r>
            <a:r>
              <a:rPr sz="1500" spc="110" dirty="0">
                <a:solidFill>
                  <a:srgbClr val="212621"/>
                </a:solidFill>
                <a:latin typeface="Gill Sans MT"/>
                <a:cs typeface="Gill Sans MT"/>
              </a:rPr>
              <a:t>space </a:t>
            </a:r>
            <a:r>
              <a:rPr sz="1500" spc="85" dirty="0">
                <a:solidFill>
                  <a:srgbClr val="212621"/>
                </a:solidFill>
                <a:latin typeface="Gill Sans MT"/>
                <a:cs typeface="Gill Sans MT"/>
              </a:rPr>
              <a:t>is </a:t>
            </a:r>
            <a:r>
              <a:rPr sz="1500" spc="20" dirty="0">
                <a:solidFill>
                  <a:srgbClr val="212621"/>
                </a:solidFill>
                <a:latin typeface="Gill Sans MT"/>
                <a:cs typeface="Gill Sans MT"/>
              </a:rPr>
              <a:t>built </a:t>
            </a:r>
            <a:r>
              <a:rPr sz="1500" spc="5" dirty="0">
                <a:solidFill>
                  <a:srgbClr val="212621"/>
                </a:solidFill>
                <a:latin typeface="Gill Sans MT"/>
                <a:cs typeface="Gill Sans MT"/>
              </a:rPr>
              <a:t>into </a:t>
            </a:r>
            <a:r>
              <a:rPr sz="1500" spc="30" dirty="0">
                <a:solidFill>
                  <a:srgbClr val="212621"/>
                </a:solidFill>
                <a:latin typeface="Gill Sans MT"/>
                <a:cs typeface="Gill Sans MT"/>
              </a:rPr>
              <a:t>the </a:t>
            </a:r>
            <a:r>
              <a:rPr sz="1500" spc="10" dirty="0">
                <a:solidFill>
                  <a:srgbClr val="212621"/>
                </a:solidFill>
                <a:latin typeface="Gill Sans MT"/>
                <a:cs typeface="Gill Sans MT"/>
              </a:rPr>
              <a:t>core</a:t>
            </a:r>
            <a:r>
              <a:rPr sz="1500" spc="125" dirty="0">
                <a:solidFill>
                  <a:srgbClr val="212621"/>
                </a:solidFill>
                <a:latin typeface="Gill Sans MT"/>
                <a:cs typeface="Gill Sans MT"/>
              </a:rPr>
              <a:t> </a:t>
            </a:r>
            <a:r>
              <a:rPr sz="1500" spc="50" dirty="0">
                <a:solidFill>
                  <a:srgbClr val="212621"/>
                </a:solidFill>
                <a:latin typeface="Gill Sans MT"/>
                <a:cs typeface="Gill Sans MT"/>
              </a:rPr>
              <a:t>files.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3686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4466" y="1097280"/>
            <a:ext cx="2506345" cy="493395"/>
          </a:xfrm>
          <a:custGeom>
            <a:avLst/>
            <a:gdLst/>
            <a:ahLst/>
            <a:cxnLst/>
            <a:rect l="l" t="t" r="r" b="b"/>
            <a:pathLst>
              <a:path w="2506345" h="493394">
                <a:moveTo>
                  <a:pt x="242992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16610"/>
                </a:lnTo>
                <a:lnTo>
                  <a:pt x="1190" y="460663"/>
                </a:lnTo>
                <a:lnTo>
                  <a:pt x="9525" y="483285"/>
                </a:lnTo>
                <a:lnTo>
                  <a:pt x="32146" y="491620"/>
                </a:lnTo>
                <a:lnTo>
                  <a:pt x="76200" y="492810"/>
                </a:lnTo>
                <a:lnTo>
                  <a:pt x="2429929" y="492810"/>
                </a:lnTo>
                <a:lnTo>
                  <a:pt x="2473982" y="491620"/>
                </a:lnTo>
                <a:lnTo>
                  <a:pt x="2496604" y="483285"/>
                </a:lnTo>
                <a:lnTo>
                  <a:pt x="2504938" y="460663"/>
                </a:lnTo>
                <a:lnTo>
                  <a:pt x="2506129" y="416610"/>
                </a:lnTo>
                <a:lnTo>
                  <a:pt x="2506129" y="76200"/>
                </a:lnTo>
                <a:lnTo>
                  <a:pt x="2504938" y="32146"/>
                </a:lnTo>
                <a:lnTo>
                  <a:pt x="2496604" y="9525"/>
                </a:lnTo>
                <a:lnTo>
                  <a:pt x="2473982" y="1190"/>
                </a:lnTo>
                <a:lnTo>
                  <a:pt x="2429929" y="0"/>
                </a:lnTo>
                <a:close/>
              </a:path>
            </a:pathLst>
          </a:custGeom>
          <a:solidFill>
            <a:srgbClr val="E8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5207" y="952500"/>
            <a:ext cx="164642" cy="144779"/>
          </a:xfrm>
          <a:prstGeom prst="rect">
            <a:avLst/>
          </a:prstGeom>
          <a:solidFill>
            <a:srgbClr val="BC9022">
              <a:alpha val="3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10600" y="1261357"/>
            <a:ext cx="144780" cy="165100"/>
          </a:xfrm>
          <a:custGeom>
            <a:avLst/>
            <a:gdLst/>
            <a:ahLst/>
            <a:cxnLst/>
            <a:rect l="l" t="t" r="r" b="b"/>
            <a:pathLst>
              <a:path w="144779" h="165100">
                <a:moveTo>
                  <a:pt x="75679" y="0"/>
                </a:moveTo>
                <a:lnTo>
                  <a:pt x="69100" y="0"/>
                </a:lnTo>
                <a:lnTo>
                  <a:pt x="3289" y="37998"/>
                </a:lnTo>
                <a:lnTo>
                  <a:pt x="0" y="43700"/>
                </a:lnTo>
                <a:lnTo>
                  <a:pt x="0" y="120954"/>
                </a:lnTo>
                <a:lnTo>
                  <a:pt x="3289" y="126657"/>
                </a:lnTo>
                <a:lnTo>
                  <a:pt x="69100" y="164642"/>
                </a:lnTo>
                <a:lnTo>
                  <a:pt x="75679" y="164642"/>
                </a:lnTo>
                <a:lnTo>
                  <a:pt x="141490" y="126657"/>
                </a:lnTo>
                <a:lnTo>
                  <a:pt x="144780" y="120954"/>
                </a:lnTo>
                <a:lnTo>
                  <a:pt x="144780" y="43700"/>
                </a:lnTo>
                <a:lnTo>
                  <a:pt x="141490" y="37998"/>
                </a:lnTo>
                <a:lnTo>
                  <a:pt x="75679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59687" y="1261357"/>
            <a:ext cx="144780" cy="165100"/>
          </a:xfrm>
          <a:custGeom>
            <a:avLst/>
            <a:gdLst/>
            <a:ahLst/>
            <a:cxnLst/>
            <a:rect l="l" t="t" r="r" b="b"/>
            <a:pathLst>
              <a:path w="144779" h="165100">
                <a:moveTo>
                  <a:pt x="75679" y="0"/>
                </a:moveTo>
                <a:lnTo>
                  <a:pt x="69100" y="0"/>
                </a:lnTo>
                <a:lnTo>
                  <a:pt x="3289" y="37998"/>
                </a:lnTo>
                <a:lnTo>
                  <a:pt x="0" y="43700"/>
                </a:lnTo>
                <a:lnTo>
                  <a:pt x="0" y="120954"/>
                </a:lnTo>
                <a:lnTo>
                  <a:pt x="3289" y="126657"/>
                </a:lnTo>
                <a:lnTo>
                  <a:pt x="69100" y="164642"/>
                </a:lnTo>
                <a:lnTo>
                  <a:pt x="75679" y="164642"/>
                </a:lnTo>
                <a:lnTo>
                  <a:pt x="141490" y="126657"/>
                </a:lnTo>
                <a:lnTo>
                  <a:pt x="144780" y="120954"/>
                </a:lnTo>
                <a:lnTo>
                  <a:pt x="144780" y="43700"/>
                </a:lnTo>
                <a:lnTo>
                  <a:pt x="141490" y="37998"/>
                </a:lnTo>
                <a:lnTo>
                  <a:pt x="75679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75207" y="1590085"/>
            <a:ext cx="164642" cy="144779"/>
          </a:xfrm>
          <a:prstGeom prst="rect">
            <a:avLst/>
          </a:prstGeom>
          <a:solidFill>
            <a:srgbClr val="BC9022">
              <a:alpha val="26000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srgbClr val="BC9022"/>
              </a:solidFill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58431" y="2789101"/>
            <a:ext cx="780415" cy="972185"/>
          </a:xfrm>
          <a:custGeom>
            <a:avLst/>
            <a:gdLst/>
            <a:ahLst/>
            <a:cxnLst/>
            <a:rect l="l" t="t" r="r" b="b"/>
            <a:pathLst>
              <a:path w="780415" h="972185">
                <a:moveTo>
                  <a:pt x="703681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95413"/>
                </a:lnTo>
                <a:lnTo>
                  <a:pt x="1190" y="939466"/>
                </a:lnTo>
                <a:lnTo>
                  <a:pt x="9525" y="962088"/>
                </a:lnTo>
                <a:lnTo>
                  <a:pt x="32146" y="970422"/>
                </a:lnTo>
                <a:lnTo>
                  <a:pt x="76200" y="971613"/>
                </a:lnTo>
                <a:lnTo>
                  <a:pt x="703681" y="971613"/>
                </a:lnTo>
                <a:lnTo>
                  <a:pt x="747734" y="970422"/>
                </a:lnTo>
                <a:lnTo>
                  <a:pt x="770356" y="962088"/>
                </a:lnTo>
                <a:lnTo>
                  <a:pt x="778690" y="939466"/>
                </a:lnTo>
                <a:lnTo>
                  <a:pt x="779881" y="895413"/>
                </a:lnTo>
                <a:lnTo>
                  <a:pt x="779881" y="76200"/>
                </a:lnTo>
                <a:lnTo>
                  <a:pt x="778690" y="32146"/>
                </a:lnTo>
                <a:lnTo>
                  <a:pt x="770356" y="9525"/>
                </a:lnTo>
                <a:lnTo>
                  <a:pt x="747734" y="1190"/>
                </a:lnTo>
                <a:lnTo>
                  <a:pt x="703681" y="0"/>
                </a:lnTo>
                <a:close/>
              </a:path>
            </a:pathLst>
          </a:custGeom>
          <a:solidFill>
            <a:srgbClr val="E8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88024" y="2504443"/>
            <a:ext cx="321310" cy="285115"/>
          </a:xfrm>
          <a:custGeom>
            <a:avLst/>
            <a:gdLst/>
            <a:ahLst/>
            <a:cxnLst/>
            <a:rect l="l" t="t" r="r" b="b"/>
            <a:pathLst>
              <a:path w="321309" h="285114">
                <a:moveTo>
                  <a:pt x="224148" y="0"/>
                </a:moveTo>
                <a:lnTo>
                  <a:pt x="96539" y="0"/>
                </a:lnTo>
                <a:lnTo>
                  <a:pt x="87672" y="1176"/>
                </a:lnTo>
                <a:lnTo>
                  <a:pt x="4552" y="125336"/>
                </a:lnTo>
                <a:lnTo>
                  <a:pt x="0" y="142328"/>
                </a:lnTo>
                <a:lnTo>
                  <a:pt x="1138" y="151053"/>
                </a:lnTo>
                <a:lnTo>
                  <a:pt x="67113" y="267665"/>
                </a:lnTo>
                <a:lnTo>
                  <a:pt x="96539" y="284657"/>
                </a:lnTo>
                <a:lnTo>
                  <a:pt x="224148" y="284657"/>
                </a:lnTo>
                <a:lnTo>
                  <a:pt x="316134" y="159321"/>
                </a:lnTo>
                <a:lnTo>
                  <a:pt x="320687" y="142328"/>
                </a:lnTo>
                <a:lnTo>
                  <a:pt x="319549" y="133604"/>
                </a:lnTo>
                <a:lnTo>
                  <a:pt x="253574" y="16992"/>
                </a:lnTo>
                <a:lnTo>
                  <a:pt x="22414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8024" y="3760711"/>
            <a:ext cx="321310" cy="285115"/>
          </a:xfrm>
          <a:custGeom>
            <a:avLst/>
            <a:gdLst/>
            <a:ahLst/>
            <a:cxnLst/>
            <a:rect l="l" t="t" r="r" b="b"/>
            <a:pathLst>
              <a:path w="321309" h="285114">
                <a:moveTo>
                  <a:pt x="224148" y="0"/>
                </a:moveTo>
                <a:lnTo>
                  <a:pt x="96539" y="0"/>
                </a:lnTo>
                <a:lnTo>
                  <a:pt x="87672" y="1176"/>
                </a:lnTo>
                <a:lnTo>
                  <a:pt x="4552" y="125336"/>
                </a:lnTo>
                <a:lnTo>
                  <a:pt x="0" y="142328"/>
                </a:lnTo>
                <a:lnTo>
                  <a:pt x="1138" y="151053"/>
                </a:lnTo>
                <a:lnTo>
                  <a:pt x="67113" y="267665"/>
                </a:lnTo>
                <a:lnTo>
                  <a:pt x="96539" y="284657"/>
                </a:lnTo>
                <a:lnTo>
                  <a:pt x="224148" y="284657"/>
                </a:lnTo>
                <a:lnTo>
                  <a:pt x="316134" y="159321"/>
                </a:lnTo>
                <a:lnTo>
                  <a:pt x="320687" y="142328"/>
                </a:lnTo>
                <a:lnTo>
                  <a:pt x="319549" y="133603"/>
                </a:lnTo>
                <a:lnTo>
                  <a:pt x="253574" y="16992"/>
                </a:lnTo>
                <a:lnTo>
                  <a:pt x="22414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73773" y="3114564"/>
            <a:ext cx="285115" cy="321310"/>
          </a:xfrm>
          <a:custGeom>
            <a:avLst/>
            <a:gdLst/>
            <a:ahLst/>
            <a:cxnLst/>
            <a:rect l="l" t="t" r="r" b="b"/>
            <a:pathLst>
              <a:path w="285114" h="321310">
                <a:moveTo>
                  <a:pt x="142328" y="0"/>
                </a:moveTo>
                <a:lnTo>
                  <a:pt x="16992" y="67113"/>
                </a:lnTo>
                <a:lnTo>
                  <a:pt x="0" y="96539"/>
                </a:lnTo>
                <a:lnTo>
                  <a:pt x="0" y="224148"/>
                </a:lnTo>
                <a:lnTo>
                  <a:pt x="125336" y="316134"/>
                </a:lnTo>
                <a:lnTo>
                  <a:pt x="142328" y="320687"/>
                </a:lnTo>
                <a:lnTo>
                  <a:pt x="151053" y="319549"/>
                </a:lnTo>
                <a:lnTo>
                  <a:pt x="267665" y="253574"/>
                </a:lnTo>
                <a:lnTo>
                  <a:pt x="284657" y="224148"/>
                </a:lnTo>
                <a:lnTo>
                  <a:pt x="284657" y="96539"/>
                </a:lnTo>
                <a:lnTo>
                  <a:pt x="159321" y="4552"/>
                </a:lnTo>
                <a:lnTo>
                  <a:pt x="14232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2962" y="2643470"/>
            <a:ext cx="1287780" cy="1263015"/>
          </a:xfrm>
          <a:custGeom>
            <a:avLst/>
            <a:gdLst/>
            <a:ahLst/>
            <a:cxnLst/>
            <a:rect l="l" t="t" r="r" b="b"/>
            <a:pathLst>
              <a:path w="1287779" h="1263014">
                <a:moveTo>
                  <a:pt x="121144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186675"/>
                </a:lnTo>
                <a:lnTo>
                  <a:pt x="1190" y="1230728"/>
                </a:lnTo>
                <a:lnTo>
                  <a:pt x="9525" y="1253350"/>
                </a:lnTo>
                <a:lnTo>
                  <a:pt x="32146" y="1261684"/>
                </a:lnTo>
                <a:lnTo>
                  <a:pt x="76200" y="1262875"/>
                </a:lnTo>
                <a:lnTo>
                  <a:pt x="1211440" y="1262875"/>
                </a:lnTo>
                <a:lnTo>
                  <a:pt x="1255493" y="1261684"/>
                </a:lnTo>
                <a:lnTo>
                  <a:pt x="1278115" y="1253350"/>
                </a:lnTo>
                <a:lnTo>
                  <a:pt x="1286449" y="1230728"/>
                </a:lnTo>
                <a:lnTo>
                  <a:pt x="1287640" y="1186675"/>
                </a:lnTo>
                <a:lnTo>
                  <a:pt x="1287640" y="76200"/>
                </a:lnTo>
                <a:lnTo>
                  <a:pt x="1286449" y="32146"/>
                </a:lnTo>
                <a:lnTo>
                  <a:pt x="1278115" y="9525"/>
                </a:lnTo>
                <a:lnTo>
                  <a:pt x="1255493" y="1190"/>
                </a:lnTo>
                <a:lnTo>
                  <a:pt x="1211440" y="0"/>
                </a:lnTo>
                <a:close/>
              </a:path>
            </a:pathLst>
          </a:custGeom>
          <a:solidFill>
            <a:srgbClr val="E8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801145" y="3906342"/>
            <a:ext cx="321310" cy="285115"/>
          </a:xfrm>
          <a:custGeom>
            <a:avLst/>
            <a:gdLst/>
            <a:ahLst/>
            <a:cxnLst/>
            <a:rect l="l" t="t" r="r" b="b"/>
            <a:pathLst>
              <a:path w="321309" h="285114">
                <a:moveTo>
                  <a:pt x="224148" y="0"/>
                </a:moveTo>
                <a:lnTo>
                  <a:pt x="96539" y="0"/>
                </a:lnTo>
                <a:lnTo>
                  <a:pt x="87672" y="1176"/>
                </a:lnTo>
                <a:lnTo>
                  <a:pt x="4552" y="125336"/>
                </a:lnTo>
                <a:lnTo>
                  <a:pt x="0" y="142328"/>
                </a:lnTo>
                <a:lnTo>
                  <a:pt x="1138" y="151053"/>
                </a:lnTo>
                <a:lnTo>
                  <a:pt x="67113" y="267665"/>
                </a:lnTo>
                <a:lnTo>
                  <a:pt x="96539" y="284657"/>
                </a:lnTo>
                <a:lnTo>
                  <a:pt x="224148" y="284657"/>
                </a:lnTo>
                <a:lnTo>
                  <a:pt x="316134" y="159321"/>
                </a:lnTo>
                <a:lnTo>
                  <a:pt x="320687" y="142328"/>
                </a:lnTo>
                <a:lnTo>
                  <a:pt x="319549" y="133603"/>
                </a:lnTo>
                <a:lnTo>
                  <a:pt x="253574" y="16992"/>
                </a:lnTo>
                <a:lnTo>
                  <a:pt x="22414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01145" y="2358812"/>
            <a:ext cx="321310" cy="285115"/>
          </a:xfrm>
          <a:custGeom>
            <a:avLst/>
            <a:gdLst/>
            <a:ahLst/>
            <a:cxnLst/>
            <a:rect l="l" t="t" r="r" b="b"/>
            <a:pathLst>
              <a:path w="321309" h="285114">
                <a:moveTo>
                  <a:pt x="224148" y="0"/>
                </a:moveTo>
                <a:lnTo>
                  <a:pt x="96539" y="0"/>
                </a:lnTo>
                <a:lnTo>
                  <a:pt x="87672" y="1176"/>
                </a:lnTo>
                <a:lnTo>
                  <a:pt x="4552" y="125336"/>
                </a:lnTo>
                <a:lnTo>
                  <a:pt x="0" y="142328"/>
                </a:lnTo>
                <a:lnTo>
                  <a:pt x="1138" y="151053"/>
                </a:lnTo>
                <a:lnTo>
                  <a:pt x="67113" y="267665"/>
                </a:lnTo>
                <a:lnTo>
                  <a:pt x="96539" y="284657"/>
                </a:lnTo>
                <a:lnTo>
                  <a:pt x="224148" y="284657"/>
                </a:lnTo>
                <a:lnTo>
                  <a:pt x="316134" y="159321"/>
                </a:lnTo>
                <a:lnTo>
                  <a:pt x="320687" y="142328"/>
                </a:lnTo>
                <a:lnTo>
                  <a:pt x="319549" y="133604"/>
                </a:lnTo>
                <a:lnTo>
                  <a:pt x="253574" y="16992"/>
                </a:lnTo>
                <a:lnTo>
                  <a:pt x="22414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38304" y="3114564"/>
            <a:ext cx="285115" cy="321310"/>
          </a:xfrm>
          <a:custGeom>
            <a:avLst/>
            <a:gdLst/>
            <a:ahLst/>
            <a:cxnLst/>
            <a:rect l="l" t="t" r="r" b="b"/>
            <a:pathLst>
              <a:path w="285115" h="321310">
                <a:moveTo>
                  <a:pt x="142328" y="0"/>
                </a:moveTo>
                <a:lnTo>
                  <a:pt x="16992" y="67113"/>
                </a:lnTo>
                <a:lnTo>
                  <a:pt x="0" y="96539"/>
                </a:lnTo>
                <a:lnTo>
                  <a:pt x="0" y="224148"/>
                </a:lnTo>
                <a:lnTo>
                  <a:pt x="125336" y="316134"/>
                </a:lnTo>
                <a:lnTo>
                  <a:pt x="142328" y="320687"/>
                </a:lnTo>
                <a:lnTo>
                  <a:pt x="151053" y="319549"/>
                </a:lnTo>
                <a:lnTo>
                  <a:pt x="267665" y="253574"/>
                </a:lnTo>
                <a:lnTo>
                  <a:pt x="284657" y="224148"/>
                </a:lnTo>
                <a:lnTo>
                  <a:pt x="284657" y="96539"/>
                </a:lnTo>
                <a:lnTo>
                  <a:pt x="159321" y="4552"/>
                </a:lnTo>
                <a:lnTo>
                  <a:pt x="142328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610603" y="3115932"/>
            <a:ext cx="284480" cy="320675"/>
          </a:xfrm>
          <a:custGeom>
            <a:avLst/>
            <a:gdLst/>
            <a:ahLst/>
            <a:cxnLst/>
            <a:rect l="l" t="t" r="r" b="b"/>
            <a:pathLst>
              <a:path w="284479" h="320675">
                <a:moveTo>
                  <a:pt x="142143" y="0"/>
                </a:moveTo>
                <a:lnTo>
                  <a:pt x="16967" y="67014"/>
                </a:lnTo>
                <a:lnTo>
                  <a:pt x="0" y="96415"/>
                </a:lnTo>
                <a:lnTo>
                  <a:pt x="0" y="223859"/>
                </a:lnTo>
                <a:lnTo>
                  <a:pt x="125171" y="315718"/>
                </a:lnTo>
                <a:lnTo>
                  <a:pt x="142143" y="320271"/>
                </a:lnTo>
                <a:lnTo>
                  <a:pt x="150854" y="319133"/>
                </a:lnTo>
                <a:lnTo>
                  <a:pt x="267322" y="253247"/>
                </a:lnTo>
                <a:lnTo>
                  <a:pt x="284289" y="223859"/>
                </a:lnTo>
                <a:lnTo>
                  <a:pt x="284289" y="96415"/>
                </a:lnTo>
                <a:lnTo>
                  <a:pt x="159105" y="4543"/>
                </a:lnTo>
                <a:lnTo>
                  <a:pt x="142143" y="0"/>
                </a:lnTo>
                <a:close/>
              </a:path>
            </a:pathLst>
          </a:custGeom>
          <a:solidFill>
            <a:srgbClr val="BC9022">
              <a:alpha val="3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EFDAF616-7D6E-437D-9F06-07B79D586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62A51F28-36E4-4717-A47B-984D0C57B9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58" y="989255"/>
            <a:ext cx="2540542" cy="71018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B934EA32-83FE-405A-AF99-12D5EACBF4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49" y="2744014"/>
            <a:ext cx="1062242" cy="10622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B2E263-D8FF-4102-ACE2-EF7965C830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55" y="2389553"/>
            <a:ext cx="1730103" cy="1730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40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5814" y="254000"/>
            <a:ext cx="97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B6B7B6"/>
                </a:solidFill>
                <a:latin typeface="Verdana"/>
                <a:cs typeface="Verdana"/>
              </a:rPr>
              <a:t>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393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0" dirty="0">
                <a:solidFill>
                  <a:srgbClr val="BC9022"/>
                </a:solidFill>
                <a:latin typeface="Arial"/>
                <a:cs typeface="Arial"/>
              </a:rPr>
              <a:t>INCORRECT</a:t>
            </a:r>
            <a:r>
              <a:rPr sz="3000" b="1" spc="2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70" dirty="0">
                <a:solidFill>
                  <a:srgbClr val="BC9022"/>
                </a:solidFill>
                <a:latin typeface="Arial"/>
                <a:cs typeface="Arial"/>
              </a:rPr>
              <a:t>USAGE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5070" y="1706947"/>
            <a:ext cx="3065145" cy="1052195"/>
          </a:xfrm>
          <a:custGeom>
            <a:avLst/>
            <a:gdLst/>
            <a:ahLst/>
            <a:cxnLst/>
            <a:rect l="l" t="t" r="r" b="b"/>
            <a:pathLst>
              <a:path w="3065145" h="1052195">
                <a:moveTo>
                  <a:pt x="2887129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873810"/>
                </a:lnTo>
                <a:lnTo>
                  <a:pt x="2778" y="976601"/>
                </a:lnTo>
                <a:lnTo>
                  <a:pt x="22225" y="1029385"/>
                </a:lnTo>
                <a:lnTo>
                  <a:pt x="75009" y="1048832"/>
                </a:lnTo>
                <a:lnTo>
                  <a:pt x="177800" y="1051610"/>
                </a:lnTo>
                <a:lnTo>
                  <a:pt x="2887129" y="1051610"/>
                </a:lnTo>
                <a:lnTo>
                  <a:pt x="2989919" y="1048832"/>
                </a:lnTo>
                <a:lnTo>
                  <a:pt x="3042704" y="1029385"/>
                </a:lnTo>
                <a:lnTo>
                  <a:pt x="3062150" y="976601"/>
                </a:lnTo>
                <a:lnTo>
                  <a:pt x="3064929" y="873810"/>
                </a:lnTo>
                <a:lnTo>
                  <a:pt x="3064929" y="177800"/>
                </a:lnTo>
                <a:lnTo>
                  <a:pt x="3062150" y="75009"/>
                </a:lnTo>
                <a:lnTo>
                  <a:pt x="3042704" y="22225"/>
                </a:lnTo>
                <a:lnTo>
                  <a:pt x="2989919" y="2778"/>
                </a:lnTo>
                <a:lnTo>
                  <a:pt x="2887129" y="0"/>
                </a:lnTo>
                <a:close/>
              </a:path>
            </a:pathLst>
          </a:custGeom>
          <a:solidFill>
            <a:srgbClr val="B900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03688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0548" y="1564532"/>
            <a:ext cx="4573175" cy="2668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50" dirty="0">
                <a:solidFill>
                  <a:srgbClr val="202520"/>
                </a:solidFill>
                <a:latin typeface="Microsoft Sans Serif"/>
                <a:cs typeface="Microsoft Sans Serif"/>
              </a:rPr>
              <a:t>Here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are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some,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but not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limited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to,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incorrect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usages 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</a:t>
            </a:r>
            <a:r>
              <a:rPr sz="1500" spc="2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logos.</a:t>
            </a:r>
            <a:endParaRPr sz="1500" dirty="0">
              <a:latin typeface="Microsoft Sans Serif"/>
              <a:cs typeface="Microsoft Sans Serif"/>
            </a:endParaRPr>
          </a:p>
          <a:p>
            <a:pPr marL="141605" indent="-129539">
              <a:lnSpc>
                <a:spcPct val="100000"/>
              </a:lnSpc>
              <a:spcBef>
                <a:spcPts val="1500"/>
              </a:spcBef>
              <a:buChar char="•"/>
              <a:tabLst>
                <a:tab pos="142240" algn="l"/>
              </a:tabLst>
            </a:pPr>
            <a:r>
              <a:rPr sz="1500" spc="-55" dirty="0">
                <a:solidFill>
                  <a:srgbClr val="202520"/>
                </a:solidFill>
                <a:latin typeface="Microsoft Sans Serif"/>
                <a:cs typeface="Microsoft Sans Serif"/>
              </a:rPr>
              <a:t>Do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not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stretch or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distort</a:t>
            </a:r>
            <a:r>
              <a:rPr sz="1500" spc="34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them</a:t>
            </a:r>
            <a:endParaRPr sz="1500" dirty="0">
              <a:latin typeface="Microsoft Sans Serif"/>
              <a:cs typeface="Microsoft Sans Serif"/>
            </a:endParaRPr>
          </a:p>
          <a:p>
            <a:pPr marL="141605" indent="-129539">
              <a:lnSpc>
                <a:spcPct val="100000"/>
              </a:lnSpc>
              <a:spcBef>
                <a:spcPts val="1500"/>
              </a:spcBef>
              <a:buChar char="•"/>
              <a:tabLst>
                <a:tab pos="142240" algn="l"/>
              </a:tabLst>
            </a:pPr>
            <a:r>
              <a:rPr sz="1500" spc="-55" dirty="0">
                <a:solidFill>
                  <a:srgbClr val="202520"/>
                </a:solidFill>
                <a:latin typeface="Microsoft Sans Serif"/>
                <a:cs typeface="Microsoft Sans Serif"/>
              </a:rPr>
              <a:t>Do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not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place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non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white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version</a:t>
            </a:r>
            <a:r>
              <a:rPr sz="1500" spc="3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on 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full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color</a:t>
            </a:r>
            <a:endParaRPr sz="1500" dirty="0">
              <a:latin typeface="Microsoft Sans Serif"/>
              <a:cs typeface="Microsoft Sans Serif"/>
            </a:endParaRPr>
          </a:p>
          <a:p>
            <a:pPr marL="141605" indent="-129539">
              <a:lnSpc>
                <a:spcPct val="100000"/>
              </a:lnSpc>
              <a:spcBef>
                <a:spcPts val="1500"/>
              </a:spcBef>
              <a:buChar char="•"/>
              <a:tabLst>
                <a:tab pos="142240" algn="l"/>
              </a:tabLst>
            </a:pPr>
            <a:r>
              <a:rPr sz="1500" spc="-55" dirty="0">
                <a:solidFill>
                  <a:srgbClr val="202520"/>
                </a:solidFill>
                <a:latin typeface="Microsoft Sans Serif"/>
                <a:cs typeface="Microsoft Sans Serif"/>
              </a:rPr>
              <a:t>Do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not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alter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colors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</a:t>
            </a:r>
            <a:r>
              <a:rPr sz="1500" spc="-24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them</a:t>
            </a:r>
            <a:endParaRPr sz="1500" dirty="0">
              <a:latin typeface="Microsoft Sans Serif"/>
              <a:cs typeface="Microsoft Sans Serif"/>
            </a:endParaRPr>
          </a:p>
          <a:p>
            <a:pPr marL="141605" indent="-129539">
              <a:lnSpc>
                <a:spcPct val="100000"/>
              </a:lnSpc>
              <a:spcBef>
                <a:spcPts val="1500"/>
              </a:spcBef>
              <a:buChar char="•"/>
              <a:tabLst>
                <a:tab pos="142240" algn="l"/>
              </a:tabLst>
            </a:pPr>
            <a:r>
              <a:rPr sz="1500" spc="-55" dirty="0">
                <a:solidFill>
                  <a:srgbClr val="202520"/>
                </a:solidFill>
                <a:latin typeface="Microsoft Sans Serif"/>
                <a:cs typeface="Microsoft Sans Serif"/>
              </a:rPr>
              <a:t>Do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not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rotate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them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(90°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</a:t>
            </a:r>
            <a:r>
              <a:rPr sz="1500" spc="1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acceptable)</a:t>
            </a:r>
            <a:endParaRPr lang="es-ES" sz="1500" spc="-20" dirty="0">
              <a:solidFill>
                <a:srgbClr val="202520"/>
              </a:solidFill>
              <a:latin typeface="Microsoft Sans Serif"/>
              <a:cs typeface="Microsoft Sans Serif"/>
            </a:endParaRPr>
          </a:p>
          <a:p>
            <a:pPr marL="141605" indent="-129539">
              <a:lnSpc>
                <a:spcPct val="100000"/>
              </a:lnSpc>
              <a:spcBef>
                <a:spcPts val="1500"/>
              </a:spcBef>
              <a:buChar char="•"/>
              <a:tabLst>
                <a:tab pos="142240" algn="l"/>
              </a:tabLst>
            </a:pP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Do 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not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use 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low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-res 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images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(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our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Github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files </a:t>
            </a:r>
            <a:r>
              <a:rPr lang="es-ES" sz="1500" spc="-2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only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).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88" name="object 88">
            <a:hlinkClick r:id="rId3"/>
          </p:cNvPr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3FC7B4B4-9A88-4D7D-98E0-62BF183892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0BEA9E5F-921F-4586-8663-6F69F341DE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11" y="1834318"/>
            <a:ext cx="2766666" cy="773399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58921964-3CB2-4E79-8445-74A6A15172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0606">
            <a:off x="5653487" y="3778692"/>
            <a:ext cx="1537505" cy="429797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56102E63-FDE4-42B8-8353-EB9A41919C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  <a14:imgEffect>
                      <a14:brightnessContrast bright="-16000"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916771"/>
            <a:ext cx="1219200" cy="340817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BC558C38-449A-457E-A392-0DCAF277D8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86" y="2892605"/>
            <a:ext cx="2497168" cy="698063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A2B5402C-5A22-4B60-BF9C-F7C40E77F6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01" y="801352"/>
            <a:ext cx="991682" cy="947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344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35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243" y="254000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B6B7B6"/>
                </a:solidFill>
                <a:latin typeface="Verdana"/>
                <a:cs typeface="Verdana"/>
              </a:rPr>
              <a:t>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0319" y="927603"/>
            <a:ext cx="3649345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solidFill>
                  <a:srgbClr val="BC9022"/>
                </a:solidFill>
                <a:latin typeface="Arial"/>
                <a:cs typeface="Arial"/>
              </a:rPr>
              <a:t>TYPE</a:t>
            </a:r>
            <a:r>
              <a:rPr sz="3000" b="1" spc="5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130" dirty="0">
                <a:solidFill>
                  <a:srgbClr val="BC9022"/>
                </a:solidFill>
                <a:latin typeface="Arial"/>
                <a:cs typeface="Arial"/>
              </a:rPr>
              <a:t>FAMILIES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1500"/>
              </a:spcBef>
            </a:pP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30" dirty="0">
                <a:solidFill>
                  <a:srgbClr val="202520"/>
                </a:solidFill>
                <a:latin typeface="Microsoft Sans Serif"/>
                <a:cs typeface="Microsoft Sans Serif"/>
              </a:rPr>
              <a:t>two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type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families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for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use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lang="es-ES" sz="1500" spc="-1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materials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are </a:t>
            </a: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Lato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and</a:t>
            </a:r>
            <a:r>
              <a:rPr sz="1500" spc="-15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1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Playfair</a:t>
            </a:r>
            <a:r>
              <a:rPr lang="es-ES"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 Display SC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700" y="2261102"/>
            <a:ext cx="4384675" cy="528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6700"/>
              </a:lnSpc>
              <a:spcBef>
                <a:spcPts val="100"/>
              </a:spcBef>
            </a:pPr>
            <a:r>
              <a:rPr lang="es-ES"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Lato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family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use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for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main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body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copy 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inside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any given</a:t>
            </a:r>
            <a:r>
              <a:rPr sz="1500" spc="7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document.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080" y="2985002"/>
            <a:ext cx="4403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All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typefaces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inside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respective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families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are</a:t>
            </a:r>
            <a:r>
              <a:rPr sz="1500" spc="32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valid.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3688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6914" y="1515144"/>
            <a:ext cx="212268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2800" spc="20" dirty="0" err="1">
                <a:solidFill>
                  <a:srgbClr val="202520"/>
                </a:solidFill>
                <a:latin typeface="Playfair Display SC" panose="00000800000000000000" pitchFamily="2" charset="0"/>
                <a:cs typeface="Arial Black"/>
              </a:rPr>
              <a:t>Playfair</a:t>
            </a:r>
            <a:r>
              <a:rPr lang="es-ES" sz="2800" spc="20" dirty="0">
                <a:solidFill>
                  <a:srgbClr val="202520"/>
                </a:solidFill>
                <a:latin typeface="Playfair Display SC" panose="00000800000000000000" pitchFamily="2" charset="0"/>
                <a:cs typeface="Arial Black"/>
              </a:rPr>
              <a:t> Display SC</a:t>
            </a:r>
            <a:endParaRPr sz="2800" dirty="0">
              <a:latin typeface="Playfair Display SC" panose="00000800000000000000" pitchFamily="2" charset="0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15516" y="2724133"/>
            <a:ext cx="905477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500" spc="-50" dirty="0">
                <a:solidFill>
                  <a:srgbClr val="2025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Lato</a:t>
            </a:r>
            <a:endParaRPr sz="3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CCFF21-322B-4DA7-ACA1-4C9B8F0B9B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698" y="1541436"/>
            <a:ext cx="2317115" cy="103031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70" dirty="0">
                <a:solidFill>
                  <a:srgbClr val="202520"/>
                </a:solidFill>
                <a:latin typeface="Arial"/>
                <a:cs typeface="Arial"/>
              </a:rPr>
              <a:t>UPLIFTING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spc="-85" dirty="0">
                <a:solidFill>
                  <a:srgbClr val="202520"/>
                </a:solidFill>
                <a:latin typeface="Microsoft Sans Serif"/>
                <a:cs typeface="Microsoft Sans Serif"/>
              </a:rPr>
              <a:t>We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want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give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best</a:t>
            </a:r>
            <a:r>
              <a:rPr lang="es-ES"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first</a:t>
            </a:r>
            <a:r>
              <a:rPr lang="es-ES"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impression</a:t>
            </a:r>
            <a:r>
              <a:rPr lang="es-ES"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to</a:t>
            </a:r>
            <a:r>
              <a:rPr lang="es-ES"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people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40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8494" y="254000"/>
            <a:ext cx="145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25" dirty="0">
                <a:solidFill>
                  <a:srgbClr val="B6B7B6"/>
                </a:solidFill>
                <a:latin typeface="Verdana"/>
                <a:cs typeface="Verdana"/>
              </a:rPr>
              <a:t>1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231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BC9022"/>
                </a:solidFill>
                <a:latin typeface="Arial"/>
                <a:cs typeface="Arial"/>
              </a:rPr>
              <a:t>LANGUAGE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319" y="2578607"/>
            <a:ext cx="247015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tired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empty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promises, and 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projects </a:t>
            </a:r>
            <a:r>
              <a:rPr sz="1500" spc="15" dirty="0">
                <a:solidFill>
                  <a:srgbClr val="202520"/>
                </a:solidFill>
                <a:latin typeface="Microsoft Sans Serif"/>
                <a:cs typeface="Microsoft Sans Serif"/>
              </a:rPr>
              <a:t>with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no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real</a:t>
            </a:r>
            <a:r>
              <a:rPr sz="1500" spc="114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value.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137160" algn="just">
              <a:lnSpc>
                <a:spcPct val="116700"/>
              </a:lnSpc>
            </a:pP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People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should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feel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like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they 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can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make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difference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with  </a:t>
            </a:r>
            <a:r>
              <a:rPr lang="es-ES" sz="1500" spc="-3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!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1580" y="1541436"/>
            <a:ext cx="2457450" cy="2140201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95" dirty="0">
                <a:solidFill>
                  <a:srgbClr val="202520"/>
                </a:solidFill>
                <a:latin typeface="Arial"/>
                <a:cs typeface="Arial"/>
              </a:rPr>
              <a:t>INVITING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500"/>
              </a:spcBef>
            </a:pPr>
            <a:r>
              <a:rPr sz="1500" spc="-85" dirty="0">
                <a:solidFill>
                  <a:srgbClr val="202520"/>
                </a:solidFill>
                <a:latin typeface="Microsoft Sans Serif"/>
                <a:cs typeface="Microsoft Sans Serif"/>
              </a:rPr>
              <a:t>We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pride ourselves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on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being  open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anyone 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who wants 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assist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and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help </a:t>
            </a:r>
            <a:r>
              <a:rPr lang="es-ES" sz="1500" spc="-3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spread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across the</a:t>
            </a:r>
            <a:r>
              <a:rPr sz="1500" spc="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globe.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There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always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</a:t>
            </a:r>
            <a:r>
              <a:rPr sz="1500" spc="-18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place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for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you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to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fit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in </a:t>
            </a: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with</a:t>
            </a:r>
            <a:r>
              <a:rPr lang="es-ES"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lang="es-ES" sz="1500" spc="-2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the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6235" y="1541436"/>
            <a:ext cx="2499995" cy="23964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114" dirty="0">
                <a:solidFill>
                  <a:srgbClr val="202520"/>
                </a:solidFill>
                <a:latin typeface="Arial"/>
                <a:cs typeface="Arial"/>
              </a:rPr>
              <a:t>FUN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500"/>
              </a:spcBef>
            </a:pPr>
            <a:r>
              <a:rPr sz="1500" spc="-85" dirty="0">
                <a:solidFill>
                  <a:srgbClr val="202520"/>
                </a:solidFill>
                <a:latin typeface="Microsoft Sans Serif"/>
                <a:cs typeface="Microsoft Sans Serif"/>
              </a:rPr>
              <a:t>We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are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brand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that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relies 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soley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on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people 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who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would 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spend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time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on awesome 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projects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for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greater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good 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network,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community, 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and union.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This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way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lang="es-ES" sz="1500" spc="-3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23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spirit!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1770" y="3683508"/>
            <a:ext cx="192341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500" spc="-3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9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community!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8652364-18D2-4A21-92E4-0057108036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35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3356" y="254000"/>
            <a:ext cx="1104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25" dirty="0">
                <a:solidFill>
                  <a:srgbClr val="B6B7B6"/>
                </a:solidFill>
                <a:latin typeface="Verdana"/>
                <a:cs typeface="Verdana"/>
              </a:rPr>
              <a:t>1</a:t>
            </a:r>
            <a:r>
              <a:rPr sz="900" spc="-254" dirty="0">
                <a:solidFill>
                  <a:srgbClr val="B6B7B6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0700" y="927603"/>
            <a:ext cx="8068309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5" dirty="0">
                <a:solidFill>
                  <a:srgbClr val="BC9022"/>
                </a:solidFill>
                <a:latin typeface="Arial"/>
                <a:cs typeface="Arial"/>
              </a:rPr>
              <a:t>FILE </a:t>
            </a:r>
            <a:r>
              <a:rPr sz="3000" b="1" spc="120" dirty="0">
                <a:solidFill>
                  <a:srgbClr val="BC9022"/>
                </a:solidFill>
                <a:latin typeface="Arial"/>
                <a:cs typeface="Arial"/>
              </a:rPr>
              <a:t>CHEAT</a:t>
            </a:r>
            <a:r>
              <a:rPr sz="3000" b="1" spc="40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BC9022"/>
                </a:solidFill>
                <a:latin typeface="Arial"/>
                <a:cs typeface="Arial"/>
              </a:rPr>
              <a:t>SHEET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lang="es-ES" sz="3550" b="1" spc="13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Arial"/>
                <a:cs typeface="Arial"/>
              </a:rPr>
              <a:t> </a:t>
            </a:r>
            <a:r>
              <a:rPr lang="es-ES" sz="3550" b="1" spc="130" dirty="0" err="1">
                <a:solidFill>
                  <a:srgbClr val="0070C0"/>
                </a:solidFill>
                <a:latin typeface="Arial"/>
                <a:cs typeface="Arial"/>
              </a:rPr>
              <a:t>zentcash</a:t>
            </a:r>
            <a:r>
              <a:rPr sz="3550" b="1" spc="130" dirty="0">
                <a:solidFill>
                  <a:srgbClr val="0070C0"/>
                </a:solidFill>
                <a:latin typeface="Arial"/>
                <a:cs typeface="Arial"/>
              </a:rPr>
              <a:t>_stacked_color@2x.png</a:t>
            </a:r>
            <a:endParaRPr sz="355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4889" y="3344552"/>
            <a:ext cx="646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Version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3436" y="3344552"/>
            <a:ext cx="4654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Colo</a:t>
            </a:r>
            <a:r>
              <a:rPr sz="1500" spc="5" dirty="0">
                <a:solidFill>
                  <a:srgbClr val="202520"/>
                </a:solidFill>
                <a:latin typeface="Microsoft Sans Serif"/>
                <a:cs typeface="Microsoft Sans Serif"/>
              </a:rPr>
              <a:t>r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4843" y="3344552"/>
            <a:ext cx="368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25" dirty="0">
                <a:solidFill>
                  <a:srgbClr val="202520"/>
                </a:solidFill>
                <a:latin typeface="Microsoft Sans Serif"/>
                <a:cs typeface="Microsoft Sans Serif"/>
              </a:rPr>
              <a:t>S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i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z</a:t>
            </a:r>
            <a:r>
              <a:rPr sz="1500" spc="-60" dirty="0">
                <a:solidFill>
                  <a:srgbClr val="202520"/>
                </a:solidFill>
                <a:latin typeface="Microsoft Sans Serif"/>
                <a:cs typeface="Microsoft Sans Serif"/>
              </a:rPr>
              <a:t>e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9503" y="3344552"/>
            <a:ext cx="629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202520"/>
                </a:solidFill>
                <a:latin typeface="Microsoft Sans Serif"/>
                <a:cs typeface="Microsoft Sans Serif"/>
              </a:rPr>
              <a:t>F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or</a:t>
            </a:r>
            <a:r>
              <a:rPr sz="1500" spc="65" dirty="0">
                <a:solidFill>
                  <a:srgbClr val="202520"/>
                </a:solidFill>
                <a:latin typeface="Microsoft Sans Serif"/>
                <a:cs typeface="Microsoft Sans Serif"/>
              </a:rPr>
              <a:t>m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a</a:t>
            </a:r>
            <a:r>
              <a:rPr sz="1500" spc="65" dirty="0">
                <a:solidFill>
                  <a:srgbClr val="202520"/>
                </a:solidFill>
                <a:latin typeface="Microsoft Sans Serif"/>
                <a:cs typeface="Microsoft Sans Serif"/>
              </a:rPr>
              <a:t>t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7921" y="2708944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34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8200" y="2708944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34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8386" y="2708944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34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3484" y="2708944"/>
            <a:ext cx="0" cy="607060"/>
          </a:xfrm>
          <a:custGeom>
            <a:avLst/>
            <a:gdLst/>
            <a:ahLst/>
            <a:cxnLst/>
            <a:rect l="l" t="t" r="r" b="b"/>
            <a:pathLst>
              <a:path h="607060">
                <a:moveTo>
                  <a:pt x="0" y="0"/>
                </a:moveTo>
                <a:lnTo>
                  <a:pt x="0" y="607034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5A24215-BDAD-4996-9AC8-4F69A175C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2">
            <a:extLst>
              <a:ext uri="{FF2B5EF4-FFF2-40B4-BE49-F238E27FC236}">
                <a16:creationId xmlns:a16="http://schemas.microsoft.com/office/drawing/2014/main" id="{E38D2E35-F04E-45EB-8E9C-D74D5406FD96}"/>
              </a:ext>
            </a:extLst>
          </p:cNvPr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40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353" y="254000"/>
            <a:ext cx="133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25" dirty="0">
                <a:solidFill>
                  <a:srgbClr val="B6B7B6"/>
                </a:solidFill>
                <a:latin typeface="Verdana"/>
                <a:cs typeface="Verdana"/>
              </a:rPr>
              <a:t>1</a:t>
            </a:r>
            <a:r>
              <a:rPr sz="900" spc="-70" dirty="0">
                <a:solidFill>
                  <a:srgbClr val="B6B7B6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5243"/>
              </p:ext>
            </p:extLst>
          </p:nvPr>
        </p:nvGraphicFramePr>
        <p:xfrm>
          <a:off x="533400" y="952500"/>
          <a:ext cx="8063865" cy="3223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6B7B6"/>
                      </a:solidFill>
                      <a:prstDash val="solid"/>
                    </a:lnR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45" dirty="0">
                          <a:solidFill>
                            <a:srgbClr val="202520"/>
                          </a:solidFill>
                          <a:latin typeface="Lucida Sans"/>
                          <a:cs typeface="Lucida Sans"/>
                        </a:rPr>
                        <a:t>WEB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solidFill>
                            <a:srgbClr val="202520"/>
                          </a:solidFill>
                          <a:latin typeface="Lucida Sans"/>
                          <a:cs typeface="Lucida Sans"/>
                        </a:rPr>
                        <a:t>PRINT</a:t>
                      </a:r>
                      <a:endParaRPr sz="1600">
                        <a:latin typeface="Lucida Sans"/>
                        <a:cs typeface="Lucida Sans"/>
                      </a:endParaRPr>
                    </a:p>
                  </a:txBody>
                  <a:tcPr marL="0" marR="0" marT="4762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_wordmark_color.png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_wordmark_color.eps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15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_wordmark_white.png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15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_wordmark_white.eps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_stacked_color.png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5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_stacked_color.eps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_stacked_white.png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_stacked_white.eps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_symbol_color.png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_symbol_color.eps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_symbol_white.png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_symbol_white.eps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_ticker_color.png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5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_ticker_color.eps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_ticker_white.png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s-ES"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zentcash</a:t>
                      </a:r>
                      <a:r>
                        <a:rPr sz="1200" spc="-20" dirty="0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1200" spc="-20" dirty="0" err="1">
                          <a:solidFill>
                            <a:srgbClr val="202520"/>
                          </a:solidFill>
                          <a:latin typeface="Microsoft Sans Serif"/>
                          <a:cs typeface="Microsoft Sans Serif"/>
                        </a:rPr>
                        <a:t>ticker_white.eps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6B7B6"/>
                      </a:solidFill>
                      <a:prstDash val="solid"/>
                    </a:lnL>
                    <a:lnR w="9525">
                      <a:solidFill>
                        <a:srgbClr val="B6B7B6"/>
                      </a:solidFill>
                      <a:prstDash val="solid"/>
                    </a:lnR>
                    <a:lnT w="9525">
                      <a:solidFill>
                        <a:srgbClr val="B6B7B6"/>
                      </a:solidFill>
                      <a:prstDash val="solid"/>
                    </a:lnT>
                    <a:lnB w="9525">
                      <a:solidFill>
                        <a:srgbClr val="B6B7B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1654859" y="3571834"/>
            <a:ext cx="447040" cy="499745"/>
          </a:xfrm>
          <a:custGeom>
            <a:avLst/>
            <a:gdLst/>
            <a:ahLst/>
            <a:cxnLst/>
            <a:rect l="l" t="t" r="r" b="b"/>
            <a:pathLst>
              <a:path w="447039" h="499745">
                <a:moveTo>
                  <a:pt x="223469" y="0"/>
                </a:moveTo>
                <a:lnTo>
                  <a:pt x="33185" y="99593"/>
                </a:lnTo>
                <a:lnTo>
                  <a:pt x="2306" y="139785"/>
                </a:lnTo>
                <a:lnTo>
                  <a:pt x="0" y="157073"/>
                </a:lnTo>
                <a:lnTo>
                  <a:pt x="0" y="342112"/>
                </a:lnTo>
                <a:lnTo>
                  <a:pt x="19363" y="388945"/>
                </a:lnTo>
                <a:lnTo>
                  <a:pt x="190284" y="490296"/>
                </a:lnTo>
                <a:lnTo>
                  <a:pt x="223469" y="499173"/>
                </a:lnTo>
                <a:lnTo>
                  <a:pt x="232145" y="498604"/>
                </a:lnTo>
                <a:lnTo>
                  <a:pt x="413753" y="399580"/>
                </a:lnTo>
                <a:lnTo>
                  <a:pt x="444632" y="359398"/>
                </a:lnTo>
                <a:lnTo>
                  <a:pt x="446938" y="342112"/>
                </a:lnTo>
                <a:lnTo>
                  <a:pt x="446938" y="157073"/>
                </a:lnTo>
                <a:lnTo>
                  <a:pt x="427575" y="110239"/>
                </a:lnTo>
                <a:lnTo>
                  <a:pt x="256654" y="8902"/>
                </a:lnTo>
                <a:lnTo>
                  <a:pt x="223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E29DFD42-1809-4F05-9FE2-1DBD104DA6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2B693A6B-10B2-41FB-B7A8-9A67E7CAD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5" y="1413565"/>
            <a:ext cx="1850443" cy="51727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5D9CA43-E9C3-4A1A-A2A6-0FBF10208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74" y="3482731"/>
            <a:ext cx="629706" cy="67795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D28F4814-6756-4C03-BAAC-AEA2B33B59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12" y="2810080"/>
            <a:ext cx="592031" cy="5920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89E195-74E4-4533-ABAD-9F9B281634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76" y="1899202"/>
            <a:ext cx="915102" cy="9151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colorTemperature colorTemp="8800"/>
                    </a14:imgEffect>
                    <a14:imgEffect>
                      <a14:saturation sat="39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4336" y="3796145"/>
            <a:ext cx="3435328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 defTabSz="914400">
              <a:lnSpc>
                <a:spcPct val="100000"/>
              </a:lnSpc>
              <a:spcBef>
                <a:spcPts val="100"/>
              </a:spcBef>
            </a:pPr>
            <a:r>
              <a:rPr lang="es-ES" sz="3000" b="1" spc="85" dirty="0">
                <a:solidFill>
                  <a:srgbClr val="BC9022"/>
                </a:solidFill>
                <a:latin typeface="Arial"/>
                <a:ea typeface="+mn-ea"/>
                <a:cs typeface="Arial"/>
              </a:rPr>
              <a:t>FAST</a:t>
            </a:r>
            <a:r>
              <a:rPr sz="3000" b="1" spc="85" dirty="0">
                <a:solidFill>
                  <a:srgbClr val="BC9022"/>
                </a:solidFill>
                <a:latin typeface="Arial"/>
                <a:ea typeface="+mn-ea"/>
                <a:cs typeface="Arial"/>
              </a:rPr>
              <a:t> &amp; STEADY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3EBBBC-F80D-46EF-A83D-A0CE0083C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45607"/>
            <a:ext cx="2590800" cy="2753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724153"/>
            <a:ext cx="3871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0" dirty="0">
                <a:solidFill>
                  <a:srgbClr val="BC9022"/>
                </a:solidFill>
                <a:latin typeface="Arial"/>
                <a:cs typeface="Arial"/>
              </a:rPr>
              <a:t>WHY</a:t>
            </a:r>
            <a:r>
              <a:rPr sz="3000" b="1" spc="2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95" dirty="0">
                <a:solidFill>
                  <a:srgbClr val="BC9022"/>
                </a:solidFill>
                <a:latin typeface="Arial"/>
                <a:cs typeface="Arial"/>
              </a:rPr>
              <a:t>GUIDELINES?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509" y="1371853"/>
            <a:ext cx="391667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5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following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guidelines </a:t>
            </a:r>
            <a:r>
              <a:rPr sz="1500" spc="-60" dirty="0">
                <a:solidFill>
                  <a:srgbClr val="202520"/>
                </a:solidFill>
                <a:latin typeface="Microsoft Sans Serif"/>
                <a:cs typeface="Microsoft Sans Serif"/>
              </a:rPr>
              <a:t>have </a:t>
            </a:r>
            <a:r>
              <a:rPr sz="1500" spc="-55" dirty="0">
                <a:solidFill>
                  <a:srgbClr val="202520"/>
                </a:solidFill>
                <a:latin typeface="Microsoft Sans Serif"/>
                <a:cs typeface="Microsoft Sans Serif"/>
              </a:rPr>
              <a:t>been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designed  </a:t>
            </a:r>
            <a:r>
              <a:rPr sz="1500" spc="15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help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community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create a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professional, 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powerful, </a:t>
            </a:r>
            <a:r>
              <a:rPr sz="1500" spc="-50" dirty="0">
                <a:solidFill>
                  <a:srgbClr val="202520"/>
                </a:solidFill>
                <a:latin typeface="Microsoft Sans Serif"/>
                <a:cs typeface="Microsoft Sans Serif"/>
              </a:rPr>
              <a:t>easy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and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consistent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brand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identity 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that 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clearly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communicates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lang="es-ES" sz="1500" spc="-45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15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spirit.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984" y="1371853"/>
            <a:ext cx="33807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guidelines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are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intended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be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as 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unrestrictive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as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possible,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so </a:t>
            </a:r>
            <a:r>
              <a:rPr sz="1500" spc="15" dirty="0">
                <a:solidFill>
                  <a:srgbClr val="202520"/>
                </a:solidFill>
                <a:latin typeface="Microsoft Sans Serif"/>
                <a:cs typeface="Microsoft Sans Serif"/>
              </a:rPr>
              <a:t>that 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every 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member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community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can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express 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their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ideas</a:t>
            </a:r>
            <a:r>
              <a:rPr sz="1500" spc="-1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02520"/>
                </a:solidFill>
                <a:latin typeface="Microsoft Sans Serif"/>
                <a:cs typeface="Microsoft Sans Serif"/>
              </a:rPr>
              <a:t>freely.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2629147"/>
            <a:ext cx="7861300" cy="18646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contourClr>
              <a:srgbClr val="FFCC00"/>
            </a:contourClr>
          </a:sp3d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All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brand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assets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can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be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downloaded</a:t>
            </a:r>
            <a:r>
              <a:rPr sz="1500" spc="-13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at </a:t>
            </a:r>
            <a:r>
              <a:rPr lang="es-ES" sz="1500" b="1" i="1" u="sng" spc="-95" dirty="0">
                <a:solidFill>
                  <a:srgbClr val="BC9022"/>
                </a:solidFill>
                <a:uFill>
                  <a:solidFill>
                    <a:srgbClr val="BC9022"/>
                  </a:solidFill>
                </a:uFill>
                <a:latin typeface="Trebuchet MS"/>
                <a:cs typeface="Microsoft Sans Seri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www.zent.cash/brand</a:t>
            </a:r>
            <a:endParaRPr lang="es-ES" sz="1500" b="1" i="1" u="sng" spc="-95" dirty="0">
              <a:solidFill>
                <a:srgbClr val="BC9022"/>
              </a:solidFill>
              <a:uFill>
                <a:solidFill>
                  <a:srgbClr val="BC9022"/>
                </a:solidFill>
              </a:uFill>
              <a:latin typeface="Trebuchet MS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 u="sng" dirty="0">
              <a:solidFill>
                <a:srgbClr val="BC9022"/>
              </a:solidFill>
              <a:uFill>
                <a:solidFill>
                  <a:srgbClr val="BC9022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500" b="1" i="1" spc="-55" dirty="0">
                <a:solidFill>
                  <a:srgbClr val="202520"/>
                </a:solidFill>
                <a:latin typeface="Trebuchet MS"/>
                <a:cs typeface="Trebuchet MS"/>
              </a:rPr>
              <a:t>Guidelines</a:t>
            </a:r>
            <a:r>
              <a:rPr sz="1500" b="1" i="1" spc="85" dirty="0">
                <a:solidFill>
                  <a:srgbClr val="202520"/>
                </a:solidFill>
                <a:latin typeface="Trebuchet MS"/>
                <a:cs typeface="Trebuchet MS"/>
              </a:rPr>
              <a:t> </a:t>
            </a:r>
            <a:r>
              <a:rPr sz="1500" b="1" i="1" spc="-105" dirty="0">
                <a:solidFill>
                  <a:srgbClr val="202520"/>
                </a:solidFill>
                <a:latin typeface="Trebuchet MS"/>
                <a:cs typeface="Trebuchet MS"/>
              </a:rPr>
              <a:t>by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s-ES" sz="1400" spc="-1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4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 Project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s-ES" sz="1100" b="1" dirty="0">
                <a:solidFill>
                  <a:srgbClr val="BC9022"/>
                </a:solidFill>
                <a:latin typeface="Microsoft Sans Serif"/>
                <a:cs typeface="Microsoft Sans Serif"/>
              </a:rPr>
              <a:t>Ze3GLbHkwq6iDt65iX6Nejb6LbYuvBSJ97Hjz3qoFKtwKwnBHVkTFyESL2Wt37kZHSFc9fvLoxCbE4soTJ7BjzCC3A5bhbQYS</a:t>
            </a:r>
            <a:endParaRPr sz="11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endParaRPr sz="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42491D0-3282-416A-8C14-442754B9E3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3943350"/>
            <a:ext cx="838200" cy="7577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95446"/>
              </p:ext>
            </p:extLst>
          </p:nvPr>
        </p:nvGraphicFramePr>
        <p:xfrm>
          <a:off x="484909" y="290012"/>
          <a:ext cx="8155747" cy="44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9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416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s-ES" sz="1800" b="1" u="none" spc="155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cs typeface="Arial"/>
                        </a:rPr>
                        <a:t>WORDMARK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24130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s-ES" sz="1800" b="1" u="none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cs typeface="Arial"/>
                        </a:rPr>
                        <a:t>1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2413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accent4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SAFETY ZONE</a:t>
                      </a:r>
                      <a:endParaRPr sz="1800" b="1" u="none" kern="1200" spc="60" baseline="0" dirty="0">
                        <a:solidFill>
                          <a:srgbClr val="BC9022"/>
                        </a:solidFill>
                        <a:uFill>
                          <a:solidFill>
                            <a:schemeClr val="accent4"/>
                          </a:solidFill>
                        </a:u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24130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s-ES" sz="1800" b="1" dirty="0">
                          <a:solidFill>
                            <a:srgbClr val="BC9022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413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64"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endParaRPr lang="es-ES" sz="1800" b="1" u="none" spc="60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lang="es-ES" sz="1800" b="1" u="none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cs typeface="Arial"/>
                        </a:rPr>
                        <a:t>STACKED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INCORRECT USAGE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563">
                <a:tc>
                  <a:txBody>
                    <a:bodyPr/>
                    <a:lstStyle/>
                    <a:p>
                      <a:pPr marL="3175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SYMBOL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TYPE FAMILIES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559">
                <a:tc>
                  <a:txBody>
                    <a:bodyPr/>
                    <a:lstStyle/>
                    <a:p>
                      <a:pPr marL="3175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TICKER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LANGUAGE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822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PRIMARY COLORS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l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u="none" kern="1200" spc="60" baseline="0" dirty="0">
                          <a:solidFill>
                            <a:srgbClr val="BC9022"/>
                          </a:solidFill>
                          <a:uFill>
                            <a:solidFill>
                              <a:schemeClr val="bg1"/>
                            </a:solidFill>
                          </a:uFill>
                          <a:latin typeface="Arial"/>
                          <a:ea typeface="+mn-ea"/>
                          <a:cs typeface="Arial"/>
                        </a:rPr>
                        <a:t>FILE CHEAT SHEET</a:t>
                      </a:r>
                      <a:endParaRPr sz="1800" u="none" baseline="0" dirty="0">
                        <a:solidFill>
                          <a:srgbClr val="BC9022"/>
                        </a:solidFill>
                        <a:uFill>
                          <a:solidFill>
                            <a:schemeClr val="bg1"/>
                          </a:solidFill>
                        </a:u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17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 COLORS</a:t>
                      </a:r>
                      <a:endParaRPr sz="1800" dirty="0">
                        <a:solidFill>
                          <a:srgbClr val="BC902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05" marB="0" anchor="b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1800" b="1" kern="1200" dirty="0">
                          <a:solidFill>
                            <a:srgbClr val="BC902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sz="1800" b="1" kern="1200" dirty="0">
                        <a:solidFill>
                          <a:srgbClr val="BC902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905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rgbClr val="BC902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sz="1800" dirty="0">
                        <a:solidFill>
                          <a:srgbClr val="BC902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800" dirty="0">
                        <a:solidFill>
                          <a:srgbClr val="BC902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rgbClr val="BC902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rgbClr val="BC902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C9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518531" y="4488169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7292" y="0"/>
                </a:moveTo>
                <a:lnTo>
                  <a:pt x="7886" y="0"/>
                </a:lnTo>
                <a:lnTo>
                  <a:pt x="0" y="7873"/>
                </a:lnTo>
                <a:lnTo>
                  <a:pt x="0" y="27304"/>
                </a:lnTo>
                <a:lnTo>
                  <a:pt x="7886" y="35178"/>
                </a:lnTo>
                <a:lnTo>
                  <a:pt x="27292" y="35178"/>
                </a:lnTo>
                <a:lnTo>
                  <a:pt x="35166" y="27304"/>
                </a:lnTo>
                <a:lnTo>
                  <a:pt x="35166" y="7873"/>
                </a:lnTo>
                <a:lnTo>
                  <a:pt x="27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>
            <a:extLst>
              <a:ext uri="{FF2B5EF4-FFF2-40B4-BE49-F238E27FC236}">
                <a16:creationId xmlns:a16="http://schemas.microsoft.com/office/drawing/2014/main" id="{0A8E6846-A4E3-48B2-AED4-FD843BA03063}"/>
              </a:ext>
            </a:extLst>
          </p:cNvPr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93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5B7B5"/>
                </a:solidFill>
                <a:latin typeface="Verdana"/>
                <a:cs typeface="Verdana"/>
              </a:rPr>
              <a:t>BRAND</a:t>
            </a:r>
            <a:r>
              <a:rPr sz="900" spc="25" dirty="0">
                <a:solidFill>
                  <a:srgbClr val="B5B7B5"/>
                </a:solidFill>
                <a:latin typeface="Verdana"/>
                <a:cs typeface="Verdana"/>
              </a:rPr>
              <a:t> 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7590" y="254000"/>
            <a:ext cx="66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4" dirty="0">
                <a:solidFill>
                  <a:srgbClr val="B5B7B5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5066" y="2631239"/>
            <a:ext cx="3065145" cy="1052195"/>
          </a:xfrm>
          <a:custGeom>
            <a:avLst/>
            <a:gdLst/>
            <a:ahLst/>
            <a:cxnLst/>
            <a:rect l="l" t="t" r="r" b="b"/>
            <a:pathLst>
              <a:path w="3065145" h="1052195">
                <a:moveTo>
                  <a:pt x="2887129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873810"/>
                </a:lnTo>
                <a:lnTo>
                  <a:pt x="2778" y="976601"/>
                </a:lnTo>
                <a:lnTo>
                  <a:pt x="22225" y="1029385"/>
                </a:lnTo>
                <a:lnTo>
                  <a:pt x="75009" y="1048832"/>
                </a:lnTo>
                <a:lnTo>
                  <a:pt x="177800" y="1051610"/>
                </a:lnTo>
                <a:lnTo>
                  <a:pt x="2887129" y="1051610"/>
                </a:lnTo>
                <a:lnTo>
                  <a:pt x="2989919" y="1048832"/>
                </a:lnTo>
                <a:lnTo>
                  <a:pt x="3042704" y="1029385"/>
                </a:lnTo>
                <a:lnTo>
                  <a:pt x="3062150" y="976601"/>
                </a:lnTo>
                <a:lnTo>
                  <a:pt x="3064929" y="873810"/>
                </a:lnTo>
                <a:lnTo>
                  <a:pt x="3064929" y="177800"/>
                </a:lnTo>
                <a:lnTo>
                  <a:pt x="3062150" y="75009"/>
                </a:lnTo>
                <a:lnTo>
                  <a:pt x="3042704" y="22225"/>
                </a:lnTo>
                <a:lnTo>
                  <a:pt x="2989919" y="2778"/>
                </a:lnTo>
                <a:lnTo>
                  <a:pt x="2887129" y="0"/>
                </a:lnTo>
                <a:close/>
              </a:path>
            </a:pathLst>
          </a:custGeom>
          <a:solidFill>
            <a:srgbClr val="212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2642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60" dirty="0">
                <a:solidFill>
                  <a:srgbClr val="BC9022"/>
                </a:solidFill>
                <a:latin typeface="Arial"/>
                <a:cs typeface="Arial"/>
              </a:rPr>
              <a:t>WORDMARK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0700" y="1575303"/>
            <a:ext cx="417195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wordmark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representative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lang="es-ES" sz="1500" spc="-10" dirty="0" err="1">
                <a:solidFill>
                  <a:srgbClr val="212621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 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network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and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favored when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10" dirty="0">
                <a:solidFill>
                  <a:srgbClr val="212621"/>
                </a:solidFill>
                <a:latin typeface="Microsoft Sans Serif"/>
                <a:cs typeface="Microsoft Sans Serif"/>
              </a:rPr>
              <a:t>focus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the 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document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network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as </a:t>
            </a:r>
            <a:r>
              <a:rPr sz="1500" spc="-35" dirty="0">
                <a:solidFill>
                  <a:srgbClr val="212621"/>
                </a:solidFill>
                <a:latin typeface="Microsoft Sans Serif"/>
                <a:cs typeface="Microsoft Sans Serif"/>
              </a:rPr>
              <a:t>a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whole. </a:t>
            </a:r>
            <a:r>
              <a:rPr sz="1500" spc="15" dirty="0">
                <a:solidFill>
                  <a:srgbClr val="212621"/>
                </a:solidFill>
                <a:latin typeface="Microsoft Sans Serif"/>
                <a:cs typeface="Microsoft Sans Serif"/>
              </a:rPr>
              <a:t>It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the 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primary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and preferred version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logo.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90° 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rotations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wordmark </a:t>
            </a: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are</a:t>
            </a:r>
            <a:r>
              <a:rPr sz="1500" spc="265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permitted.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03686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20452" y="4712058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</a:t>
            </a: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ZENT</a:t>
            </a:r>
            <a:r>
              <a:rPr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.</a:t>
            </a: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CASH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97E418B-E46E-4443-8511-B82A7A86F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AE4D0EC2-BFA5-4421-8818-7E63265535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75" y="1451353"/>
            <a:ext cx="3039537" cy="849678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2696E3CA-84BB-4441-B0D2-1DD8CA5B00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5" y="2731246"/>
            <a:ext cx="2958925" cy="82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93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5B7B5"/>
                </a:solidFill>
                <a:latin typeface="Verdana"/>
                <a:cs typeface="Verdana"/>
              </a:rPr>
              <a:t>BRAND</a:t>
            </a:r>
            <a:r>
              <a:rPr sz="900" spc="25" dirty="0">
                <a:solidFill>
                  <a:srgbClr val="B5B7B5"/>
                </a:solidFill>
                <a:latin typeface="Verdana"/>
                <a:cs typeface="Verdana"/>
              </a:rPr>
              <a:t> 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3586" y="254000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B5B7B5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3787" y="2447518"/>
            <a:ext cx="1767205" cy="1743710"/>
          </a:xfrm>
          <a:custGeom>
            <a:avLst/>
            <a:gdLst/>
            <a:ahLst/>
            <a:cxnLst/>
            <a:rect l="l" t="t" r="r" b="b"/>
            <a:pathLst>
              <a:path w="1767204" h="1743710">
                <a:moveTo>
                  <a:pt x="1588909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565681"/>
                </a:lnTo>
                <a:lnTo>
                  <a:pt x="2778" y="1668472"/>
                </a:lnTo>
                <a:lnTo>
                  <a:pt x="22225" y="1721256"/>
                </a:lnTo>
                <a:lnTo>
                  <a:pt x="75009" y="1740703"/>
                </a:lnTo>
                <a:lnTo>
                  <a:pt x="177800" y="1743481"/>
                </a:lnTo>
                <a:lnTo>
                  <a:pt x="1588909" y="1743481"/>
                </a:lnTo>
                <a:lnTo>
                  <a:pt x="1691700" y="1740703"/>
                </a:lnTo>
                <a:lnTo>
                  <a:pt x="1744484" y="1721256"/>
                </a:lnTo>
                <a:lnTo>
                  <a:pt x="1763931" y="1668472"/>
                </a:lnTo>
                <a:lnTo>
                  <a:pt x="1766709" y="1565681"/>
                </a:lnTo>
                <a:lnTo>
                  <a:pt x="1766709" y="177800"/>
                </a:lnTo>
                <a:lnTo>
                  <a:pt x="1763931" y="75009"/>
                </a:lnTo>
                <a:lnTo>
                  <a:pt x="1744484" y="22225"/>
                </a:lnTo>
                <a:lnTo>
                  <a:pt x="1691700" y="2778"/>
                </a:lnTo>
                <a:lnTo>
                  <a:pt x="1588909" y="0"/>
                </a:lnTo>
                <a:close/>
              </a:path>
            </a:pathLst>
          </a:custGeom>
          <a:solidFill>
            <a:srgbClr val="2126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1957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BC9022"/>
                </a:solidFill>
                <a:latin typeface="Arial"/>
                <a:cs typeface="Arial"/>
              </a:rPr>
              <a:t>S</a:t>
            </a:r>
            <a:r>
              <a:rPr sz="3000" b="1" spc="20" dirty="0">
                <a:solidFill>
                  <a:srgbClr val="BC9022"/>
                </a:solidFill>
                <a:latin typeface="Arial"/>
                <a:cs typeface="Arial"/>
              </a:rPr>
              <a:t>T</a:t>
            </a:r>
            <a:r>
              <a:rPr sz="3000" b="1" spc="220" dirty="0">
                <a:solidFill>
                  <a:srgbClr val="BC9022"/>
                </a:solidFill>
                <a:latin typeface="Arial"/>
                <a:cs typeface="Arial"/>
              </a:rPr>
              <a:t>A</a:t>
            </a:r>
            <a:r>
              <a:rPr sz="3000" b="1" spc="130" dirty="0">
                <a:solidFill>
                  <a:srgbClr val="BC9022"/>
                </a:solidFill>
                <a:latin typeface="Arial"/>
                <a:cs typeface="Arial"/>
              </a:rPr>
              <a:t>CKED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0700" y="1575303"/>
            <a:ext cx="437388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stacked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variant </a:t>
            </a:r>
            <a:r>
              <a:rPr sz="1500" spc="35" dirty="0">
                <a:solidFill>
                  <a:srgbClr val="212621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logo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was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created </a:t>
            </a:r>
            <a:r>
              <a:rPr sz="1500" spc="20" dirty="0">
                <a:solidFill>
                  <a:srgbClr val="212621"/>
                </a:solidFill>
                <a:latin typeface="Microsoft Sans Serif"/>
                <a:cs typeface="Microsoft Sans Serif"/>
              </a:rPr>
              <a:t>for 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cases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in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which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standard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version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10" dirty="0">
                <a:solidFill>
                  <a:srgbClr val="212621"/>
                </a:solidFill>
                <a:latin typeface="Microsoft Sans Serif"/>
                <a:cs typeface="Microsoft Sans Serif"/>
              </a:rPr>
              <a:t>not 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suitable, 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such as stickers, posters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, profile pictures, etc</a:t>
            </a:r>
            <a:r>
              <a:rPr sz="1500" spc="35" dirty="0">
                <a:solidFill>
                  <a:srgbClr val="212621"/>
                </a:solidFill>
                <a:latin typeface="Gill Sans MT"/>
                <a:cs typeface="Gill Sans MT"/>
              </a:rPr>
              <a:t>.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503686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2">
            <a:extLst>
              <a:ext uri="{FF2B5EF4-FFF2-40B4-BE49-F238E27FC236}">
                <a16:creationId xmlns:a16="http://schemas.microsoft.com/office/drawing/2014/main" id="{DFEC386F-363E-4B93-AC78-7B227E731914}"/>
              </a:ext>
            </a:extLst>
          </p:cNvPr>
          <p:cNvSpPr txBox="1"/>
          <p:nvPr/>
        </p:nvSpPr>
        <p:spPr>
          <a:xfrm>
            <a:off x="7032725" y="4712058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</a:t>
            </a: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ZENT</a:t>
            </a:r>
            <a:r>
              <a:rPr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.</a:t>
            </a: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CASH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67C5F371-B7D3-4E67-9370-7AF882F4B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3F1A6E-C57C-433B-8F54-A68E4D7D8C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86" y="562838"/>
            <a:ext cx="1957070" cy="19570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6491E7-6AC6-4492-B811-F37E3E2955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90" y="2338441"/>
            <a:ext cx="1957070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2">
            <a:extLst>
              <a:ext uri="{FF2B5EF4-FFF2-40B4-BE49-F238E27FC236}">
                <a16:creationId xmlns:a16="http://schemas.microsoft.com/office/drawing/2014/main" id="{A67F8780-283C-40D6-AF7B-FDC89BFFB7B1}"/>
              </a:ext>
            </a:extLst>
          </p:cNvPr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93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5B7B5"/>
                </a:solidFill>
                <a:latin typeface="Verdana"/>
                <a:cs typeface="Verdana"/>
              </a:rPr>
              <a:t>BRAND</a:t>
            </a:r>
            <a:r>
              <a:rPr sz="900" spc="25" dirty="0">
                <a:solidFill>
                  <a:srgbClr val="B5B7B5"/>
                </a:solidFill>
                <a:latin typeface="Verdana"/>
                <a:cs typeface="Verdana"/>
              </a:rPr>
              <a:t> 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158" y="25400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B5B7B5"/>
                </a:solidFill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3787" y="2447518"/>
            <a:ext cx="1767205" cy="1743710"/>
          </a:xfrm>
          <a:custGeom>
            <a:avLst/>
            <a:gdLst/>
            <a:ahLst/>
            <a:cxnLst/>
            <a:rect l="l" t="t" r="r" b="b"/>
            <a:pathLst>
              <a:path w="1767204" h="1743710">
                <a:moveTo>
                  <a:pt x="1588909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565681"/>
                </a:lnTo>
                <a:lnTo>
                  <a:pt x="2778" y="1668472"/>
                </a:lnTo>
                <a:lnTo>
                  <a:pt x="22225" y="1721256"/>
                </a:lnTo>
                <a:lnTo>
                  <a:pt x="75009" y="1740703"/>
                </a:lnTo>
                <a:lnTo>
                  <a:pt x="177800" y="1743481"/>
                </a:lnTo>
                <a:lnTo>
                  <a:pt x="1588909" y="1743481"/>
                </a:lnTo>
                <a:lnTo>
                  <a:pt x="1691700" y="1740703"/>
                </a:lnTo>
                <a:lnTo>
                  <a:pt x="1744484" y="1721256"/>
                </a:lnTo>
                <a:lnTo>
                  <a:pt x="1763931" y="1668472"/>
                </a:lnTo>
                <a:lnTo>
                  <a:pt x="1766709" y="1565681"/>
                </a:lnTo>
                <a:lnTo>
                  <a:pt x="1766709" y="177800"/>
                </a:lnTo>
                <a:lnTo>
                  <a:pt x="1763931" y="75009"/>
                </a:lnTo>
                <a:lnTo>
                  <a:pt x="1744484" y="22225"/>
                </a:lnTo>
                <a:lnTo>
                  <a:pt x="1691700" y="2778"/>
                </a:lnTo>
                <a:lnTo>
                  <a:pt x="1588909" y="0"/>
                </a:lnTo>
                <a:close/>
              </a:path>
            </a:pathLst>
          </a:custGeom>
          <a:solidFill>
            <a:srgbClr val="212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1757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solidFill>
                  <a:srgbClr val="BC9022"/>
                </a:solidFill>
                <a:latin typeface="Arial"/>
                <a:cs typeface="Arial"/>
              </a:rPr>
              <a:t>S</a:t>
            </a:r>
            <a:r>
              <a:rPr sz="3000" b="1" spc="170" dirty="0">
                <a:solidFill>
                  <a:srgbClr val="BC9022"/>
                </a:solidFill>
                <a:latin typeface="Arial"/>
                <a:cs typeface="Arial"/>
              </a:rPr>
              <a:t>YMBOL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0700" y="1575303"/>
            <a:ext cx="433832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029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lang="es-ES" sz="1500" spc="-30" dirty="0" err="1">
                <a:solidFill>
                  <a:srgbClr val="212621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symbol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was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created </a:t>
            </a:r>
            <a:r>
              <a:rPr sz="1500" spc="20" dirty="0">
                <a:solidFill>
                  <a:srgbClr val="212621"/>
                </a:solidFill>
                <a:latin typeface="Microsoft Sans Serif"/>
                <a:cs typeface="Microsoft Sans Serif"/>
              </a:rPr>
              <a:t>to 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represent  </a:t>
            </a:r>
            <a:r>
              <a:rPr sz="1500" spc="-50" dirty="0">
                <a:solidFill>
                  <a:srgbClr val="212621"/>
                </a:solidFill>
                <a:latin typeface="Microsoft Sans Serif"/>
                <a:cs typeface="Microsoft Sans Serif"/>
              </a:rPr>
              <a:t>privacy, </a:t>
            </a: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union,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simplicity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and all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core </a:t>
            </a:r>
            <a:r>
              <a:rPr sz="1500" spc="-35" dirty="0">
                <a:solidFill>
                  <a:srgbClr val="212621"/>
                </a:solidFill>
                <a:latin typeface="Microsoft Sans Serif"/>
                <a:cs typeface="Microsoft Sans Serif"/>
              </a:rPr>
              <a:t>values  </a:t>
            </a:r>
            <a:r>
              <a:rPr sz="1500" spc="10" dirty="0">
                <a:solidFill>
                  <a:srgbClr val="212621"/>
                </a:solidFill>
                <a:latin typeface="Microsoft Sans Serif"/>
                <a:cs typeface="Microsoft Sans Serif"/>
              </a:rPr>
              <a:t>that </a:t>
            </a:r>
            <a:r>
              <a:rPr sz="1500" spc="15" dirty="0">
                <a:solidFill>
                  <a:srgbClr val="212621"/>
                </a:solidFill>
                <a:latin typeface="Microsoft Sans Serif"/>
                <a:cs typeface="Microsoft Sans Serif"/>
              </a:rPr>
              <a:t>its </a:t>
            </a:r>
            <a:r>
              <a:rPr sz="1500" spc="10" dirty="0">
                <a:solidFill>
                  <a:srgbClr val="212621"/>
                </a:solidFill>
                <a:latin typeface="Microsoft Sans Serif"/>
                <a:cs typeface="Microsoft Sans Serif"/>
              </a:rPr>
              <a:t>community</a:t>
            </a:r>
            <a:r>
              <a:rPr sz="1500" spc="360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represents.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6700"/>
              </a:lnSpc>
              <a:spcBef>
                <a:spcPts val="1195"/>
              </a:spcBef>
            </a:pPr>
            <a:r>
              <a:rPr sz="1500" spc="15" dirty="0">
                <a:solidFill>
                  <a:srgbClr val="212621"/>
                </a:solidFill>
                <a:latin typeface="Microsoft Sans Serif"/>
                <a:cs typeface="Microsoft Sans Serif"/>
              </a:rPr>
              <a:t>It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can </a:t>
            </a:r>
            <a:r>
              <a:rPr sz="1500" spc="-40" dirty="0">
                <a:solidFill>
                  <a:srgbClr val="212621"/>
                </a:solidFill>
                <a:latin typeface="Microsoft Sans Serif"/>
                <a:cs typeface="Microsoft Sans Serif"/>
              </a:rPr>
              <a:t>be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separated </a:t>
            </a:r>
            <a:r>
              <a:rPr sz="1500" spc="30" dirty="0">
                <a:solidFill>
                  <a:srgbClr val="212621"/>
                </a:solidFill>
                <a:latin typeface="Microsoft Sans Serif"/>
                <a:cs typeface="Microsoft Sans Serif"/>
              </a:rPr>
              <a:t>from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wordmark </a:t>
            </a:r>
            <a:r>
              <a:rPr sz="1500" spc="-20" dirty="0">
                <a:solidFill>
                  <a:srgbClr val="212621"/>
                </a:solidFill>
                <a:latin typeface="Microsoft Sans Serif"/>
                <a:cs typeface="Microsoft Sans Serif"/>
              </a:rPr>
              <a:t>as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long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as 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lang="es-ES" sz="1500" spc="-30" dirty="0" err="1">
                <a:solidFill>
                  <a:srgbClr val="212621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networks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name </a:t>
            </a:r>
            <a:r>
              <a:rPr sz="1500" spc="-5" dirty="0">
                <a:solidFill>
                  <a:srgbClr val="212621"/>
                </a:solidFill>
                <a:latin typeface="Microsoft Sans Serif"/>
                <a:cs typeface="Microsoft Sans Serif"/>
              </a:rPr>
              <a:t>is </a:t>
            </a:r>
            <a:r>
              <a:rPr sz="1500" spc="-25" dirty="0">
                <a:solidFill>
                  <a:srgbClr val="212621"/>
                </a:solidFill>
                <a:latin typeface="Microsoft Sans Serif"/>
                <a:cs typeface="Microsoft Sans Serif"/>
              </a:rPr>
              <a:t>being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prominently 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promoted </a:t>
            </a:r>
            <a:r>
              <a:rPr sz="1500" spc="-15" dirty="0">
                <a:solidFill>
                  <a:srgbClr val="212621"/>
                </a:solidFill>
                <a:latin typeface="Microsoft Sans Serif"/>
                <a:cs typeface="Microsoft Sans Serif"/>
              </a:rPr>
              <a:t>in </a:t>
            </a:r>
            <a:r>
              <a:rPr sz="1500" spc="-10" dirty="0">
                <a:solidFill>
                  <a:srgbClr val="212621"/>
                </a:solidFill>
                <a:latin typeface="Microsoft Sans Serif"/>
                <a:cs typeface="Microsoft Sans Serif"/>
              </a:rPr>
              <a:t>the </a:t>
            </a:r>
            <a:r>
              <a:rPr sz="1500" dirty="0">
                <a:solidFill>
                  <a:srgbClr val="212621"/>
                </a:solidFill>
                <a:latin typeface="Microsoft Sans Serif"/>
                <a:cs typeface="Microsoft Sans Serif"/>
              </a:rPr>
              <a:t>document or</a:t>
            </a:r>
            <a:r>
              <a:rPr sz="1500" spc="290" dirty="0">
                <a:solidFill>
                  <a:srgbClr val="212621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212621"/>
                </a:solidFill>
                <a:latin typeface="Microsoft Sans Serif"/>
                <a:cs typeface="Microsoft Sans Serif"/>
              </a:rPr>
              <a:t>page.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03686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5B7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207C404-FB56-4F0C-96A8-35FCDEF48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92F1138-CE76-49D9-834B-41C3E41F18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1" y="828360"/>
            <a:ext cx="1539012" cy="153901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A439B823-21ED-404F-94D1-866037ADCE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1" y="2523004"/>
            <a:ext cx="1597593" cy="15975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>
            <a:extLst>
              <a:ext uri="{FF2B5EF4-FFF2-40B4-BE49-F238E27FC236}">
                <a16:creationId xmlns:a16="http://schemas.microsoft.com/office/drawing/2014/main" id="{A2B0FB07-1C47-49DE-AEDC-C52D3AE5C0F5}"/>
              </a:ext>
            </a:extLst>
          </p:cNvPr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35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3299" y="254000"/>
            <a:ext cx="100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B6B7B6"/>
                </a:solidFill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0486" y="2447516"/>
            <a:ext cx="1767205" cy="1743710"/>
          </a:xfrm>
          <a:custGeom>
            <a:avLst/>
            <a:gdLst/>
            <a:ahLst/>
            <a:cxnLst/>
            <a:rect l="l" t="t" r="r" b="b"/>
            <a:pathLst>
              <a:path w="1767204" h="1743710">
                <a:moveTo>
                  <a:pt x="1588909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565681"/>
                </a:lnTo>
                <a:lnTo>
                  <a:pt x="2778" y="1668472"/>
                </a:lnTo>
                <a:lnTo>
                  <a:pt x="22225" y="1721256"/>
                </a:lnTo>
                <a:lnTo>
                  <a:pt x="75009" y="1740703"/>
                </a:lnTo>
                <a:lnTo>
                  <a:pt x="177800" y="1743481"/>
                </a:lnTo>
                <a:lnTo>
                  <a:pt x="1588909" y="1743481"/>
                </a:lnTo>
                <a:lnTo>
                  <a:pt x="1691700" y="1740703"/>
                </a:lnTo>
                <a:lnTo>
                  <a:pt x="1744484" y="1721256"/>
                </a:lnTo>
                <a:lnTo>
                  <a:pt x="1763931" y="1668472"/>
                </a:lnTo>
                <a:lnTo>
                  <a:pt x="1766709" y="1565681"/>
                </a:lnTo>
                <a:lnTo>
                  <a:pt x="1766709" y="177800"/>
                </a:lnTo>
                <a:lnTo>
                  <a:pt x="1763931" y="75009"/>
                </a:lnTo>
                <a:lnTo>
                  <a:pt x="1744484" y="22225"/>
                </a:lnTo>
                <a:lnTo>
                  <a:pt x="1691700" y="2778"/>
                </a:lnTo>
                <a:lnTo>
                  <a:pt x="1588909" y="0"/>
                </a:lnTo>
                <a:close/>
              </a:path>
            </a:pathLst>
          </a:custGeom>
          <a:solidFill>
            <a:srgbClr val="2025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1523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solidFill>
                  <a:srgbClr val="BC9022"/>
                </a:solidFill>
                <a:latin typeface="Arial"/>
                <a:cs typeface="Arial"/>
              </a:rPr>
              <a:t>TICKER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937" y="1575303"/>
            <a:ext cx="395605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6700"/>
              </a:lnSpc>
              <a:spcBef>
                <a:spcPts val="100"/>
              </a:spcBef>
            </a:pP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ticker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icon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was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created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to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represent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 </a:t>
            </a:r>
            <a:r>
              <a:rPr lang="es-ES" sz="1500" spc="-3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currency. </a:t>
            </a:r>
            <a:r>
              <a:rPr sz="1500" spc="20" dirty="0">
                <a:solidFill>
                  <a:srgbClr val="202520"/>
                </a:solidFill>
                <a:latin typeface="Microsoft Sans Serif"/>
                <a:cs typeface="Microsoft Sans Serif"/>
              </a:rPr>
              <a:t>It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favored instead </a:t>
            </a:r>
            <a:r>
              <a:rPr sz="1500" spc="40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symbol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places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which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prominence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network is </a:t>
            </a:r>
            <a:r>
              <a:rPr sz="1500" spc="10" dirty="0">
                <a:solidFill>
                  <a:srgbClr val="202520"/>
                </a:solidFill>
                <a:latin typeface="Microsoft Sans Serif"/>
                <a:cs typeface="Microsoft Sans Serif"/>
              </a:rPr>
              <a:t>not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necessary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or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has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already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been 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established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elsewhere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</a:t>
            </a:r>
            <a:r>
              <a:rPr sz="1500" spc="23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document.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03688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WWW.ZENT.CASH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90F41DC-8829-4988-A4DD-C4E474920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1765E48B-DE24-4A82-B46A-809438330B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41" y="845602"/>
            <a:ext cx="1482225" cy="1575303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56BCACD-5AE7-4AD8-BD82-6D04C2D191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61" y="2495141"/>
            <a:ext cx="1446583" cy="164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2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35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272" y="254000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B6B7B6"/>
                </a:solidFill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374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BC9022"/>
                </a:solidFill>
                <a:latin typeface="Arial"/>
                <a:cs typeface="Arial"/>
              </a:rPr>
              <a:t>PRIMARY</a:t>
            </a:r>
            <a:r>
              <a:rPr sz="3000" b="1" spc="-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BC9022"/>
                </a:solidFill>
                <a:latin typeface="Arial"/>
                <a:cs typeface="Arial"/>
              </a:rPr>
              <a:t>COLORS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700" y="1613403"/>
            <a:ext cx="4165600" cy="120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This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palette </a:t>
            </a: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of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our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core</a:t>
            </a:r>
            <a:r>
              <a:rPr sz="1500" spc="160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identity.</a:t>
            </a:r>
            <a:endParaRPr sz="15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6700"/>
              </a:lnSpc>
              <a:spcBef>
                <a:spcPts val="1200"/>
              </a:spcBef>
            </a:pPr>
            <a:r>
              <a:rPr sz="1500" spc="35" dirty="0">
                <a:solidFill>
                  <a:srgbClr val="202520"/>
                </a:solidFill>
                <a:latin typeface="Microsoft Sans Serif"/>
                <a:cs typeface="Microsoft Sans Serif"/>
              </a:rPr>
              <a:t>Its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usage </a:t>
            </a:r>
            <a:r>
              <a:rPr sz="1500" spc="-5" dirty="0">
                <a:solidFill>
                  <a:srgbClr val="202520"/>
                </a:solidFill>
                <a:latin typeface="Microsoft Sans Serif"/>
                <a:cs typeface="Microsoft Sans Serif"/>
              </a:rPr>
              <a:t>is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prefered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cases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sz="1500" dirty="0">
                <a:solidFill>
                  <a:srgbClr val="202520"/>
                </a:solidFill>
                <a:latin typeface="Microsoft Sans Serif"/>
                <a:cs typeface="Microsoft Sans Serif"/>
              </a:rPr>
              <a:t>which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you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need  </a:t>
            </a:r>
            <a:r>
              <a:rPr sz="1500" spc="-35" dirty="0">
                <a:solidFill>
                  <a:srgbClr val="202520"/>
                </a:solidFill>
                <a:latin typeface="Microsoft Sans Serif"/>
                <a:cs typeface="Microsoft Sans Serif"/>
              </a:rPr>
              <a:t>a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stronger </a:t>
            </a:r>
            <a:r>
              <a:rPr sz="1500" spc="-25" dirty="0">
                <a:solidFill>
                  <a:srgbClr val="202520"/>
                </a:solidFill>
                <a:latin typeface="Microsoft Sans Serif"/>
                <a:cs typeface="Microsoft Sans Serif"/>
              </a:rPr>
              <a:t>brand </a:t>
            </a:r>
            <a:r>
              <a:rPr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presence </a:t>
            </a:r>
            <a:r>
              <a:rPr sz="1500" spc="-15" dirty="0">
                <a:solidFill>
                  <a:srgbClr val="202520"/>
                </a:solidFill>
                <a:latin typeface="Microsoft Sans Serif"/>
                <a:cs typeface="Microsoft Sans Serif"/>
              </a:rPr>
              <a:t>in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hand </a:t>
            </a:r>
            <a:r>
              <a:rPr sz="1500" spc="15" dirty="0">
                <a:solidFill>
                  <a:srgbClr val="202520"/>
                </a:solidFill>
                <a:latin typeface="Microsoft Sans Serif"/>
                <a:cs typeface="Microsoft Sans Serif"/>
              </a:rPr>
              <a:t>with </a:t>
            </a:r>
            <a:r>
              <a:rPr sz="1500" spc="-10" dirty="0">
                <a:solidFill>
                  <a:srgbClr val="202520"/>
                </a:solidFill>
                <a:latin typeface="Microsoft Sans Serif"/>
                <a:cs typeface="Microsoft Sans Serif"/>
              </a:rPr>
              <a:t>the </a:t>
            </a:r>
            <a:r>
              <a:rPr sz="1500" spc="-20" dirty="0">
                <a:solidFill>
                  <a:srgbClr val="202520"/>
                </a:solidFill>
                <a:latin typeface="Microsoft Sans Serif"/>
                <a:cs typeface="Microsoft Sans Serif"/>
              </a:rPr>
              <a:t>core  </a:t>
            </a:r>
            <a:r>
              <a:rPr lang="es-ES" sz="1500" spc="-30" dirty="0" err="1">
                <a:solidFill>
                  <a:srgbClr val="202520"/>
                </a:solidFill>
                <a:latin typeface="Microsoft Sans Serif"/>
                <a:cs typeface="Microsoft Sans Serif"/>
              </a:rPr>
              <a:t>Zent</a:t>
            </a:r>
            <a:r>
              <a:rPr lang="es-ES" sz="1500" spc="-30" dirty="0">
                <a:solidFill>
                  <a:srgbClr val="202520"/>
                </a:solidFill>
                <a:latin typeface="Microsoft Sans Serif"/>
                <a:cs typeface="Microsoft Sans Serif"/>
              </a:rPr>
              <a:t> Cash</a:t>
            </a:r>
            <a:r>
              <a:rPr sz="1500" spc="125" dirty="0">
                <a:solidFill>
                  <a:srgbClr val="202520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02520"/>
                </a:solidFill>
                <a:latin typeface="Microsoft Sans Serif"/>
                <a:cs typeface="Microsoft Sans Serif"/>
              </a:rPr>
              <a:t>values.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03688" y="952500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9525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ACA057A-24FB-4754-A282-C92458B7190D}"/>
              </a:ext>
            </a:extLst>
          </p:cNvPr>
          <p:cNvGrpSpPr/>
          <p:nvPr/>
        </p:nvGrpSpPr>
        <p:grpSpPr>
          <a:xfrm>
            <a:off x="6199223" y="629817"/>
            <a:ext cx="2004502" cy="890256"/>
            <a:chOff x="6199242" y="836635"/>
            <a:chExt cx="2004502" cy="890256"/>
          </a:xfrm>
        </p:grpSpPr>
        <p:sp>
          <p:nvSpPr>
            <p:cNvPr id="21" name="object 21"/>
            <p:cNvSpPr/>
            <p:nvPr/>
          </p:nvSpPr>
          <p:spPr>
            <a:xfrm>
              <a:off x="6199242" y="836635"/>
              <a:ext cx="2004502" cy="890256"/>
            </a:xfrm>
            <a:custGeom>
              <a:avLst/>
              <a:gdLst/>
              <a:ahLst/>
              <a:cxnLst/>
              <a:rect l="l" t="t" r="r" b="b"/>
              <a:pathLst>
                <a:path w="2506345" h="1283335">
                  <a:moveTo>
                    <a:pt x="2328329" y="0"/>
                  </a:moveTo>
                  <a:lnTo>
                    <a:pt x="177800" y="0"/>
                  </a:lnTo>
                  <a:lnTo>
                    <a:pt x="75009" y="2778"/>
                  </a:lnTo>
                  <a:lnTo>
                    <a:pt x="22225" y="22225"/>
                  </a:lnTo>
                  <a:lnTo>
                    <a:pt x="2778" y="75009"/>
                  </a:lnTo>
                  <a:lnTo>
                    <a:pt x="0" y="177800"/>
                  </a:lnTo>
                  <a:lnTo>
                    <a:pt x="0" y="1105331"/>
                  </a:lnTo>
                  <a:lnTo>
                    <a:pt x="2778" y="1208122"/>
                  </a:lnTo>
                  <a:lnTo>
                    <a:pt x="22225" y="1260906"/>
                  </a:lnTo>
                  <a:lnTo>
                    <a:pt x="75009" y="1280353"/>
                  </a:lnTo>
                  <a:lnTo>
                    <a:pt x="177800" y="1283131"/>
                  </a:lnTo>
                  <a:lnTo>
                    <a:pt x="2328329" y="1283131"/>
                  </a:lnTo>
                  <a:lnTo>
                    <a:pt x="2431119" y="1280353"/>
                  </a:lnTo>
                  <a:lnTo>
                    <a:pt x="2483904" y="1260906"/>
                  </a:lnTo>
                  <a:lnTo>
                    <a:pt x="2503350" y="1208122"/>
                  </a:lnTo>
                  <a:lnTo>
                    <a:pt x="2506129" y="1105331"/>
                  </a:lnTo>
                  <a:lnTo>
                    <a:pt x="2506129" y="177800"/>
                  </a:lnTo>
                  <a:lnTo>
                    <a:pt x="2503350" y="75009"/>
                  </a:lnTo>
                  <a:lnTo>
                    <a:pt x="2483904" y="22225"/>
                  </a:lnTo>
                  <a:lnTo>
                    <a:pt x="2431119" y="2778"/>
                  </a:lnTo>
                  <a:lnTo>
                    <a:pt x="2328329" y="0"/>
                  </a:lnTo>
                  <a:close/>
                </a:path>
              </a:pathLst>
            </a:custGeom>
            <a:solidFill>
              <a:srgbClr val="BE942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321077" y="882888"/>
              <a:ext cx="466718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  <a:cs typeface="Lucida Sans"/>
                </a:rPr>
                <a:t>C:</a:t>
              </a:r>
              <a:r>
                <a:rPr sz="1000" spc="2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0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35" dirty="0">
                  <a:solidFill>
                    <a:srgbClr val="FFFFFF"/>
                  </a:solidFill>
                  <a:latin typeface="Lucida Sans"/>
                  <a:cs typeface="Lucida Sans"/>
                </a:rPr>
                <a:t>M:</a:t>
              </a:r>
              <a:r>
                <a:rPr lang="es-ES" sz="1000" spc="-3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2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2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55" dirty="0">
                  <a:solidFill>
                    <a:srgbClr val="FFFFFF"/>
                  </a:solidFill>
                  <a:latin typeface="Lucida Sans"/>
                  <a:cs typeface="Lucida Sans"/>
                </a:rPr>
                <a:t>Y:</a:t>
              </a:r>
              <a:r>
                <a:rPr lang="es-ES" sz="1000" spc="-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81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65" dirty="0">
                  <a:solidFill>
                    <a:srgbClr val="FFFFFF"/>
                  </a:solidFill>
                  <a:latin typeface="Lucida Sans"/>
                  <a:cs typeface="Lucida Sans"/>
                </a:rPr>
                <a:t>K:</a:t>
              </a:r>
              <a:r>
                <a:rPr lang="es-ES" sz="1000" spc="3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25</a:t>
              </a:r>
              <a:endParaRPr sz="1500" dirty="0">
                <a:latin typeface="Lucida Sans"/>
                <a:cs typeface="Lucida San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313373" y="882888"/>
              <a:ext cx="752133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12700"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R: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73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G: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57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B: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14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H: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ba9124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4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BAEE26F-24AC-4ED9-9C4C-F4A4E2EA6E54}"/>
              </a:ext>
            </a:extLst>
          </p:cNvPr>
          <p:cNvGrpSpPr/>
          <p:nvPr/>
        </p:nvGrpSpPr>
        <p:grpSpPr>
          <a:xfrm>
            <a:off x="6199242" y="3544210"/>
            <a:ext cx="2004483" cy="888524"/>
            <a:chOff x="6104470" y="2907865"/>
            <a:chExt cx="2506345" cy="1283335"/>
          </a:xfrm>
        </p:grpSpPr>
        <p:sp>
          <p:nvSpPr>
            <p:cNvPr id="24" name="object 24"/>
            <p:cNvSpPr/>
            <p:nvPr/>
          </p:nvSpPr>
          <p:spPr>
            <a:xfrm>
              <a:off x="6104470" y="2907865"/>
              <a:ext cx="2506345" cy="1283335"/>
            </a:xfrm>
            <a:custGeom>
              <a:avLst/>
              <a:gdLst/>
              <a:ahLst/>
              <a:cxnLst/>
              <a:rect l="l" t="t" r="r" b="b"/>
              <a:pathLst>
                <a:path w="2506345" h="1283335">
                  <a:moveTo>
                    <a:pt x="2328329" y="0"/>
                  </a:moveTo>
                  <a:lnTo>
                    <a:pt x="177800" y="0"/>
                  </a:lnTo>
                  <a:lnTo>
                    <a:pt x="75009" y="2778"/>
                  </a:lnTo>
                  <a:lnTo>
                    <a:pt x="22225" y="22225"/>
                  </a:lnTo>
                  <a:lnTo>
                    <a:pt x="2778" y="75009"/>
                  </a:lnTo>
                  <a:lnTo>
                    <a:pt x="0" y="177800"/>
                  </a:lnTo>
                  <a:lnTo>
                    <a:pt x="0" y="1105331"/>
                  </a:lnTo>
                  <a:lnTo>
                    <a:pt x="2778" y="1208122"/>
                  </a:lnTo>
                  <a:lnTo>
                    <a:pt x="22225" y="1260906"/>
                  </a:lnTo>
                  <a:lnTo>
                    <a:pt x="75009" y="1280353"/>
                  </a:lnTo>
                  <a:lnTo>
                    <a:pt x="177800" y="1283131"/>
                  </a:lnTo>
                  <a:lnTo>
                    <a:pt x="2328329" y="1283131"/>
                  </a:lnTo>
                  <a:lnTo>
                    <a:pt x="2431119" y="1280353"/>
                  </a:lnTo>
                  <a:lnTo>
                    <a:pt x="2483904" y="1260906"/>
                  </a:lnTo>
                  <a:lnTo>
                    <a:pt x="2503350" y="1208122"/>
                  </a:lnTo>
                  <a:lnTo>
                    <a:pt x="2506129" y="1105331"/>
                  </a:lnTo>
                  <a:lnTo>
                    <a:pt x="2506129" y="177800"/>
                  </a:lnTo>
                  <a:lnTo>
                    <a:pt x="2503350" y="75009"/>
                  </a:lnTo>
                  <a:lnTo>
                    <a:pt x="2483904" y="22225"/>
                  </a:lnTo>
                  <a:lnTo>
                    <a:pt x="2431119" y="2778"/>
                  </a:lnTo>
                  <a:lnTo>
                    <a:pt x="2328329" y="0"/>
                  </a:lnTo>
                  <a:close/>
                </a:path>
              </a:pathLst>
            </a:custGeom>
            <a:solidFill>
              <a:srgbClr val="212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256806" y="2974540"/>
              <a:ext cx="639946" cy="1129861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25400"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C: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15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M: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 0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Y: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15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K: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85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497533" y="2974540"/>
              <a:ext cx="924560" cy="1129861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R: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</a:t>
              </a: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3</a:t>
              </a: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G: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15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B: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1</a:t>
              </a: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3</a:t>
              </a: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H: 212721</a:t>
              </a:r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7C88388B-F0E9-4A3F-A516-AF251D924A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B59ECD86-5567-40C9-9361-81AB078FABBE}"/>
              </a:ext>
            </a:extLst>
          </p:cNvPr>
          <p:cNvGrpSpPr/>
          <p:nvPr/>
        </p:nvGrpSpPr>
        <p:grpSpPr>
          <a:xfrm>
            <a:off x="6199223" y="1600698"/>
            <a:ext cx="2004502" cy="890256"/>
            <a:chOff x="6199242" y="836635"/>
            <a:chExt cx="2004502" cy="890256"/>
          </a:xfrm>
        </p:grpSpPr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0362CC8B-F566-4310-BFD7-DCBBF23B04D5}"/>
                </a:ext>
              </a:extLst>
            </p:cNvPr>
            <p:cNvSpPr/>
            <p:nvPr/>
          </p:nvSpPr>
          <p:spPr>
            <a:xfrm>
              <a:off x="6199242" y="836635"/>
              <a:ext cx="2004502" cy="890256"/>
            </a:xfrm>
            <a:custGeom>
              <a:avLst/>
              <a:gdLst/>
              <a:ahLst/>
              <a:cxnLst/>
              <a:rect l="l" t="t" r="r" b="b"/>
              <a:pathLst>
                <a:path w="2506345" h="1283335">
                  <a:moveTo>
                    <a:pt x="2328329" y="0"/>
                  </a:moveTo>
                  <a:lnTo>
                    <a:pt x="177800" y="0"/>
                  </a:lnTo>
                  <a:lnTo>
                    <a:pt x="75009" y="2778"/>
                  </a:lnTo>
                  <a:lnTo>
                    <a:pt x="22225" y="22225"/>
                  </a:lnTo>
                  <a:lnTo>
                    <a:pt x="2778" y="75009"/>
                  </a:lnTo>
                  <a:lnTo>
                    <a:pt x="0" y="177800"/>
                  </a:lnTo>
                  <a:lnTo>
                    <a:pt x="0" y="1105331"/>
                  </a:lnTo>
                  <a:lnTo>
                    <a:pt x="2778" y="1208122"/>
                  </a:lnTo>
                  <a:lnTo>
                    <a:pt x="22225" y="1260906"/>
                  </a:lnTo>
                  <a:lnTo>
                    <a:pt x="75009" y="1280353"/>
                  </a:lnTo>
                  <a:lnTo>
                    <a:pt x="177800" y="1283131"/>
                  </a:lnTo>
                  <a:lnTo>
                    <a:pt x="2328329" y="1283131"/>
                  </a:lnTo>
                  <a:lnTo>
                    <a:pt x="2431119" y="1280353"/>
                  </a:lnTo>
                  <a:lnTo>
                    <a:pt x="2483904" y="1260906"/>
                  </a:lnTo>
                  <a:lnTo>
                    <a:pt x="2503350" y="1208122"/>
                  </a:lnTo>
                  <a:lnTo>
                    <a:pt x="2506129" y="1105331"/>
                  </a:lnTo>
                  <a:lnTo>
                    <a:pt x="2506129" y="177800"/>
                  </a:lnTo>
                  <a:lnTo>
                    <a:pt x="2503350" y="75009"/>
                  </a:lnTo>
                  <a:lnTo>
                    <a:pt x="2483904" y="22225"/>
                  </a:lnTo>
                  <a:lnTo>
                    <a:pt x="2431119" y="2778"/>
                  </a:lnTo>
                  <a:lnTo>
                    <a:pt x="2328329" y="0"/>
                  </a:lnTo>
                  <a:close/>
                </a:path>
              </a:pathLst>
            </a:custGeom>
            <a:solidFill>
              <a:srgbClr val="5E3B0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2">
              <a:extLst>
                <a:ext uri="{FF2B5EF4-FFF2-40B4-BE49-F238E27FC236}">
                  <a16:creationId xmlns:a16="http://schemas.microsoft.com/office/drawing/2014/main" id="{D99104B0-0D6C-4766-A555-DA9F155ADBF3}"/>
                </a:ext>
              </a:extLst>
            </p:cNvPr>
            <p:cNvSpPr txBox="1"/>
            <p:nvPr/>
          </p:nvSpPr>
          <p:spPr>
            <a:xfrm>
              <a:off x="6321077" y="882888"/>
              <a:ext cx="466718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  <a:cs typeface="Lucida Sans"/>
                </a:rPr>
                <a:t>C:</a:t>
              </a:r>
              <a:r>
                <a:rPr sz="1000" spc="2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0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35" dirty="0">
                  <a:solidFill>
                    <a:srgbClr val="FFFFFF"/>
                  </a:solidFill>
                  <a:latin typeface="Lucida Sans"/>
                  <a:cs typeface="Lucida Sans"/>
                </a:rPr>
                <a:t>M:</a:t>
              </a:r>
              <a:r>
                <a:rPr lang="es-ES" sz="1000" spc="-3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38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55" dirty="0">
                  <a:solidFill>
                    <a:srgbClr val="FFFFFF"/>
                  </a:solidFill>
                  <a:latin typeface="Lucida Sans"/>
                  <a:cs typeface="Lucida Sans"/>
                </a:rPr>
                <a:t>Y:</a:t>
              </a:r>
              <a:r>
                <a:rPr lang="es-ES" sz="1000" spc="-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89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65" dirty="0">
                  <a:solidFill>
                    <a:srgbClr val="FFFFFF"/>
                  </a:solidFill>
                  <a:latin typeface="Lucida Sans"/>
                  <a:cs typeface="Lucida Sans"/>
                </a:rPr>
                <a:t>K:</a:t>
              </a:r>
              <a:r>
                <a:rPr lang="es-ES" sz="1000" spc="3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solidFill>
                    <a:srgbClr val="FFFFFF"/>
                  </a:solidFill>
                  <a:latin typeface="Lucida Sans"/>
                  <a:cs typeface="Lucida Sans"/>
                </a:rPr>
                <a:t>63</a:t>
              </a:r>
              <a:endParaRPr sz="1500" dirty="0">
                <a:latin typeface="Lucida Sans"/>
                <a:cs typeface="Lucida Sans"/>
              </a:endParaRPr>
            </a:p>
          </p:txBody>
        </p:sp>
        <p:sp>
          <p:nvSpPr>
            <p:cNvPr id="35" name="object 23">
              <a:extLst>
                <a:ext uri="{FF2B5EF4-FFF2-40B4-BE49-F238E27FC236}">
                  <a16:creationId xmlns:a16="http://schemas.microsoft.com/office/drawing/2014/main" id="{06982D7D-FAF7-476A-A1DD-CCED3E0ED037}"/>
                </a:ext>
              </a:extLst>
            </p:cNvPr>
            <p:cNvSpPr txBox="1"/>
            <p:nvPr/>
          </p:nvSpPr>
          <p:spPr>
            <a:xfrm>
              <a:off x="7313373" y="882888"/>
              <a:ext cx="752133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12700">
                <a:spcBef>
                  <a:spcPts val="4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R: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37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G: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23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B: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4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solidFill>
                    <a:srgbClr val="FFFFFF"/>
                  </a:solidFill>
                  <a:latin typeface="Lucida Sans"/>
                </a:rPr>
                <a:t>H: </a:t>
              </a:r>
              <a:r>
                <a:rPr lang="es-ES" sz="1000" spc="-75" dirty="0">
                  <a:solidFill>
                    <a:srgbClr val="FFFFFF"/>
                  </a:solidFill>
                  <a:latin typeface="Lucida Sans"/>
                </a:rPr>
                <a:t>5e3b0b</a:t>
              </a:r>
              <a:endParaRPr sz="1000" spc="-75" dirty="0">
                <a:solidFill>
                  <a:srgbClr val="FFFFFF"/>
                </a:solidFill>
                <a:latin typeface="Lucida Sans"/>
              </a:endParaRP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18A237A-9E05-4062-89FF-E933A3A8F766}"/>
              </a:ext>
            </a:extLst>
          </p:cNvPr>
          <p:cNvGrpSpPr/>
          <p:nvPr/>
        </p:nvGrpSpPr>
        <p:grpSpPr>
          <a:xfrm>
            <a:off x="6199223" y="2572454"/>
            <a:ext cx="2004502" cy="890256"/>
            <a:chOff x="6199242" y="836635"/>
            <a:chExt cx="2004502" cy="890256"/>
          </a:xfrm>
        </p:grpSpPr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48D683C5-4D1B-4876-9501-CDF9EB3A7E2C}"/>
                </a:ext>
              </a:extLst>
            </p:cNvPr>
            <p:cNvSpPr/>
            <p:nvPr/>
          </p:nvSpPr>
          <p:spPr>
            <a:xfrm>
              <a:off x="6199242" y="836635"/>
              <a:ext cx="2004502" cy="890256"/>
            </a:xfrm>
            <a:custGeom>
              <a:avLst/>
              <a:gdLst/>
              <a:ahLst/>
              <a:cxnLst/>
              <a:rect l="l" t="t" r="r" b="b"/>
              <a:pathLst>
                <a:path w="2506345" h="1283335">
                  <a:moveTo>
                    <a:pt x="2328329" y="0"/>
                  </a:moveTo>
                  <a:lnTo>
                    <a:pt x="177800" y="0"/>
                  </a:lnTo>
                  <a:lnTo>
                    <a:pt x="75009" y="2778"/>
                  </a:lnTo>
                  <a:lnTo>
                    <a:pt x="22225" y="22225"/>
                  </a:lnTo>
                  <a:lnTo>
                    <a:pt x="2778" y="75009"/>
                  </a:lnTo>
                  <a:lnTo>
                    <a:pt x="0" y="177800"/>
                  </a:lnTo>
                  <a:lnTo>
                    <a:pt x="0" y="1105331"/>
                  </a:lnTo>
                  <a:lnTo>
                    <a:pt x="2778" y="1208122"/>
                  </a:lnTo>
                  <a:lnTo>
                    <a:pt x="22225" y="1260906"/>
                  </a:lnTo>
                  <a:lnTo>
                    <a:pt x="75009" y="1280353"/>
                  </a:lnTo>
                  <a:lnTo>
                    <a:pt x="177800" y="1283131"/>
                  </a:lnTo>
                  <a:lnTo>
                    <a:pt x="2328329" y="1283131"/>
                  </a:lnTo>
                  <a:lnTo>
                    <a:pt x="2431119" y="1280353"/>
                  </a:lnTo>
                  <a:lnTo>
                    <a:pt x="2483904" y="1260906"/>
                  </a:lnTo>
                  <a:lnTo>
                    <a:pt x="2503350" y="1208122"/>
                  </a:lnTo>
                  <a:lnTo>
                    <a:pt x="2506129" y="1105331"/>
                  </a:lnTo>
                  <a:lnTo>
                    <a:pt x="2506129" y="177800"/>
                  </a:lnTo>
                  <a:lnTo>
                    <a:pt x="2503350" y="75009"/>
                  </a:lnTo>
                  <a:lnTo>
                    <a:pt x="2483904" y="22225"/>
                  </a:lnTo>
                  <a:lnTo>
                    <a:pt x="2431119" y="2778"/>
                  </a:lnTo>
                  <a:lnTo>
                    <a:pt x="2328329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492F4F9A-1D01-417C-9D52-10B3D181F1BC}"/>
                </a:ext>
              </a:extLst>
            </p:cNvPr>
            <p:cNvSpPr txBox="1"/>
            <p:nvPr/>
          </p:nvSpPr>
          <p:spPr>
            <a:xfrm>
              <a:off x="6321077" y="882888"/>
              <a:ext cx="466718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400"/>
                </a:spcBef>
              </a:pPr>
              <a:r>
                <a:rPr sz="1000" spc="-75" dirty="0">
                  <a:latin typeface="Lucida Sans"/>
                  <a:cs typeface="Lucida Sans"/>
                </a:rPr>
                <a:t>C:</a:t>
              </a:r>
              <a:r>
                <a:rPr sz="1000" spc="25" dirty="0"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latin typeface="Lucida Sans"/>
                  <a:cs typeface="Lucida Sans"/>
                </a:rPr>
                <a:t>0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35" dirty="0">
                  <a:latin typeface="Lucida Sans"/>
                  <a:cs typeface="Lucida Sans"/>
                </a:rPr>
                <a:t>M:</a:t>
              </a:r>
              <a:r>
                <a:rPr lang="es-ES" sz="1000" spc="-35" dirty="0"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latin typeface="Lucida Sans"/>
                  <a:cs typeface="Lucida Sans"/>
                </a:rPr>
                <a:t>0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55" dirty="0">
                  <a:latin typeface="Lucida Sans"/>
                  <a:cs typeface="Lucida Sans"/>
                </a:rPr>
                <a:t>Y:</a:t>
              </a:r>
              <a:r>
                <a:rPr lang="es-ES" sz="1000" spc="-5" dirty="0"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latin typeface="Lucida Sans"/>
                  <a:cs typeface="Lucida Sans"/>
                </a:rPr>
                <a:t>0</a:t>
              </a:r>
              <a:endParaRPr sz="1000" dirty="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sz="1000" spc="-65" dirty="0">
                  <a:latin typeface="Lucida Sans"/>
                  <a:cs typeface="Lucida Sans"/>
                </a:rPr>
                <a:t>K:</a:t>
              </a:r>
              <a:r>
                <a:rPr lang="es-ES" sz="1000" spc="35" dirty="0">
                  <a:latin typeface="Lucida Sans"/>
                  <a:cs typeface="Lucida Sans"/>
                </a:rPr>
                <a:t> </a:t>
              </a:r>
              <a:r>
                <a:rPr lang="es-ES" sz="1000" spc="-105" dirty="0">
                  <a:latin typeface="Lucida Sans"/>
                  <a:cs typeface="Lucida Sans"/>
                </a:rPr>
                <a:t>1</a:t>
              </a:r>
              <a:endParaRPr sz="1500" dirty="0">
                <a:latin typeface="Lucida Sans"/>
                <a:cs typeface="Lucida Sans"/>
              </a:endParaRPr>
            </a:p>
          </p:txBody>
        </p:sp>
        <p:sp>
          <p:nvSpPr>
            <p:cNvPr id="39" name="object 23">
              <a:extLst>
                <a:ext uri="{FF2B5EF4-FFF2-40B4-BE49-F238E27FC236}">
                  <a16:creationId xmlns:a16="http://schemas.microsoft.com/office/drawing/2014/main" id="{65077E83-73FE-4974-A8A4-354011D8BDB3}"/>
                </a:ext>
              </a:extLst>
            </p:cNvPr>
            <p:cNvSpPr txBox="1"/>
            <p:nvPr/>
          </p:nvSpPr>
          <p:spPr>
            <a:xfrm>
              <a:off x="7313373" y="882888"/>
              <a:ext cx="752133" cy="782265"/>
            </a:xfrm>
            <a:prstGeom prst="rect">
              <a:avLst/>
            </a:prstGeom>
          </p:spPr>
          <p:txBody>
            <a:bodyPr vert="horz" wrap="square" lIns="0" tIns="50800" rIns="0" bIns="0" rtlCol="0">
              <a:spAutoFit/>
            </a:bodyPr>
            <a:lstStyle/>
            <a:p>
              <a:pPr marL="12700">
                <a:spcBef>
                  <a:spcPts val="400"/>
                </a:spcBef>
              </a:pPr>
              <a:r>
                <a:rPr sz="1000" spc="-75" dirty="0">
                  <a:latin typeface="Lucida Sans"/>
                </a:rPr>
                <a:t>R: </a:t>
              </a:r>
              <a:r>
                <a:rPr lang="es-ES" sz="1000" spc="-75" dirty="0">
                  <a:latin typeface="Lucida Sans"/>
                </a:rPr>
                <a:t>99</a:t>
              </a:r>
              <a:endParaRPr sz="1000" spc="-75" dirty="0"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latin typeface="Lucida Sans"/>
                </a:rPr>
                <a:t>G: </a:t>
              </a:r>
              <a:r>
                <a:rPr lang="es-ES" sz="1000" spc="-75" dirty="0">
                  <a:latin typeface="Lucida Sans"/>
                </a:rPr>
                <a:t>99</a:t>
              </a:r>
              <a:endParaRPr sz="1000" spc="-75" dirty="0"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latin typeface="Lucida Sans"/>
                </a:rPr>
                <a:t>B: </a:t>
              </a:r>
              <a:r>
                <a:rPr lang="es-ES" sz="1000" spc="-75" dirty="0">
                  <a:latin typeface="Lucida Sans"/>
                </a:rPr>
                <a:t>99</a:t>
              </a:r>
              <a:endParaRPr sz="1000" spc="-75" dirty="0">
                <a:latin typeface="Lucida Sans"/>
              </a:endParaRPr>
            </a:p>
            <a:p>
              <a:pPr marL="12700">
                <a:spcBef>
                  <a:spcPts val="300"/>
                </a:spcBef>
              </a:pPr>
              <a:r>
                <a:rPr sz="1000" spc="-75" dirty="0">
                  <a:latin typeface="Lucida Sans"/>
                </a:rPr>
                <a:t>H: </a:t>
              </a:r>
              <a:r>
                <a:rPr lang="es-ES" sz="1000" spc="-75" dirty="0" err="1">
                  <a:latin typeface="Lucida Sans"/>
                </a:rPr>
                <a:t>fcfcfc</a:t>
              </a:r>
              <a:endParaRPr sz="1000" spc="-75" dirty="0">
                <a:latin typeface="Lucid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2779"/>
            <a:ext cx="9144000" cy="514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511384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254000"/>
            <a:ext cx="1289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B6B7B6"/>
                </a:solidFill>
                <a:latin typeface="Verdana"/>
                <a:cs typeface="Verdana"/>
              </a:rPr>
              <a:t>BRAND</a:t>
            </a:r>
            <a:r>
              <a:rPr sz="900" spc="40" dirty="0">
                <a:solidFill>
                  <a:srgbClr val="B6B7B6"/>
                </a:solidFill>
                <a:latin typeface="Verdana"/>
                <a:cs typeface="Verdana"/>
              </a:rPr>
              <a:t> </a:t>
            </a:r>
            <a:r>
              <a:rPr sz="900" spc="20" dirty="0">
                <a:solidFill>
                  <a:srgbClr val="B6B7B6"/>
                </a:solidFill>
                <a:latin typeface="Verdana"/>
                <a:cs typeface="Verdana"/>
              </a:rPr>
              <a:t>GUIDELINES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243" y="254000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B6B7B6"/>
                </a:solidFill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4622525"/>
            <a:ext cx="8077200" cy="19050"/>
          </a:xfrm>
          <a:custGeom>
            <a:avLst/>
            <a:gdLst/>
            <a:ahLst/>
            <a:cxnLst/>
            <a:rect l="l" t="t" r="r" b="b"/>
            <a:pathLst>
              <a:path w="8077200" h="19050">
                <a:moveTo>
                  <a:pt x="-3365" y="9315"/>
                </a:moveTo>
                <a:lnTo>
                  <a:pt x="8080565" y="9315"/>
                </a:lnTo>
              </a:path>
            </a:pathLst>
          </a:custGeom>
          <a:ln w="25361">
            <a:solidFill>
              <a:srgbClr val="B6B7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0700" y="927603"/>
            <a:ext cx="41008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BC9022"/>
                </a:solidFill>
                <a:latin typeface="Arial"/>
                <a:cs typeface="Arial"/>
              </a:rPr>
              <a:t>SECONDARY</a:t>
            </a:r>
            <a:r>
              <a:rPr sz="3000" b="1" spc="-415" dirty="0">
                <a:solidFill>
                  <a:srgbClr val="BC9022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BC9022"/>
                </a:solidFill>
                <a:latin typeface="Arial"/>
                <a:cs typeface="Arial"/>
              </a:rPr>
              <a:t>COLORS</a:t>
            </a:r>
            <a:endParaRPr sz="3000" dirty="0">
              <a:solidFill>
                <a:srgbClr val="BC9022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1500" y="2907865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90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9E44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03900" y="3417663"/>
            <a:ext cx="9404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s-ES" sz="1500" spc="-85" dirty="0">
                <a:solidFill>
                  <a:srgbClr val="FFFFFF"/>
                </a:solidFill>
                <a:latin typeface="Lucida Sans"/>
                <a:cs typeface="Lucida Sans"/>
              </a:rPr>
              <a:t>9E4456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1500" y="1205637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90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FFC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3900" y="1715442"/>
            <a:ext cx="9404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-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s-ES" sz="1500" spc="-30" dirty="0">
                <a:solidFill>
                  <a:srgbClr val="FFFFFF"/>
                </a:solidFill>
                <a:latin typeface="Lucida Sans"/>
                <a:cs typeface="Lucida Sans"/>
              </a:rPr>
              <a:t>FFC630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7529" y="2907865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90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DE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13439" y="3417663"/>
            <a:ext cx="932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Lucida Sans"/>
                <a:cs typeface="Lucida Sans"/>
              </a:rPr>
              <a:t>DE5F5F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57529" y="1205637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90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3521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09929" y="1715442"/>
            <a:ext cx="9404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s-ES" sz="1500" spc="-95" dirty="0">
                <a:solidFill>
                  <a:srgbClr val="FFFFFF"/>
                </a:solidFill>
                <a:latin typeface="Lucida Sans"/>
                <a:cs typeface="Lucida Sans"/>
              </a:rPr>
              <a:t>352106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39435" y="2907865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89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3D3D3D"/>
          </a:solidFill>
          <a:effectLst>
            <a:glow rad="12700">
              <a:schemeClr val="tx1"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20290" y="3417663"/>
            <a:ext cx="1092193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s-ES" sz="1500" spc="-50" dirty="0">
                <a:solidFill>
                  <a:srgbClr val="FFFFFF"/>
                </a:solidFill>
                <a:latin typeface="Lucida Sans"/>
                <a:cs typeface="Lucida Sans"/>
              </a:rPr>
              <a:t>3D3D3D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45464" y="2907865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89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chemeClr val="bg1"/>
          </a:solidFill>
          <a:effectLst>
            <a:glow rad="12700">
              <a:schemeClr val="tx1">
                <a:alpha val="40000"/>
              </a:schemeClr>
            </a:glow>
            <a:softEdge rad="1270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05832" y="3417663"/>
            <a:ext cx="9239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Lucida Sans"/>
                <a:cs typeface="Lucida Sans"/>
              </a:rPr>
              <a:t>H:</a:t>
            </a:r>
            <a:r>
              <a:rPr sz="1500" spc="5" dirty="0">
                <a:latin typeface="Lucida Sans"/>
                <a:cs typeface="Lucida Sans"/>
              </a:rPr>
              <a:t> </a:t>
            </a:r>
            <a:r>
              <a:rPr lang="es-ES" sz="1500" spc="-85" dirty="0">
                <a:latin typeface="Lucida Sans"/>
                <a:cs typeface="Lucida Sans"/>
              </a:rPr>
              <a:t>FFFFFF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00" y="2907865"/>
            <a:ext cx="1253490" cy="1283335"/>
          </a:xfrm>
          <a:custGeom>
            <a:avLst/>
            <a:gdLst/>
            <a:ahLst/>
            <a:cxnLst/>
            <a:rect l="l" t="t" r="r" b="b"/>
            <a:pathLst>
              <a:path w="1253489" h="1283335">
                <a:moveTo>
                  <a:pt x="1075270" y="0"/>
                </a:moveTo>
                <a:lnTo>
                  <a:pt x="177800" y="0"/>
                </a:lnTo>
                <a:lnTo>
                  <a:pt x="75009" y="2778"/>
                </a:lnTo>
                <a:lnTo>
                  <a:pt x="22225" y="22225"/>
                </a:lnTo>
                <a:lnTo>
                  <a:pt x="2778" y="75009"/>
                </a:lnTo>
                <a:lnTo>
                  <a:pt x="0" y="177800"/>
                </a:lnTo>
                <a:lnTo>
                  <a:pt x="0" y="1105331"/>
                </a:lnTo>
                <a:lnTo>
                  <a:pt x="2778" y="1208122"/>
                </a:lnTo>
                <a:lnTo>
                  <a:pt x="22225" y="1260906"/>
                </a:lnTo>
                <a:lnTo>
                  <a:pt x="75009" y="1280353"/>
                </a:lnTo>
                <a:lnTo>
                  <a:pt x="177800" y="1283131"/>
                </a:lnTo>
                <a:lnTo>
                  <a:pt x="1075270" y="1283131"/>
                </a:lnTo>
                <a:lnTo>
                  <a:pt x="1178061" y="1280353"/>
                </a:lnTo>
                <a:lnTo>
                  <a:pt x="1230845" y="1260906"/>
                </a:lnTo>
                <a:lnTo>
                  <a:pt x="1250292" y="1208122"/>
                </a:lnTo>
                <a:lnTo>
                  <a:pt x="1253070" y="1105331"/>
                </a:lnTo>
                <a:lnTo>
                  <a:pt x="1253070" y="177800"/>
                </a:lnTo>
                <a:lnTo>
                  <a:pt x="1250292" y="75009"/>
                </a:lnTo>
                <a:lnTo>
                  <a:pt x="1230845" y="22225"/>
                </a:lnTo>
                <a:lnTo>
                  <a:pt x="1178061" y="2778"/>
                </a:lnTo>
                <a:lnTo>
                  <a:pt x="1075270" y="0"/>
                </a:lnTo>
                <a:close/>
              </a:path>
            </a:pathLst>
          </a:custGeom>
          <a:solidFill>
            <a:srgbClr val="949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5800" y="3417663"/>
            <a:ext cx="9404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Lucida Sans"/>
                <a:cs typeface="Lucida Sans"/>
              </a:rPr>
              <a:t>H:</a:t>
            </a:r>
            <a:r>
              <a:rPr sz="1500" spc="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s-ES" sz="1500" spc="-80" dirty="0">
                <a:solidFill>
                  <a:srgbClr val="FFFFFF"/>
                </a:solidFill>
                <a:latin typeface="Lucida Sans"/>
                <a:cs typeface="Lucida Sans"/>
              </a:rPr>
              <a:t>949493</a:t>
            </a:r>
            <a:endParaRPr sz="1500" dirty="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7653" y="4740083"/>
            <a:ext cx="1605280" cy="1570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45"/>
              </a:spcBef>
            </a:pPr>
            <a:r>
              <a:rPr lang="es-ES" sz="900" spc="105" dirty="0">
                <a:solidFill>
                  <a:srgbClr val="B5B7B5"/>
                </a:solidFill>
                <a:latin typeface="Arial"/>
                <a:cs typeface="Arial"/>
                <a:hlinkClick r:id="rId3"/>
              </a:rPr>
              <a:t>WWW.ZENT.CASH</a:t>
            </a:r>
            <a:endParaRPr lang="es-ES" sz="900" spc="105" dirty="0">
              <a:solidFill>
                <a:srgbClr val="B5B7B5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383" y="1575283"/>
            <a:ext cx="39370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80" dirty="0">
                <a:latin typeface="Microsoft Sans Serif"/>
                <a:cs typeface="Microsoft Sans Serif"/>
              </a:rPr>
              <a:t>We </a:t>
            </a:r>
            <a:r>
              <a:rPr sz="1500" spc="-40" dirty="0">
                <a:latin typeface="Microsoft Sans Serif"/>
                <a:cs typeface="Microsoft Sans Serif"/>
              </a:rPr>
              <a:t>have </a:t>
            </a:r>
            <a:r>
              <a:rPr sz="1500" spc="-35" dirty="0">
                <a:latin typeface="Microsoft Sans Serif"/>
                <a:cs typeface="Microsoft Sans Serif"/>
              </a:rPr>
              <a:t>a </a:t>
            </a:r>
            <a:r>
              <a:rPr sz="1500" spc="-15" dirty="0">
                <a:latin typeface="Microsoft Sans Serif"/>
                <a:cs typeface="Microsoft Sans Serif"/>
              </a:rPr>
              <a:t>secondary </a:t>
            </a:r>
            <a:r>
              <a:rPr sz="1500" spc="-10" dirty="0">
                <a:latin typeface="Microsoft Sans Serif"/>
                <a:cs typeface="Microsoft Sans Serif"/>
              </a:rPr>
              <a:t>palette </a:t>
            </a:r>
            <a:r>
              <a:rPr sz="1500" spc="5" dirty="0">
                <a:latin typeface="Microsoft Sans Serif"/>
                <a:cs typeface="Microsoft Sans Serif"/>
              </a:rPr>
              <a:t>so </a:t>
            </a:r>
            <a:r>
              <a:rPr sz="1500" spc="-35" dirty="0">
                <a:latin typeface="Microsoft Sans Serif"/>
                <a:cs typeface="Microsoft Sans Serif"/>
              </a:rPr>
              <a:t>everyone </a:t>
            </a:r>
            <a:r>
              <a:rPr sz="1500" spc="-15" dirty="0">
                <a:latin typeface="Microsoft Sans Serif"/>
                <a:cs typeface="Microsoft Sans Serif"/>
              </a:rPr>
              <a:t>has  </a:t>
            </a:r>
            <a:r>
              <a:rPr sz="1500" dirty="0">
                <a:latin typeface="Microsoft Sans Serif"/>
                <a:cs typeface="Microsoft Sans Serif"/>
              </a:rPr>
              <a:t>more freedom </a:t>
            </a:r>
            <a:r>
              <a:rPr sz="1500" spc="-15" dirty="0">
                <a:latin typeface="Microsoft Sans Serif"/>
                <a:cs typeface="Microsoft Sans Serif"/>
              </a:rPr>
              <a:t>in </a:t>
            </a:r>
            <a:r>
              <a:rPr sz="1500" spc="-10" dirty="0">
                <a:latin typeface="Microsoft Sans Serif"/>
                <a:cs typeface="Microsoft Sans Serif"/>
              </a:rPr>
              <a:t>designing their </a:t>
            </a:r>
            <a:r>
              <a:rPr sz="1500" spc="10" dirty="0">
                <a:latin typeface="Microsoft Sans Serif"/>
                <a:cs typeface="Microsoft Sans Serif"/>
              </a:rPr>
              <a:t>own</a:t>
            </a:r>
            <a:r>
              <a:rPr sz="1500" spc="-18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assets.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55" dirty="0">
                <a:latin typeface="Microsoft Sans Serif"/>
                <a:cs typeface="Microsoft Sans Serif"/>
              </a:rPr>
              <a:t>You </a:t>
            </a:r>
            <a:r>
              <a:rPr sz="1500" spc="-35" dirty="0">
                <a:latin typeface="Microsoft Sans Serif"/>
                <a:cs typeface="Microsoft Sans Serif"/>
              </a:rPr>
              <a:t>are </a:t>
            </a:r>
            <a:r>
              <a:rPr sz="1500" spc="5" dirty="0">
                <a:latin typeface="Microsoft Sans Serif"/>
                <a:cs typeface="Microsoft Sans Serif"/>
              </a:rPr>
              <a:t>permitted </a:t>
            </a:r>
            <a:r>
              <a:rPr sz="1500" spc="25" dirty="0">
                <a:latin typeface="Microsoft Sans Serif"/>
                <a:cs typeface="Microsoft Sans Serif"/>
              </a:rPr>
              <a:t>to </a:t>
            </a:r>
            <a:r>
              <a:rPr sz="1500" spc="-25" dirty="0">
                <a:latin typeface="Microsoft Sans Serif"/>
                <a:cs typeface="Microsoft Sans Serif"/>
              </a:rPr>
              <a:t>use </a:t>
            </a:r>
            <a:r>
              <a:rPr sz="1500" spc="-30" dirty="0">
                <a:latin typeface="Microsoft Sans Serif"/>
                <a:cs typeface="Microsoft Sans Serif"/>
              </a:rPr>
              <a:t>any </a:t>
            </a:r>
            <a:r>
              <a:rPr sz="1500" spc="-35" dirty="0">
                <a:latin typeface="Microsoft Sans Serif"/>
                <a:cs typeface="Microsoft Sans Serif"/>
              </a:rPr>
              <a:t>varying shade or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15" dirty="0">
                <a:latin typeface="Microsoft Sans Serif"/>
                <a:cs typeface="Microsoft Sans Serif"/>
              </a:rPr>
              <a:t>tint of theses colors that you see ﬁt.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FB048C90-C9BA-405F-8057-D310A554D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77966"/>
            <a:ext cx="1006390" cy="281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949</Words>
  <Application>Microsoft Office PowerPoint</Application>
  <PresentationFormat>Presentación en pantalla (16:9)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Lato</vt:lpstr>
      <vt:lpstr>Lucida Sans</vt:lpstr>
      <vt:lpstr>Microsoft Sans Serif</vt:lpstr>
      <vt:lpstr>Playfair Display SC</vt:lpstr>
      <vt:lpstr>Times New Roman</vt:lpstr>
      <vt:lpstr>Trebuchet MS</vt:lpstr>
      <vt:lpstr>Verdana</vt:lpstr>
      <vt:lpstr>Tema de Office</vt:lpstr>
      <vt:lpstr>BRAND  GUIDELINES</vt:lpstr>
      <vt:lpstr>WHY GUIDELINES?</vt:lpstr>
      <vt:lpstr>Presentación de PowerPoint</vt:lpstr>
      <vt:lpstr>WORDMARK</vt:lpstr>
      <vt:lpstr>STACKED</vt:lpstr>
      <vt:lpstr>SYMBOL</vt:lpstr>
      <vt:lpstr>TICKER</vt:lpstr>
      <vt:lpstr>PRIMARY COLORS</vt:lpstr>
      <vt:lpstr>SECONDARY COLORS</vt:lpstr>
      <vt:lpstr>SAFETY ZONE</vt:lpstr>
      <vt:lpstr>INCORRECT USAGE</vt:lpstr>
      <vt:lpstr>Presentación de PowerPoint</vt:lpstr>
      <vt:lpstr>LANGUAGE</vt:lpstr>
      <vt:lpstr>Presentación de PowerPoint</vt:lpstr>
      <vt:lpstr>Presentación de PowerPoint</vt:lpstr>
      <vt:lpstr>FAST &amp; STEADY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</dc:title>
  <dc:creator>davidsimaldelval</dc:creator>
  <cp:lastModifiedBy>davidsimaldelval</cp:lastModifiedBy>
  <cp:revision>61</cp:revision>
  <dcterms:created xsi:type="dcterms:W3CDTF">2020-02-16T21:05:15Z</dcterms:created>
  <dcterms:modified xsi:type="dcterms:W3CDTF">2020-02-17T21:03:33Z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2018-02-07T00:00:00Z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2020-02-16T00:00:00Z</vt:filetime>
  </property>
</Properties>
</file>