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033" autoAdjust="0"/>
  </p:normalViewPr>
  <p:slideViewPr>
    <p:cSldViewPr snapToGrid="0">
      <p:cViewPr varScale="1">
        <p:scale>
          <a:sx n="82" d="100"/>
          <a:sy n="82" d="100"/>
        </p:scale>
        <p:origin x="691"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4</a:t>
            </a:fld>
            <a:endParaRPr lang="en-IN"/>
          </a:p>
        </p:txBody>
      </p:sp>
    </p:spTree>
    <p:extLst>
      <p:ext uri="{BB962C8B-B14F-4D97-AF65-F5344CB8AC3E}">
        <p14:creationId xmlns:p14="http://schemas.microsoft.com/office/powerpoint/2010/main" val="414753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Zenus004/AICTE.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Satyajyoti Mohanty</a:t>
            </a:r>
          </a:p>
          <a:p>
            <a:r>
              <a:rPr lang="en-US" sz="2000" b="1" dirty="0">
                <a:solidFill>
                  <a:schemeClr val="accent1">
                    <a:lumMod val="75000"/>
                  </a:schemeClr>
                </a:solidFill>
                <a:latin typeface="Arial"/>
                <a:cs typeface="Arial"/>
              </a:rPr>
              <a:t>College Name &amp; Department : Centurion University of Technology &amp; Management (CSE)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b="1" dirty="0"/>
              <a:t>Advanced Encryption Techniques</a:t>
            </a:r>
            <a:r>
              <a:rPr lang="en-US" dirty="0"/>
              <a:t> – Implementing stronger encryption algorithms like </a:t>
            </a:r>
            <a:r>
              <a:rPr lang="en-US" b="1" dirty="0"/>
              <a:t>AES-256</a:t>
            </a:r>
            <a:r>
              <a:rPr lang="en-US" dirty="0"/>
              <a:t> for enhanced security.</a:t>
            </a:r>
          </a:p>
          <a:p>
            <a:pPr marL="305435" indent="-305435"/>
            <a:r>
              <a:rPr lang="en-US" b="1" dirty="0"/>
              <a:t>Support for Multiple File Formats</a:t>
            </a:r>
            <a:r>
              <a:rPr lang="en-US" dirty="0"/>
              <a:t> – Extending compatibility beyond images to </a:t>
            </a:r>
            <a:r>
              <a:rPr lang="en-US" b="1" dirty="0"/>
              <a:t>audio, video, and documents</a:t>
            </a:r>
            <a:r>
              <a:rPr lang="en-US" dirty="0"/>
              <a:t> for broader applications.</a:t>
            </a:r>
          </a:p>
          <a:p>
            <a:pPr marL="305435" indent="-305435"/>
            <a:r>
              <a:rPr lang="en-US" b="1" dirty="0"/>
              <a:t>Dynamic Key Management</a:t>
            </a:r>
            <a:r>
              <a:rPr lang="en-US" dirty="0"/>
              <a:t> – Implementing </a:t>
            </a:r>
            <a:r>
              <a:rPr lang="en-US" b="1" dirty="0"/>
              <a:t>blockchain or distributed key sharing</a:t>
            </a:r>
            <a:r>
              <a:rPr lang="en-US" dirty="0"/>
              <a:t> for secure and decentralized key management.</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375283"/>
            <a:ext cx="11029615" cy="4673324"/>
          </a:xfrm>
        </p:spPr>
        <p:txBody>
          <a:bodyPr>
            <a:normAutofit/>
          </a:bodyPr>
          <a:lstStyle/>
          <a:p>
            <a:pPr marL="0" indent="0" algn="just">
              <a:buNone/>
            </a:pPr>
            <a:r>
              <a:rPr lang="en-US" sz="3000" dirty="0"/>
              <a:t>With the rise of digital communication, data security is a major concern. Traditional encryption protects data but may attract attention. Steganography enables covert communication by hiding data in images, but challenges like image quality, attack resistance, and efficient embedding must be addressed.</a:t>
            </a:r>
            <a:endParaRPr lang="en-IN" sz="30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IN" b="1" dirty="0"/>
              <a:t>Programming Language &amp; Platform:</a:t>
            </a:r>
          </a:p>
          <a:p>
            <a:pPr lvl="1">
              <a:buFont typeface="Arial" panose="020B0604020202020204" pitchFamily="34" charset="0"/>
              <a:buChar char="•"/>
            </a:pPr>
            <a:r>
              <a:rPr lang="en-IN" b="1" dirty="0"/>
              <a:t>Python</a:t>
            </a:r>
            <a:r>
              <a:rPr lang="en-IN" dirty="0"/>
              <a:t>: Used for implementing the steganography and encryption logic.</a:t>
            </a:r>
          </a:p>
          <a:p>
            <a:pPr lvl="1">
              <a:buFont typeface="Arial" panose="020B0604020202020204" pitchFamily="34" charset="0"/>
              <a:buChar char="•"/>
            </a:pPr>
            <a:r>
              <a:rPr lang="en-IN" b="1" dirty="0"/>
              <a:t>OpenCV</a:t>
            </a:r>
            <a:r>
              <a:rPr lang="en-IN" dirty="0"/>
              <a:t>: For image processing and manipulation.</a:t>
            </a:r>
          </a:p>
          <a:p>
            <a:pPr lvl="1">
              <a:buFont typeface="Arial" panose="020B0604020202020204" pitchFamily="34" charset="0"/>
              <a:buChar char="•"/>
            </a:pPr>
            <a:r>
              <a:rPr lang="en-IN" b="1" dirty="0"/>
              <a:t>NumPy</a:t>
            </a:r>
            <a:r>
              <a:rPr lang="en-IN" dirty="0"/>
              <a:t>: For efficient handling of image arrays.</a:t>
            </a:r>
          </a:p>
          <a:p>
            <a:r>
              <a:rPr lang="en-IN" b="1" dirty="0"/>
              <a:t>Cryptography &amp; Security:</a:t>
            </a:r>
          </a:p>
          <a:p>
            <a:pPr lvl="1">
              <a:buFont typeface="Arial" panose="020B0604020202020204" pitchFamily="34" charset="0"/>
              <a:buChar char="•"/>
            </a:pPr>
            <a:r>
              <a:rPr lang="en-IN" b="1" dirty="0"/>
              <a:t>Cryptography (Fernet, PBKDF2HMAC)</a:t>
            </a:r>
            <a:r>
              <a:rPr lang="en-IN" dirty="0"/>
              <a:t>: Used for encrypting and decrypting messages securely.</a:t>
            </a:r>
          </a:p>
          <a:p>
            <a:pPr lvl="1">
              <a:buFont typeface="Arial" panose="020B0604020202020204" pitchFamily="34" charset="0"/>
              <a:buChar char="•"/>
            </a:pPr>
            <a:r>
              <a:rPr lang="en-IN" b="1" dirty="0"/>
              <a:t>Base64</a:t>
            </a:r>
            <a:r>
              <a:rPr lang="en-IN" dirty="0"/>
              <a:t>: For encoding encryption keys safely.</a:t>
            </a:r>
          </a:p>
          <a:p>
            <a:r>
              <a:rPr lang="en-IN" b="1" dirty="0"/>
              <a:t>File Handling &amp; OS Interaction:</a:t>
            </a:r>
          </a:p>
          <a:p>
            <a:pPr lvl="1">
              <a:buFont typeface="Arial" panose="020B0604020202020204" pitchFamily="34" charset="0"/>
              <a:buChar char="•"/>
            </a:pPr>
            <a:r>
              <a:rPr lang="en-IN" b="1" dirty="0"/>
              <a:t>OS Module</a:t>
            </a:r>
            <a:r>
              <a:rPr lang="en-IN" dirty="0"/>
              <a:t>: For file path handling and system operations.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2000" b="1" dirty="0"/>
              <a:t>Dual-Layer Security</a:t>
            </a:r>
            <a:r>
              <a:rPr lang="en-US" sz="2000" dirty="0"/>
              <a:t> – Combines </a:t>
            </a:r>
            <a:r>
              <a:rPr lang="en-US" sz="2000" b="1" dirty="0"/>
              <a:t>steganography</a:t>
            </a:r>
            <a:r>
              <a:rPr lang="en-US" sz="2000" dirty="0"/>
              <a:t> (hiding data in images) with </a:t>
            </a:r>
            <a:r>
              <a:rPr lang="en-US" sz="2000" b="1" dirty="0"/>
              <a:t>encryption (Fernet)</a:t>
            </a:r>
            <a:r>
              <a:rPr lang="en-US" sz="2000" dirty="0"/>
              <a:t> for enhanced data protection.</a:t>
            </a:r>
          </a:p>
          <a:p>
            <a:pPr marL="0" indent="0">
              <a:buNone/>
            </a:pPr>
            <a:r>
              <a:rPr lang="en-US" sz="2000" b="1" dirty="0"/>
              <a:t>Lossless Data Hiding</a:t>
            </a:r>
            <a:r>
              <a:rPr lang="en-US" sz="2000" dirty="0"/>
              <a:t> – Ensures image quality is preserved while embedding the secret message.</a:t>
            </a:r>
          </a:p>
          <a:p>
            <a:pPr marL="0" indent="0">
              <a:buNone/>
            </a:pPr>
            <a:r>
              <a:rPr lang="en-US" sz="2000" b="1" dirty="0"/>
              <a:t>Custom Password Protection</a:t>
            </a:r>
            <a:r>
              <a:rPr lang="en-US" sz="2000" dirty="0"/>
              <a:t> – Uses </a:t>
            </a:r>
            <a:r>
              <a:rPr lang="en-US" sz="2000" b="1" dirty="0"/>
              <a:t>PBKDF2HMAC</a:t>
            </a:r>
            <a:r>
              <a:rPr lang="en-US" sz="2000" dirty="0"/>
              <a:t> key derivation for secure, password-based encryption.</a:t>
            </a:r>
          </a:p>
          <a:p>
            <a:pPr marL="0" indent="0">
              <a:buNone/>
            </a:pPr>
            <a:r>
              <a:rPr lang="en-US" sz="2000" b="1" dirty="0"/>
              <a:t>User-Friendly &amp; Automated</a:t>
            </a:r>
            <a:r>
              <a:rPr lang="en-US" sz="2000" dirty="0"/>
              <a:t> – Simple </a:t>
            </a:r>
            <a:r>
              <a:rPr lang="en-US" sz="2000" b="1" dirty="0"/>
              <a:t>menu-driven interface</a:t>
            </a:r>
            <a:r>
              <a:rPr lang="en-US" sz="2000" dirty="0"/>
              <a:t> for encoding and decoding messages effortlessly.</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IN" dirty="0"/>
              <a:t>Researchers &amp; Students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descr="A screenshot of a computer code&#10;&#10;AI-generated content may be incorrect.">
            <a:extLst>
              <a:ext uri="{FF2B5EF4-FFF2-40B4-BE49-F238E27FC236}">
                <a16:creationId xmlns:a16="http://schemas.microsoft.com/office/drawing/2014/main" id="{8A562322-3BE9-2292-4A3B-7F4D7BDDD408}"/>
              </a:ext>
            </a:extLst>
          </p:cNvPr>
          <p:cNvPicPr>
            <a:picLocks noGrp="1" noChangeAspect="1"/>
          </p:cNvPicPr>
          <p:nvPr>
            <p:ph idx="1"/>
          </p:nvPr>
        </p:nvPicPr>
        <p:blipFill>
          <a:blip r:embed="rId2"/>
          <a:stretch>
            <a:fillRect/>
          </a:stretch>
        </p:blipFill>
        <p:spPr>
          <a:xfrm>
            <a:off x="770634" y="1232452"/>
            <a:ext cx="4050463" cy="5223359"/>
          </a:xfrm>
        </p:spPr>
      </p:pic>
      <p:pic>
        <p:nvPicPr>
          <p:cNvPr id="7" name="Picture 6" descr="A screenshot of a computer program&#10;&#10;AI-generated content may be incorrect.">
            <a:extLst>
              <a:ext uri="{FF2B5EF4-FFF2-40B4-BE49-F238E27FC236}">
                <a16:creationId xmlns:a16="http://schemas.microsoft.com/office/drawing/2014/main" id="{53A06D16-3BEA-69E8-8AA3-C3D1D90B373D}"/>
              </a:ext>
            </a:extLst>
          </p:cNvPr>
          <p:cNvPicPr>
            <a:picLocks noChangeAspect="1"/>
          </p:cNvPicPr>
          <p:nvPr/>
        </p:nvPicPr>
        <p:blipFill>
          <a:blip r:embed="rId3"/>
          <a:stretch>
            <a:fillRect/>
          </a:stretch>
        </p:blipFill>
        <p:spPr>
          <a:xfrm>
            <a:off x="5010539" y="1232452"/>
            <a:ext cx="4506686" cy="3789126"/>
          </a:xfrm>
          <a:prstGeom prst="rect">
            <a:avLst/>
          </a:prstGeom>
        </p:spPr>
      </p:pic>
      <p:pic>
        <p:nvPicPr>
          <p:cNvPr id="9" name="Picture 8" descr="A road leading to a city at night&#10;&#10;AI-generated content may be incorrect.">
            <a:extLst>
              <a:ext uri="{FF2B5EF4-FFF2-40B4-BE49-F238E27FC236}">
                <a16:creationId xmlns:a16="http://schemas.microsoft.com/office/drawing/2014/main" id="{B6201347-59CD-0740-EA74-EFEBD46D4E18}"/>
              </a:ext>
            </a:extLst>
          </p:cNvPr>
          <p:cNvPicPr>
            <a:picLocks noChangeAspect="1"/>
          </p:cNvPicPr>
          <p:nvPr/>
        </p:nvPicPr>
        <p:blipFill>
          <a:blip r:embed="rId4"/>
          <a:stretch>
            <a:fillRect/>
          </a:stretch>
        </p:blipFill>
        <p:spPr>
          <a:xfrm>
            <a:off x="6870440" y="4454554"/>
            <a:ext cx="3511424" cy="2194640"/>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algn="just"/>
            <a:r>
              <a:rPr lang="en-US" dirty="0"/>
              <a:t>This project successfully addresses the challenge of secure data transmission by integrating </a:t>
            </a:r>
            <a:r>
              <a:rPr lang="en-US" b="1" dirty="0"/>
              <a:t>steganography</a:t>
            </a:r>
            <a:r>
              <a:rPr lang="en-US" dirty="0"/>
              <a:t> with </a:t>
            </a:r>
            <a:r>
              <a:rPr lang="en-US" b="1" dirty="0"/>
              <a:t>encryption</a:t>
            </a:r>
            <a:r>
              <a:rPr lang="en-US" dirty="0"/>
              <a:t> for enhanced privacy. Unlike traditional encryption, which may attract attention, this method discreetly hides encrypted messages within images, making detection difficult. By ensuring </a:t>
            </a:r>
            <a:r>
              <a:rPr lang="en-US" b="1" dirty="0"/>
              <a:t>data confidentiality, integrity, and resistance to attacks</a:t>
            </a:r>
            <a:r>
              <a:rPr lang="en-US" dirty="0"/>
              <a:t>, the project provides a robust and user-friendly approach to covert communication.</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https://github.com/Zenus004/AICTE.git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48</TotalTime>
  <Words>387</Words>
  <Application>Microsoft Office PowerPoint</Application>
  <PresentationFormat>Widescreen</PresentationFormat>
  <Paragraphs>46</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Satyajyoti Mohanty</cp:lastModifiedBy>
  <cp:revision>29</cp:revision>
  <dcterms:created xsi:type="dcterms:W3CDTF">2021-05-26T16:50:10Z</dcterms:created>
  <dcterms:modified xsi:type="dcterms:W3CDTF">2025-02-26T11:39:35Z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