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0"/>
  </p:notesMasterIdLst>
  <p:sldIdLst>
    <p:sldId id="256" r:id="rId2"/>
    <p:sldId id="261" r:id="rId3"/>
    <p:sldId id="263" r:id="rId4"/>
    <p:sldId id="264" r:id="rId5"/>
    <p:sldId id="265" r:id="rId6"/>
    <p:sldId id="271" r:id="rId7"/>
    <p:sldId id="272" r:id="rId8"/>
    <p:sldId id="281" r:id="rId9"/>
    <p:sldId id="266" r:id="rId10"/>
    <p:sldId id="282" r:id="rId11"/>
    <p:sldId id="267" r:id="rId12"/>
    <p:sldId id="283" r:id="rId13"/>
    <p:sldId id="284" r:id="rId14"/>
    <p:sldId id="268" r:id="rId15"/>
    <p:sldId id="270" r:id="rId16"/>
    <p:sldId id="287" r:id="rId17"/>
    <p:sldId id="285" r:id="rId18"/>
    <p:sldId id="273" r:id="rId19"/>
    <p:sldId id="274" r:id="rId20"/>
    <p:sldId id="275" r:id="rId21"/>
    <p:sldId id="276" r:id="rId22"/>
    <p:sldId id="277" r:id="rId23"/>
    <p:sldId id="278" r:id="rId24"/>
    <p:sldId id="279" r:id="rId25"/>
    <p:sldId id="269" r:id="rId26"/>
    <p:sldId id="286" r:id="rId27"/>
    <p:sldId id="280" r:id="rId28"/>
    <p:sldId id="260"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6699FF"/>
    <a:srgbClr val="481B00"/>
    <a:srgbClr val="800000"/>
    <a:srgbClr val="CC3399"/>
    <a:srgbClr val="FCA82C"/>
    <a:srgbClr val="9EFF29"/>
    <a:srgbClr val="A4660C"/>
    <a:srgbClr val="952F69"/>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787" autoAdjust="0"/>
  </p:normalViewPr>
  <p:slideViewPr>
    <p:cSldViewPr snapToGrid="0">
      <p:cViewPr varScale="1">
        <p:scale>
          <a:sx n="104" d="100"/>
          <a:sy n="104" d="100"/>
        </p:scale>
        <p:origin x="850" y="5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CEB142-1E9E-418C-A45A-F90E13CCABF2}" type="doc">
      <dgm:prSet loTypeId="urn:microsoft.com/office/officeart/2005/8/layout/cycle2" loCatId="cycle" qsTypeId="urn:microsoft.com/office/officeart/2005/8/quickstyle/3d7" qsCatId="3D" csTypeId="urn:microsoft.com/office/officeart/2005/8/colors/accent1_2" csCatId="accent1" phldr="1"/>
      <dgm:spPr/>
      <dgm:t>
        <a:bodyPr/>
        <a:lstStyle/>
        <a:p>
          <a:endParaRPr lang="en-IN"/>
        </a:p>
      </dgm:t>
    </dgm:pt>
    <dgm:pt modelId="{A42A50DE-64C1-4140-8E29-86D26B2FC7A8}">
      <dgm:prSet/>
      <dgm:spPr/>
      <dgm:t>
        <a:bodyPr/>
        <a:lstStyle/>
        <a:p>
          <a:r>
            <a:rPr lang="en-IN" dirty="0"/>
            <a:t>THANKYOU!</a:t>
          </a:r>
        </a:p>
      </dgm:t>
    </dgm:pt>
    <dgm:pt modelId="{B6489A8F-8929-440E-922A-3768D4BD752D}" type="parTrans" cxnId="{5698EA62-2FAA-4ECB-B011-33E4519413C8}">
      <dgm:prSet/>
      <dgm:spPr/>
      <dgm:t>
        <a:bodyPr/>
        <a:lstStyle/>
        <a:p>
          <a:endParaRPr lang="en-IN"/>
        </a:p>
      </dgm:t>
    </dgm:pt>
    <dgm:pt modelId="{79BA82DF-2887-49DC-AD33-CE265054E211}" type="sibTrans" cxnId="{5698EA62-2FAA-4ECB-B011-33E4519413C8}">
      <dgm:prSet/>
      <dgm:spPr/>
      <dgm:t>
        <a:bodyPr/>
        <a:lstStyle/>
        <a:p>
          <a:endParaRPr lang="en-IN"/>
        </a:p>
      </dgm:t>
    </dgm:pt>
    <dgm:pt modelId="{1EB46F96-1309-4DE6-BCB1-C97F6AEB2883}" type="pres">
      <dgm:prSet presAssocID="{44CEB142-1E9E-418C-A45A-F90E13CCABF2}" presName="cycle" presStyleCnt="0">
        <dgm:presLayoutVars>
          <dgm:dir/>
          <dgm:resizeHandles val="exact"/>
        </dgm:presLayoutVars>
      </dgm:prSet>
      <dgm:spPr/>
    </dgm:pt>
    <dgm:pt modelId="{2FE9E9D9-E5A6-4BE8-83A1-8061189EBA00}" type="pres">
      <dgm:prSet presAssocID="{A42A50DE-64C1-4140-8E29-86D26B2FC7A8}" presName="node" presStyleLbl="node1" presStyleIdx="0" presStyleCnt="1" custRadScaleRad="99817" custRadScaleInc="19">
        <dgm:presLayoutVars>
          <dgm:bulletEnabled val="1"/>
        </dgm:presLayoutVars>
      </dgm:prSet>
      <dgm:spPr/>
    </dgm:pt>
  </dgm:ptLst>
  <dgm:cxnLst>
    <dgm:cxn modelId="{5698EA62-2FAA-4ECB-B011-33E4519413C8}" srcId="{44CEB142-1E9E-418C-A45A-F90E13CCABF2}" destId="{A42A50DE-64C1-4140-8E29-86D26B2FC7A8}" srcOrd="0" destOrd="0" parTransId="{B6489A8F-8929-440E-922A-3768D4BD752D}" sibTransId="{79BA82DF-2887-49DC-AD33-CE265054E211}"/>
    <dgm:cxn modelId="{CA5A469E-E794-4B59-9522-7AF4F3F0E443}" type="presOf" srcId="{44CEB142-1E9E-418C-A45A-F90E13CCABF2}" destId="{1EB46F96-1309-4DE6-BCB1-C97F6AEB2883}" srcOrd="0" destOrd="0" presId="urn:microsoft.com/office/officeart/2005/8/layout/cycle2"/>
    <dgm:cxn modelId="{E48413EA-8A8F-4EA7-B3B1-04FBE5343331}" type="presOf" srcId="{A42A50DE-64C1-4140-8E29-86D26B2FC7A8}" destId="{2FE9E9D9-E5A6-4BE8-83A1-8061189EBA00}" srcOrd="0" destOrd="0" presId="urn:microsoft.com/office/officeart/2005/8/layout/cycle2"/>
    <dgm:cxn modelId="{553D512C-7EB9-48BD-AE4A-5B7BEE861DD0}" type="presParOf" srcId="{1EB46F96-1309-4DE6-BCB1-C97F6AEB2883}" destId="{2FE9E9D9-E5A6-4BE8-83A1-8061189EBA0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E9E9D9-E5A6-4BE8-83A1-8061189EBA00}">
      <dsp:nvSpPr>
        <dsp:cNvPr id="0" name=""/>
        <dsp:cNvSpPr/>
      </dsp:nvSpPr>
      <dsp:spPr>
        <a:xfrm>
          <a:off x="2557105" y="0"/>
          <a:ext cx="3684194" cy="3684194"/>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1733550">
            <a:lnSpc>
              <a:spcPct val="90000"/>
            </a:lnSpc>
            <a:spcBef>
              <a:spcPct val="0"/>
            </a:spcBef>
            <a:spcAft>
              <a:spcPct val="35000"/>
            </a:spcAft>
            <a:buNone/>
          </a:pPr>
          <a:r>
            <a:rPr lang="en-IN" sz="3900" kern="1200" dirty="0"/>
            <a:t>THANKYOU!</a:t>
          </a:r>
        </a:p>
      </dsp:txBody>
      <dsp:txXfrm>
        <a:off x="3096643" y="539538"/>
        <a:ext cx="2605118" cy="260511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dirty="0"/>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28</a:t>
            </a:fld>
            <a:endParaRPr lang="en-US" dirty="0"/>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64340" y="2403986"/>
            <a:ext cx="7989723" cy="146746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49596" y="4063188"/>
            <a:ext cx="7975483" cy="685791"/>
          </a:xfrm>
        </p:spPr>
        <p:txBody>
          <a:bodyPr>
            <a:normAutofit/>
          </a:bodyPr>
          <a:lstStyle>
            <a:lvl1pPr marL="0" indent="0" algn="l">
              <a:buNone/>
              <a:defRPr sz="2800" b="0" i="0">
                <a:solidFill>
                  <a:srgbClr val="3333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r>
              <a:rPr lang="en-US" dirty="0"/>
              <a:t>26/04/2023</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26/04/2023</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26/04/2023</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26/04/2023</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1592" y="305450"/>
            <a:ext cx="8246070"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452716"/>
            <a:ext cx="8246070" cy="3321115"/>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dirty="0"/>
              <a:t>26/04/2023</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319" y="465530"/>
            <a:ext cx="6704649" cy="725349"/>
          </a:xfrm>
        </p:spPr>
        <p:txBody>
          <a:bodyPr>
            <a:normAutofit/>
          </a:bodyPr>
          <a:lstStyle>
            <a:lvl1pPr algn="l">
              <a:defRPr sz="3600">
                <a:solidFill>
                  <a:srgbClr val="3333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319" y="1229055"/>
            <a:ext cx="6704649"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dirty="0"/>
              <a:t>26/04/2023</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26/04/2023</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dirty="0"/>
              <a:t>26/04/2023</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1" y="330632"/>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33400"/>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05797"/>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33400"/>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05797"/>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r>
              <a:rPr lang="en-US" dirty="0"/>
              <a:t>26/04/2023</a:t>
            </a:r>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dirty="0"/>
              <a:t>26/04/2023</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26/04/2023</a:t>
            </a: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26/04/2023</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26/04/2023</a:t>
            </a: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dirty="0"/>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mlg-ulb/creditcardfraud"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938847"/>
            <a:ext cx="6000750" cy="1340260"/>
          </a:xfrm>
        </p:spPr>
        <p:txBody>
          <a:bodyPr>
            <a:normAutofit fontScale="90000"/>
          </a:bodyPr>
          <a:lstStyle/>
          <a:p>
            <a:r>
              <a:rPr lang="en-IN" sz="4400" spc="165" dirty="0">
                <a:solidFill>
                  <a:srgbClr val="F1F1F2"/>
                </a:solidFill>
                <a:effectLst>
                  <a:outerShdw blurRad="38100" dist="38100" dir="2700000" algn="tl">
                    <a:srgbClr val="000000">
                      <a:alpha val="43137"/>
                    </a:srgbClr>
                  </a:outerShdw>
                </a:effectLst>
                <a:latin typeface="Algerian" panose="04020705040A02060702" pitchFamily="82" charset="0"/>
                <a:cs typeface="Trebuchet MS"/>
              </a:rPr>
              <a:t>Credit</a:t>
            </a:r>
            <a:r>
              <a:rPr lang="en-IN" sz="4400" spc="-150" dirty="0">
                <a:solidFill>
                  <a:srgbClr val="F1F1F2"/>
                </a:solidFill>
                <a:effectLst>
                  <a:outerShdw blurRad="38100" dist="38100" dir="2700000" algn="tl">
                    <a:srgbClr val="000000">
                      <a:alpha val="43137"/>
                    </a:srgbClr>
                  </a:outerShdw>
                </a:effectLst>
                <a:latin typeface="Algerian" panose="04020705040A02060702" pitchFamily="82" charset="0"/>
                <a:cs typeface="Trebuchet MS"/>
              </a:rPr>
              <a:t> </a:t>
            </a:r>
            <a:r>
              <a:rPr lang="en-IN" sz="4400" spc="420" dirty="0">
                <a:solidFill>
                  <a:srgbClr val="F1F1F2"/>
                </a:solidFill>
                <a:effectLst>
                  <a:outerShdw blurRad="38100" dist="38100" dir="2700000" algn="tl">
                    <a:srgbClr val="000000">
                      <a:alpha val="43137"/>
                    </a:srgbClr>
                  </a:outerShdw>
                </a:effectLst>
                <a:latin typeface="Algerian" panose="04020705040A02060702" pitchFamily="82" charset="0"/>
                <a:cs typeface="Trebuchet MS"/>
              </a:rPr>
              <a:t>Card</a:t>
            </a:r>
            <a:r>
              <a:rPr lang="en-IN" sz="4400" spc="-85" dirty="0">
                <a:solidFill>
                  <a:srgbClr val="F1F1F2"/>
                </a:solidFill>
                <a:effectLst>
                  <a:outerShdw blurRad="38100" dist="38100" dir="2700000" algn="tl">
                    <a:srgbClr val="000000">
                      <a:alpha val="43137"/>
                    </a:srgbClr>
                  </a:outerShdw>
                </a:effectLst>
                <a:latin typeface="Algerian" panose="04020705040A02060702" pitchFamily="82" charset="0"/>
                <a:cs typeface="Trebuchet MS"/>
              </a:rPr>
              <a:t> </a:t>
            </a:r>
            <a:r>
              <a:rPr lang="en-IN" sz="4400" spc="225" dirty="0">
                <a:solidFill>
                  <a:srgbClr val="F1F1F2"/>
                </a:solidFill>
                <a:effectLst>
                  <a:outerShdw blurRad="38100" dist="38100" dir="2700000" algn="tl">
                    <a:srgbClr val="000000">
                      <a:alpha val="43137"/>
                    </a:srgbClr>
                  </a:outerShdw>
                </a:effectLst>
                <a:latin typeface="Algerian" panose="04020705040A02060702" pitchFamily="82" charset="0"/>
                <a:cs typeface="Trebuchet MS"/>
              </a:rPr>
              <a:t>Fraud </a:t>
            </a:r>
            <a:r>
              <a:rPr lang="en-IN" sz="4400" spc="-1205" dirty="0">
                <a:solidFill>
                  <a:srgbClr val="F1F1F2"/>
                </a:solidFill>
                <a:effectLst>
                  <a:outerShdw blurRad="38100" dist="38100" dir="2700000" algn="tl">
                    <a:srgbClr val="000000">
                      <a:alpha val="43137"/>
                    </a:srgbClr>
                  </a:outerShdw>
                </a:effectLst>
                <a:latin typeface="Algerian" panose="04020705040A02060702" pitchFamily="82" charset="0"/>
                <a:cs typeface="Trebuchet MS"/>
              </a:rPr>
              <a:t> </a:t>
            </a:r>
            <a:r>
              <a:rPr lang="en-IN" sz="4400" spc="195" dirty="0">
                <a:solidFill>
                  <a:srgbClr val="F1F1F2"/>
                </a:solidFill>
                <a:effectLst>
                  <a:outerShdw blurRad="38100" dist="38100" dir="2700000" algn="tl">
                    <a:srgbClr val="000000">
                      <a:alpha val="43137"/>
                    </a:srgbClr>
                  </a:outerShdw>
                </a:effectLst>
                <a:latin typeface="Algerian" panose="04020705040A02060702" pitchFamily="82" charset="0"/>
                <a:cs typeface="Trebuchet MS"/>
              </a:rPr>
              <a:t>Detection</a:t>
            </a:r>
            <a:br>
              <a:rPr lang="en-IN" dirty="0">
                <a:effectLst>
                  <a:outerShdw blurRad="38100" dist="38100" dir="2700000" algn="tl">
                    <a:srgbClr val="000000">
                      <a:alpha val="43137"/>
                    </a:srgbClr>
                  </a:outerShdw>
                </a:effectLst>
                <a:latin typeface="Trebuchet MS"/>
                <a:cs typeface="Trebuchet MS"/>
              </a:rPr>
            </a:br>
            <a:endParaRPr lang="en-US"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0" y="2090815"/>
            <a:ext cx="8188953" cy="607419"/>
          </a:xfrm>
        </p:spPr>
        <p:txBody>
          <a:bodyPr>
            <a:noAutofit/>
          </a:bodyPr>
          <a:lstStyle/>
          <a:p>
            <a:r>
              <a:rPr lang="en-US" sz="4000" dirty="0">
                <a:solidFill>
                  <a:schemeClr val="bg1"/>
                </a:solidFill>
                <a:effectLst>
                  <a:outerShdw blurRad="38100" dist="38100" dir="2700000" algn="tl">
                    <a:srgbClr val="000000">
                      <a:alpha val="43137"/>
                    </a:srgbClr>
                  </a:outerShdw>
                </a:effectLst>
                <a:latin typeface="Algerian" panose="04020705040A02060702" pitchFamily="82" charset="0"/>
              </a:rPr>
              <a:t>TOPIC:-</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8FC586-B11E-4CD2-2441-124EDF729873}"/>
              </a:ext>
            </a:extLst>
          </p:cNvPr>
          <p:cNvSpPr/>
          <p:nvPr/>
        </p:nvSpPr>
        <p:spPr>
          <a:xfrm>
            <a:off x="-106950" y="0"/>
            <a:ext cx="4078297" cy="707886"/>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RANDOM FOREST:</a:t>
            </a:r>
          </a:p>
        </p:txBody>
      </p:sp>
      <p:sp>
        <p:nvSpPr>
          <p:cNvPr id="4" name="Rectangle 3">
            <a:extLst>
              <a:ext uri="{FF2B5EF4-FFF2-40B4-BE49-F238E27FC236}">
                <a16:creationId xmlns:a16="http://schemas.microsoft.com/office/drawing/2014/main" id="{62FBC468-28FA-EC4E-3DD8-01AED1AF6AFB}"/>
              </a:ext>
            </a:extLst>
          </p:cNvPr>
          <p:cNvSpPr/>
          <p:nvPr/>
        </p:nvSpPr>
        <p:spPr>
          <a:xfrm>
            <a:off x="0" y="612133"/>
            <a:ext cx="2356735" cy="707886"/>
          </a:xfrm>
          <a:prstGeom prst="rect">
            <a:avLst/>
          </a:prstGeom>
          <a:noFill/>
        </p:spPr>
        <p:txBody>
          <a:bodyPr wrap="none" lIns="91440" tIns="45720" rIns="91440" bIns="45720">
            <a:spAutoFit/>
          </a:bodyPr>
          <a:lstStyle/>
          <a:p>
            <a:pPr algn="ctr"/>
            <a:r>
              <a:rPr lang="en-US" sz="4000" b="1" dirty="0">
                <a:ln w="6600">
                  <a:solidFill>
                    <a:schemeClr val="accent2"/>
                  </a:solidFill>
                  <a:prstDash val="solid"/>
                </a:ln>
                <a:solidFill>
                  <a:srgbClr val="FFFFFF"/>
                </a:solidFill>
                <a:effectLst>
                  <a:outerShdw dist="38100" dir="2700000" algn="tl" rotWithShape="0">
                    <a:schemeClr val="accent2"/>
                  </a:outerShdw>
                </a:effectLst>
              </a:rPr>
              <a:t>EXAMPLE</a:t>
            </a: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a:t>
            </a:r>
          </a:p>
        </p:txBody>
      </p:sp>
      <p:sp>
        <p:nvSpPr>
          <p:cNvPr id="5" name="TextBox 4">
            <a:extLst>
              <a:ext uri="{FF2B5EF4-FFF2-40B4-BE49-F238E27FC236}">
                <a16:creationId xmlns:a16="http://schemas.microsoft.com/office/drawing/2014/main" id="{BFC0FDF0-E1BF-C213-1838-AA00BE56D0A6}"/>
              </a:ext>
            </a:extLst>
          </p:cNvPr>
          <p:cNvSpPr txBox="1"/>
          <p:nvPr/>
        </p:nvSpPr>
        <p:spPr>
          <a:xfrm>
            <a:off x="179363" y="1202788"/>
            <a:ext cx="5124157" cy="2585323"/>
          </a:xfrm>
          <a:prstGeom prst="rect">
            <a:avLst/>
          </a:prstGeom>
          <a:noFill/>
        </p:spPr>
        <p:txBody>
          <a:bodyPr wrap="square" rtlCol="0">
            <a:spAutoFit/>
          </a:bodyPr>
          <a:lstStyle/>
          <a:p>
            <a:pPr algn="just"/>
            <a:r>
              <a:rPr lang="en-US" dirty="0">
                <a:solidFill>
                  <a:srgbClr val="FFC000"/>
                </a:solidFill>
                <a:latin typeface="Century Schoolbook" panose="02040604050505020304" pitchFamily="18" charset="0"/>
              </a:rPr>
              <a:t>Suppose there is a dataset that contains multiple fruit images. So, this dataset is given to the Random forest classifier. The dataset is divided into subsets and given to each decision tree. During the training phase, each decision tree produces a prediction result, and when a new data point occurs, then based on the majority of results, the Random Forest classifier predicts the final decision. </a:t>
            </a:r>
            <a:endParaRPr lang="en-IN" dirty="0">
              <a:solidFill>
                <a:srgbClr val="FFC000"/>
              </a:solidFill>
              <a:latin typeface="Century Schoolbook" panose="02040604050505020304" pitchFamily="18" charset="0"/>
            </a:endParaRPr>
          </a:p>
        </p:txBody>
      </p:sp>
      <p:pic>
        <p:nvPicPr>
          <p:cNvPr id="7" name="Picture 6">
            <a:extLst>
              <a:ext uri="{FF2B5EF4-FFF2-40B4-BE49-F238E27FC236}">
                <a16:creationId xmlns:a16="http://schemas.microsoft.com/office/drawing/2014/main" id="{82610C55-925D-B034-45EC-0428414B300D}"/>
              </a:ext>
            </a:extLst>
          </p:cNvPr>
          <p:cNvPicPr>
            <a:picLocks noChangeAspect="1"/>
          </p:cNvPicPr>
          <p:nvPr/>
        </p:nvPicPr>
        <p:blipFill>
          <a:blip r:embed="rId2"/>
          <a:stretch>
            <a:fillRect/>
          </a:stretch>
        </p:blipFill>
        <p:spPr>
          <a:xfrm>
            <a:off x="5388659" y="1320019"/>
            <a:ext cx="3575978" cy="3022090"/>
          </a:xfrm>
          <a:prstGeom prst="rect">
            <a:avLst/>
          </a:prstGeom>
        </p:spPr>
      </p:pic>
      <p:sp>
        <p:nvSpPr>
          <p:cNvPr id="6" name="Slide Number Placeholder 5">
            <a:extLst>
              <a:ext uri="{FF2B5EF4-FFF2-40B4-BE49-F238E27FC236}">
                <a16:creationId xmlns:a16="http://schemas.microsoft.com/office/drawing/2014/main" id="{CF4DF83A-1EFE-5249-586C-ACE4A36DA38B}"/>
              </a:ext>
            </a:extLst>
          </p:cNvPr>
          <p:cNvSpPr>
            <a:spLocks noGrp="1"/>
          </p:cNvSpPr>
          <p:nvPr>
            <p:ph type="sldNum" sz="quarter" idx="12"/>
          </p:nvPr>
        </p:nvSpPr>
        <p:spPr>
          <a:xfrm>
            <a:off x="7010400" y="4869656"/>
            <a:ext cx="2133600" cy="273844"/>
          </a:xfrm>
        </p:spPr>
        <p:txBody>
          <a:bodyPr/>
          <a:lstStyle/>
          <a:p>
            <a:r>
              <a:rPr lang="en-US" dirty="0"/>
              <a:t>8</a:t>
            </a:r>
          </a:p>
        </p:txBody>
      </p:sp>
      <p:sp>
        <p:nvSpPr>
          <p:cNvPr id="8" name="Date Placeholder 7">
            <a:extLst>
              <a:ext uri="{FF2B5EF4-FFF2-40B4-BE49-F238E27FC236}">
                <a16:creationId xmlns:a16="http://schemas.microsoft.com/office/drawing/2014/main" id="{811C77E4-2622-ED01-9F7A-2D424A5666B1}"/>
              </a:ext>
            </a:extLst>
          </p:cNvPr>
          <p:cNvSpPr>
            <a:spLocks noGrp="1"/>
          </p:cNvSpPr>
          <p:nvPr>
            <p:ph type="dt" sz="half" idx="10"/>
          </p:nvPr>
        </p:nvSpPr>
        <p:spPr/>
        <p:txBody>
          <a:bodyPr/>
          <a:lstStyle/>
          <a:p>
            <a:r>
              <a:rPr lang="en-US" dirty="0"/>
              <a:t>26/04/2023</a:t>
            </a:r>
          </a:p>
        </p:txBody>
      </p:sp>
    </p:spTree>
    <p:extLst>
      <p:ext uri="{BB962C8B-B14F-4D97-AF65-F5344CB8AC3E}">
        <p14:creationId xmlns:p14="http://schemas.microsoft.com/office/powerpoint/2010/main" val="761117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46AAF0E-03AD-CA49-8F03-5E1CA755093E}"/>
              </a:ext>
            </a:extLst>
          </p:cNvPr>
          <p:cNvSpPr/>
          <p:nvPr/>
        </p:nvSpPr>
        <p:spPr>
          <a:xfrm>
            <a:off x="-77922" y="645844"/>
            <a:ext cx="5061258" cy="707886"/>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K-MEANS CLUSTERING:</a:t>
            </a:r>
          </a:p>
        </p:txBody>
      </p:sp>
      <p:sp>
        <p:nvSpPr>
          <p:cNvPr id="7" name="TextBox 6">
            <a:extLst>
              <a:ext uri="{FF2B5EF4-FFF2-40B4-BE49-F238E27FC236}">
                <a16:creationId xmlns:a16="http://schemas.microsoft.com/office/drawing/2014/main" id="{4A481610-2764-C4D8-2534-920669B27D92}"/>
              </a:ext>
            </a:extLst>
          </p:cNvPr>
          <p:cNvSpPr txBox="1"/>
          <p:nvPr/>
        </p:nvSpPr>
        <p:spPr>
          <a:xfrm>
            <a:off x="161779" y="1223890"/>
            <a:ext cx="8827476" cy="1354217"/>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solidFill>
                  <a:srgbClr val="FFC000"/>
                </a:solidFill>
                <a:effectLst>
                  <a:outerShdw blurRad="38100" dist="38100" dir="2700000" algn="tl">
                    <a:srgbClr val="000000">
                      <a:alpha val="43137"/>
                    </a:srgbClr>
                  </a:outerShdw>
                </a:effectLst>
                <a:latin typeface="Century Schoolbook" panose="02040604050505020304" pitchFamily="18" charset="0"/>
              </a:rPr>
              <a:t>It is an iterative algorithm that divides the unlabeled dataset into k different clusters in such a way that each dataset belongs only one group that has similar properties.</a:t>
            </a:r>
          </a:p>
          <a:p>
            <a:pPr marL="285750" indent="-285750" algn="just">
              <a:buFont typeface="Wingdings" panose="05000000000000000000" pitchFamily="2" charset="2"/>
              <a:buChar char="v"/>
            </a:pPr>
            <a:endParaRPr lang="en-US" sz="1000" dirty="0">
              <a:solidFill>
                <a:srgbClr val="FFC000"/>
              </a:solidFill>
              <a:effectLst>
                <a:outerShdw blurRad="38100" dist="38100" dir="2700000" algn="tl">
                  <a:srgbClr val="000000">
                    <a:alpha val="43137"/>
                  </a:srgbClr>
                </a:outerShdw>
              </a:effectLst>
              <a:latin typeface="Century Schoolbook" panose="02040604050505020304" pitchFamily="18" charset="0"/>
            </a:endParaRPr>
          </a:p>
          <a:p>
            <a:pPr marL="285750" indent="-285750" algn="just">
              <a:buFont typeface="Wingdings" panose="05000000000000000000" pitchFamily="2" charset="2"/>
              <a:buChar char="v"/>
            </a:pPr>
            <a:r>
              <a:rPr lang="en-US" dirty="0">
                <a:solidFill>
                  <a:srgbClr val="FFC000"/>
                </a:solidFill>
                <a:effectLst>
                  <a:outerShdw blurRad="38100" dist="38100" dir="2700000" algn="tl">
                    <a:srgbClr val="000000">
                      <a:alpha val="43137"/>
                    </a:srgbClr>
                  </a:outerShdw>
                </a:effectLst>
                <a:latin typeface="Century Schoolbook" panose="02040604050505020304" pitchFamily="18" charset="0"/>
              </a:rPr>
              <a:t>The k-means clustering algorithm mainly performs two tasks:</a:t>
            </a:r>
          </a:p>
        </p:txBody>
      </p:sp>
      <p:sp>
        <p:nvSpPr>
          <p:cNvPr id="4" name="TextBox 3">
            <a:extLst>
              <a:ext uri="{FF2B5EF4-FFF2-40B4-BE49-F238E27FC236}">
                <a16:creationId xmlns:a16="http://schemas.microsoft.com/office/drawing/2014/main" id="{194F15F9-4AA7-E285-F555-7CD30B281448}"/>
              </a:ext>
            </a:extLst>
          </p:cNvPr>
          <p:cNvSpPr txBox="1"/>
          <p:nvPr/>
        </p:nvSpPr>
        <p:spPr>
          <a:xfrm>
            <a:off x="815927" y="2555988"/>
            <a:ext cx="4410222" cy="2031325"/>
          </a:xfrm>
          <a:prstGeom prst="rect">
            <a:avLst/>
          </a:prstGeom>
          <a:noFill/>
        </p:spPr>
        <p:txBody>
          <a:bodyPr wrap="square" rtlCol="0">
            <a:spAutoFit/>
          </a:bodyPr>
          <a:lstStyle/>
          <a:p>
            <a:pPr marL="285750" indent="-285750" algn="just">
              <a:buFont typeface="Courier New" panose="02070309020205020404" pitchFamily="49" charset="0"/>
              <a:buChar char="o"/>
            </a:pPr>
            <a:r>
              <a:rPr lang="en-US" dirty="0">
                <a:solidFill>
                  <a:srgbClr val="FFC000"/>
                </a:solidFill>
                <a:latin typeface="Century Schoolbook" panose="02040604050505020304" pitchFamily="18" charset="0"/>
              </a:rPr>
              <a:t>Determines the best value for K center points or centroids by an iterative process.</a:t>
            </a:r>
          </a:p>
          <a:p>
            <a:pPr marL="285750" indent="-285750" algn="just">
              <a:buFont typeface="Courier New" panose="02070309020205020404" pitchFamily="49" charset="0"/>
              <a:buChar char="o"/>
            </a:pPr>
            <a:r>
              <a:rPr lang="en-US" dirty="0">
                <a:solidFill>
                  <a:srgbClr val="FFC000"/>
                </a:solidFill>
                <a:latin typeface="Century Schoolbook" panose="02040604050505020304" pitchFamily="18" charset="0"/>
              </a:rPr>
              <a:t>Assigns each data point to its closest k-center. Those data points which are near to the particular k-center, create a cluster.</a:t>
            </a:r>
            <a:endParaRPr lang="en-IN" dirty="0">
              <a:solidFill>
                <a:srgbClr val="FFC000"/>
              </a:solidFill>
              <a:latin typeface="Century Schoolbook" panose="02040604050505020304" pitchFamily="18" charset="0"/>
            </a:endParaRPr>
          </a:p>
        </p:txBody>
      </p:sp>
      <p:pic>
        <p:nvPicPr>
          <p:cNvPr id="9" name="Picture 8">
            <a:extLst>
              <a:ext uri="{FF2B5EF4-FFF2-40B4-BE49-F238E27FC236}">
                <a16:creationId xmlns:a16="http://schemas.microsoft.com/office/drawing/2014/main" id="{0D0F120B-9DA6-6E67-6D9D-12AECC5C6236}"/>
              </a:ext>
            </a:extLst>
          </p:cNvPr>
          <p:cNvPicPr>
            <a:picLocks noChangeAspect="1"/>
          </p:cNvPicPr>
          <p:nvPr/>
        </p:nvPicPr>
        <p:blipFill>
          <a:blip r:embed="rId2"/>
          <a:stretch>
            <a:fillRect/>
          </a:stretch>
        </p:blipFill>
        <p:spPr>
          <a:xfrm>
            <a:off x="5355664" y="2578107"/>
            <a:ext cx="3628544" cy="1937622"/>
          </a:xfrm>
          <a:prstGeom prst="rect">
            <a:avLst/>
          </a:prstGeom>
        </p:spPr>
      </p:pic>
      <p:sp>
        <p:nvSpPr>
          <p:cNvPr id="5" name="Slide Number Placeholder 4">
            <a:extLst>
              <a:ext uri="{FF2B5EF4-FFF2-40B4-BE49-F238E27FC236}">
                <a16:creationId xmlns:a16="http://schemas.microsoft.com/office/drawing/2014/main" id="{F9ECCA2A-6B60-4D25-2973-2EE8E59BE8C4}"/>
              </a:ext>
            </a:extLst>
          </p:cNvPr>
          <p:cNvSpPr>
            <a:spLocks noGrp="1"/>
          </p:cNvSpPr>
          <p:nvPr>
            <p:ph type="sldNum" sz="quarter" idx="12"/>
          </p:nvPr>
        </p:nvSpPr>
        <p:spPr>
          <a:xfrm>
            <a:off x="7010400" y="4869655"/>
            <a:ext cx="2133600" cy="273844"/>
          </a:xfrm>
        </p:spPr>
        <p:txBody>
          <a:bodyPr/>
          <a:lstStyle/>
          <a:p>
            <a:r>
              <a:rPr lang="en-US" dirty="0"/>
              <a:t>9</a:t>
            </a:r>
          </a:p>
        </p:txBody>
      </p:sp>
      <p:sp>
        <p:nvSpPr>
          <p:cNvPr id="8" name="Date Placeholder 7">
            <a:extLst>
              <a:ext uri="{FF2B5EF4-FFF2-40B4-BE49-F238E27FC236}">
                <a16:creationId xmlns:a16="http://schemas.microsoft.com/office/drawing/2014/main" id="{1D5B2A22-80FA-788E-AC95-9E8139343B29}"/>
              </a:ext>
            </a:extLst>
          </p:cNvPr>
          <p:cNvSpPr>
            <a:spLocks noGrp="1"/>
          </p:cNvSpPr>
          <p:nvPr>
            <p:ph type="dt" sz="half" idx="10"/>
          </p:nvPr>
        </p:nvSpPr>
        <p:spPr/>
        <p:txBody>
          <a:bodyPr/>
          <a:lstStyle/>
          <a:p>
            <a:r>
              <a:rPr lang="en-US" dirty="0"/>
              <a:t>26/04/2023</a:t>
            </a:r>
          </a:p>
        </p:txBody>
      </p:sp>
    </p:spTree>
    <p:extLst>
      <p:ext uri="{BB962C8B-B14F-4D97-AF65-F5344CB8AC3E}">
        <p14:creationId xmlns:p14="http://schemas.microsoft.com/office/powerpoint/2010/main" val="3974772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DD7947-E905-23B1-D908-10DA045E5C8D}"/>
              </a:ext>
            </a:extLst>
          </p:cNvPr>
          <p:cNvSpPr/>
          <p:nvPr/>
        </p:nvSpPr>
        <p:spPr>
          <a:xfrm>
            <a:off x="-84957" y="0"/>
            <a:ext cx="5061258" cy="707886"/>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K-MEANS CLUSTERING:</a:t>
            </a:r>
          </a:p>
        </p:txBody>
      </p:sp>
      <p:sp>
        <p:nvSpPr>
          <p:cNvPr id="4" name="Rectangle 3">
            <a:extLst>
              <a:ext uri="{FF2B5EF4-FFF2-40B4-BE49-F238E27FC236}">
                <a16:creationId xmlns:a16="http://schemas.microsoft.com/office/drawing/2014/main" id="{3D8C39A4-B3F6-DDAD-1BAF-B6CAFECF5CD6}"/>
              </a:ext>
            </a:extLst>
          </p:cNvPr>
          <p:cNvSpPr/>
          <p:nvPr/>
        </p:nvSpPr>
        <p:spPr>
          <a:xfrm>
            <a:off x="-84957" y="648688"/>
            <a:ext cx="3945439" cy="707886"/>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ELBOW METHOD:</a:t>
            </a:r>
          </a:p>
        </p:txBody>
      </p:sp>
      <p:sp>
        <p:nvSpPr>
          <p:cNvPr id="5" name="TextBox 4">
            <a:extLst>
              <a:ext uri="{FF2B5EF4-FFF2-40B4-BE49-F238E27FC236}">
                <a16:creationId xmlns:a16="http://schemas.microsoft.com/office/drawing/2014/main" id="{B9A51A47-2EC9-EB2E-284E-6C160AB137E9}"/>
              </a:ext>
            </a:extLst>
          </p:cNvPr>
          <p:cNvSpPr txBox="1"/>
          <p:nvPr/>
        </p:nvSpPr>
        <p:spPr>
          <a:xfrm>
            <a:off x="179363" y="1202788"/>
            <a:ext cx="8816926" cy="923330"/>
          </a:xfrm>
          <a:prstGeom prst="rect">
            <a:avLst/>
          </a:prstGeom>
          <a:noFill/>
        </p:spPr>
        <p:txBody>
          <a:bodyPr wrap="square" rtlCol="0">
            <a:spAutoFit/>
          </a:bodyPr>
          <a:lstStyle/>
          <a:p>
            <a:pPr algn="just"/>
            <a:r>
              <a:rPr lang="en-US" dirty="0">
                <a:solidFill>
                  <a:srgbClr val="FFC000"/>
                </a:solidFill>
                <a:latin typeface="Century Schoolbook" panose="02040604050505020304" pitchFamily="18" charset="0"/>
              </a:rPr>
              <a:t>This method uses the concept of WCSS value. WCSS stands for Within Cluster Sum of Squares, which defines the total variations within a cluster. The formula to calculate the value of WCSS (for 3 clusters) is given below:</a:t>
            </a:r>
            <a:endParaRPr lang="en-IN" dirty="0">
              <a:solidFill>
                <a:srgbClr val="FFC000"/>
              </a:solidFill>
              <a:latin typeface="Century Schoolbook" panose="02040604050505020304" pitchFamily="18" charset="0"/>
            </a:endParaRPr>
          </a:p>
        </p:txBody>
      </p:sp>
      <p:pic>
        <p:nvPicPr>
          <p:cNvPr id="7" name="Picture 6">
            <a:extLst>
              <a:ext uri="{FF2B5EF4-FFF2-40B4-BE49-F238E27FC236}">
                <a16:creationId xmlns:a16="http://schemas.microsoft.com/office/drawing/2014/main" id="{F13754F1-49F5-B346-2230-7446F5317CDC}"/>
              </a:ext>
            </a:extLst>
          </p:cNvPr>
          <p:cNvPicPr>
            <a:picLocks noChangeAspect="1"/>
          </p:cNvPicPr>
          <p:nvPr/>
        </p:nvPicPr>
        <p:blipFill>
          <a:blip r:embed="rId2"/>
          <a:stretch>
            <a:fillRect/>
          </a:stretch>
        </p:blipFill>
        <p:spPr>
          <a:xfrm>
            <a:off x="948697" y="2118120"/>
            <a:ext cx="6599492" cy="579170"/>
          </a:xfrm>
          <a:prstGeom prst="rect">
            <a:avLst/>
          </a:prstGeom>
        </p:spPr>
      </p:pic>
      <p:sp>
        <p:nvSpPr>
          <p:cNvPr id="8" name="TextBox 7">
            <a:extLst>
              <a:ext uri="{FF2B5EF4-FFF2-40B4-BE49-F238E27FC236}">
                <a16:creationId xmlns:a16="http://schemas.microsoft.com/office/drawing/2014/main" id="{A2F5DA1D-9F16-DB3D-A2D2-6445E52C2005}"/>
              </a:ext>
            </a:extLst>
          </p:cNvPr>
          <p:cNvSpPr txBox="1"/>
          <p:nvPr/>
        </p:nvSpPr>
        <p:spPr>
          <a:xfrm>
            <a:off x="179363" y="2777859"/>
            <a:ext cx="8816926" cy="1200329"/>
          </a:xfrm>
          <a:prstGeom prst="rect">
            <a:avLst/>
          </a:prstGeom>
          <a:noFill/>
        </p:spPr>
        <p:txBody>
          <a:bodyPr wrap="square" rtlCol="0">
            <a:spAutoFit/>
          </a:bodyPr>
          <a:lstStyle/>
          <a:p>
            <a:pPr algn="just"/>
            <a:r>
              <a:rPr lang="en-US" dirty="0">
                <a:solidFill>
                  <a:srgbClr val="FFC000"/>
                </a:solidFill>
                <a:latin typeface="Century Schoolbook" panose="02040604050505020304" pitchFamily="18" charset="0"/>
              </a:rPr>
              <a:t>In the above formula of WCSS,</a:t>
            </a:r>
          </a:p>
          <a:p>
            <a:pPr algn="just"/>
            <a:r>
              <a:rPr lang="en-US" dirty="0">
                <a:solidFill>
                  <a:srgbClr val="FFC000"/>
                </a:solidFill>
                <a:latin typeface="Century Schoolbook" panose="02040604050505020304" pitchFamily="18" charset="0"/>
              </a:rPr>
              <a:t>∑Pi in Cluster1 distance(Pi C1)2: It is the sum of the square of the distances between each data point and its centroid within a cluster1 and the same for the other two terms.</a:t>
            </a:r>
            <a:endParaRPr lang="en-IN" dirty="0">
              <a:solidFill>
                <a:srgbClr val="FFC000"/>
              </a:solidFill>
              <a:latin typeface="Century Schoolbook" panose="02040604050505020304" pitchFamily="18" charset="0"/>
            </a:endParaRPr>
          </a:p>
        </p:txBody>
      </p:sp>
      <p:sp>
        <p:nvSpPr>
          <p:cNvPr id="6" name="Slide Number Placeholder 5">
            <a:extLst>
              <a:ext uri="{FF2B5EF4-FFF2-40B4-BE49-F238E27FC236}">
                <a16:creationId xmlns:a16="http://schemas.microsoft.com/office/drawing/2014/main" id="{BF1A199A-71BB-139F-6724-6D663679822A}"/>
              </a:ext>
            </a:extLst>
          </p:cNvPr>
          <p:cNvSpPr>
            <a:spLocks noGrp="1"/>
          </p:cNvSpPr>
          <p:nvPr>
            <p:ph type="sldNum" sz="quarter" idx="12"/>
          </p:nvPr>
        </p:nvSpPr>
        <p:spPr>
          <a:xfrm>
            <a:off x="7010400" y="4869655"/>
            <a:ext cx="2133600" cy="273844"/>
          </a:xfrm>
        </p:spPr>
        <p:txBody>
          <a:bodyPr/>
          <a:lstStyle/>
          <a:p>
            <a:r>
              <a:rPr lang="en-US" dirty="0"/>
              <a:t>10</a:t>
            </a:r>
          </a:p>
        </p:txBody>
      </p:sp>
      <p:sp>
        <p:nvSpPr>
          <p:cNvPr id="10" name="Date Placeholder 9">
            <a:extLst>
              <a:ext uri="{FF2B5EF4-FFF2-40B4-BE49-F238E27FC236}">
                <a16:creationId xmlns:a16="http://schemas.microsoft.com/office/drawing/2014/main" id="{879B14EE-6823-9897-24F0-36D0CC0B5D83}"/>
              </a:ext>
            </a:extLst>
          </p:cNvPr>
          <p:cNvSpPr>
            <a:spLocks noGrp="1"/>
          </p:cNvSpPr>
          <p:nvPr>
            <p:ph type="dt" sz="half" idx="10"/>
          </p:nvPr>
        </p:nvSpPr>
        <p:spPr/>
        <p:txBody>
          <a:bodyPr/>
          <a:lstStyle/>
          <a:p>
            <a:r>
              <a:rPr lang="en-US" dirty="0"/>
              <a:t>26/04/2023</a:t>
            </a:r>
          </a:p>
        </p:txBody>
      </p:sp>
    </p:spTree>
    <p:extLst>
      <p:ext uri="{BB962C8B-B14F-4D97-AF65-F5344CB8AC3E}">
        <p14:creationId xmlns:p14="http://schemas.microsoft.com/office/powerpoint/2010/main" val="551027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6A46BA-155A-3929-5AFE-D02A2ADF9027}"/>
              </a:ext>
            </a:extLst>
          </p:cNvPr>
          <p:cNvSpPr/>
          <p:nvPr/>
        </p:nvSpPr>
        <p:spPr>
          <a:xfrm>
            <a:off x="-84957" y="0"/>
            <a:ext cx="5061258" cy="707886"/>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K-MEANS CLUSTERING:</a:t>
            </a:r>
          </a:p>
        </p:txBody>
      </p:sp>
      <p:sp>
        <p:nvSpPr>
          <p:cNvPr id="4" name="Rectangle 3">
            <a:extLst>
              <a:ext uri="{FF2B5EF4-FFF2-40B4-BE49-F238E27FC236}">
                <a16:creationId xmlns:a16="http://schemas.microsoft.com/office/drawing/2014/main" id="{24AFE138-827A-098B-5D0F-FE82E6F164C2}"/>
              </a:ext>
            </a:extLst>
          </p:cNvPr>
          <p:cNvSpPr/>
          <p:nvPr/>
        </p:nvSpPr>
        <p:spPr>
          <a:xfrm>
            <a:off x="-84957" y="648688"/>
            <a:ext cx="3945439" cy="707886"/>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ELBOW METHOD:</a:t>
            </a:r>
          </a:p>
        </p:txBody>
      </p:sp>
      <p:sp>
        <p:nvSpPr>
          <p:cNvPr id="5" name="TextBox 4">
            <a:extLst>
              <a:ext uri="{FF2B5EF4-FFF2-40B4-BE49-F238E27FC236}">
                <a16:creationId xmlns:a16="http://schemas.microsoft.com/office/drawing/2014/main" id="{DA53F78E-1787-4493-F403-B111D6536015}"/>
              </a:ext>
            </a:extLst>
          </p:cNvPr>
          <p:cNvSpPr txBox="1"/>
          <p:nvPr/>
        </p:nvSpPr>
        <p:spPr>
          <a:xfrm>
            <a:off x="179363" y="1202788"/>
            <a:ext cx="8816926" cy="369332"/>
          </a:xfrm>
          <a:prstGeom prst="rect">
            <a:avLst/>
          </a:prstGeom>
          <a:noFill/>
        </p:spPr>
        <p:txBody>
          <a:bodyPr wrap="square" rtlCol="0">
            <a:spAutoFit/>
          </a:bodyPr>
          <a:lstStyle/>
          <a:p>
            <a:pPr algn="just"/>
            <a:r>
              <a:rPr lang="en-US" dirty="0">
                <a:solidFill>
                  <a:srgbClr val="FFC000"/>
                </a:solidFill>
                <a:latin typeface="Century Schoolbook" panose="02040604050505020304" pitchFamily="18" charset="0"/>
              </a:rPr>
              <a:t>To find the optimal value of clusters, the elbow method follows the below steps:</a:t>
            </a:r>
          </a:p>
        </p:txBody>
      </p:sp>
      <p:sp>
        <p:nvSpPr>
          <p:cNvPr id="6" name="TextBox 5">
            <a:extLst>
              <a:ext uri="{FF2B5EF4-FFF2-40B4-BE49-F238E27FC236}">
                <a16:creationId xmlns:a16="http://schemas.microsoft.com/office/drawing/2014/main" id="{07922C4B-CAD2-2832-00F9-F4189314E9D8}"/>
              </a:ext>
            </a:extLst>
          </p:cNvPr>
          <p:cNvSpPr txBox="1"/>
          <p:nvPr/>
        </p:nvSpPr>
        <p:spPr>
          <a:xfrm>
            <a:off x="457200" y="1556087"/>
            <a:ext cx="4790049" cy="2862322"/>
          </a:xfrm>
          <a:prstGeom prst="rect">
            <a:avLst/>
          </a:prstGeom>
          <a:noFill/>
        </p:spPr>
        <p:txBody>
          <a:bodyPr wrap="square" rtlCol="0">
            <a:spAutoFit/>
          </a:bodyPr>
          <a:lstStyle/>
          <a:p>
            <a:pPr marL="285750" indent="-285750" algn="just">
              <a:buFont typeface="Courier New" panose="02070309020205020404" pitchFamily="49" charset="0"/>
              <a:buChar char="o"/>
            </a:pPr>
            <a:r>
              <a:rPr lang="en-US" dirty="0">
                <a:solidFill>
                  <a:srgbClr val="FFC000"/>
                </a:solidFill>
                <a:latin typeface="Century Schoolbook" panose="02040604050505020304" pitchFamily="18" charset="0"/>
              </a:rPr>
              <a:t>It executes the K-means clustering on a given dataset for different K values (ranges from 1-10).</a:t>
            </a:r>
          </a:p>
          <a:p>
            <a:pPr marL="285750" indent="-285750" algn="just">
              <a:buFont typeface="Courier New" panose="02070309020205020404" pitchFamily="49" charset="0"/>
              <a:buChar char="o"/>
            </a:pPr>
            <a:r>
              <a:rPr lang="en-US" dirty="0">
                <a:solidFill>
                  <a:srgbClr val="FFC000"/>
                </a:solidFill>
                <a:latin typeface="Century Schoolbook" panose="02040604050505020304" pitchFamily="18" charset="0"/>
              </a:rPr>
              <a:t>For each value of K, calculates the WCSS value.</a:t>
            </a:r>
          </a:p>
          <a:p>
            <a:pPr marL="285750" indent="-285750" algn="just">
              <a:buFont typeface="Courier New" panose="02070309020205020404" pitchFamily="49" charset="0"/>
              <a:buChar char="o"/>
            </a:pPr>
            <a:r>
              <a:rPr lang="en-US" dirty="0">
                <a:solidFill>
                  <a:srgbClr val="FFC000"/>
                </a:solidFill>
                <a:latin typeface="Century Schoolbook" panose="02040604050505020304" pitchFamily="18" charset="0"/>
              </a:rPr>
              <a:t>Plots a curve between calculated WCSS values and the number of clusters K.</a:t>
            </a:r>
          </a:p>
          <a:p>
            <a:pPr marL="285750" indent="-285750" algn="just">
              <a:buFont typeface="Courier New" panose="02070309020205020404" pitchFamily="49" charset="0"/>
              <a:buChar char="o"/>
            </a:pPr>
            <a:r>
              <a:rPr lang="en-US" dirty="0">
                <a:solidFill>
                  <a:srgbClr val="FFC000"/>
                </a:solidFill>
                <a:latin typeface="Century Schoolbook" panose="02040604050505020304" pitchFamily="18" charset="0"/>
              </a:rPr>
              <a:t>The sharp point of bend or a point of the plot looks like an arm, then that point is considered as the best value of K.</a:t>
            </a:r>
          </a:p>
        </p:txBody>
      </p:sp>
      <p:pic>
        <p:nvPicPr>
          <p:cNvPr id="8" name="Picture 7">
            <a:extLst>
              <a:ext uri="{FF2B5EF4-FFF2-40B4-BE49-F238E27FC236}">
                <a16:creationId xmlns:a16="http://schemas.microsoft.com/office/drawing/2014/main" id="{A2FA388A-F6D2-8238-BAF9-3E5AE7B9E2CC}"/>
              </a:ext>
            </a:extLst>
          </p:cNvPr>
          <p:cNvPicPr>
            <a:picLocks noChangeAspect="1"/>
          </p:cNvPicPr>
          <p:nvPr/>
        </p:nvPicPr>
        <p:blipFill>
          <a:blip r:embed="rId2"/>
          <a:stretch>
            <a:fillRect/>
          </a:stretch>
        </p:blipFill>
        <p:spPr>
          <a:xfrm>
            <a:off x="5382851" y="1758461"/>
            <a:ext cx="3613438" cy="2528271"/>
          </a:xfrm>
          <a:prstGeom prst="rect">
            <a:avLst/>
          </a:prstGeom>
        </p:spPr>
      </p:pic>
      <p:sp>
        <p:nvSpPr>
          <p:cNvPr id="7" name="Slide Number Placeholder 6">
            <a:extLst>
              <a:ext uri="{FF2B5EF4-FFF2-40B4-BE49-F238E27FC236}">
                <a16:creationId xmlns:a16="http://schemas.microsoft.com/office/drawing/2014/main" id="{2CB7DEFC-FEDC-8E09-9444-08B32B60A185}"/>
              </a:ext>
            </a:extLst>
          </p:cNvPr>
          <p:cNvSpPr>
            <a:spLocks noGrp="1"/>
          </p:cNvSpPr>
          <p:nvPr>
            <p:ph type="sldNum" sz="quarter" idx="12"/>
          </p:nvPr>
        </p:nvSpPr>
        <p:spPr>
          <a:xfrm>
            <a:off x="7010400" y="4869655"/>
            <a:ext cx="2133600" cy="273844"/>
          </a:xfrm>
        </p:spPr>
        <p:txBody>
          <a:bodyPr/>
          <a:lstStyle/>
          <a:p>
            <a:r>
              <a:rPr lang="en-US" dirty="0"/>
              <a:t>11</a:t>
            </a:r>
          </a:p>
        </p:txBody>
      </p:sp>
      <p:sp>
        <p:nvSpPr>
          <p:cNvPr id="10" name="Date Placeholder 9">
            <a:extLst>
              <a:ext uri="{FF2B5EF4-FFF2-40B4-BE49-F238E27FC236}">
                <a16:creationId xmlns:a16="http://schemas.microsoft.com/office/drawing/2014/main" id="{8E19BE6B-E344-E6C2-0369-1E9AC4490FFE}"/>
              </a:ext>
            </a:extLst>
          </p:cNvPr>
          <p:cNvSpPr>
            <a:spLocks noGrp="1"/>
          </p:cNvSpPr>
          <p:nvPr>
            <p:ph type="dt" sz="half" idx="10"/>
          </p:nvPr>
        </p:nvSpPr>
        <p:spPr/>
        <p:txBody>
          <a:bodyPr/>
          <a:lstStyle/>
          <a:p>
            <a:r>
              <a:rPr lang="en-US" dirty="0"/>
              <a:t>26/04/2023</a:t>
            </a:r>
          </a:p>
        </p:txBody>
      </p:sp>
    </p:spTree>
    <p:extLst>
      <p:ext uri="{BB962C8B-B14F-4D97-AF65-F5344CB8AC3E}">
        <p14:creationId xmlns:p14="http://schemas.microsoft.com/office/powerpoint/2010/main" val="1350090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1D9AF64-90CF-4351-C455-1D09BED26C93}"/>
              </a:ext>
            </a:extLst>
          </p:cNvPr>
          <p:cNvSpPr/>
          <p:nvPr/>
        </p:nvSpPr>
        <p:spPr>
          <a:xfrm>
            <a:off x="0" y="583810"/>
            <a:ext cx="2271584" cy="707886"/>
          </a:xfrm>
          <a:prstGeom prst="rect">
            <a:avLst/>
          </a:prstGeom>
          <a:noFill/>
        </p:spPr>
        <p:txBody>
          <a:bodyPr wrap="none" lIns="91440" tIns="45720" rIns="91440" bIns="45720">
            <a:spAutoFit/>
          </a:bodyPr>
          <a:lstStyle/>
          <a:p>
            <a:pPr algn="ctr"/>
            <a:r>
              <a:rPr lang="en-US" sz="4000" b="1" dirty="0">
                <a:ln w="6600">
                  <a:solidFill>
                    <a:schemeClr val="accent2"/>
                  </a:solidFill>
                  <a:prstDash val="solid"/>
                </a:ln>
                <a:solidFill>
                  <a:srgbClr val="FFFFFF"/>
                </a:solidFill>
                <a:effectLst>
                  <a:outerShdw dist="38100" dir="2700000" algn="tl" rotWithShape="0">
                    <a:schemeClr val="accent2"/>
                  </a:outerShdw>
                </a:effectLst>
              </a:rPr>
              <a:t>DATA SET</a:t>
            </a: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a:t>
            </a:r>
          </a:p>
        </p:txBody>
      </p:sp>
      <p:pic>
        <p:nvPicPr>
          <p:cNvPr id="13" name="Picture 12">
            <a:extLst>
              <a:ext uri="{FF2B5EF4-FFF2-40B4-BE49-F238E27FC236}">
                <a16:creationId xmlns:a16="http://schemas.microsoft.com/office/drawing/2014/main" id="{C2BA2690-4A79-9323-8810-9FB29637512A}"/>
              </a:ext>
            </a:extLst>
          </p:cNvPr>
          <p:cNvPicPr>
            <a:picLocks noChangeAspect="1"/>
          </p:cNvPicPr>
          <p:nvPr/>
        </p:nvPicPr>
        <p:blipFill>
          <a:blip r:embed="rId2"/>
          <a:stretch>
            <a:fillRect/>
          </a:stretch>
        </p:blipFill>
        <p:spPr>
          <a:xfrm>
            <a:off x="0" y="1167619"/>
            <a:ext cx="9144000" cy="1864640"/>
          </a:xfrm>
          <a:prstGeom prst="rect">
            <a:avLst/>
          </a:prstGeom>
        </p:spPr>
      </p:pic>
      <p:sp>
        <p:nvSpPr>
          <p:cNvPr id="14" name="TextBox 13">
            <a:extLst>
              <a:ext uri="{FF2B5EF4-FFF2-40B4-BE49-F238E27FC236}">
                <a16:creationId xmlns:a16="http://schemas.microsoft.com/office/drawing/2014/main" id="{E7A7BD6A-D0EB-EA45-729E-1C8C147C3DA5}"/>
              </a:ext>
            </a:extLst>
          </p:cNvPr>
          <p:cNvSpPr txBox="1"/>
          <p:nvPr/>
        </p:nvSpPr>
        <p:spPr>
          <a:xfrm>
            <a:off x="91440" y="3277772"/>
            <a:ext cx="8806375" cy="1200329"/>
          </a:xfrm>
          <a:prstGeom prst="rect">
            <a:avLst/>
          </a:prstGeom>
          <a:noFill/>
        </p:spPr>
        <p:txBody>
          <a:bodyPr wrap="square" rtlCol="0">
            <a:spAutoFit/>
          </a:bodyPr>
          <a:lstStyle/>
          <a:p>
            <a:pPr marL="342900" indent="-342900" algn="just">
              <a:buFont typeface="Wingdings" panose="05000000000000000000" pitchFamily="2" charset="2"/>
              <a:buChar char="v"/>
            </a:pPr>
            <a:r>
              <a:rPr lang="en-US" dirty="0">
                <a:solidFill>
                  <a:srgbClr val="FFC000"/>
                </a:solidFill>
                <a:effectLst>
                  <a:outerShdw blurRad="38100" dist="38100" dir="2700000" algn="tl">
                    <a:srgbClr val="000000">
                      <a:alpha val="43137"/>
                    </a:srgbClr>
                  </a:outerShdw>
                </a:effectLst>
                <a:latin typeface="Century Schoolbook" panose="02040604050505020304" pitchFamily="18" charset="0"/>
              </a:rPr>
              <a:t>This is the data set that we have taken for the project.</a:t>
            </a:r>
          </a:p>
          <a:p>
            <a:pPr marL="342900" indent="-342900" algn="just">
              <a:buFont typeface="Wingdings" panose="05000000000000000000" pitchFamily="2" charset="2"/>
              <a:buChar char="v"/>
            </a:pPr>
            <a:r>
              <a:rPr lang="en-US" dirty="0">
                <a:solidFill>
                  <a:srgbClr val="FFC000"/>
                </a:solidFill>
                <a:effectLst>
                  <a:outerShdw blurRad="38100" dist="38100" dir="2700000" algn="tl">
                    <a:srgbClr val="000000">
                      <a:alpha val="43137"/>
                    </a:srgbClr>
                  </a:outerShdw>
                </a:effectLst>
                <a:latin typeface="Century Schoolbook" panose="02040604050505020304" pitchFamily="18" charset="0"/>
              </a:rPr>
              <a:t>It has 284808 rows and 30 columns.</a:t>
            </a:r>
          </a:p>
          <a:p>
            <a:pPr marL="342900" indent="-342900" algn="just">
              <a:buFont typeface="Wingdings" panose="05000000000000000000" pitchFamily="2" charset="2"/>
              <a:buChar char="v"/>
            </a:pPr>
            <a:r>
              <a:rPr lang="en-US" dirty="0">
                <a:solidFill>
                  <a:srgbClr val="FFC000"/>
                </a:solidFill>
                <a:effectLst>
                  <a:outerShdw blurRad="38100" dist="38100" dir="2700000" algn="tl">
                    <a:srgbClr val="000000">
                      <a:alpha val="43137"/>
                    </a:srgbClr>
                  </a:outerShdw>
                </a:effectLst>
                <a:latin typeface="Century Schoolbook" panose="02040604050505020304" pitchFamily="18" charset="0"/>
              </a:rPr>
              <a:t>Size of the data set 143mb.</a:t>
            </a:r>
          </a:p>
          <a:p>
            <a:pPr algn="just"/>
            <a:r>
              <a:rPr lang="en-IN" dirty="0">
                <a:solidFill>
                  <a:srgbClr val="FFC000"/>
                </a:solidFill>
                <a:effectLst>
                  <a:outerShdw blurRad="38100" dist="38100" dir="2700000" algn="tl">
                    <a:srgbClr val="000000">
                      <a:alpha val="43137"/>
                    </a:srgbClr>
                  </a:outerShdw>
                </a:effectLst>
                <a:latin typeface="Century Schoolbook" panose="02040604050505020304" pitchFamily="18" charset="0"/>
                <a:hlinkClick r:id="rId3"/>
              </a:rPr>
              <a:t>https://www.kaggle.com/datasets/mlg-ulb/creditcardfraud</a:t>
            </a:r>
            <a:endParaRPr lang="en-IN" dirty="0">
              <a:solidFill>
                <a:srgbClr val="FFC000"/>
              </a:solidFill>
              <a:effectLst>
                <a:outerShdw blurRad="38100" dist="38100" dir="2700000" algn="tl">
                  <a:srgbClr val="000000">
                    <a:alpha val="43137"/>
                  </a:srgbClr>
                </a:outerShdw>
              </a:effectLst>
              <a:latin typeface="Century Schoolbook" panose="02040604050505020304" pitchFamily="18" charset="0"/>
            </a:endParaRPr>
          </a:p>
        </p:txBody>
      </p:sp>
      <p:sp>
        <p:nvSpPr>
          <p:cNvPr id="4" name="Slide Number Placeholder 3">
            <a:extLst>
              <a:ext uri="{FF2B5EF4-FFF2-40B4-BE49-F238E27FC236}">
                <a16:creationId xmlns:a16="http://schemas.microsoft.com/office/drawing/2014/main" id="{A333F9DD-B74D-69FF-5D69-FEE177EFE55C}"/>
              </a:ext>
            </a:extLst>
          </p:cNvPr>
          <p:cNvSpPr>
            <a:spLocks noGrp="1"/>
          </p:cNvSpPr>
          <p:nvPr>
            <p:ph type="sldNum" sz="quarter" idx="12"/>
          </p:nvPr>
        </p:nvSpPr>
        <p:spPr>
          <a:xfrm>
            <a:off x="7010400" y="4869655"/>
            <a:ext cx="2133600" cy="273844"/>
          </a:xfrm>
        </p:spPr>
        <p:txBody>
          <a:bodyPr/>
          <a:lstStyle/>
          <a:p>
            <a:r>
              <a:rPr lang="en-US" dirty="0"/>
              <a:t>12</a:t>
            </a:r>
          </a:p>
        </p:txBody>
      </p:sp>
      <p:sp>
        <p:nvSpPr>
          <p:cNvPr id="5" name="Date Placeholder 4">
            <a:extLst>
              <a:ext uri="{FF2B5EF4-FFF2-40B4-BE49-F238E27FC236}">
                <a16:creationId xmlns:a16="http://schemas.microsoft.com/office/drawing/2014/main" id="{8C425A32-878E-D157-4A99-30B6C712B1D2}"/>
              </a:ext>
            </a:extLst>
          </p:cNvPr>
          <p:cNvSpPr>
            <a:spLocks noGrp="1"/>
          </p:cNvSpPr>
          <p:nvPr>
            <p:ph type="dt" sz="half" idx="10"/>
          </p:nvPr>
        </p:nvSpPr>
        <p:spPr/>
        <p:txBody>
          <a:bodyPr/>
          <a:lstStyle/>
          <a:p>
            <a:r>
              <a:rPr lang="en-US" dirty="0"/>
              <a:t>26/04/2023</a:t>
            </a:r>
          </a:p>
        </p:txBody>
      </p:sp>
    </p:spTree>
    <p:extLst>
      <p:ext uri="{BB962C8B-B14F-4D97-AF65-F5344CB8AC3E}">
        <p14:creationId xmlns:p14="http://schemas.microsoft.com/office/powerpoint/2010/main" val="3504418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3BC001-BEDE-4E05-7E35-61ADAD813E25}"/>
              </a:ext>
            </a:extLst>
          </p:cNvPr>
          <p:cNvSpPr/>
          <p:nvPr/>
        </p:nvSpPr>
        <p:spPr>
          <a:xfrm>
            <a:off x="0" y="583810"/>
            <a:ext cx="2947474" cy="707886"/>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WORKFLOW:</a:t>
            </a:r>
          </a:p>
        </p:txBody>
      </p:sp>
      <p:sp>
        <p:nvSpPr>
          <p:cNvPr id="7" name="Rectangle 6">
            <a:extLst>
              <a:ext uri="{FF2B5EF4-FFF2-40B4-BE49-F238E27FC236}">
                <a16:creationId xmlns:a16="http://schemas.microsoft.com/office/drawing/2014/main" id="{9DB7DFCA-047A-C78F-24C3-76E738D37F7B}"/>
              </a:ext>
            </a:extLst>
          </p:cNvPr>
          <p:cNvSpPr/>
          <p:nvPr/>
        </p:nvSpPr>
        <p:spPr>
          <a:xfrm>
            <a:off x="2581421" y="3608363"/>
            <a:ext cx="1378633" cy="707886"/>
          </a:xfrm>
          <a:prstGeom prst="rect">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Set</a:t>
            </a:r>
            <a:endParaRPr lang="en-IN" dirty="0"/>
          </a:p>
        </p:txBody>
      </p:sp>
      <p:sp>
        <p:nvSpPr>
          <p:cNvPr id="8" name="Rectangle 7">
            <a:extLst>
              <a:ext uri="{FF2B5EF4-FFF2-40B4-BE49-F238E27FC236}">
                <a16:creationId xmlns:a16="http://schemas.microsoft.com/office/drawing/2014/main" id="{4FC66679-BF46-F676-ABD3-C4D980722DE7}"/>
              </a:ext>
            </a:extLst>
          </p:cNvPr>
          <p:cNvSpPr/>
          <p:nvPr/>
        </p:nvSpPr>
        <p:spPr>
          <a:xfrm>
            <a:off x="4696266" y="3608363"/>
            <a:ext cx="1378633" cy="707886"/>
          </a:xfrm>
          <a:prstGeom prst="rect">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Apply Algorithm</a:t>
            </a:r>
            <a:endParaRPr lang="en-IN" dirty="0"/>
          </a:p>
        </p:txBody>
      </p:sp>
      <p:sp>
        <p:nvSpPr>
          <p:cNvPr id="9" name="Rectangle 8">
            <a:extLst>
              <a:ext uri="{FF2B5EF4-FFF2-40B4-BE49-F238E27FC236}">
                <a16:creationId xmlns:a16="http://schemas.microsoft.com/office/drawing/2014/main" id="{67F705E9-16CC-3F4E-83FB-D6B3AAFCA031}"/>
              </a:ext>
            </a:extLst>
          </p:cNvPr>
          <p:cNvSpPr/>
          <p:nvPr/>
        </p:nvSpPr>
        <p:spPr>
          <a:xfrm>
            <a:off x="6811111" y="3608363"/>
            <a:ext cx="1378633" cy="707886"/>
          </a:xfrm>
          <a:prstGeom prst="rect">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Evaluation</a:t>
            </a:r>
            <a:endParaRPr lang="en-IN" dirty="0"/>
          </a:p>
        </p:txBody>
      </p:sp>
      <p:sp>
        <p:nvSpPr>
          <p:cNvPr id="10" name="Rectangle 9">
            <a:extLst>
              <a:ext uri="{FF2B5EF4-FFF2-40B4-BE49-F238E27FC236}">
                <a16:creationId xmlns:a16="http://schemas.microsoft.com/office/drawing/2014/main" id="{EB2578F9-4CE2-7FF2-7AF3-19B1B4B19584}"/>
              </a:ext>
            </a:extLst>
          </p:cNvPr>
          <p:cNvSpPr/>
          <p:nvPr/>
        </p:nvSpPr>
        <p:spPr>
          <a:xfrm>
            <a:off x="391551" y="2571750"/>
            <a:ext cx="1378633" cy="707886"/>
          </a:xfrm>
          <a:prstGeom prst="rect">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Credit card Transactions Data</a:t>
            </a:r>
            <a:endParaRPr lang="en-IN" dirty="0"/>
          </a:p>
        </p:txBody>
      </p:sp>
      <p:sp>
        <p:nvSpPr>
          <p:cNvPr id="11" name="Rectangle 10">
            <a:extLst>
              <a:ext uri="{FF2B5EF4-FFF2-40B4-BE49-F238E27FC236}">
                <a16:creationId xmlns:a16="http://schemas.microsoft.com/office/drawing/2014/main" id="{6423BFAB-A841-E8BE-9748-6504344C27C7}"/>
              </a:ext>
            </a:extLst>
          </p:cNvPr>
          <p:cNvSpPr/>
          <p:nvPr/>
        </p:nvSpPr>
        <p:spPr>
          <a:xfrm>
            <a:off x="2581421" y="1481891"/>
            <a:ext cx="1378633" cy="707886"/>
          </a:xfrm>
          <a:prstGeom prst="rect">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 Set</a:t>
            </a:r>
            <a:endParaRPr lang="en-IN" dirty="0"/>
          </a:p>
        </p:txBody>
      </p:sp>
      <p:cxnSp>
        <p:nvCxnSpPr>
          <p:cNvPr id="29" name="Straight Connector 28">
            <a:extLst>
              <a:ext uri="{FF2B5EF4-FFF2-40B4-BE49-F238E27FC236}">
                <a16:creationId xmlns:a16="http://schemas.microsoft.com/office/drawing/2014/main" id="{46790BD5-E8B2-49B1-B65C-61846C721B8A}"/>
              </a:ext>
            </a:extLst>
          </p:cNvPr>
          <p:cNvCxnSpPr>
            <a:cxnSpLocks/>
            <a:stCxn id="11" idx="3"/>
          </p:cNvCxnSpPr>
          <p:nvPr/>
        </p:nvCxnSpPr>
        <p:spPr>
          <a:xfrm>
            <a:off x="3960054" y="1835834"/>
            <a:ext cx="3540373"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37" name="Straight Arrow Connector 36">
            <a:extLst>
              <a:ext uri="{FF2B5EF4-FFF2-40B4-BE49-F238E27FC236}">
                <a16:creationId xmlns:a16="http://schemas.microsoft.com/office/drawing/2014/main" id="{8D617BB4-B845-6C4A-A958-E0FD64009DB1}"/>
              </a:ext>
            </a:extLst>
          </p:cNvPr>
          <p:cNvCxnSpPr>
            <a:cxnSpLocks/>
            <a:stCxn id="7" idx="3"/>
            <a:endCxn id="8" idx="1"/>
          </p:cNvCxnSpPr>
          <p:nvPr/>
        </p:nvCxnSpPr>
        <p:spPr>
          <a:xfrm>
            <a:off x="3960054" y="3962306"/>
            <a:ext cx="736212"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0" name="Straight Arrow Connector 39">
            <a:extLst>
              <a:ext uri="{FF2B5EF4-FFF2-40B4-BE49-F238E27FC236}">
                <a16:creationId xmlns:a16="http://schemas.microsoft.com/office/drawing/2014/main" id="{C851BCA7-4B28-DCD7-E24C-1785D8287E9C}"/>
              </a:ext>
            </a:extLst>
          </p:cNvPr>
          <p:cNvCxnSpPr>
            <a:cxnSpLocks/>
            <a:stCxn id="8" idx="3"/>
            <a:endCxn id="9" idx="1"/>
          </p:cNvCxnSpPr>
          <p:nvPr/>
        </p:nvCxnSpPr>
        <p:spPr>
          <a:xfrm>
            <a:off x="6074899" y="3962306"/>
            <a:ext cx="736212"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2" name="Straight Arrow Connector 51">
            <a:extLst>
              <a:ext uri="{FF2B5EF4-FFF2-40B4-BE49-F238E27FC236}">
                <a16:creationId xmlns:a16="http://schemas.microsoft.com/office/drawing/2014/main" id="{F9AEBD9D-C341-7E22-4FC5-ACDD944052D1}"/>
              </a:ext>
            </a:extLst>
          </p:cNvPr>
          <p:cNvCxnSpPr>
            <a:endCxn id="7" idx="1"/>
          </p:cNvCxnSpPr>
          <p:nvPr/>
        </p:nvCxnSpPr>
        <p:spPr>
          <a:xfrm>
            <a:off x="1080867" y="3962306"/>
            <a:ext cx="1500554"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8" name="Straight Arrow Connector 57">
            <a:extLst>
              <a:ext uri="{FF2B5EF4-FFF2-40B4-BE49-F238E27FC236}">
                <a16:creationId xmlns:a16="http://schemas.microsoft.com/office/drawing/2014/main" id="{1D5A53BD-4B19-89D5-2E9B-332C1A846A9C}"/>
              </a:ext>
            </a:extLst>
          </p:cNvPr>
          <p:cNvCxnSpPr>
            <a:endCxn id="11" idx="1"/>
          </p:cNvCxnSpPr>
          <p:nvPr/>
        </p:nvCxnSpPr>
        <p:spPr>
          <a:xfrm>
            <a:off x="1080867" y="1835834"/>
            <a:ext cx="1500554"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4" name="Straight Arrow Connector 63">
            <a:extLst>
              <a:ext uri="{FF2B5EF4-FFF2-40B4-BE49-F238E27FC236}">
                <a16:creationId xmlns:a16="http://schemas.microsoft.com/office/drawing/2014/main" id="{4B6D6283-BD62-AB49-9DA1-4B5CEF245604}"/>
              </a:ext>
            </a:extLst>
          </p:cNvPr>
          <p:cNvCxnSpPr>
            <a:cxnSpLocks/>
            <a:endCxn id="9" idx="0"/>
          </p:cNvCxnSpPr>
          <p:nvPr/>
        </p:nvCxnSpPr>
        <p:spPr>
          <a:xfrm>
            <a:off x="7500427" y="1835834"/>
            <a:ext cx="1" cy="177252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7" name="Straight Connector 66">
            <a:extLst>
              <a:ext uri="{FF2B5EF4-FFF2-40B4-BE49-F238E27FC236}">
                <a16:creationId xmlns:a16="http://schemas.microsoft.com/office/drawing/2014/main" id="{77990053-59E2-4941-16A6-03A10088AD1C}"/>
              </a:ext>
            </a:extLst>
          </p:cNvPr>
          <p:cNvCxnSpPr>
            <a:cxnSpLocks/>
            <a:stCxn id="10" idx="0"/>
          </p:cNvCxnSpPr>
          <p:nvPr/>
        </p:nvCxnSpPr>
        <p:spPr>
          <a:xfrm flipH="1" flipV="1">
            <a:off x="1080867" y="1835833"/>
            <a:ext cx="1" cy="735917"/>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70" name="Straight Connector 69">
            <a:extLst>
              <a:ext uri="{FF2B5EF4-FFF2-40B4-BE49-F238E27FC236}">
                <a16:creationId xmlns:a16="http://schemas.microsoft.com/office/drawing/2014/main" id="{A39D1AB3-0851-CF51-0DE9-7B62108B364C}"/>
              </a:ext>
            </a:extLst>
          </p:cNvPr>
          <p:cNvCxnSpPr>
            <a:cxnSpLocks/>
            <a:stCxn id="10" idx="2"/>
          </p:cNvCxnSpPr>
          <p:nvPr/>
        </p:nvCxnSpPr>
        <p:spPr>
          <a:xfrm flipH="1">
            <a:off x="1080867" y="3279636"/>
            <a:ext cx="1" cy="682670"/>
          </a:xfrm>
          <a:prstGeom prst="line">
            <a:avLst/>
          </a:prstGeom>
        </p:spPr>
        <p:style>
          <a:lnRef idx="3">
            <a:schemeClr val="accent3"/>
          </a:lnRef>
          <a:fillRef idx="0">
            <a:schemeClr val="accent3"/>
          </a:fillRef>
          <a:effectRef idx="2">
            <a:schemeClr val="accent3"/>
          </a:effectRef>
          <a:fontRef idx="minor">
            <a:schemeClr val="tx1"/>
          </a:fontRef>
        </p:style>
      </p:cxnSp>
      <p:sp>
        <p:nvSpPr>
          <p:cNvPr id="73" name="TextBox 72">
            <a:extLst>
              <a:ext uri="{FF2B5EF4-FFF2-40B4-BE49-F238E27FC236}">
                <a16:creationId xmlns:a16="http://schemas.microsoft.com/office/drawing/2014/main" id="{A6B10EA1-9751-8BF4-F58B-F17CE7510ED3}"/>
              </a:ext>
            </a:extLst>
          </p:cNvPr>
          <p:cNvSpPr txBox="1"/>
          <p:nvPr/>
        </p:nvSpPr>
        <p:spPr>
          <a:xfrm>
            <a:off x="1116037" y="2089936"/>
            <a:ext cx="654147" cy="323165"/>
          </a:xfrm>
          <a:prstGeom prst="rect">
            <a:avLst/>
          </a:prstGeom>
          <a:noFill/>
        </p:spPr>
        <p:txBody>
          <a:bodyPr wrap="square" rtlCol="0">
            <a:spAutoFit/>
          </a:bodyPr>
          <a:lstStyle/>
          <a:p>
            <a:r>
              <a:rPr lang="en-US" sz="1500" dirty="0">
                <a:solidFill>
                  <a:srgbClr val="FFC000"/>
                </a:solidFill>
              </a:rPr>
              <a:t>20%</a:t>
            </a:r>
            <a:endParaRPr lang="en-IN" sz="1500" dirty="0">
              <a:solidFill>
                <a:srgbClr val="FFC000"/>
              </a:solidFill>
            </a:endParaRPr>
          </a:p>
        </p:txBody>
      </p:sp>
      <p:sp>
        <p:nvSpPr>
          <p:cNvPr id="74" name="TextBox 73">
            <a:extLst>
              <a:ext uri="{FF2B5EF4-FFF2-40B4-BE49-F238E27FC236}">
                <a16:creationId xmlns:a16="http://schemas.microsoft.com/office/drawing/2014/main" id="{D30AF00C-B7E2-643C-D63C-91C21035EABF}"/>
              </a:ext>
            </a:extLst>
          </p:cNvPr>
          <p:cNvSpPr txBox="1"/>
          <p:nvPr/>
        </p:nvSpPr>
        <p:spPr>
          <a:xfrm>
            <a:off x="1116036" y="3438285"/>
            <a:ext cx="654147" cy="323165"/>
          </a:xfrm>
          <a:prstGeom prst="rect">
            <a:avLst/>
          </a:prstGeom>
          <a:noFill/>
        </p:spPr>
        <p:txBody>
          <a:bodyPr wrap="square" rtlCol="0">
            <a:spAutoFit/>
          </a:bodyPr>
          <a:lstStyle/>
          <a:p>
            <a:r>
              <a:rPr lang="en-US" sz="1500" dirty="0">
                <a:solidFill>
                  <a:srgbClr val="FFC000"/>
                </a:solidFill>
              </a:rPr>
              <a:t>80%</a:t>
            </a:r>
            <a:endParaRPr lang="en-IN" sz="1500" dirty="0">
              <a:solidFill>
                <a:srgbClr val="FFC000"/>
              </a:solidFill>
            </a:endParaRPr>
          </a:p>
        </p:txBody>
      </p:sp>
      <p:sp>
        <p:nvSpPr>
          <p:cNvPr id="3" name="Slide Number Placeholder 2">
            <a:extLst>
              <a:ext uri="{FF2B5EF4-FFF2-40B4-BE49-F238E27FC236}">
                <a16:creationId xmlns:a16="http://schemas.microsoft.com/office/drawing/2014/main" id="{D2424DDE-6C06-32A9-4981-0CAF0000C160}"/>
              </a:ext>
            </a:extLst>
          </p:cNvPr>
          <p:cNvSpPr>
            <a:spLocks noGrp="1"/>
          </p:cNvSpPr>
          <p:nvPr>
            <p:ph type="sldNum" sz="quarter" idx="12"/>
          </p:nvPr>
        </p:nvSpPr>
        <p:spPr>
          <a:xfrm>
            <a:off x="7010400" y="4869655"/>
            <a:ext cx="2133600" cy="273844"/>
          </a:xfrm>
        </p:spPr>
        <p:txBody>
          <a:bodyPr/>
          <a:lstStyle/>
          <a:p>
            <a:r>
              <a:rPr lang="en-US" dirty="0"/>
              <a:t>13</a:t>
            </a:r>
          </a:p>
        </p:txBody>
      </p:sp>
      <p:sp>
        <p:nvSpPr>
          <p:cNvPr id="6" name="Date Placeholder 5">
            <a:extLst>
              <a:ext uri="{FF2B5EF4-FFF2-40B4-BE49-F238E27FC236}">
                <a16:creationId xmlns:a16="http://schemas.microsoft.com/office/drawing/2014/main" id="{507684C7-253F-9D5B-C9BB-5DB18C371C65}"/>
              </a:ext>
            </a:extLst>
          </p:cNvPr>
          <p:cNvSpPr>
            <a:spLocks noGrp="1"/>
          </p:cNvSpPr>
          <p:nvPr>
            <p:ph type="dt" sz="half" idx="10"/>
          </p:nvPr>
        </p:nvSpPr>
        <p:spPr/>
        <p:txBody>
          <a:bodyPr/>
          <a:lstStyle/>
          <a:p>
            <a:r>
              <a:rPr lang="en-US" dirty="0"/>
              <a:t>26/04/2023</a:t>
            </a:r>
          </a:p>
        </p:txBody>
      </p:sp>
    </p:spTree>
    <p:extLst>
      <p:ext uri="{BB962C8B-B14F-4D97-AF65-F5344CB8AC3E}">
        <p14:creationId xmlns:p14="http://schemas.microsoft.com/office/powerpoint/2010/main" val="2979539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01A93D-2873-5C97-D32B-0B0FD55A19EF}"/>
              </a:ext>
            </a:extLst>
          </p:cNvPr>
          <p:cNvSpPr>
            <a:spLocks noGrp="1"/>
          </p:cNvSpPr>
          <p:nvPr>
            <p:ph type="dt" sz="half" idx="10"/>
          </p:nvPr>
        </p:nvSpPr>
        <p:spPr/>
        <p:txBody>
          <a:bodyPr/>
          <a:lstStyle/>
          <a:p>
            <a:r>
              <a:rPr lang="en-US"/>
              <a:t>26/04/2023</a:t>
            </a:r>
            <a:endParaRPr lang="en-US" dirty="0"/>
          </a:p>
        </p:txBody>
      </p:sp>
      <p:sp>
        <p:nvSpPr>
          <p:cNvPr id="3" name="Slide Number Placeholder 2">
            <a:extLst>
              <a:ext uri="{FF2B5EF4-FFF2-40B4-BE49-F238E27FC236}">
                <a16:creationId xmlns:a16="http://schemas.microsoft.com/office/drawing/2014/main" id="{CA122685-27C5-10D2-17EC-D85D31CD56DA}"/>
              </a:ext>
            </a:extLst>
          </p:cNvPr>
          <p:cNvSpPr>
            <a:spLocks noGrp="1"/>
          </p:cNvSpPr>
          <p:nvPr>
            <p:ph type="sldNum" sz="quarter" idx="12"/>
          </p:nvPr>
        </p:nvSpPr>
        <p:spPr>
          <a:xfrm>
            <a:off x="7010400" y="4869655"/>
            <a:ext cx="2133600" cy="273844"/>
          </a:xfrm>
        </p:spPr>
        <p:txBody>
          <a:bodyPr/>
          <a:lstStyle/>
          <a:p>
            <a:r>
              <a:rPr lang="en-US" dirty="0"/>
              <a:t>14</a:t>
            </a:r>
          </a:p>
        </p:txBody>
      </p:sp>
      <p:sp>
        <p:nvSpPr>
          <p:cNvPr id="5" name="Rectangle 4">
            <a:extLst>
              <a:ext uri="{FF2B5EF4-FFF2-40B4-BE49-F238E27FC236}">
                <a16:creationId xmlns:a16="http://schemas.microsoft.com/office/drawing/2014/main" id="{DF3866A8-54D5-EA87-19FA-E58185BE38B4}"/>
              </a:ext>
            </a:extLst>
          </p:cNvPr>
          <p:cNvSpPr/>
          <p:nvPr/>
        </p:nvSpPr>
        <p:spPr>
          <a:xfrm>
            <a:off x="0" y="583810"/>
            <a:ext cx="4124655" cy="707886"/>
          </a:xfrm>
          <a:prstGeom prst="rect">
            <a:avLst/>
          </a:prstGeom>
          <a:noFill/>
        </p:spPr>
        <p:txBody>
          <a:bodyPr wrap="none" lIns="91440" tIns="45720" rIns="91440" bIns="45720">
            <a:spAutoFit/>
          </a:bodyPr>
          <a:lstStyle/>
          <a:p>
            <a:pPr algn="ctr"/>
            <a:r>
              <a:rPr lang="en-US" sz="4000" b="1" dirty="0">
                <a:ln w="6600">
                  <a:solidFill>
                    <a:schemeClr val="accent2"/>
                  </a:solidFill>
                  <a:prstDash val="solid"/>
                </a:ln>
                <a:solidFill>
                  <a:srgbClr val="FFFFFF"/>
                </a:solidFill>
                <a:effectLst>
                  <a:outerShdw dist="38100" dir="2700000" algn="tl" rotWithShape="0">
                    <a:schemeClr val="accent2"/>
                  </a:outerShdw>
                </a:effectLst>
              </a:rPr>
              <a:t>HARDWARE USED</a:t>
            </a: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a:t>
            </a:r>
          </a:p>
        </p:txBody>
      </p:sp>
      <p:sp>
        <p:nvSpPr>
          <p:cNvPr id="6" name="TextBox 5">
            <a:extLst>
              <a:ext uri="{FF2B5EF4-FFF2-40B4-BE49-F238E27FC236}">
                <a16:creationId xmlns:a16="http://schemas.microsoft.com/office/drawing/2014/main" id="{936D8B26-256B-052A-13A2-A26622D75654}"/>
              </a:ext>
            </a:extLst>
          </p:cNvPr>
          <p:cNvSpPr txBox="1"/>
          <p:nvPr/>
        </p:nvSpPr>
        <p:spPr>
          <a:xfrm>
            <a:off x="457200" y="1556087"/>
            <a:ext cx="8321040" cy="2369880"/>
          </a:xfrm>
          <a:prstGeom prst="rect">
            <a:avLst/>
          </a:prstGeom>
          <a:noFill/>
        </p:spPr>
        <p:txBody>
          <a:bodyPr wrap="square" rtlCol="0">
            <a:spAutoFit/>
          </a:bodyPr>
          <a:lstStyle/>
          <a:p>
            <a:pPr marL="457200" indent="-457200" algn="just">
              <a:buFont typeface="Wingdings" panose="05000000000000000000" pitchFamily="2" charset="2"/>
              <a:buChar char="v"/>
            </a:pPr>
            <a:r>
              <a:rPr lang="en-US" sz="1800" dirty="0">
                <a:solidFill>
                  <a:srgbClr val="FFC000"/>
                </a:solidFill>
                <a:latin typeface="Century Schoolbook" panose="02040604050505020304" pitchFamily="18" charset="0"/>
              </a:rPr>
              <a:t>OS         Microsoft Windows 11 Home Single Language</a:t>
            </a:r>
          </a:p>
          <a:p>
            <a:pPr marL="457200" indent="-457200" algn="just">
              <a:buFont typeface="Wingdings" panose="05000000000000000000" pitchFamily="2" charset="2"/>
              <a:buChar char="v"/>
            </a:pPr>
            <a:endParaRPr lang="en-US" sz="1000" dirty="0">
              <a:solidFill>
                <a:srgbClr val="FFC000"/>
              </a:solidFill>
              <a:latin typeface="Century Schoolbook" panose="02040604050505020304" pitchFamily="18" charset="0"/>
            </a:endParaRPr>
          </a:p>
          <a:p>
            <a:pPr marL="457200" indent="-457200" algn="just">
              <a:buFont typeface="Wingdings" panose="05000000000000000000" pitchFamily="2" charset="2"/>
              <a:buChar char="v"/>
            </a:pPr>
            <a:r>
              <a:rPr lang="pt-BR" sz="1800" dirty="0">
                <a:solidFill>
                  <a:srgbClr val="FFC000"/>
                </a:solidFill>
                <a:latin typeface="Century Schoolbook" panose="02040604050505020304" pitchFamily="18" charset="0"/>
              </a:rPr>
              <a:t>PROCESSOR      Intel(R) Core(TM) i5-10300H CPU @ 2.50GHz, 2496 Mhz, 4 Core(s), 8 Logical Processor(s)</a:t>
            </a:r>
          </a:p>
          <a:p>
            <a:pPr marL="457200" indent="-457200" algn="just">
              <a:buFont typeface="Wingdings" panose="05000000000000000000" pitchFamily="2" charset="2"/>
              <a:buChar char="v"/>
            </a:pPr>
            <a:endParaRPr lang="pt-BR" sz="1000" dirty="0">
              <a:solidFill>
                <a:srgbClr val="FFC000"/>
              </a:solidFill>
              <a:latin typeface="Century Schoolbook" panose="02040604050505020304" pitchFamily="18" charset="0"/>
            </a:endParaRPr>
          </a:p>
          <a:p>
            <a:pPr marL="457200" indent="-457200" algn="just">
              <a:buFont typeface="Wingdings" panose="05000000000000000000" pitchFamily="2" charset="2"/>
              <a:buChar char="v"/>
            </a:pPr>
            <a:r>
              <a:rPr lang="pt-BR" sz="1800" dirty="0">
                <a:solidFill>
                  <a:srgbClr val="FFC000"/>
                </a:solidFill>
                <a:latin typeface="Century Schoolbook" panose="02040604050505020304" pitchFamily="18" charset="0"/>
              </a:rPr>
              <a:t>SSD        512GB PCIe® 3.0 NVMe™ M.2 SSD</a:t>
            </a:r>
          </a:p>
          <a:p>
            <a:pPr marL="457200" indent="-457200" algn="just">
              <a:buFont typeface="Wingdings" panose="05000000000000000000" pitchFamily="2" charset="2"/>
              <a:buChar char="v"/>
            </a:pPr>
            <a:endParaRPr lang="pt-BR" sz="1000" dirty="0">
              <a:solidFill>
                <a:srgbClr val="FFC000"/>
              </a:solidFill>
              <a:latin typeface="Century Schoolbook" panose="02040604050505020304" pitchFamily="18" charset="0"/>
            </a:endParaRPr>
          </a:p>
          <a:p>
            <a:pPr marL="457200" indent="-457200" algn="just">
              <a:buFont typeface="Wingdings" panose="05000000000000000000" pitchFamily="2" charset="2"/>
              <a:buChar char="v"/>
            </a:pPr>
            <a:r>
              <a:rPr lang="en-US" sz="1800" dirty="0">
                <a:solidFill>
                  <a:srgbClr val="FFC000"/>
                </a:solidFill>
                <a:latin typeface="Century Schoolbook" panose="02040604050505020304" pitchFamily="18" charset="0"/>
              </a:rPr>
              <a:t>RAM        8.0 GB</a:t>
            </a:r>
          </a:p>
          <a:p>
            <a:pPr marL="457200" indent="-457200" algn="just">
              <a:buFont typeface="Wingdings" panose="05000000000000000000" pitchFamily="2" charset="2"/>
              <a:buChar char="v"/>
            </a:pPr>
            <a:endParaRPr lang="en-US" sz="1000" dirty="0">
              <a:solidFill>
                <a:srgbClr val="FFC000"/>
              </a:solidFill>
              <a:latin typeface="Century Schoolbook" panose="02040604050505020304" pitchFamily="18" charset="0"/>
            </a:endParaRPr>
          </a:p>
          <a:p>
            <a:pPr marL="457200" indent="-457200" algn="just">
              <a:buFont typeface="Wingdings" panose="05000000000000000000" pitchFamily="2" charset="2"/>
              <a:buChar char="v"/>
            </a:pPr>
            <a:r>
              <a:rPr lang="en-US" sz="1800" dirty="0">
                <a:solidFill>
                  <a:srgbClr val="FFC000"/>
                </a:solidFill>
                <a:latin typeface="Century Schoolbook" panose="02040604050505020304" pitchFamily="18" charset="0"/>
              </a:rPr>
              <a:t>GPU         </a:t>
            </a:r>
            <a:r>
              <a:rPr lang="en-IN" b="1" dirty="0">
                <a:solidFill>
                  <a:srgbClr val="FFC000"/>
                </a:solidFill>
                <a:latin typeface="Century Schoolbook" panose="02040604050505020304" pitchFamily="18" charset="0"/>
              </a:rPr>
              <a:t>NVIDIA® GeForce GTX™ 1650, 4GB GDDR6</a:t>
            </a:r>
            <a:endParaRPr lang="en-US" sz="1800" b="1" dirty="0">
              <a:solidFill>
                <a:srgbClr val="FFC000"/>
              </a:solidFill>
              <a:latin typeface="Century Schoolbook" panose="02040604050505020304" pitchFamily="18" charset="0"/>
            </a:endParaRPr>
          </a:p>
        </p:txBody>
      </p:sp>
      <p:cxnSp>
        <p:nvCxnSpPr>
          <p:cNvPr id="8" name="Straight Arrow Connector 7">
            <a:extLst>
              <a:ext uri="{FF2B5EF4-FFF2-40B4-BE49-F238E27FC236}">
                <a16:creationId xmlns:a16="http://schemas.microsoft.com/office/drawing/2014/main" id="{DD9CAC92-96B8-8B25-67D8-412AD1BA2DB0}"/>
              </a:ext>
            </a:extLst>
          </p:cNvPr>
          <p:cNvCxnSpPr>
            <a:cxnSpLocks/>
          </p:cNvCxnSpPr>
          <p:nvPr/>
        </p:nvCxnSpPr>
        <p:spPr>
          <a:xfrm>
            <a:off x="1427870" y="1751428"/>
            <a:ext cx="414998"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 name="Straight Arrow Connector 10">
            <a:extLst>
              <a:ext uri="{FF2B5EF4-FFF2-40B4-BE49-F238E27FC236}">
                <a16:creationId xmlns:a16="http://schemas.microsoft.com/office/drawing/2014/main" id="{F892DD15-4ADD-D5CA-50FF-C0525D902BD6}"/>
              </a:ext>
            </a:extLst>
          </p:cNvPr>
          <p:cNvCxnSpPr>
            <a:cxnSpLocks/>
          </p:cNvCxnSpPr>
          <p:nvPr/>
        </p:nvCxnSpPr>
        <p:spPr>
          <a:xfrm>
            <a:off x="2532183" y="2185180"/>
            <a:ext cx="414998"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2" name="Straight Arrow Connector 11">
            <a:extLst>
              <a:ext uri="{FF2B5EF4-FFF2-40B4-BE49-F238E27FC236}">
                <a16:creationId xmlns:a16="http://schemas.microsoft.com/office/drawing/2014/main" id="{51A4579A-B22D-8D49-BC72-77D515D95904}"/>
              </a:ext>
            </a:extLst>
          </p:cNvPr>
          <p:cNvCxnSpPr>
            <a:cxnSpLocks/>
          </p:cNvCxnSpPr>
          <p:nvPr/>
        </p:nvCxnSpPr>
        <p:spPr>
          <a:xfrm>
            <a:off x="1523998" y="2867172"/>
            <a:ext cx="414998"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 name="Straight Arrow Connector 12">
            <a:extLst>
              <a:ext uri="{FF2B5EF4-FFF2-40B4-BE49-F238E27FC236}">
                <a16:creationId xmlns:a16="http://schemas.microsoft.com/office/drawing/2014/main" id="{D65B3733-D69E-77E0-BD40-04E3BC3BE227}"/>
              </a:ext>
            </a:extLst>
          </p:cNvPr>
          <p:cNvCxnSpPr>
            <a:cxnSpLocks/>
          </p:cNvCxnSpPr>
          <p:nvPr/>
        </p:nvCxnSpPr>
        <p:spPr>
          <a:xfrm>
            <a:off x="1573236" y="3301218"/>
            <a:ext cx="414998"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4" name="Straight Arrow Connector 13">
            <a:extLst>
              <a:ext uri="{FF2B5EF4-FFF2-40B4-BE49-F238E27FC236}">
                <a16:creationId xmlns:a16="http://schemas.microsoft.com/office/drawing/2014/main" id="{D7788767-6A64-51FA-F8FD-7CB661E11424}"/>
              </a:ext>
            </a:extLst>
          </p:cNvPr>
          <p:cNvCxnSpPr>
            <a:cxnSpLocks/>
          </p:cNvCxnSpPr>
          <p:nvPr/>
        </p:nvCxnSpPr>
        <p:spPr>
          <a:xfrm>
            <a:off x="1635369" y="3723248"/>
            <a:ext cx="414998"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854293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6F4C3F-9E93-1A9D-0832-FAF37FCAB181}"/>
              </a:ext>
            </a:extLst>
          </p:cNvPr>
          <p:cNvSpPr/>
          <p:nvPr/>
        </p:nvSpPr>
        <p:spPr>
          <a:xfrm>
            <a:off x="0" y="583810"/>
            <a:ext cx="3376374" cy="707886"/>
          </a:xfrm>
          <a:prstGeom prst="rect">
            <a:avLst/>
          </a:prstGeom>
          <a:noFill/>
        </p:spPr>
        <p:txBody>
          <a:bodyPr wrap="none" lIns="91440" tIns="45720" rIns="91440" bIns="45720">
            <a:spAutoFit/>
          </a:bodyPr>
          <a:lstStyle/>
          <a:p>
            <a:pPr algn="just"/>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LIBRARY USED:</a:t>
            </a:r>
          </a:p>
        </p:txBody>
      </p:sp>
      <p:sp>
        <p:nvSpPr>
          <p:cNvPr id="6" name="TextBox 5">
            <a:extLst>
              <a:ext uri="{FF2B5EF4-FFF2-40B4-BE49-F238E27FC236}">
                <a16:creationId xmlns:a16="http://schemas.microsoft.com/office/drawing/2014/main" id="{E668DA28-D8C6-2CFE-245A-C315F168986C}"/>
              </a:ext>
            </a:extLst>
          </p:cNvPr>
          <p:cNvSpPr txBox="1"/>
          <p:nvPr/>
        </p:nvSpPr>
        <p:spPr>
          <a:xfrm>
            <a:off x="611943" y="1498209"/>
            <a:ext cx="2996419" cy="2523768"/>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solidFill>
                  <a:srgbClr val="FFC000"/>
                </a:solidFill>
                <a:latin typeface="Century Schoolbook" panose="02040604050505020304" pitchFamily="18" charset="0"/>
              </a:rPr>
              <a:t>Numpy</a:t>
            </a:r>
          </a:p>
          <a:p>
            <a:pPr marL="285750" indent="-285750" algn="just">
              <a:buFont typeface="Wingdings" panose="05000000000000000000" pitchFamily="2" charset="2"/>
              <a:buChar char="v"/>
            </a:pPr>
            <a:endParaRPr lang="en-US" sz="1000" dirty="0">
              <a:solidFill>
                <a:srgbClr val="FFC000"/>
              </a:solidFill>
              <a:latin typeface="Century Schoolbook" panose="02040604050505020304" pitchFamily="18" charset="0"/>
            </a:endParaRPr>
          </a:p>
          <a:p>
            <a:pPr marL="285750" indent="-285750" algn="just">
              <a:buFont typeface="Wingdings" panose="05000000000000000000" pitchFamily="2" charset="2"/>
              <a:buChar char="v"/>
            </a:pPr>
            <a:r>
              <a:rPr lang="en-US" dirty="0">
                <a:solidFill>
                  <a:srgbClr val="FFC000"/>
                </a:solidFill>
                <a:latin typeface="Century Schoolbook" panose="02040604050505020304" pitchFamily="18" charset="0"/>
              </a:rPr>
              <a:t>Pandas</a:t>
            </a:r>
          </a:p>
          <a:p>
            <a:pPr marL="285750" indent="-285750" algn="just">
              <a:buFont typeface="Wingdings" panose="05000000000000000000" pitchFamily="2" charset="2"/>
              <a:buChar char="v"/>
            </a:pPr>
            <a:endParaRPr lang="en-US" sz="1000" dirty="0">
              <a:solidFill>
                <a:srgbClr val="FFC000"/>
              </a:solidFill>
              <a:latin typeface="Century Schoolbook" panose="02040604050505020304" pitchFamily="18" charset="0"/>
            </a:endParaRPr>
          </a:p>
          <a:p>
            <a:pPr marL="285750" indent="-285750" algn="just">
              <a:buFont typeface="Wingdings" panose="05000000000000000000" pitchFamily="2" charset="2"/>
              <a:buChar char="v"/>
            </a:pPr>
            <a:r>
              <a:rPr lang="en-US" dirty="0">
                <a:solidFill>
                  <a:srgbClr val="FFC000"/>
                </a:solidFill>
                <a:latin typeface="Century Schoolbook" panose="02040604050505020304" pitchFamily="18" charset="0"/>
              </a:rPr>
              <a:t>Matplotlib</a:t>
            </a:r>
          </a:p>
          <a:p>
            <a:pPr marL="285750" indent="-285750" algn="just">
              <a:buFont typeface="Wingdings" panose="05000000000000000000" pitchFamily="2" charset="2"/>
              <a:buChar char="v"/>
            </a:pPr>
            <a:endParaRPr lang="en-US" sz="1000" dirty="0">
              <a:solidFill>
                <a:srgbClr val="FFC000"/>
              </a:solidFill>
              <a:latin typeface="Century Schoolbook" panose="02040604050505020304" pitchFamily="18" charset="0"/>
            </a:endParaRPr>
          </a:p>
          <a:p>
            <a:pPr marL="285750" indent="-285750" algn="just">
              <a:buFont typeface="Wingdings" panose="05000000000000000000" pitchFamily="2" charset="2"/>
              <a:buChar char="v"/>
            </a:pPr>
            <a:r>
              <a:rPr lang="en-US" dirty="0">
                <a:solidFill>
                  <a:srgbClr val="FFC000"/>
                </a:solidFill>
                <a:latin typeface="Century Schoolbook" panose="02040604050505020304" pitchFamily="18" charset="0"/>
              </a:rPr>
              <a:t>Seaborn</a:t>
            </a:r>
          </a:p>
          <a:p>
            <a:pPr marL="285750" indent="-285750" algn="just">
              <a:buFont typeface="Wingdings" panose="05000000000000000000" pitchFamily="2" charset="2"/>
              <a:buChar char="v"/>
            </a:pPr>
            <a:endParaRPr lang="en-US" sz="1000" dirty="0">
              <a:solidFill>
                <a:srgbClr val="FFC000"/>
              </a:solidFill>
              <a:latin typeface="Century Schoolbook" panose="02040604050505020304" pitchFamily="18" charset="0"/>
            </a:endParaRPr>
          </a:p>
          <a:p>
            <a:pPr marL="285750" indent="-285750" algn="just">
              <a:buFont typeface="Wingdings" panose="05000000000000000000" pitchFamily="2" charset="2"/>
              <a:buChar char="v"/>
            </a:pPr>
            <a:r>
              <a:rPr lang="en-IN" dirty="0">
                <a:solidFill>
                  <a:srgbClr val="FFC000"/>
                </a:solidFill>
                <a:latin typeface="Century Schoolbook" panose="02040604050505020304" pitchFamily="18" charset="0"/>
              </a:rPr>
              <a:t>Sklearn</a:t>
            </a:r>
          </a:p>
          <a:p>
            <a:pPr marL="285750" indent="-285750" algn="just">
              <a:buFont typeface="Wingdings" panose="05000000000000000000" pitchFamily="2" charset="2"/>
              <a:buChar char="v"/>
            </a:pPr>
            <a:endParaRPr lang="en-IN" sz="1000" dirty="0">
              <a:solidFill>
                <a:srgbClr val="FFC000"/>
              </a:solidFill>
              <a:latin typeface="Century Schoolbook" panose="02040604050505020304" pitchFamily="18" charset="0"/>
            </a:endParaRPr>
          </a:p>
          <a:p>
            <a:pPr marL="285750" indent="-285750" algn="just">
              <a:buFont typeface="Wingdings" panose="05000000000000000000" pitchFamily="2" charset="2"/>
              <a:buChar char="v"/>
            </a:pPr>
            <a:r>
              <a:rPr lang="en-IN" dirty="0">
                <a:solidFill>
                  <a:srgbClr val="FFC000"/>
                </a:solidFill>
                <a:latin typeface="Century Schoolbook" panose="02040604050505020304" pitchFamily="18" charset="0"/>
              </a:rPr>
              <a:t>Imblearn</a:t>
            </a:r>
          </a:p>
        </p:txBody>
      </p:sp>
      <p:sp>
        <p:nvSpPr>
          <p:cNvPr id="5" name="Slide Number Placeholder 4">
            <a:extLst>
              <a:ext uri="{FF2B5EF4-FFF2-40B4-BE49-F238E27FC236}">
                <a16:creationId xmlns:a16="http://schemas.microsoft.com/office/drawing/2014/main" id="{FBF553FB-62BA-5643-9977-7D876A0DF7A6}"/>
              </a:ext>
            </a:extLst>
          </p:cNvPr>
          <p:cNvSpPr>
            <a:spLocks noGrp="1"/>
          </p:cNvSpPr>
          <p:nvPr>
            <p:ph type="sldNum" sz="quarter" idx="12"/>
          </p:nvPr>
        </p:nvSpPr>
        <p:spPr>
          <a:xfrm>
            <a:off x="7010400" y="4869655"/>
            <a:ext cx="2133600" cy="273844"/>
          </a:xfrm>
        </p:spPr>
        <p:txBody>
          <a:bodyPr/>
          <a:lstStyle/>
          <a:p>
            <a:r>
              <a:rPr lang="en-US" dirty="0"/>
              <a:t>15</a:t>
            </a:r>
          </a:p>
        </p:txBody>
      </p:sp>
      <p:sp>
        <p:nvSpPr>
          <p:cNvPr id="7" name="Date Placeholder 6">
            <a:extLst>
              <a:ext uri="{FF2B5EF4-FFF2-40B4-BE49-F238E27FC236}">
                <a16:creationId xmlns:a16="http://schemas.microsoft.com/office/drawing/2014/main" id="{30D373C1-9455-31FC-C4A9-BDF824CAB474}"/>
              </a:ext>
            </a:extLst>
          </p:cNvPr>
          <p:cNvSpPr>
            <a:spLocks noGrp="1"/>
          </p:cNvSpPr>
          <p:nvPr>
            <p:ph type="dt" sz="half" idx="10"/>
          </p:nvPr>
        </p:nvSpPr>
        <p:spPr/>
        <p:txBody>
          <a:bodyPr/>
          <a:lstStyle/>
          <a:p>
            <a:r>
              <a:rPr lang="en-US" dirty="0"/>
              <a:t>26/04/2023</a:t>
            </a:r>
          </a:p>
        </p:txBody>
      </p:sp>
    </p:spTree>
    <p:extLst>
      <p:ext uri="{BB962C8B-B14F-4D97-AF65-F5344CB8AC3E}">
        <p14:creationId xmlns:p14="http://schemas.microsoft.com/office/powerpoint/2010/main" val="731917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D528BC-673C-B5E9-351E-3192BAA74794}"/>
              </a:ext>
            </a:extLst>
          </p:cNvPr>
          <p:cNvPicPr>
            <a:picLocks noChangeAspect="1"/>
          </p:cNvPicPr>
          <p:nvPr/>
        </p:nvPicPr>
        <p:blipFill>
          <a:blip r:embed="rId2"/>
          <a:stretch>
            <a:fillRect/>
          </a:stretch>
        </p:blipFill>
        <p:spPr>
          <a:xfrm>
            <a:off x="760395" y="1308296"/>
            <a:ext cx="4581457" cy="3316040"/>
          </a:xfrm>
          <a:prstGeom prst="rect">
            <a:avLst/>
          </a:prstGeom>
        </p:spPr>
      </p:pic>
      <p:sp>
        <p:nvSpPr>
          <p:cNvPr id="5" name="Rectangle 4">
            <a:extLst>
              <a:ext uri="{FF2B5EF4-FFF2-40B4-BE49-F238E27FC236}">
                <a16:creationId xmlns:a16="http://schemas.microsoft.com/office/drawing/2014/main" id="{CD603876-21B0-63C1-A8DC-0597E2F73BC6}"/>
              </a:ext>
            </a:extLst>
          </p:cNvPr>
          <p:cNvSpPr/>
          <p:nvPr/>
        </p:nvSpPr>
        <p:spPr>
          <a:xfrm>
            <a:off x="0" y="519164"/>
            <a:ext cx="4800545" cy="707886"/>
          </a:xfrm>
          <a:prstGeom prst="rect">
            <a:avLst/>
          </a:prstGeom>
          <a:noFill/>
        </p:spPr>
        <p:txBody>
          <a:bodyPr wrap="none" lIns="91440" tIns="45720" rIns="91440" bIns="45720">
            <a:spAutoFit/>
          </a:bodyPr>
          <a:lstStyle/>
          <a:p>
            <a:pPr algn="ctr"/>
            <a:r>
              <a:rPr lang="en-US" sz="4000" b="1" dirty="0">
                <a:ln w="6600">
                  <a:solidFill>
                    <a:schemeClr val="accent2"/>
                  </a:solidFill>
                  <a:prstDash val="solid"/>
                </a:ln>
                <a:solidFill>
                  <a:srgbClr val="FFFFFF"/>
                </a:solidFill>
                <a:effectLst>
                  <a:outerShdw dist="38100" dir="2700000" algn="tl" rotWithShape="0">
                    <a:schemeClr val="accent2"/>
                  </a:outerShdw>
                </a:effectLst>
              </a:rPr>
              <a:t>DATA VISUALIZATION</a:t>
            </a: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a:t>
            </a:r>
          </a:p>
        </p:txBody>
      </p:sp>
      <p:sp>
        <p:nvSpPr>
          <p:cNvPr id="6" name="TextBox 5">
            <a:extLst>
              <a:ext uri="{FF2B5EF4-FFF2-40B4-BE49-F238E27FC236}">
                <a16:creationId xmlns:a16="http://schemas.microsoft.com/office/drawing/2014/main" id="{856E989B-742F-ACEC-2AF7-2639D73B3D9E}"/>
              </a:ext>
            </a:extLst>
          </p:cNvPr>
          <p:cNvSpPr txBox="1"/>
          <p:nvPr/>
        </p:nvSpPr>
        <p:spPr>
          <a:xfrm>
            <a:off x="5685737" y="3424007"/>
            <a:ext cx="3087859" cy="1200329"/>
          </a:xfrm>
          <a:prstGeom prst="rect">
            <a:avLst/>
          </a:prstGeom>
          <a:noFill/>
        </p:spPr>
        <p:txBody>
          <a:bodyPr wrap="square" rtlCol="0">
            <a:spAutoFit/>
          </a:bodyPr>
          <a:lstStyle/>
          <a:p>
            <a:r>
              <a:rPr lang="en-US" dirty="0">
                <a:solidFill>
                  <a:srgbClr val="FFC000"/>
                </a:solidFill>
                <a:effectLst>
                  <a:outerShdw blurRad="38100" dist="38100" dir="2700000" algn="tl">
                    <a:srgbClr val="000000">
                      <a:alpha val="43137"/>
                    </a:srgbClr>
                  </a:outerShdw>
                </a:effectLst>
                <a:latin typeface="Century Schoolbook" panose="02040604050505020304" pitchFamily="18" charset="0"/>
              </a:rPr>
              <a:t>Here 0 represents Normal transaction.</a:t>
            </a:r>
          </a:p>
          <a:p>
            <a:r>
              <a:rPr lang="en-US" dirty="0">
                <a:solidFill>
                  <a:srgbClr val="FFC000"/>
                </a:solidFill>
                <a:effectLst>
                  <a:outerShdw blurRad="38100" dist="38100" dir="2700000" algn="tl">
                    <a:srgbClr val="000000">
                      <a:alpha val="43137"/>
                    </a:srgbClr>
                  </a:outerShdw>
                </a:effectLst>
                <a:latin typeface="Century Schoolbook" panose="02040604050505020304" pitchFamily="18" charset="0"/>
              </a:rPr>
              <a:t>1 represents fraud transaction.</a:t>
            </a:r>
            <a:endParaRPr lang="en-IN" dirty="0">
              <a:solidFill>
                <a:srgbClr val="FFC000"/>
              </a:solidFill>
              <a:effectLst>
                <a:outerShdw blurRad="38100" dist="38100" dir="2700000" algn="tl">
                  <a:srgbClr val="000000">
                    <a:alpha val="43137"/>
                  </a:srgbClr>
                </a:outerShdw>
              </a:effectLst>
              <a:latin typeface="Century Schoolbook" panose="02040604050505020304" pitchFamily="18" charset="0"/>
            </a:endParaRPr>
          </a:p>
        </p:txBody>
      </p:sp>
      <p:sp>
        <p:nvSpPr>
          <p:cNvPr id="7" name="Slide Number Placeholder 6">
            <a:extLst>
              <a:ext uri="{FF2B5EF4-FFF2-40B4-BE49-F238E27FC236}">
                <a16:creationId xmlns:a16="http://schemas.microsoft.com/office/drawing/2014/main" id="{CE06501A-DBA9-7661-E708-D6C3FDF6C52F}"/>
              </a:ext>
            </a:extLst>
          </p:cNvPr>
          <p:cNvSpPr>
            <a:spLocks noGrp="1"/>
          </p:cNvSpPr>
          <p:nvPr>
            <p:ph type="sldNum" sz="quarter" idx="12"/>
          </p:nvPr>
        </p:nvSpPr>
        <p:spPr>
          <a:xfrm>
            <a:off x="7010400" y="4869655"/>
            <a:ext cx="2133600" cy="273844"/>
          </a:xfrm>
        </p:spPr>
        <p:txBody>
          <a:bodyPr/>
          <a:lstStyle/>
          <a:p>
            <a:r>
              <a:rPr lang="en-US" dirty="0"/>
              <a:t>16</a:t>
            </a:r>
          </a:p>
        </p:txBody>
      </p:sp>
      <p:sp>
        <p:nvSpPr>
          <p:cNvPr id="8" name="Date Placeholder 7">
            <a:extLst>
              <a:ext uri="{FF2B5EF4-FFF2-40B4-BE49-F238E27FC236}">
                <a16:creationId xmlns:a16="http://schemas.microsoft.com/office/drawing/2014/main" id="{DDF02773-38AC-E933-9BD9-471036442EEF}"/>
              </a:ext>
            </a:extLst>
          </p:cNvPr>
          <p:cNvSpPr>
            <a:spLocks noGrp="1"/>
          </p:cNvSpPr>
          <p:nvPr>
            <p:ph type="dt" sz="half" idx="10"/>
          </p:nvPr>
        </p:nvSpPr>
        <p:spPr/>
        <p:txBody>
          <a:bodyPr/>
          <a:lstStyle/>
          <a:p>
            <a:r>
              <a:rPr lang="en-US" dirty="0"/>
              <a:t>26/04/2023</a:t>
            </a:r>
          </a:p>
        </p:txBody>
      </p:sp>
    </p:spTree>
    <p:extLst>
      <p:ext uri="{BB962C8B-B14F-4D97-AF65-F5344CB8AC3E}">
        <p14:creationId xmlns:p14="http://schemas.microsoft.com/office/powerpoint/2010/main" val="2588692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0D7801-F23B-B0DB-C774-59B17AC47824}"/>
              </a:ext>
            </a:extLst>
          </p:cNvPr>
          <p:cNvPicPr>
            <a:picLocks noChangeAspect="1"/>
          </p:cNvPicPr>
          <p:nvPr/>
        </p:nvPicPr>
        <p:blipFill>
          <a:blip r:embed="rId2"/>
          <a:stretch>
            <a:fillRect/>
          </a:stretch>
        </p:blipFill>
        <p:spPr>
          <a:xfrm>
            <a:off x="485221" y="1335439"/>
            <a:ext cx="3648748" cy="2800454"/>
          </a:xfrm>
          <a:prstGeom prst="rect">
            <a:avLst/>
          </a:prstGeom>
        </p:spPr>
      </p:pic>
      <p:pic>
        <p:nvPicPr>
          <p:cNvPr id="5" name="Picture 4">
            <a:extLst>
              <a:ext uri="{FF2B5EF4-FFF2-40B4-BE49-F238E27FC236}">
                <a16:creationId xmlns:a16="http://schemas.microsoft.com/office/drawing/2014/main" id="{2D3AC402-D31B-0737-7FFA-F9ACFB6ABC70}"/>
              </a:ext>
            </a:extLst>
          </p:cNvPr>
          <p:cNvPicPr>
            <a:picLocks noChangeAspect="1"/>
          </p:cNvPicPr>
          <p:nvPr/>
        </p:nvPicPr>
        <p:blipFill>
          <a:blip r:embed="rId3"/>
          <a:stretch>
            <a:fillRect/>
          </a:stretch>
        </p:blipFill>
        <p:spPr>
          <a:xfrm>
            <a:off x="5113594" y="1335438"/>
            <a:ext cx="3587404" cy="2800454"/>
          </a:xfrm>
          <a:prstGeom prst="rect">
            <a:avLst/>
          </a:prstGeom>
        </p:spPr>
      </p:pic>
      <p:sp>
        <p:nvSpPr>
          <p:cNvPr id="6" name="TextBox 5">
            <a:extLst>
              <a:ext uri="{FF2B5EF4-FFF2-40B4-BE49-F238E27FC236}">
                <a16:creationId xmlns:a16="http://schemas.microsoft.com/office/drawing/2014/main" id="{EEF3BED4-A46B-05ED-2817-16C525883464}"/>
              </a:ext>
            </a:extLst>
          </p:cNvPr>
          <p:cNvSpPr txBox="1"/>
          <p:nvPr/>
        </p:nvSpPr>
        <p:spPr>
          <a:xfrm>
            <a:off x="2278966" y="4135902"/>
            <a:ext cx="4586068" cy="646331"/>
          </a:xfrm>
          <a:prstGeom prst="rect">
            <a:avLst/>
          </a:prstGeom>
          <a:noFill/>
        </p:spPr>
        <p:txBody>
          <a:bodyPr wrap="square" rtlCol="0">
            <a:spAutoFit/>
          </a:bodyPr>
          <a:lstStyle/>
          <a:p>
            <a:pPr algn="just"/>
            <a:r>
              <a:rPr lang="en-US" dirty="0">
                <a:solidFill>
                  <a:srgbClr val="FFC000"/>
                </a:solidFill>
                <a:effectLst>
                  <a:outerShdw blurRad="38100" dist="38100" dir="2700000" algn="tl">
                    <a:srgbClr val="000000">
                      <a:alpha val="43137"/>
                    </a:srgbClr>
                  </a:outerShdw>
                </a:effectLst>
                <a:latin typeface="Century Schoolbook" panose="02040604050505020304" pitchFamily="18" charset="0"/>
              </a:rPr>
              <a:t>Time feature distribution over Normal &amp; Fraud Transaction</a:t>
            </a:r>
            <a:endParaRPr lang="en-IN" dirty="0">
              <a:solidFill>
                <a:srgbClr val="FFC000"/>
              </a:solidFill>
              <a:effectLst>
                <a:outerShdw blurRad="38100" dist="38100" dir="2700000" algn="tl">
                  <a:srgbClr val="000000">
                    <a:alpha val="43137"/>
                  </a:srgbClr>
                </a:outerShdw>
              </a:effectLst>
              <a:latin typeface="Century Schoolbook" panose="02040604050505020304" pitchFamily="18" charset="0"/>
            </a:endParaRPr>
          </a:p>
        </p:txBody>
      </p:sp>
      <p:sp>
        <p:nvSpPr>
          <p:cNvPr id="4" name="Slide Number Placeholder 3">
            <a:extLst>
              <a:ext uri="{FF2B5EF4-FFF2-40B4-BE49-F238E27FC236}">
                <a16:creationId xmlns:a16="http://schemas.microsoft.com/office/drawing/2014/main" id="{A7B70D94-43C8-79D2-B609-27F8B91341BC}"/>
              </a:ext>
            </a:extLst>
          </p:cNvPr>
          <p:cNvSpPr>
            <a:spLocks noGrp="1"/>
          </p:cNvSpPr>
          <p:nvPr>
            <p:ph type="sldNum" sz="quarter" idx="12"/>
          </p:nvPr>
        </p:nvSpPr>
        <p:spPr>
          <a:xfrm>
            <a:off x="7010400" y="4869655"/>
            <a:ext cx="2133600" cy="273844"/>
          </a:xfrm>
        </p:spPr>
        <p:txBody>
          <a:bodyPr/>
          <a:lstStyle/>
          <a:p>
            <a:r>
              <a:rPr lang="en-US" dirty="0"/>
              <a:t>17</a:t>
            </a:r>
          </a:p>
        </p:txBody>
      </p:sp>
      <p:sp>
        <p:nvSpPr>
          <p:cNvPr id="8" name="Date Placeholder 7">
            <a:extLst>
              <a:ext uri="{FF2B5EF4-FFF2-40B4-BE49-F238E27FC236}">
                <a16:creationId xmlns:a16="http://schemas.microsoft.com/office/drawing/2014/main" id="{80E67132-9B35-D5ED-605C-8EC23745A94F}"/>
              </a:ext>
            </a:extLst>
          </p:cNvPr>
          <p:cNvSpPr>
            <a:spLocks noGrp="1"/>
          </p:cNvSpPr>
          <p:nvPr>
            <p:ph type="dt" sz="half" idx="10"/>
          </p:nvPr>
        </p:nvSpPr>
        <p:spPr/>
        <p:txBody>
          <a:bodyPr/>
          <a:lstStyle/>
          <a:p>
            <a:r>
              <a:rPr lang="en-US" dirty="0"/>
              <a:t>26/04/2023</a:t>
            </a:r>
          </a:p>
        </p:txBody>
      </p:sp>
    </p:spTree>
    <p:extLst>
      <p:ext uri="{BB962C8B-B14F-4D97-AF65-F5344CB8AC3E}">
        <p14:creationId xmlns:p14="http://schemas.microsoft.com/office/powerpoint/2010/main" val="712142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0E8B96-3FEC-FC56-8F3E-9D7CC224CAC2}"/>
              </a:ext>
            </a:extLst>
          </p:cNvPr>
          <p:cNvSpPr txBox="1"/>
          <p:nvPr/>
        </p:nvSpPr>
        <p:spPr>
          <a:xfrm>
            <a:off x="541606" y="1456006"/>
            <a:ext cx="5282418" cy="3070071"/>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solidFill>
                  <a:srgbClr val="FFC000"/>
                </a:solidFill>
                <a:effectLst>
                  <a:outerShdw blurRad="38100" dist="38100" dir="2700000" algn="tl">
                    <a:srgbClr val="000000">
                      <a:alpha val="43137"/>
                    </a:srgbClr>
                  </a:outerShdw>
                </a:effectLst>
                <a:latin typeface="Century Schoolbook" panose="02040604050505020304" pitchFamily="18" charset="0"/>
              </a:rPr>
              <a:t>Introduction</a:t>
            </a:r>
          </a:p>
          <a:p>
            <a:pPr marL="285750" indent="-285750" algn="just">
              <a:buFont typeface="Wingdings" panose="05000000000000000000" pitchFamily="2" charset="2"/>
              <a:buChar char="v"/>
            </a:pPr>
            <a:endParaRPr lang="en-US" sz="1050" dirty="0">
              <a:solidFill>
                <a:srgbClr val="FFC000"/>
              </a:solidFill>
              <a:effectLst>
                <a:outerShdw blurRad="38100" dist="38100" dir="2700000" algn="tl">
                  <a:srgbClr val="000000">
                    <a:alpha val="43137"/>
                  </a:srgbClr>
                </a:outerShdw>
              </a:effectLst>
              <a:latin typeface="Century Schoolbook" panose="02040604050505020304" pitchFamily="18" charset="0"/>
            </a:endParaRPr>
          </a:p>
          <a:p>
            <a:pPr marL="285750" indent="-285750" algn="just">
              <a:buFont typeface="Wingdings" panose="05000000000000000000" pitchFamily="2" charset="2"/>
              <a:buChar char="v"/>
            </a:pPr>
            <a:r>
              <a:rPr lang="en-IN" dirty="0">
                <a:solidFill>
                  <a:srgbClr val="FFC000"/>
                </a:solidFill>
                <a:effectLst>
                  <a:outerShdw blurRad="38100" dist="38100" dir="2700000" algn="tl">
                    <a:srgbClr val="000000">
                      <a:alpha val="43137"/>
                    </a:srgbClr>
                  </a:outerShdw>
                </a:effectLst>
                <a:latin typeface="Century Schoolbook" panose="02040604050505020304" pitchFamily="18" charset="0"/>
              </a:rPr>
              <a:t>Literature Review</a:t>
            </a:r>
          </a:p>
          <a:p>
            <a:pPr marL="285750" indent="-285750" algn="just">
              <a:buFont typeface="Wingdings" panose="05000000000000000000" pitchFamily="2" charset="2"/>
              <a:buChar char="v"/>
            </a:pPr>
            <a:endParaRPr lang="en-IN" sz="1050" dirty="0">
              <a:solidFill>
                <a:srgbClr val="FFC000"/>
              </a:solidFill>
              <a:effectLst>
                <a:outerShdw blurRad="38100" dist="38100" dir="2700000" algn="tl">
                  <a:srgbClr val="000000">
                    <a:alpha val="43137"/>
                  </a:srgbClr>
                </a:outerShdw>
              </a:effectLst>
              <a:latin typeface="Century Schoolbook" panose="02040604050505020304" pitchFamily="18" charset="0"/>
            </a:endParaRPr>
          </a:p>
          <a:p>
            <a:pPr marL="285750" indent="-285750" algn="just">
              <a:buFont typeface="Wingdings" panose="05000000000000000000" pitchFamily="2" charset="2"/>
              <a:buChar char="v"/>
            </a:pPr>
            <a:r>
              <a:rPr lang="en-IN" dirty="0">
                <a:solidFill>
                  <a:srgbClr val="FFC000"/>
                </a:solidFill>
                <a:effectLst>
                  <a:outerShdw blurRad="38100" dist="38100" dir="2700000" algn="tl">
                    <a:srgbClr val="000000">
                      <a:alpha val="43137"/>
                    </a:srgbClr>
                  </a:outerShdw>
                </a:effectLst>
                <a:latin typeface="Century Schoolbook" panose="02040604050505020304" pitchFamily="18" charset="0"/>
              </a:rPr>
              <a:t>Objective</a:t>
            </a:r>
          </a:p>
          <a:p>
            <a:pPr marL="285750" indent="-285750" algn="just">
              <a:buFont typeface="Wingdings" panose="05000000000000000000" pitchFamily="2" charset="2"/>
              <a:buChar char="v"/>
            </a:pPr>
            <a:endParaRPr lang="en-IN" sz="1050" dirty="0">
              <a:solidFill>
                <a:srgbClr val="FFC000"/>
              </a:solidFill>
              <a:effectLst>
                <a:outerShdw blurRad="38100" dist="38100" dir="2700000" algn="tl">
                  <a:srgbClr val="000000">
                    <a:alpha val="43137"/>
                  </a:srgbClr>
                </a:outerShdw>
              </a:effectLst>
              <a:latin typeface="Century Schoolbook" panose="02040604050505020304" pitchFamily="18" charset="0"/>
            </a:endParaRPr>
          </a:p>
          <a:p>
            <a:pPr marL="285750" indent="-285750" algn="just">
              <a:buFont typeface="Wingdings" panose="05000000000000000000" pitchFamily="2" charset="2"/>
              <a:buChar char="v"/>
            </a:pPr>
            <a:r>
              <a:rPr lang="en-IN" dirty="0">
                <a:solidFill>
                  <a:srgbClr val="FFC000"/>
                </a:solidFill>
                <a:effectLst>
                  <a:outerShdw blurRad="38100" dist="38100" dir="2700000" algn="tl">
                    <a:srgbClr val="000000">
                      <a:alpha val="43137"/>
                    </a:srgbClr>
                  </a:outerShdw>
                </a:effectLst>
                <a:latin typeface="Century Schoolbook" panose="02040604050505020304" pitchFamily="18" charset="0"/>
              </a:rPr>
              <a:t>Methodology</a:t>
            </a:r>
          </a:p>
          <a:p>
            <a:pPr marL="285750" indent="-285750" algn="just">
              <a:buFont typeface="Wingdings" panose="05000000000000000000" pitchFamily="2" charset="2"/>
              <a:buChar char="v"/>
            </a:pPr>
            <a:endParaRPr lang="en-IN" sz="1050" dirty="0">
              <a:solidFill>
                <a:srgbClr val="FFC000"/>
              </a:solidFill>
              <a:effectLst>
                <a:outerShdw blurRad="38100" dist="38100" dir="2700000" algn="tl">
                  <a:srgbClr val="000000">
                    <a:alpha val="43137"/>
                  </a:srgbClr>
                </a:outerShdw>
              </a:effectLst>
              <a:latin typeface="Century Schoolbook" panose="02040604050505020304" pitchFamily="18" charset="0"/>
            </a:endParaRPr>
          </a:p>
          <a:p>
            <a:pPr marL="285750" indent="-285750" algn="just">
              <a:buFont typeface="Wingdings" panose="05000000000000000000" pitchFamily="2" charset="2"/>
              <a:buChar char="v"/>
            </a:pPr>
            <a:r>
              <a:rPr lang="en-IN" dirty="0">
                <a:solidFill>
                  <a:srgbClr val="FFC000"/>
                </a:solidFill>
                <a:effectLst>
                  <a:outerShdw blurRad="38100" dist="38100" dir="2700000" algn="tl">
                    <a:srgbClr val="000000">
                      <a:alpha val="43137"/>
                    </a:srgbClr>
                  </a:outerShdw>
                </a:effectLst>
                <a:latin typeface="Century Schoolbook" panose="02040604050505020304" pitchFamily="18" charset="0"/>
              </a:rPr>
              <a:t>Data Visualization</a:t>
            </a:r>
          </a:p>
          <a:p>
            <a:pPr marL="285750" indent="-285750" algn="just">
              <a:buFont typeface="Wingdings" panose="05000000000000000000" pitchFamily="2" charset="2"/>
              <a:buChar char="v"/>
            </a:pPr>
            <a:endParaRPr lang="en-IN" sz="1050" dirty="0">
              <a:solidFill>
                <a:srgbClr val="FFC000"/>
              </a:solidFill>
              <a:effectLst>
                <a:outerShdw blurRad="38100" dist="38100" dir="2700000" algn="tl">
                  <a:srgbClr val="000000">
                    <a:alpha val="43137"/>
                  </a:srgbClr>
                </a:outerShdw>
              </a:effectLst>
              <a:latin typeface="Century Schoolbook" panose="02040604050505020304" pitchFamily="18" charset="0"/>
            </a:endParaRPr>
          </a:p>
          <a:p>
            <a:pPr marL="285750" indent="-285750" algn="just">
              <a:buFont typeface="Wingdings" panose="05000000000000000000" pitchFamily="2" charset="2"/>
              <a:buChar char="v"/>
            </a:pPr>
            <a:r>
              <a:rPr lang="en-IN" dirty="0">
                <a:solidFill>
                  <a:srgbClr val="FFC000"/>
                </a:solidFill>
                <a:effectLst>
                  <a:outerShdw blurRad="38100" dist="38100" dir="2700000" algn="tl">
                    <a:srgbClr val="000000">
                      <a:alpha val="43137"/>
                    </a:srgbClr>
                  </a:outerShdw>
                </a:effectLst>
                <a:latin typeface="Century Schoolbook" panose="02040604050505020304" pitchFamily="18" charset="0"/>
              </a:rPr>
              <a:t>Conclusion</a:t>
            </a:r>
          </a:p>
          <a:p>
            <a:pPr marL="285750" indent="-285750" algn="just">
              <a:buFont typeface="Wingdings" panose="05000000000000000000" pitchFamily="2" charset="2"/>
              <a:buChar char="v"/>
            </a:pPr>
            <a:endParaRPr lang="en-IN" sz="1050" dirty="0">
              <a:solidFill>
                <a:srgbClr val="FFC000"/>
              </a:solidFill>
              <a:effectLst>
                <a:outerShdw blurRad="38100" dist="38100" dir="2700000" algn="tl">
                  <a:srgbClr val="000000">
                    <a:alpha val="43137"/>
                  </a:srgbClr>
                </a:outerShdw>
              </a:effectLst>
              <a:latin typeface="Century Schoolbook" panose="02040604050505020304" pitchFamily="18" charset="0"/>
            </a:endParaRPr>
          </a:p>
          <a:p>
            <a:pPr marL="285750" indent="-285750" algn="just">
              <a:buFont typeface="Wingdings" panose="05000000000000000000" pitchFamily="2" charset="2"/>
              <a:buChar char="v"/>
            </a:pPr>
            <a:r>
              <a:rPr lang="en-IN" dirty="0">
                <a:solidFill>
                  <a:srgbClr val="FFC000"/>
                </a:solidFill>
                <a:effectLst>
                  <a:outerShdw blurRad="38100" dist="38100" dir="2700000" algn="tl">
                    <a:srgbClr val="000000">
                      <a:alpha val="43137"/>
                    </a:srgbClr>
                  </a:outerShdw>
                </a:effectLst>
                <a:latin typeface="Century Schoolbook" panose="02040604050505020304" pitchFamily="18" charset="0"/>
              </a:rPr>
              <a:t>Reference</a:t>
            </a:r>
          </a:p>
        </p:txBody>
      </p:sp>
      <p:sp>
        <p:nvSpPr>
          <p:cNvPr id="7" name="Rectangle 6">
            <a:extLst>
              <a:ext uri="{FF2B5EF4-FFF2-40B4-BE49-F238E27FC236}">
                <a16:creationId xmlns:a16="http://schemas.microsoft.com/office/drawing/2014/main" id="{E661434E-216F-B09C-DDA0-8FF849658F84}"/>
              </a:ext>
            </a:extLst>
          </p:cNvPr>
          <p:cNvSpPr/>
          <p:nvPr/>
        </p:nvSpPr>
        <p:spPr>
          <a:xfrm>
            <a:off x="571074" y="496343"/>
            <a:ext cx="2611741" cy="707886"/>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CONTENTS:</a:t>
            </a:r>
          </a:p>
        </p:txBody>
      </p:sp>
    </p:spTree>
    <p:extLst>
      <p:ext uri="{BB962C8B-B14F-4D97-AF65-F5344CB8AC3E}">
        <p14:creationId xmlns:p14="http://schemas.microsoft.com/office/powerpoint/2010/main" val="3353706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E22925-1CB4-5830-648B-D2D51A58C723}"/>
              </a:ext>
            </a:extLst>
          </p:cNvPr>
          <p:cNvPicPr>
            <a:picLocks noChangeAspect="1"/>
          </p:cNvPicPr>
          <p:nvPr/>
        </p:nvPicPr>
        <p:blipFill>
          <a:blip r:embed="rId2"/>
          <a:stretch>
            <a:fillRect/>
          </a:stretch>
        </p:blipFill>
        <p:spPr>
          <a:xfrm>
            <a:off x="521713" y="1307674"/>
            <a:ext cx="3400433" cy="2528148"/>
          </a:xfrm>
          <a:prstGeom prst="rect">
            <a:avLst/>
          </a:prstGeom>
        </p:spPr>
      </p:pic>
      <p:pic>
        <p:nvPicPr>
          <p:cNvPr id="5" name="Picture 4">
            <a:extLst>
              <a:ext uri="{FF2B5EF4-FFF2-40B4-BE49-F238E27FC236}">
                <a16:creationId xmlns:a16="http://schemas.microsoft.com/office/drawing/2014/main" id="{E18E303E-D02D-55B4-07AB-CB5BAF09B622}"/>
              </a:ext>
            </a:extLst>
          </p:cNvPr>
          <p:cNvPicPr>
            <a:picLocks noChangeAspect="1"/>
          </p:cNvPicPr>
          <p:nvPr/>
        </p:nvPicPr>
        <p:blipFill>
          <a:blip r:embed="rId3"/>
          <a:stretch>
            <a:fillRect/>
          </a:stretch>
        </p:blipFill>
        <p:spPr>
          <a:xfrm>
            <a:off x="5379127" y="1307674"/>
            <a:ext cx="3340945" cy="2528148"/>
          </a:xfrm>
          <a:prstGeom prst="rect">
            <a:avLst/>
          </a:prstGeom>
        </p:spPr>
      </p:pic>
      <p:sp>
        <p:nvSpPr>
          <p:cNvPr id="6" name="TextBox 5">
            <a:extLst>
              <a:ext uri="{FF2B5EF4-FFF2-40B4-BE49-F238E27FC236}">
                <a16:creationId xmlns:a16="http://schemas.microsoft.com/office/drawing/2014/main" id="{06B9C15D-5BC5-8B48-00A9-F05E542288DF}"/>
              </a:ext>
            </a:extLst>
          </p:cNvPr>
          <p:cNvSpPr txBox="1"/>
          <p:nvPr/>
        </p:nvSpPr>
        <p:spPr>
          <a:xfrm>
            <a:off x="2278966" y="4135902"/>
            <a:ext cx="4586068" cy="646331"/>
          </a:xfrm>
          <a:prstGeom prst="rect">
            <a:avLst/>
          </a:prstGeom>
          <a:noFill/>
        </p:spPr>
        <p:txBody>
          <a:bodyPr wrap="square" rtlCol="0">
            <a:spAutoFit/>
          </a:bodyPr>
          <a:lstStyle/>
          <a:p>
            <a:pPr algn="just"/>
            <a:r>
              <a:rPr lang="en-US" dirty="0">
                <a:solidFill>
                  <a:srgbClr val="FFC000"/>
                </a:solidFill>
                <a:effectLst>
                  <a:outerShdw blurRad="38100" dist="38100" dir="2700000" algn="tl">
                    <a:srgbClr val="000000">
                      <a:alpha val="43137"/>
                    </a:srgbClr>
                  </a:outerShdw>
                </a:effectLst>
                <a:latin typeface="Century Schoolbook" panose="02040604050505020304" pitchFamily="18" charset="0"/>
              </a:rPr>
              <a:t>Amount feature distribution over Normal &amp; Fraud Transaction</a:t>
            </a:r>
            <a:endParaRPr lang="en-IN" dirty="0">
              <a:solidFill>
                <a:srgbClr val="FFC000"/>
              </a:solidFill>
              <a:effectLst>
                <a:outerShdw blurRad="38100" dist="38100" dir="2700000" algn="tl">
                  <a:srgbClr val="000000">
                    <a:alpha val="43137"/>
                  </a:srgbClr>
                </a:outerShdw>
              </a:effectLst>
              <a:latin typeface="Century Schoolbook" panose="02040604050505020304" pitchFamily="18" charset="0"/>
            </a:endParaRPr>
          </a:p>
        </p:txBody>
      </p:sp>
      <p:sp>
        <p:nvSpPr>
          <p:cNvPr id="4" name="Slide Number Placeholder 3">
            <a:extLst>
              <a:ext uri="{FF2B5EF4-FFF2-40B4-BE49-F238E27FC236}">
                <a16:creationId xmlns:a16="http://schemas.microsoft.com/office/drawing/2014/main" id="{2B2FB50D-9B74-173E-445D-B788F1E61793}"/>
              </a:ext>
            </a:extLst>
          </p:cNvPr>
          <p:cNvSpPr>
            <a:spLocks noGrp="1"/>
          </p:cNvSpPr>
          <p:nvPr>
            <p:ph type="sldNum" sz="quarter" idx="12"/>
          </p:nvPr>
        </p:nvSpPr>
        <p:spPr>
          <a:xfrm>
            <a:off x="7010400" y="4869655"/>
            <a:ext cx="2133600" cy="273844"/>
          </a:xfrm>
        </p:spPr>
        <p:txBody>
          <a:bodyPr/>
          <a:lstStyle/>
          <a:p>
            <a:r>
              <a:rPr lang="en-US" dirty="0"/>
              <a:t>18</a:t>
            </a:r>
          </a:p>
        </p:txBody>
      </p:sp>
      <p:sp>
        <p:nvSpPr>
          <p:cNvPr id="8" name="Date Placeholder 7">
            <a:extLst>
              <a:ext uri="{FF2B5EF4-FFF2-40B4-BE49-F238E27FC236}">
                <a16:creationId xmlns:a16="http://schemas.microsoft.com/office/drawing/2014/main" id="{082031EE-BC79-3603-EC43-4C6377123BAB}"/>
              </a:ext>
            </a:extLst>
          </p:cNvPr>
          <p:cNvSpPr>
            <a:spLocks noGrp="1"/>
          </p:cNvSpPr>
          <p:nvPr>
            <p:ph type="dt" sz="half" idx="10"/>
          </p:nvPr>
        </p:nvSpPr>
        <p:spPr/>
        <p:txBody>
          <a:bodyPr/>
          <a:lstStyle/>
          <a:p>
            <a:r>
              <a:rPr lang="en-US" dirty="0"/>
              <a:t>26/04/2023</a:t>
            </a:r>
          </a:p>
        </p:txBody>
      </p:sp>
    </p:spTree>
    <p:extLst>
      <p:ext uri="{BB962C8B-B14F-4D97-AF65-F5344CB8AC3E}">
        <p14:creationId xmlns:p14="http://schemas.microsoft.com/office/powerpoint/2010/main" val="410206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FACE16-3F47-0B16-A084-8988FCD54AE4}"/>
              </a:ext>
            </a:extLst>
          </p:cNvPr>
          <p:cNvSpPr txBox="1"/>
          <p:nvPr/>
        </p:nvSpPr>
        <p:spPr>
          <a:xfrm>
            <a:off x="5486400" y="2642852"/>
            <a:ext cx="2916792" cy="707886"/>
          </a:xfrm>
          <a:prstGeom prst="rect">
            <a:avLst/>
          </a:prstGeom>
          <a:noFill/>
        </p:spPr>
        <p:txBody>
          <a:bodyPr wrap="square" rtlCol="0">
            <a:spAutoFit/>
          </a:bodyPr>
          <a:lstStyle/>
          <a:p>
            <a:r>
              <a:rPr lang="en-US" sz="2000" dirty="0">
                <a:solidFill>
                  <a:srgbClr val="FFC000"/>
                </a:solidFill>
                <a:effectLst>
                  <a:outerShdw blurRad="38100" dist="38100" dir="2700000" algn="tl">
                    <a:srgbClr val="000000">
                      <a:alpha val="43137"/>
                    </a:srgbClr>
                  </a:outerShdw>
                </a:effectLst>
                <a:latin typeface="Century Schoolbook" panose="02040604050505020304" pitchFamily="18" charset="0"/>
              </a:rPr>
              <a:t>Time of transaction vs Amount by class</a:t>
            </a:r>
            <a:endParaRPr lang="en-IN" sz="2000" dirty="0">
              <a:solidFill>
                <a:srgbClr val="FFC000"/>
              </a:solidFill>
              <a:effectLst>
                <a:outerShdw blurRad="38100" dist="38100" dir="2700000" algn="tl">
                  <a:srgbClr val="000000">
                    <a:alpha val="43137"/>
                  </a:srgbClr>
                </a:outerShdw>
              </a:effectLst>
              <a:latin typeface="Century Schoolbook" panose="02040604050505020304" pitchFamily="18" charset="0"/>
            </a:endParaRPr>
          </a:p>
        </p:txBody>
      </p:sp>
      <p:pic>
        <p:nvPicPr>
          <p:cNvPr id="8" name="Picture 7">
            <a:extLst>
              <a:ext uri="{FF2B5EF4-FFF2-40B4-BE49-F238E27FC236}">
                <a16:creationId xmlns:a16="http://schemas.microsoft.com/office/drawing/2014/main" id="{0D28E33F-9AC4-DF0B-1335-B050EE9BBD6F}"/>
              </a:ext>
            </a:extLst>
          </p:cNvPr>
          <p:cNvPicPr>
            <a:picLocks noChangeAspect="1"/>
          </p:cNvPicPr>
          <p:nvPr/>
        </p:nvPicPr>
        <p:blipFill>
          <a:blip r:embed="rId2"/>
          <a:stretch>
            <a:fillRect/>
          </a:stretch>
        </p:blipFill>
        <p:spPr>
          <a:xfrm>
            <a:off x="708448" y="1230922"/>
            <a:ext cx="4612182" cy="3531747"/>
          </a:xfrm>
          <a:prstGeom prst="rect">
            <a:avLst/>
          </a:prstGeom>
        </p:spPr>
      </p:pic>
      <p:sp>
        <p:nvSpPr>
          <p:cNvPr id="3" name="Slide Number Placeholder 2">
            <a:extLst>
              <a:ext uri="{FF2B5EF4-FFF2-40B4-BE49-F238E27FC236}">
                <a16:creationId xmlns:a16="http://schemas.microsoft.com/office/drawing/2014/main" id="{54154878-34A7-5D16-2BA3-4ED041C60A78}"/>
              </a:ext>
            </a:extLst>
          </p:cNvPr>
          <p:cNvSpPr>
            <a:spLocks noGrp="1"/>
          </p:cNvSpPr>
          <p:nvPr>
            <p:ph type="sldNum" sz="quarter" idx="12"/>
          </p:nvPr>
        </p:nvSpPr>
        <p:spPr>
          <a:xfrm>
            <a:off x="7010400" y="4847828"/>
            <a:ext cx="2133600" cy="273844"/>
          </a:xfrm>
        </p:spPr>
        <p:txBody>
          <a:bodyPr/>
          <a:lstStyle/>
          <a:p>
            <a:r>
              <a:rPr lang="en-US" dirty="0"/>
              <a:t>19</a:t>
            </a:r>
          </a:p>
        </p:txBody>
      </p:sp>
      <p:sp>
        <p:nvSpPr>
          <p:cNvPr id="6" name="Date Placeholder 5">
            <a:extLst>
              <a:ext uri="{FF2B5EF4-FFF2-40B4-BE49-F238E27FC236}">
                <a16:creationId xmlns:a16="http://schemas.microsoft.com/office/drawing/2014/main" id="{FAD452FE-CA3A-DAC9-DE64-D29A2E8F4FDB}"/>
              </a:ext>
            </a:extLst>
          </p:cNvPr>
          <p:cNvSpPr>
            <a:spLocks noGrp="1"/>
          </p:cNvSpPr>
          <p:nvPr>
            <p:ph type="dt" sz="half" idx="10"/>
          </p:nvPr>
        </p:nvSpPr>
        <p:spPr/>
        <p:txBody>
          <a:bodyPr/>
          <a:lstStyle/>
          <a:p>
            <a:r>
              <a:rPr lang="en-US" dirty="0"/>
              <a:t>26/04/2023</a:t>
            </a:r>
          </a:p>
        </p:txBody>
      </p:sp>
    </p:spTree>
    <p:extLst>
      <p:ext uri="{BB962C8B-B14F-4D97-AF65-F5344CB8AC3E}">
        <p14:creationId xmlns:p14="http://schemas.microsoft.com/office/powerpoint/2010/main" val="1276940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133047-9DE9-089A-1E07-5024A00ECCC9}"/>
              </a:ext>
            </a:extLst>
          </p:cNvPr>
          <p:cNvSpPr/>
          <p:nvPr/>
        </p:nvSpPr>
        <p:spPr>
          <a:xfrm>
            <a:off x="0" y="638740"/>
            <a:ext cx="7772128" cy="707886"/>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PERFORMANCE SCORE OF</a:t>
            </a:r>
            <a:r>
              <a:rPr lang="en-US" sz="4000" b="1" dirty="0">
                <a:ln w="6600">
                  <a:solidFill>
                    <a:schemeClr val="accent2"/>
                  </a:solidFill>
                  <a:prstDash val="solid"/>
                </a:ln>
                <a:solidFill>
                  <a:srgbClr val="FFFFFF"/>
                </a:solidFill>
                <a:effectLst>
                  <a:outerShdw dist="38100" dir="2700000" algn="tl" rotWithShape="0">
                    <a:schemeClr val="accent2"/>
                  </a:outerShdw>
                </a:effectLst>
              </a:rPr>
              <a:t> MODELS</a:t>
            </a: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a:t>
            </a:r>
          </a:p>
        </p:txBody>
      </p:sp>
      <p:sp>
        <p:nvSpPr>
          <p:cNvPr id="12" name="TextBox 11">
            <a:extLst>
              <a:ext uri="{FF2B5EF4-FFF2-40B4-BE49-F238E27FC236}">
                <a16:creationId xmlns:a16="http://schemas.microsoft.com/office/drawing/2014/main" id="{DAAC2D58-D499-537E-7BA9-CCA091E4D459}"/>
              </a:ext>
            </a:extLst>
          </p:cNvPr>
          <p:cNvSpPr txBox="1"/>
          <p:nvPr/>
        </p:nvSpPr>
        <p:spPr>
          <a:xfrm>
            <a:off x="513470" y="3461610"/>
            <a:ext cx="2215662" cy="400110"/>
          </a:xfrm>
          <a:prstGeom prst="rect">
            <a:avLst/>
          </a:prstGeom>
          <a:noFill/>
        </p:spPr>
        <p:txBody>
          <a:bodyPr wrap="square" rtlCol="0">
            <a:spAutoFit/>
          </a:bodyPr>
          <a:lstStyle/>
          <a:p>
            <a:r>
              <a:rPr lang="en-US" sz="2000" dirty="0">
                <a:solidFill>
                  <a:srgbClr val="FFC000"/>
                </a:solidFill>
                <a:effectLst>
                  <a:outerShdw blurRad="38100" dist="38100" dir="2700000" algn="tl">
                    <a:srgbClr val="000000">
                      <a:alpha val="43137"/>
                    </a:srgbClr>
                  </a:outerShdw>
                </a:effectLst>
                <a:latin typeface="Century Schoolbook" panose="02040604050505020304" pitchFamily="18" charset="0"/>
              </a:rPr>
              <a:t>Random Forest</a:t>
            </a:r>
            <a:endParaRPr lang="en-IN" sz="2000" dirty="0">
              <a:solidFill>
                <a:srgbClr val="FFC000"/>
              </a:solidFill>
              <a:effectLst>
                <a:outerShdw blurRad="38100" dist="38100" dir="2700000" algn="tl">
                  <a:srgbClr val="000000">
                    <a:alpha val="43137"/>
                  </a:srgbClr>
                </a:outerShdw>
              </a:effectLst>
              <a:latin typeface="Century Schoolbook" panose="02040604050505020304" pitchFamily="18" charset="0"/>
            </a:endParaRPr>
          </a:p>
        </p:txBody>
      </p:sp>
      <p:sp>
        <p:nvSpPr>
          <p:cNvPr id="13" name="TextBox 12">
            <a:extLst>
              <a:ext uri="{FF2B5EF4-FFF2-40B4-BE49-F238E27FC236}">
                <a16:creationId xmlns:a16="http://schemas.microsoft.com/office/drawing/2014/main" id="{DAB53775-EA5A-E73A-D752-C3AE0636AD92}"/>
              </a:ext>
            </a:extLst>
          </p:cNvPr>
          <p:cNvSpPr txBox="1"/>
          <p:nvPr/>
        </p:nvSpPr>
        <p:spPr>
          <a:xfrm>
            <a:off x="3305908" y="3469364"/>
            <a:ext cx="2532183" cy="400110"/>
          </a:xfrm>
          <a:prstGeom prst="rect">
            <a:avLst/>
          </a:prstGeom>
          <a:noFill/>
        </p:spPr>
        <p:txBody>
          <a:bodyPr wrap="square" rtlCol="0">
            <a:spAutoFit/>
          </a:bodyPr>
          <a:lstStyle/>
          <a:p>
            <a:r>
              <a:rPr lang="en-US" sz="2000" dirty="0">
                <a:solidFill>
                  <a:srgbClr val="FFC000"/>
                </a:solidFill>
                <a:effectLst>
                  <a:outerShdw blurRad="38100" dist="38100" dir="2700000" algn="tl">
                    <a:srgbClr val="000000">
                      <a:alpha val="43137"/>
                    </a:srgbClr>
                  </a:outerShdw>
                </a:effectLst>
                <a:latin typeface="Century Schoolbook" panose="02040604050505020304" pitchFamily="18" charset="0"/>
              </a:rPr>
              <a:t>Logistic Regression</a:t>
            </a:r>
            <a:endParaRPr lang="en-IN" sz="2000" dirty="0">
              <a:solidFill>
                <a:srgbClr val="FFC000"/>
              </a:solidFill>
              <a:effectLst>
                <a:outerShdw blurRad="38100" dist="38100" dir="2700000" algn="tl">
                  <a:srgbClr val="000000">
                    <a:alpha val="43137"/>
                  </a:srgbClr>
                </a:outerShdw>
              </a:effectLst>
              <a:latin typeface="Century Schoolbook" panose="02040604050505020304" pitchFamily="18" charset="0"/>
            </a:endParaRPr>
          </a:p>
        </p:txBody>
      </p:sp>
      <p:sp>
        <p:nvSpPr>
          <p:cNvPr id="14" name="TextBox 13">
            <a:extLst>
              <a:ext uri="{FF2B5EF4-FFF2-40B4-BE49-F238E27FC236}">
                <a16:creationId xmlns:a16="http://schemas.microsoft.com/office/drawing/2014/main" id="{3E677038-3D68-1E99-276D-104012D3F497}"/>
              </a:ext>
            </a:extLst>
          </p:cNvPr>
          <p:cNvSpPr txBox="1"/>
          <p:nvPr/>
        </p:nvSpPr>
        <p:spPr>
          <a:xfrm>
            <a:off x="6239223" y="3469364"/>
            <a:ext cx="2649833" cy="400110"/>
          </a:xfrm>
          <a:prstGeom prst="rect">
            <a:avLst/>
          </a:prstGeom>
          <a:noFill/>
        </p:spPr>
        <p:txBody>
          <a:bodyPr wrap="square" rtlCol="0">
            <a:spAutoFit/>
          </a:bodyPr>
          <a:lstStyle/>
          <a:p>
            <a:r>
              <a:rPr lang="en-US" sz="2000" dirty="0">
                <a:solidFill>
                  <a:srgbClr val="FFC000"/>
                </a:solidFill>
                <a:effectLst>
                  <a:outerShdw blurRad="38100" dist="38100" dir="2700000" algn="tl">
                    <a:srgbClr val="000000">
                      <a:alpha val="43137"/>
                    </a:srgbClr>
                  </a:outerShdw>
                </a:effectLst>
                <a:latin typeface="Century Schoolbook" panose="02040604050505020304" pitchFamily="18" charset="0"/>
              </a:rPr>
              <a:t>K-means Clustering</a:t>
            </a:r>
            <a:endParaRPr lang="en-IN" sz="2000" dirty="0">
              <a:solidFill>
                <a:srgbClr val="FFC000"/>
              </a:solidFill>
              <a:effectLst>
                <a:outerShdw blurRad="38100" dist="38100" dir="2700000" algn="tl">
                  <a:srgbClr val="000000">
                    <a:alpha val="43137"/>
                  </a:srgbClr>
                </a:outerShdw>
              </a:effectLst>
              <a:latin typeface="Century Schoolbook" panose="02040604050505020304" pitchFamily="18" charset="0"/>
            </a:endParaRPr>
          </a:p>
        </p:txBody>
      </p:sp>
      <p:pic>
        <p:nvPicPr>
          <p:cNvPr id="5" name="Picture 4">
            <a:extLst>
              <a:ext uri="{FF2B5EF4-FFF2-40B4-BE49-F238E27FC236}">
                <a16:creationId xmlns:a16="http://schemas.microsoft.com/office/drawing/2014/main" id="{D2C078BF-78E7-E2E7-0319-BF2D15908827}"/>
              </a:ext>
            </a:extLst>
          </p:cNvPr>
          <p:cNvPicPr>
            <a:picLocks noChangeAspect="1"/>
          </p:cNvPicPr>
          <p:nvPr/>
        </p:nvPicPr>
        <p:blipFill>
          <a:blip r:embed="rId2"/>
          <a:stretch>
            <a:fillRect/>
          </a:stretch>
        </p:blipFill>
        <p:spPr>
          <a:xfrm>
            <a:off x="3196471" y="1969327"/>
            <a:ext cx="2635224" cy="1386960"/>
          </a:xfrm>
          <a:prstGeom prst="rect">
            <a:avLst/>
          </a:prstGeom>
        </p:spPr>
      </p:pic>
      <p:pic>
        <p:nvPicPr>
          <p:cNvPr id="9" name="Picture 8">
            <a:extLst>
              <a:ext uri="{FF2B5EF4-FFF2-40B4-BE49-F238E27FC236}">
                <a16:creationId xmlns:a16="http://schemas.microsoft.com/office/drawing/2014/main" id="{42BF951D-5080-F4CE-89DF-F220004AFA75}"/>
              </a:ext>
            </a:extLst>
          </p:cNvPr>
          <p:cNvPicPr>
            <a:picLocks noChangeAspect="1"/>
          </p:cNvPicPr>
          <p:nvPr/>
        </p:nvPicPr>
        <p:blipFill>
          <a:blip r:embed="rId3"/>
          <a:stretch>
            <a:fillRect/>
          </a:stretch>
        </p:blipFill>
        <p:spPr>
          <a:xfrm>
            <a:off x="272444" y="1969327"/>
            <a:ext cx="2697714" cy="1386960"/>
          </a:xfrm>
          <a:prstGeom prst="rect">
            <a:avLst/>
          </a:prstGeom>
        </p:spPr>
      </p:pic>
      <p:pic>
        <p:nvPicPr>
          <p:cNvPr id="17" name="Picture 16">
            <a:extLst>
              <a:ext uri="{FF2B5EF4-FFF2-40B4-BE49-F238E27FC236}">
                <a16:creationId xmlns:a16="http://schemas.microsoft.com/office/drawing/2014/main" id="{D6FC28E2-ABD0-C170-76D4-6427B1D15228}"/>
              </a:ext>
            </a:extLst>
          </p:cNvPr>
          <p:cNvPicPr>
            <a:picLocks noChangeAspect="1"/>
          </p:cNvPicPr>
          <p:nvPr/>
        </p:nvPicPr>
        <p:blipFill>
          <a:blip r:embed="rId4"/>
          <a:stretch>
            <a:fillRect/>
          </a:stretch>
        </p:blipFill>
        <p:spPr>
          <a:xfrm>
            <a:off x="6173844" y="1981593"/>
            <a:ext cx="2715212" cy="1386960"/>
          </a:xfrm>
          <a:prstGeom prst="rect">
            <a:avLst/>
          </a:prstGeom>
        </p:spPr>
      </p:pic>
      <p:sp>
        <p:nvSpPr>
          <p:cNvPr id="4" name="Slide Number Placeholder 3">
            <a:extLst>
              <a:ext uri="{FF2B5EF4-FFF2-40B4-BE49-F238E27FC236}">
                <a16:creationId xmlns:a16="http://schemas.microsoft.com/office/drawing/2014/main" id="{B040E009-8248-5948-19AB-B486AD75E647}"/>
              </a:ext>
            </a:extLst>
          </p:cNvPr>
          <p:cNvSpPr>
            <a:spLocks noGrp="1"/>
          </p:cNvSpPr>
          <p:nvPr>
            <p:ph type="sldNum" sz="quarter" idx="12"/>
          </p:nvPr>
        </p:nvSpPr>
        <p:spPr>
          <a:xfrm>
            <a:off x="6987044" y="4869655"/>
            <a:ext cx="2133600" cy="273844"/>
          </a:xfrm>
        </p:spPr>
        <p:txBody>
          <a:bodyPr/>
          <a:lstStyle/>
          <a:p>
            <a:r>
              <a:rPr lang="en-US" dirty="0"/>
              <a:t>20</a:t>
            </a:r>
          </a:p>
        </p:txBody>
      </p:sp>
      <p:sp>
        <p:nvSpPr>
          <p:cNvPr id="6" name="Date Placeholder 5">
            <a:extLst>
              <a:ext uri="{FF2B5EF4-FFF2-40B4-BE49-F238E27FC236}">
                <a16:creationId xmlns:a16="http://schemas.microsoft.com/office/drawing/2014/main" id="{D7948097-9141-EEAB-39C3-305AF810D1D7}"/>
              </a:ext>
            </a:extLst>
          </p:cNvPr>
          <p:cNvSpPr>
            <a:spLocks noGrp="1"/>
          </p:cNvSpPr>
          <p:nvPr>
            <p:ph type="dt" sz="half" idx="10"/>
          </p:nvPr>
        </p:nvSpPr>
        <p:spPr/>
        <p:txBody>
          <a:bodyPr/>
          <a:lstStyle/>
          <a:p>
            <a:r>
              <a:rPr lang="en-US" dirty="0"/>
              <a:t>26/04/2023</a:t>
            </a:r>
          </a:p>
        </p:txBody>
      </p:sp>
    </p:spTree>
    <p:extLst>
      <p:ext uri="{BB962C8B-B14F-4D97-AF65-F5344CB8AC3E}">
        <p14:creationId xmlns:p14="http://schemas.microsoft.com/office/powerpoint/2010/main" val="2115299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6F9294-396F-25DA-4AFB-466B9258FC74}"/>
              </a:ext>
            </a:extLst>
          </p:cNvPr>
          <p:cNvSpPr/>
          <p:nvPr/>
        </p:nvSpPr>
        <p:spPr>
          <a:xfrm>
            <a:off x="0" y="0"/>
            <a:ext cx="9108593" cy="1323439"/>
          </a:xfrm>
          <a:prstGeom prst="rect">
            <a:avLst/>
          </a:prstGeom>
          <a:noFill/>
        </p:spPr>
        <p:txBody>
          <a:bodyPr wrap="square" lIns="91440" tIns="45720" rIns="91440" bIns="45720">
            <a:spAutoFit/>
          </a:bodyPr>
          <a:lstStyle/>
          <a:p>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CONFUSION MATRIX HEATMAP OF  MODELS:</a:t>
            </a:r>
          </a:p>
        </p:txBody>
      </p:sp>
      <p:sp>
        <p:nvSpPr>
          <p:cNvPr id="5" name="TextBox 4">
            <a:extLst>
              <a:ext uri="{FF2B5EF4-FFF2-40B4-BE49-F238E27FC236}">
                <a16:creationId xmlns:a16="http://schemas.microsoft.com/office/drawing/2014/main" id="{8E8B4EB7-B0BE-F1AD-6B6E-1DA7CE8E7EBA}"/>
              </a:ext>
            </a:extLst>
          </p:cNvPr>
          <p:cNvSpPr txBox="1"/>
          <p:nvPr/>
        </p:nvSpPr>
        <p:spPr>
          <a:xfrm>
            <a:off x="578921" y="3814223"/>
            <a:ext cx="2215662" cy="400110"/>
          </a:xfrm>
          <a:prstGeom prst="rect">
            <a:avLst/>
          </a:prstGeom>
          <a:noFill/>
        </p:spPr>
        <p:txBody>
          <a:bodyPr wrap="square" rtlCol="0">
            <a:spAutoFit/>
          </a:bodyPr>
          <a:lstStyle/>
          <a:p>
            <a:r>
              <a:rPr lang="en-US" sz="2000" dirty="0">
                <a:solidFill>
                  <a:srgbClr val="FFC000"/>
                </a:solidFill>
                <a:effectLst>
                  <a:outerShdw blurRad="38100" dist="38100" dir="2700000" algn="tl">
                    <a:srgbClr val="000000">
                      <a:alpha val="43137"/>
                    </a:srgbClr>
                  </a:outerShdw>
                </a:effectLst>
                <a:latin typeface="Century Schoolbook" panose="02040604050505020304" pitchFamily="18" charset="0"/>
              </a:rPr>
              <a:t>Random Forest</a:t>
            </a:r>
            <a:endParaRPr lang="en-IN" sz="2000" dirty="0">
              <a:solidFill>
                <a:srgbClr val="FFC000"/>
              </a:solidFill>
              <a:effectLst>
                <a:outerShdw blurRad="38100" dist="38100" dir="2700000" algn="tl">
                  <a:srgbClr val="000000">
                    <a:alpha val="43137"/>
                  </a:srgbClr>
                </a:outerShdw>
              </a:effectLst>
              <a:latin typeface="Century Schoolbook" panose="02040604050505020304" pitchFamily="18" charset="0"/>
            </a:endParaRPr>
          </a:p>
        </p:txBody>
      </p:sp>
      <p:sp>
        <p:nvSpPr>
          <p:cNvPr id="8" name="TextBox 7">
            <a:extLst>
              <a:ext uri="{FF2B5EF4-FFF2-40B4-BE49-F238E27FC236}">
                <a16:creationId xmlns:a16="http://schemas.microsoft.com/office/drawing/2014/main" id="{3F7EF1FB-C5D5-577C-29CD-3DD6EBC85EF2}"/>
              </a:ext>
            </a:extLst>
          </p:cNvPr>
          <p:cNvSpPr txBox="1"/>
          <p:nvPr/>
        </p:nvSpPr>
        <p:spPr>
          <a:xfrm>
            <a:off x="3243357" y="3814223"/>
            <a:ext cx="2532183" cy="400110"/>
          </a:xfrm>
          <a:prstGeom prst="rect">
            <a:avLst/>
          </a:prstGeom>
          <a:noFill/>
        </p:spPr>
        <p:txBody>
          <a:bodyPr wrap="square" rtlCol="0">
            <a:spAutoFit/>
          </a:bodyPr>
          <a:lstStyle/>
          <a:p>
            <a:r>
              <a:rPr lang="en-US" sz="2000" dirty="0">
                <a:solidFill>
                  <a:srgbClr val="FFC000"/>
                </a:solidFill>
                <a:effectLst>
                  <a:outerShdw blurRad="38100" dist="38100" dir="2700000" algn="tl">
                    <a:srgbClr val="000000">
                      <a:alpha val="43137"/>
                    </a:srgbClr>
                  </a:outerShdw>
                </a:effectLst>
                <a:latin typeface="Century Schoolbook" panose="02040604050505020304" pitchFamily="18" charset="0"/>
              </a:rPr>
              <a:t>Logistic Regression</a:t>
            </a:r>
            <a:endParaRPr lang="en-IN" sz="2000" dirty="0">
              <a:solidFill>
                <a:srgbClr val="FFC000"/>
              </a:solidFill>
              <a:effectLst>
                <a:outerShdw blurRad="38100" dist="38100" dir="2700000" algn="tl">
                  <a:srgbClr val="000000">
                    <a:alpha val="43137"/>
                  </a:srgbClr>
                </a:outerShdw>
              </a:effectLst>
              <a:latin typeface="Century Schoolbook" panose="02040604050505020304" pitchFamily="18" charset="0"/>
            </a:endParaRPr>
          </a:p>
        </p:txBody>
      </p:sp>
      <p:sp>
        <p:nvSpPr>
          <p:cNvPr id="11" name="TextBox 10">
            <a:extLst>
              <a:ext uri="{FF2B5EF4-FFF2-40B4-BE49-F238E27FC236}">
                <a16:creationId xmlns:a16="http://schemas.microsoft.com/office/drawing/2014/main" id="{15E2FD93-ABBB-6F1A-28C3-7E3B9BEEC5C1}"/>
              </a:ext>
            </a:extLst>
          </p:cNvPr>
          <p:cNvSpPr txBox="1"/>
          <p:nvPr/>
        </p:nvSpPr>
        <p:spPr>
          <a:xfrm>
            <a:off x="6224314" y="3814223"/>
            <a:ext cx="2649833" cy="400110"/>
          </a:xfrm>
          <a:prstGeom prst="rect">
            <a:avLst/>
          </a:prstGeom>
          <a:noFill/>
        </p:spPr>
        <p:txBody>
          <a:bodyPr wrap="square" rtlCol="0">
            <a:spAutoFit/>
          </a:bodyPr>
          <a:lstStyle/>
          <a:p>
            <a:r>
              <a:rPr lang="en-US" sz="2000" dirty="0">
                <a:solidFill>
                  <a:srgbClr val="FFC000"/>
                </a:solidFill>
                <a:effectLst>
                  <a:outerShdw blurRad="38100" dist="38100" dir="2700000" algn="tl">
                    <a:srgbClr val="000000">
                      <a:alpha val="43137"/>
                    </a:srgbClr>
                  </a:outerShdw>
                </a:effectLst>
                <a:latin typeface="Century Schoolbook" panose="02040604050505020304" pitchFamily="18" charset="0"/>
              </a:rPr>
              <a:t>K-means Clustering</a:t>
            </a:r>
            <a:endParaRPr lang="en-IN" sz="2000" dirty="0">
              <a:solidFill>
                <a:srgbClr val="FFC000"/>
              </a:solidFill>
              <a:effectLst>
                <a:outerShdw blurRad="38100" dist="38100" dir="2700000" algn="tl">
                  <a:srgbClr val="000000">
                    <a:alpha val="43137"/>
                  </a:srgbClr>
                </a:outerShdw>
              </a:effectLst>
              <a:latin typeface="Century Schoolbook" panose="02040604050505020304" pitchFamily="18" charset="0"/>
            </a:endParaRPr>
          </a:p>
        </p:txBody>
      </p:sp>
      <p:pic>
        <p:nvPicPr>
          <p:cNvPr id="9" name="Picture 8">
            <a:extLst>
              <a:ext uri="{FF2B5EF4-FFF2-40B4-BE49-F238E27FC236}">
                <a16:creationId xmlns:a16="http://schemas.microsoft.com/office/drawing/2014/main" id="{169EFBF7-D990-9A71-5EFE-21571B3D715B}"/>
              </a:ext>
            </a:extLst>
          </p:cNvPr>
          <p:cNvPicPr>
            <a:picLocks noChangeAspect="1"/>
          </p:cNvPicPr>
          <p:nvPr/>
        </p:nvPicPr>
        <p:blipFill>
          <a:blip r:embed="rId2"/>
          <a:stretch>
            <a:fillRect/>
          </a:stretch>
        </p:blipFill>
        <p:spPr>
          <a:xfrm>
            <a:off x="3128920" y="2017838"/>
            <a:ext cx="2761059" cy="1502096"/>
          </a:xfrm>
          <a:prstGeom prst="rect">
            <a:avLst/>
          </a:prstGeom>
        </p:spPr>
      </p:pic>
      <p:pic>
        <p:nvPicPr>
          <p:cNvPr id="15" name="Picture 14">
            <a:extLst>
              <a:ext uri="{FF2B5EF4-FFF2-40B4-BE49-F238E27FC236}">
                <a16:creationId xmlns:a16="http://schemas.microsoft.com/office/drawing/2014/main" id="{1C639327-823C-B314-BE5E-8B4804ECCA12}"/>
              </a:ext>
            </a:extLst>
          </p:cNvPr>
          <p:cNvPicPr>
            <a:picLocks noChangeAspect="1"/>
          </p:cNvPicPr>
          <p:nvPr/>
        </p:nvPicPr>
        <p:blipFill>
          <a:blip r:embed="rId3"/>
          <a:stretch>
            <a:fillRect/>
          </a:stretch>
        </p:blipFill>
        <p:spPr>
          <a:xfrm>
            <a:off x="239151" y="2017838"/>
            <a:ext cx="2733212" cy="1502096"/>
          </a:xfrm>
          <a:prstGeom prst="rect">
            <a:avLst/>
          </a:prstGeom>
        </p:spPr>
      </p:pic>
      <p:pic>
        <p:nvPicPr>
          <p:cNvPr id="17" name="Picture 16">
            <a:extLst>
              <a:ext uri="{FF2B5EF4-FFF2-40B4-BE49-F238E27FC236}">
                <a16:creationId xmlns:a16="http://schemas.microsoft.com/office/drawing/2014/main" id="{361FD05D-C08E-BFDA-9EDB-B2FAD33C4FE8}"/>
              </a:ext>
            </a:extLst>
          </p:cNvPr>
          <p:cNvPicPr>
            <a:picLocks noChangeAspect="1"/>
          </p:cNvPicPr>
          <p:nvPr/>
        </p:nvPicPr>
        <p:blipFill>
          <a:blip r:embed="rId4"/>
          <a:stretch>
            <a:fillRect/>
          </a:stretch>
        </p:blipFill>
        <p:spPr>
          <a:xfrm>
            <a:off x="6063630" y="2017838"/>
            <a:ext cx="2864542" cy="1502096"/>
          </a:xfrm>
          <a:prstGeom prst="rect">
            <a:avLst/>
          </a:prstGeom>
        </p:spPr>
      </p:pic>
      <p:sp>
        <p:nvSpPr>
          <p:cNvPr id="4" name="Slide Number Placeholder 3">
            <a:extLst>
              <a:ext uri="{FF2B5EF4-FFF2-40B4-BE49-F238E27FC236}">
                <a16:creationId xmlns:a16="http://schemas.microsoft.com/office/drawing/2014/main" id="{FEE1DAE4-7F1E-F69D-7048-E7F5A8D890F3}"/>
              </a:ext>
            </a:extLst>
          </p:cNvPr>
          <p:cNvSpPr>
            <a:spLocks noGrp="1"/>
          </p:cNvSpPr>
          <p:nvPr>
            <p:ph type="sldNum" sz="quarter" idx="12"/>
          </p:nvPr>
        </p:nvSpPr>
        <p:spPr>
          <a:xfrm>
            <a:off x="7010400" y="4869655"/>
            <a:ext cx="2133600" cy="273844"/>
          </a:xfrm>
        </p:spPr>
        <p:txBody>
          <a:bodyPr/>
          <a:lstStyle/>
          <a:p>
            <a:r>
              <a:rPr lang="en-US" dirty="0"/>
              <a:t>21</a:t>
            </a:r>
          </a:p>
        </p:txBody>
      </p:sp>
      <p:sp>
        <p:nvSpPr>
          <p:cNvPr id="6" name="Date Placeholder 5">
            <a:extLst>
              <a:ext uri="{FF2B5EF4-FFF2-40B4-BE49-F238E27FC236}">
                <a16:creationId xmlns:a16="http://schemas.microsoft.com/office/drawing/2014/main" id="{725C21C2-D162-5825-E39A-C307D4CD8E8D}"/>
              </a:ext>
            </a:extLst>
          </p:cNvPr>
          <p:cNvSpPr>
            <a:spLocks noGrp="1"/>
          </p:cNvSpPr>
          <p:nvPr>
            <p:ph type="dt" sz="half" idx="10"/>
          </p:nvPr>
        </p:nvSpPr>
        <p:spPr/>
        <p:txBody>
          <a:bodyPr/>
          <a:lstStyle/>
          <a:p>
            <a:r>
              <a:rPr lang="en-US" dirty="0"/>
              <a:t>26/04/2023</a:t>
            </a:r>
          </a:p>
        </p:txBody>
      </p:sp>
    </p:spTree>
    <p:extLst>
      <p:ext uri="{BB962C8B-B14F-4D97-AF65-F5344CB8AC3E}">
        <p14:creationId xmlns:p14="http://schemas.microsoft.com/office/powerpoint/2010/main" val="49126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9F51C7-CCC3-AA93-592D-1BCE48FFC3A1}"/>
              </a:ext>
            </a:extLst>
          </p:cNvPr>
          <p:cNvSpPr txBox="1"/>
          <p:nvPr/>
        </p:nvSpPr>
        <p:spPr>
          <a:xfrm>
            <a:off x="682283" y="3708159"/>
            <a:ext cx="7779434" cy="646331"/>
          </a:xfrm>
          <a:prstGeom prst="rect">
            <a:avLst/>
          </a:prstGeom>
          <a:noFill/>
        </p:spPr>
        <p:txBody>
          <a:bodyPr wrap="square" rtlCol="0">
            <a:spAutoFit/>
          </a:bodyPr>
          <a:lstStyle/>
          <a:p>
            <a:pPr algn="just"/>
            <a:r>
              <a:rPr lang="en-US" dirty="0">
                <a:solidFill>
                  <a:srgbClr val="FFC000"/>
                </a:solidFill>
                <a:effectLst>
                  <a:outerShdw blurRad="38100" dist="38100" dir="2700000" algn="tl">
                    <a:srgbClr val="000000">
                      <a:alpha val="43137"/>
                    </a:srgbClr>
                  </a:outerShdw>
                </a:effectLst>
                <a:latin typeface="Century Schoolbook" panose="02040604050505020304" pitchFamily="18" charset="0"/>
              </a:rPr>
              <a:t>Accuracy score , AUC score , Recall score of all algorithms that we have used.</a:t>
            </a:r>
            <a:endParaRPr lang="en-IN" dirty="0">
              <a:solidFill>
                <a:srgbClr val="FFC000"/>
              </a:solidFill>
              <a:effectLst>
                <a:outerShdw blurRad="38100" dist="38100" dir="2700000" algn="tl">
                  <a:srgbClr val="000000">
                    <a:alpha val="43137"/>
                  </a:srgbClr>
                </a:outerShdw>
              </a:effectLst>
              <a:latin typeface="Century Schoolbook" panose="02040604050505020304" pitchFamily="18" charset="0"/>
            </a:endParaRPr>
          </a:p>
        </p:txBody>
      </p:sp>
      <p:pic>
        <p:nvPicPr>
          <p:cNvPr id="8" name="Picture 7">
            <a:extLst>
              <a:ext uri="{FF2B5EF4-FFF2-40B4-BE49-F238E27FC236}">
                <a16:creationId xmlns:a16="http://schemas.microsoft.com/office/drawing/2014/main" id="{6F1393C0-73EC-4FEA-7E95-65EA292776C8}"/>
              </a:ext>
            </a:extLst>
          </p:cNvPr>
          <p:cNvPicPr>
            <a:picLocks noChangeAspect="1"/>
          </p:cNvPicPr>
          <p:nvPr/>
        </p:nvPicPr>
        <p:blipFill>
          <a:blip r:embed="rId2"/>
          <a:stretch>
            <a:fillRect/>
          </a:stretch>
        </p:blipFill>
        <p:spPr>
          <a:xfrm>
            <a:off x="344659" y="1525631"/>
            <a:ext cx="2836106" cy="1888618"/>
          </a:xfrm>
          <a:prstGeom prst="rect">
            <a:avLst/>
          </a:prstGeom>
        </p:spPr>
      </p:pic>
      <p:pic>
        <p:nvPicPr>
          <p:cNvPr id="12" name="Picture 11">
            <a:extLst>
              <a:ext uri="{FF2B5EF4-FFF2-40B4-BE49-F238E27FC236}">
                <a16:creationId xmlns:a16="http://schemas.microsoft.com/office/drawing/2014/main" id="{190BD8DA-80DC-B971-EC14-D1F26C421965}"/>
              </a:ext>
            </a:extLst>
          </p:cNvPr>
          <p:cNvPicPr>
            <a:picLocks noChangeAspect="1"/>
          </p:cNvPicPr>
          <p:nvPr/>
        </p:nvPicPr>
        <p:blipFill>
          <a:blip r:embed="rId3"/>
          <a:stretch>
            <a:fillRect/>
          </a:stretch>
        </p:blipFill>
        <p:spPr>
          <a:xfrm>
            <a:off x="3180765" y="1525204"/>
            <a:ext cx="2864829" cy="1888618"/>
          </a:xfrm>
          <a:prstGeom prst="rect">
            <a:avLst/>
          </a:prstGeom>
        </p:spPr>
      </p:pic>
      <p:pic>
        <p:nvPicPr>
          <p:cNvPr id="16" name="Picture 15">
            <a:extLst>
              <a:ext uri="{FF2B5EF4-FFF2-40B4-BE49-F238E27FC236}">
                <a16:creationId xmlns:a16="http://schemas.microsoft.com/office/drawing/2014/main" id="{C37A65A8-6102-C47A-E6A3-7CB2615AB418}"/>
              </a:ext>
            </a:extLst>
          </p:cNvPr>
          <p:cNvPicPr>
            <a:picLocks noChangeAspect="1"/>
          </p:cNvPicPr>
          <p:nvPr/>
        </p:nvPicPr>
        <p:blipFill>
          <a:blip r:embed="rId4"/>
          <a:stretch>
            <a:fillRect/>
          </a:stretch>
        </p:blipFill>
        <p:spPr>
          <a:xfrm>
            <a:off x="6044128" y="1525204"/>
            <a:ext cx="2853840" cy="1888618"/>
          </a:xfrm>
          <a:prstGeom prst="rect">
            <a:avLst/>
          </a:prstGeom>
        </p:spPr>
      </p:pic>
      <p:sp>
        <p:nvSpPr>
          <p:cNvPr id="3" name="Slide Number Placeholder 2">
            <a:extLst>
              <a:ext uri="{FF2B5EF4-FFF2-40B4-BE49-F238E27FC236}">
                <a16:creationId xmlns:a16="http://schemas.microsoft.com/office/drawing/2014/main" id="{05BD04EC-F493-C0C2-B039-591616E9A18E}"/>
              </a:ext>
            </a:extLst>
          </p:cNvPr>
          <p:cNvSpPr>
            <a:spLocks noGrp="1"/>
          </p:cNvSpPr>
          <p:nvPr>
            <p:ph type="sldNum" sz="quarter" idx="12"/>
          </p:nvPr>
        </p:nvSpPr>
        <p:spPr>
          <a:xfrm>
            <a:off x="7010400" y="4869655"/>
            <a:ext cx="2133600" cy="273844"/>
          </a:xfrm>
        </p:spPr>
        <p:txBody>
          <a:bodyPr/>
          <a:lstStyle/>
          <a:p>
            <a:r>
              <a:rPr lang="en-US" dirty="0"/>
              <a:t>22</a:t>
            </a:r>
          </a:p>
        </p:txBody>
      </p:sp>
      <p:sp>
        <p:nvSpPr>
          <p:cNvPr id="5" name="Date Placeholder 4">
            <a:extLst>
              <a:ext uri="{FF2B5EF4-FFF2-40B4-BE49-F238E27FC236}">
                <a16:creationId xmlns:a16="http://schemas.microsoft.com/office/drawing/2014/main" id="{DA4E0D6F-4539-B677-5613-0DC9C393663A}"/>
              </a:ext>
            </a:extLst>
          </p:cNvPr>
          <p:cNvSpPr>
            <a:spLocks noGrp="1"/>
          </p:cNvSpPr>
          <p:nvPr>
            <p:ph type="dt" sz="half" idx="10"/>
          </p:nvPr>
        </p:nvSpPr>
        <p:spPr/>
        <p:txBody>
          <a:bodyPr/>
          <a:lstStyle/>
          <a:p>
            <a:r>
              <a:rPr lang="en-US" dirty="0"/>
              <a:t>26/04/2023</a:t>
            </a:r>
          </a:p>
        </p:txBody>
      </p:sp>
    </p:spTree>
    <p:extLst>
      <p:ext uri="{BB962C8B-B14F-4D97-AF65-F5344CB8AC3E}">
        <p14:creationId xmlns:p14="http://schemas.microsoft.com/office/powerpoint/2010/main" val="1466802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3E5C42-EDA1-F1B2-F4CB-A13A1FC6025B}"/>
              </a:ext>
            </a:extLst>
          </p:cNvPr>
          <p:cNvSpPr/>
          <p:nvPr/>
        </p:nvSpPr>
        <p:spPr>
          <a:xfrm>
            <a:off x="0" y="607987"/>
            <a:ext cx="5072927" cy="707886"/>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RESULT &amp; DISCUSSION:</a:t>
            </a:r>
          </a:p>
        </p:txBody>
      </p:sp>
      <p:sp>
        <p:nvSpPr>
          <p:cNvPr id="11" name="TextBox 10">
            <a:extLst>
              <a:ext uri="{FF2B5EF4-FFF2-40B4-BE49-F238E27FC236}">
                <a16:creationId xmlns:a16="http://schemas.microsoft.com/office/drawing/2014/main" id="{30A41351-E699-9F7D-1433-D69E421907D9}"/>
              </a:ext>
            </a:extLst>
          </p:cNvPr>
          <p:cNvSpPr txBox="1"/>
          <p:nvPr/>
        </p:nvSpPr>
        <p:spPr>
          <a:xfrm>
            <a:off x="682283" y="3407979"/>
            <a:ext cx="7779434" cy="646331"/>
          </a:xfrm>
          <a:prstGeom prst="rect">
            <a:avLst/>
          </a:prstGeom>
          <a:noFill/>
        </p:spPr>
        <p:txBody>
          <a:bodyPr wrap="square" rtlCol="0">
            <a:spAutoFit/>
          </a:bodyPr>
          <a:lstStyle/>
          <a:p>
            <a:pPr algn="just"/>
            <a:r>
              <a:rPr lang="en-US" dirty="0">
                <a:solidFill>
                  <a:srgbClr val="FFC000"/>
                </a:solidFill>
                <a:effectLst>
                  <a:outerShdw blurRad="38100" dist="38100" dir="2700000" algn="tl">
                    <a:srgbClr val="000000">
                      <a:alpha val="43137"/>
                    </a:srgbClr>
                  </a:outerShdw>
                </a:effectLst>
                <a:latin typeface="Century Schoolbook" panose="02040604050505020304" pitchFamily="18" charset="0"/>
              </a:rPr>
              <a:t>The above table shows the accuracy , recall, roc </a:t>
            </a:r>
            <a:r>
              <a:rPr lang="en-US" dirty="0" err="1">
                <a:solidFill>
                  <a:srgbClr val="FFC000"/>
                </a:solidFill>
                <a:effectLst>
                  <a:outerShdw blurRad="38100" dist="38100" dir="2700000" algn="tl">
                    <a:srgbClr val="000000">
                      <a:alpha val="43137"/>
                    </a:srgbClr>
                  </a:outerShdw>
                </a:effectLst>
                <a:latin typeface="Century Schoolbook" panose="02040604050505020304" pitchFamily="18" charset="0"/>
              </a:rPr>
              <a:t>auc</a:t>
            </a:r>
            <a:r>
              <a:rPr lang="en-US" dirty="0">
                <a:solidFill>
                  <a:srgbClr val="FFC000"/>
                </a:solidFill>
                <a:effectLst>
                  <a:outerShdw blurRad="38100" dist="38100" dir="2700000" algn="tl">
                    <a:srgbClr val="000000">
                      <a:alpha val="43137"/>
                    </a:srgbClr>
                  </a:outerShdw>
                </a:effectLst>
                <a:latin typeface="Century Schoolbook" panose="02040604050505020304" pitchFamily="18" charset="0"/>
              </a:rPr>
              <a:t> , precision score &amp; f1 score of the algorithms.</a:t>
            </a:r>
            <a:endParaRPr lang="en-IN" dirty="0">
              <a:solidFill>
                <a:srgbClr val="FFC000"/>
              </a:solidFill>
              <a:effectLst>
                <a:outerShdw blurRad="38100" dist="38100" dir="2700000" algn="tl">
                  <a:srgbClr val="000000">
                    <a:alpha val="43137"/>
                  </a:srgbClr>
                </a:outerShdw>
              </a:effectLst>
              <a:latin typeface="Century Schoolbook" panose="02040604050505020304" pitchFamily="18" charset="0"/>
            </a:endParaRPr>
          </a:p>
        </p:txBody>
      </p:sp>
      <p:graphicFrame>
        <p:nvGraphicFramePr>
          <p:cNvPr id="4" name="Table 4">
            <a:extLst>
              <a:ext uri="{FF2B5EF4-FFF2-40B4-BE49-F238E27FC236}">
                <a16:creationId xmlns:a16="http://schemas.microsoft.com/office/drawing/2014/main" id="{DF904C00-FFA8-2A86-7601-6C9642A1FDDB}"/>
              </a:ext>
            </a:extLst>
          </p:cNvPr>
          <p:cNvGraphicFramePr>
            <a:graphicFrameLocks noGrp="1"/>
          </p:cNvGraphicFramePr>
          <p:nvPr>
            <p:extLst>
              <p:ext uri="{D42A27DB-BD31-4B8C-83A1-F6EECF244321}">
                <p14:modId xmlns:p14="http://schemas.microsoft.com/office/powerpoint/2010/main" val="2282875250"/>
              </p:ext>
            </p:extLst>
          </p:nvPr>
        </p:nvGraphicFramePr>
        <p:xfrm>
          <a:off x="457200" y="1546119"/>
          <a:ext cx="8316395" cy="1483360"/>
        </p:xfrm>
        <a:graphic>
          <a:graphicData uri="http://schemas.openxmlformats.org/drawingml/2006/table">
            <a:tbl>
              <a:tblPr firstRow="1" bandRow="1">
                <a:tableStyleId>{00A15C55-8517-42AA-B614-E9B94910E393}</a:tableStyleId>
              </a:tblPr>
              <a:tblGrid>
                <a:gridCol w="2047067">
                  <a:extLst>
                    <a:ext uri="{9D8B030D-6E8A-4147-A177-3AD203B41FA5}">
                      <a16:colId xmlns:a16="http://schemas.microsoft.com/office/drawing/2014/main" val="1984880422"/>
                    </a:ext>
                  </a:extLst>
                </a:gridCol>
                <a:gridCol w="1294343">
                  <a:extLst>
                    <a:ext uri="{9D8B030D-6E8A-4147-A177-3AD203B41FA5}">
                      <a16:colId xmlns:a16="http://schemas.microsoft.com/office/drawing/2014/main" val="1330445704"/>
                    </a:ext>
                  </a:extLst>
                </a:gridCol>
                <a:gridCol w="984405">
                  <a:extLst>
                    <a:ext uri="{9D8B030D-6E8A-4147-A177-3AD203B41FA5}">
                      <a16:colId xmlns:a16="http://schemas.microsoft.com/office/drawing/2014/main" val="2639954023"/>
                    </a:ext>
                  </a:extLst>
                </a:gridCol>
                <a:gridCol w="1223890">
                  <a:extLst>
                    <a:ext uri="{9D8B030D-6E8A-4147-A177-3AD203B41FA5}">
                      <a16:colId xmlns:a16="http://schemas.microsoft.com/office/drawing/2014/main" val="1210131346"/>
                    </a:ext>
                  </a:extLst>
                </a:gridCol>
                <a:gridCol w="1624818">
                  <a:extLst>
                    <a:ext uri="{9D8B030D-6E8A-4147-A177-3AD203B41FA5}">
                      <a16:colId xmlns:a16="http://schemas.microsoft.com/office/drawing/2014/main" val="4217228402"/>
                    </a:ext>
                  </a:extLst>
                </a:gridCol>
                <a:gridCol w="1141872">
                  <a:extLst>
                    <a:ext uri="{9D8B030D-6E8A-4147-A177-3AD203B41FA5}">
                      <a16:colId xmlns:a16="http://schemas.microsoft.com/office/drawing/2014/main" val="1505645933"/>
                    </a:ext>
                  </a:extLst>
                </a:gridCol>
              </a:tblGrid>
              <a:tr h="370840">
                <a:tc>
                  <a:txBody>
                    <a:bodyPr/>
                    <a:lstStyle/>
                    <a:p>
                      <a:r>
                        <a:rPr lang="en-US" dirty="0"/>
                        <a:t>Models</a:t>
                      </a:r>
                      <a:endParaRPr lang="en-IN" dirty="0"/>
                    </a:p>
                  </a:txBody>
                  <a:tcPr/>
                </a:tc>
                <a:tc>
                  <a:txBody>
                    <a:bodyPr/>
                    <a:lstStyle/>
                    <a:p>
                      <a:r>
                        <a:rPr lang="en-US" dirty="0"/>
                        <a:t>Accuracy</a:t>
                      </a:r>
                      <a:endParaRPr lang="en-IN" dirty="0"/>
                    </a:p>
                  </a:txBody>
                  <a:tcPr/>
                </a:tc>
                <a:tc>
                  <a:txBody>
                    <a:bodyPr/>
                    <a:lstStyle/>
                    <a:p>
                      <a:r>
                        <a:rPr lang="en-US" dirty="0"/>
                        <a:t>Recall</a:t>
                      </a:r>
                      <a:endParaRPr lang="en-IN" dirty="0"/>
                    </a:p>
                  </a:txBody>
                  <a:tcPr/>
                </a:tc>
                <a:tc>
                  <a:txBody>
                    <a:bodyPr/>
                    <a:lstStyle/>
                    <a:p>
                      <a:r>
                        <a:rPr lang="en-US" dirty="0"/>
                        <a:t>ROC AUC </a:t>
                      </a:r>
                      <a:endParaRPr lang="en-IN" dirty="0"/>
                    </a:p>
                  </a:txBody>
                  <a:tcPr/>
                </a:tc>
                <a:tc>
                  <a:txBody>
                    <a:bodyPr/>
                    <a:lstStyle/>
                    <a:p>
                      <a:r>
                        <a:rPr lang="en-US" dirty="0"/>
                        <a:t>Precision Score</a:t>
                      </a:r>
                      <a:endParaRPr lang="en-IN" dirty="0"/>
                    </a:p>
                  </a:txBody>
                  <a:tcPr/>
                </a:tc>
                <a:tc>
                  <a:txBody>
                    <a:bodyPr/>
                    <a:lstStyle/>
                    <a:p>
                      <a:r>
                        <a:rPr lang="en-US" dirty="0"/>
                        <a:t>F1 Score</a:t>
                      </a:r>
                      <a:endParaRPr lang="en-IN" dirty="0"/>
                    </a:p>
                  </a:txBody>
                  <a:tcPr/>
                </a:tc>
                <a:extLst>
                  <a:ext uri="{0D108BD9-81ED-4DB2-BD59-A6C34878D82A}">
                    <a16:rowId xmlns:a16="http://schemas.microsoft.com/office/drawing/2014/main" val="3205546129"/>
                  </a:ext>
                </a:extLst>
              </a:tr>
              <a:tr h="370840">
                <a:tc>
                  <a:txBody>
                    <a:bodyPr/>
                    <a:lstStyle/>
                    <a:p>
                      <a:r>
                        <a:rPr lang="en-US" dirty="0"/>
                        <a:t>Random Forest</a:t>
                      </a:r>
                      <a:endParaRPr lang="en-IN" dirty="0"/>
                    </a:p>
                  </a:txBody>
                  <a:tcPr/>
                </a:tc>
                <a:tc>
                  <a:txBody>
                    <a:bodyPr/>
                    <a:lstStyle/>
                    <a:p>
                      <a:r>
                        <a:rPr lang="en-US" dirty="0"/>
                        <a:t>99.98%</a:t>
                      </a:r>
                      <a:endParaRPr lang="en-IN" dirty="0"/>
                    </a:p>
                  </a:txBody>
                  <a:tcPr/>
                </a:tc>
                <a:tc>
                  <a:txBody>
                    <a:bodyPr/>
                    <a:lstStyle/>
                    <a:p>
                      <a:r>
                        <a:rPr lang="en-US" dirty="0"/>
                        <a:t>1.0</a:t>
                      </a:r>
                      <a:endParaRPr lang="en-IN" dirty="0"/>
                    </a:p>
                  </a:txBody>
                  <a:tcPr/>
                </a:tc>
                <a:tc>
                  <a:txBody>
                    <a:bodyPr/>
                    <a:lstStyle/>
                    <a:p>
                      <a:r>
                        <a:rPr lang="en-US" dirty="0"/>
                        <a:t>0.99</a:t>
                      </a:r>
                      <a:endParaRPr lang="en-IN" dirty="0"/>
                    </a:p>
                  </a:txBody>
                  <a:tcPr/>
                </a:tc>
                <a:tc>
                  <a:txBody>
                    <a:bodyPr/>
                    <a:lstStyle/>
                    <a:p>
                      <a:r>
                        <a:rPr lang="en-US" dirty="0"/>
                        <a:t>0</a:t>
                      </a:r>
                      <a:r>
                        <a:rPr lang="en-IN" dirty="0"/>
                        <a:t>.99</a:t>
                      </a:r>
                      <a:endParaRPr lang="en-US" dirty="0"/>
                    </a:p>
                  </a:txBody>
                  <a:tcPr/>
                </a:tc>
                <a:tc>
                  <a:txBody>
                    <a:bodyPr/>
                    <a:lstStyle/>
                    <a:p>
                      <a:r>
                        <a:rPr lang="en-US" dirty="0"/>
                        <a:t>0.99</a:t>
                      </a:r>
                      <a:endParaRPr lang="en-IN" dirty="0"/>
                    </a:p>
                  </a:txBody>
                  <a:tcPr/>
                </a:tc>
                <a:extLst>
                  <a:ext uri="{0D108BD9-81ED-4DB2-BD59-A6C34878D82A}">
                    <a16:rowId xmlns:a16="http://schemas.microsoft.com/office/drawing/2014/main" val="3787831367"/>
                  </a:ext>
                </a:extLst>
              </a:tr>
              <a:tr h="370840">
                <a:tc>
                  <a:txBody>
                    <a:bodyPr/>
                    <a:lstStyle/>
                    <a:p>
                      <a:r>
                        <a:rPr lang="en-US" dirty="0"/>
                        <a:t>Logistic Regression</a:t>
                      </a:r>
                      <a:endParaRPr lang="en-IN" dirty="0"/>
                    </a:p>
                  </a:txBody>
                  <a:tcPr/>
                </a:tc>
                <a:tc>
                  <a:txBody>
                    <a:bodyPr/>
                    <a:lstStyle/>
                    <a:p>
                      <a:r>
                        <a:rPr lang="en-US" dirty="0"/>
                        <a:t>94.48%</a:t>
                      </a:r>
                      <a:endParaRPr lang="en-IN" dirty="0"/>
                    </a:p>
                  </a:txBody>
                  <a:tcPr/>
                </a:tc>
                <a:tc>
                  <a:txBody>
                    <a:bodyPr/>
                    <a:lstStyle/>
                    <a:p>
                      <a:r>
                        <a:rPr lang="en-US" dirty="0"/>
                        <a:t>0.91</a:t>
                      </a:r>
                      <a:endParaRPr lang="en-IN" dirty="0"/>
                    </a:p>
                  </a:txBody>
                  <a:tcPr/>
                </a:tc>
                <a:tc>
                  <a:txBody>
                    <a:bodyPr/>
                    <a:lstStyle/>
                    <a:p>
                      <a:r>
                        <a:rPr lang="en-US" dirty="0"/>
                        <a:t>0.94</a:t>
                      </a:r>
                      <a:endParaRPr lang="en-IN" dirty="0"/>
                    </a:p>
                  </a:txBody>
                  <a:tcPr/>
                </a:tc>
                <a:tc>
                  <a:txBody>
                    <a:bodyPr/>
                    <a:lstStyle/>
                    <a:p>
                      <a:r>
                        <a:rPr lang="en-US" dirty="0"/>
                        <a:t>0.97</a:t>
                      </a:r>
                      <a:endParaRPr lang="en-IN" dirty="0"/>
                    </a:p>
                  </a:txBody>
                  <a:tcPr/>
                </a:tc>
                <a:tc>
                  <a:txBody>
                    <a:bodyPr/>
                    <a:lstStyle/>
                    <a:p>
                      <a:r>
                        <a:rPr lang="en-US" dirty="0"/>
                        <a:t>0.94</a:t>
                      </a:r>
                      <a:endParaRPr lang="en-IN" dirty="0"/>
                    </a:p>
                  </a:txBody>
                  <a:tcPr/>
                </a:tc>
                <a:extLst>
                  <a:ext uri="{0D108BD9-81ED-4DB2-BD59-A6C34878D82A}">
                    <a16:rowId xmlns:a16="http://schemas.microsoft.com/office/drawing/2014/main" val="2339948701"/>
                  </a:ext>
                </a:extLst>
              </a:tr>
              <a:tr h="370840">
                <a:tc>
                  <a:txBody>
                    <a:bodyPr/>
                    <a:lstStyle/>
                    <a:p>
                      <a:r>
                        <a:rPr lang="en-US" dirty="0"/>
                        <a:t>K-means Clustering</a:t>
                      </a:r>
                      <a:endParaRPr lang="en-IN" dirty="0"/>
                    </a:p>
                  </a:txBody>
                  <a:tcPr/>
                </a:tc>
                <a:tc>
                  <a:txBody>
                    <a:bodyPr/>
                    <a:lstStyle/>
                    <a:p>
                      <a:r>
                        <a:rPr lang="en-US" dirty="0"/>
                        <a:t>53.47%</a:t>
                      </a:r>
                      <a:endParaRPr lang="en-IN" dirty="0"/>
                    </a:p>
                  </a:txBody>
                  <a:tcPr/>
                </a:tc>
                <a:tc>
                  <a:txBody>
                    <a:bodyPr/>
                    <a:lstStyle/>
                    <a:p>
                      <a:r>
                        <a:rPr lang="en-US" dirty="0"/>
                        <a:t>0.08</a:t>
                      </a:r>
                      <a:endParaRPr lang="en-IN" dirty="0"/>
                    </a:p>
                  </a:txBody>
                  <a:tcPr/>
                </a:tc>
                <a:tc>
                  <a:txBody>
                    <a:bodyPr/>
                    <a:lstStyle/>
                    <a:p>
                      <a:r>
                        <a:rPr lang="en-US" dirty="0"/>
                        <a:t>0.53</a:t>
                      </a:r>
                      <a:endParaRPr lang="en-IN" dirty="0"/>
                    </a:p>
                  </a:txBody>
                  <a:tcPr/>
                </a:tc>
                <a:tc>
                  <a:txBody>
                    <a:bodyPr/>
                    <a:lstStyle/>
                    <a:p>
                      <a:r>
                        <a:rPr lang="en-US" dirty="0"/>
                        <a:t>0.84</a:t>
                      </a:r>
                      <a:endParaRPr lang="en-IN" dirty="0"/>
                    </a:p>
                  </a:txBody>
                  <a:tcPr/>
                </a:tc>
                <a:tc>
                  <a:txBody>
                    <a:bodyPr/>
                    <a:lstStyle/>
                    <a:p>
                      <a:r>
                        <a:rPr lang="en-US" dirty="0"/>
                        <a:t>0.15</a:t>
                      </a:r>
                      <a:endParaRPr lang="en-IN" dirty="0"/>
                    </a:p>
                  </a:txBody>
                  <a:tcPr/>
                </a:tc>
                <a:extLst>
                  <a:ext uri="{0D108BD9-81ED-4DB2-BD59-A6C34878D82A}">
                    <a16:rowId xmlns:a16="http://schemas.microsoft.com/office/drawing/2014/main" val="3571530513"/>
                  </a:ext>
                </a:extLst>
              </a:tr>
            </a:tbl>
          </a:graphicData>
        </a:graphic>
      </p:graphicFrame>
      <p:sp>
        <p:nvSpPr>
          <p:cNvPr id="5" name="Slide Number Placeholder 4">
            <a:extLst>
              <a:ext uri="{FF2B5EF4-FFF2-40B4-BE49-F238E27FC236}">
                <a16:creationId xmlns:a16="http://schemas.microsoft.com/office/drawing/2014/main" id="{5B415DA8-C558-A3F7-07EB-18A9F8A99877}"/>
              </a:ext>
            </a:extLst>
          </p:cNvPr>
          <p:cNvSpPr>
            <a:spLocks noGrp="1"/>
          </p:cNvSpPr>
          <p:nvPr>
            <p:ph type="sldNum" sz="quarter" idx="12"/>
          </p:nvPr>
        </p:nvSpPr>
        <p:spPr>
          <a:xfrm>
            <a:off x="7001112" y="4869655"/>
            <a:ext cx="2133600" cy="273844"/>
          </a:xfrm>
        </p:spPr>
        <p:txBody>
          <a:bodyPr/>
          <a:lstStyle/>
          <a:p>
            <a:r>
              <a:rPr lang="en-US" dirty="0"/>
              <a:t>23</a:t>
            </a:r>
          </a:p>
        </p:txBody>
      </p:sp>
      <p:sp>
        <p:nvSpPr>
          <p:cNvPr id="6" name="Date Placeholder 5">
            <a:extLst>
              <a:ext uri="{FF2B5EF4-FFF2-40B4-BE49-F238E27FC236}">
                <a16:creationId xmlns:a16="http://schemas.microsoft.com/office/drawing/2014/main" id="{E0D6898B-9094-FFF4-4F64-BCCF110854E7}"/>
              </a:ext>
            </a:extLst>
          </p:cNvPr>
          <p:cNvSpPr>
            <a:spLocks noGrp="1"/>
          </p:cNvSpPr>
          <p:nvPr>
            <p:ph type="dt" sz="half" idx="10"/>
          </p:nvPr>
        </p:nvSpPr>
        <p:spPr/>
        <p:txBody>
          <a:bodyPr/>
          <a:lstStyle/>
          <a:p>
            <a:r>
              <a:rPr lang="en-US" dirty="0"/>
              <a:t>26/04/2023</a:t>
            </a:r>
          </a:p>
        </p:txBody>
      </p:sp>
    </p:spTree>
    <p:extLst>
      <p:ext uri="{BB962C8B-B14F-4D97-AF65-F5344CB8AC3E}">
        <p14:creationId xmlns:p14="http://schemas.microsoft.com/office/powerpoint/2010/main" val="1232006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9C11EE-6582-9B03-ECE2-86439BBD1FAE}"/>
              </a:ext>
            </a:extLst>
          </p:cNvPr>
          <p:cNvSpPr>
            <a:spLocks noGrp="1"/>
          </p:cNvSpPr>
          <p:nvPr>
            <p:ph type="dt" sz="half" idx="10"/>
          </p:nvPr>
        </p:nvSpPr>
        <p:spPr/>
        <p:txBody>
          <a:bodyPr/>
          <a:lstStyle/>
          <a:p>
            <a:r>
              <a:rPr lang="en-US"/>
              <a:t>26/04/2023</a:t>
            </a:r>
            <a:endParaRPr lang="en-US" dirty="0"/>
          </a:p>
        </p:txBody>
      </p:sp>
      <p:sp>
        <p:nvSpPr>
          <p:cNvPr id="3" name="Slide Number Placeholder 2">
            <a:extLst>
              <a:ext uri="{FF2B5EF4-FFF2-40B4-BE49-F238E27FC236}">
                <a16:creationId xmlns:a16="http://schemas.microsoft.com/office/drawing/2014/main" id="{37C7882B-FE9B-B9AD-D510-B5A7916B3577}"/>
              </a:ext>
            </a:extLst>
          </p:cNvPr>
          <p:cNvSpPr>
            <a:spLocks noGrp="1"/>
          </p:cNvSpPr>
          <p:nvPr>
            <p:ph type="sldNum" sz="quarter" idx="12"/>
          </p:nvPr>
        </p:nvSpPr>
        <p:spPr>
          <a:xfrm>
            <a:off x="7010400" y="4869655"/>
            <a:ext cx="2133600" cy="273844"/>
          </a:xfrm>
        </p:spPr>
        <p:txBody>
          <a:bodyPr/>
          <a:lstStyle/>
          <a:p>
            <a:r>
              <a:rPr lang="en-US" dirty="0"/>
              <a:t>24</a:t>
            </a:r>
          </a:p>
        </p:txBody>
      </p:sp>
      <p:sp>
        <p:nvSpPr>
          <p:cNvPr id="5" name="Rectangle 4">
            <a:extLst>
              <a:ext uri="{FF2B5EF4-FFF2-40B4-BE49-F238E27FC236}">
                <a16:creationId xmlns:a16="http://schemas.microsoft.com/office/drawing/2014/main" id="{464F380F-FE46-39EA-7D82-0EDFD94C7D81}"/>
              </a:ext>
            </a:extLst>
          </p:cNvPr>
          <p:cNvSpPr/>
          <p:nvPr/>
        </p:nvSpPr>
        <p:spPr>
          <a:xfrm>
            <a:off x="0" y="583810"/>
            <a:ext cx="3149966" cy="707886"/>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CONCLUSION:</a:t>
            </a:r>
          </a:p>
        </p:txBody>
      </p:sp>
      <p:sp>
        <p:nvSpPr>
          <p:cNvPr id="6" name="TextBox 5">
            <a:extLst>
              <a:ext uri="{FF2B5EF4-FFF2-40B4-BE49-F238E27FC236}">
                <a16:creationId xmlns:a16="http://schemas.microsoft.com/office/drawing/2014/main" id="{B3FE941B-5CAB-8CDF-77B8-B8F3693B75B4}"/>
              </a:ext>
            </a:extLst>
          </p:cNvPr>
          <p:cNvSpPr txBox="1"/>
          <p:nvPr/>
        </p:nvSpPr>
        <p:spPr>
          <a:xfrm>
            <a:off x="253218" y="1736818"/>
            <a:ext cx="8637564" cy="2585323"/>
          </a:xfrm>
          <a:prstGeom prst="rect">
            <a:avLst/>
          </a:prstGeom>
          <a:noFill/>
        </p:spPr>
        <p:txBody>
          <a:bodyPr wrap="square" rtlCol="0">
            <a:spAutoFit/>
          </a:bodyPr>
          <a:lstStyle/>
          <a:p>
            <a:pPr algn="just"/>
            <a:r>
              <a:rPr lang="en-US" dirty="0">
                <a:solidFill>
                  <a:srgbClr val="FFC000"/>
                </a:solidFill>
                <a:effectLst>
                  <a:outerShdw blurRad="38100" dist="38100" dir="2700000" algn="tl">
                    <a:srgbClr val="000000">
                      <a:alpha val="43137"/>
                    </a:srgbClr>
                  </a:outerShdw>
                </a:effectLst>
                <a:latin typeface="Century Schoolbook" panose="02040604050505020304" pitchFamily="18" charset="0"/>
              </a:rPr>
              <a:t>After getting the result we observed them thoroughly and came to a conclusion that the Random Forest Algorithm has the best accuracy &amp; performance than Logistic Regression &amp; K-means Classifier.</a:t>
            </a:r>
          </a:p>
          <a:p>
            <a:pPr algn="just"/>
            <a:endParaRPr lang="en-US" dirty="0">
              <a:solidFill>
                <a:srgbClr val="FFC000"/>
              </a:solidFill>
              <a:effectLst>
                <a:outerShdw blurRad="38100" dist="38100" dir="2700000" algn="tl">
                  <a:srgbClr val="000000">
                    <a:alpha val="43137"/>
                  </a:srgbClr>
                </a:outerShdw>
              </a:effectLst>
              <a:latin typeface="Century Schoolbook" panose="02040604050505020304" pitchFamily="18" charset="0"/>
            </a:endParaRPr>
          </a:p>
          <a:p>
            <a:pPr algn="just"/>
            <a:r>
              <a:rPr lang="en-US" dirty="0">
                <a:solidFill>
                  <a:srgbClr val="FFC000"/>
                </a:solidFill>
                <a:effectLst>
                  <a:outerShdw blurRad="38100" dist="38100" dir="2700000" algn="tl">
                    <a:srgbClr val="000000">
                      <a:alpha val="43137"/>
                    </a:srgbClr>
                  </a:outerShdw>
                </a:effectLst>
                <a:latin typeface="Century Schoolbook" panose="02040604050505020304" pitchFamily="18" charset="0"/>
              </a:rPr>
              <a:t>                Random Forest &gt; Logistic Regression &gt; K-means Classifier</a:t>
            </a:r>
          </a:p>
          <a:p>
            <a:pPr algn="just"/>
            <a:r>
              <a:rPr lang="en-US" dirty="0">
                <a:solidFill>
                  <a:srgbClr val="FFC000"/>
                </a:solidFill>
                <a:effectLst>
                  <a:outerShdw blurRad="38100" dist="38100" dir="2700000" algn="tl">
                    <a:srgbClr val="000000">
                      <a:alpha val="43137"/>
                    </a:srgbClr>
                  </a:outerShdw>
                </a:effectLst>
                <a:latin typeface="Century Schoolbook" panose="02040604050505020304" pitchFamily="18" charset="0"/>
              </a:rPr>
              <a:t>                       (99.98%)                   (94.48%)                    (53.47%)</a:t>
            </a:r>
          </a:p>
          <a:p>
            <a:pPr algn="just"/>
            <a:endParaRPr lang="en-US" dirty="0">
              <a:solidFill>
                <a:srgbClr val="FFC000"/>
              </a:solidFill>
              <a:effectLst>
                <a:outerShdw blurRad="38100" dist="38100" dir="2700000" algn="tl">
                  <a:srgbClr val="000000">
                    <a:alpha val="43137"/>
                  </a:srgbClr>
                </a:outerShdw>
              </a:effectLst>
              <a:latin typeface="Century Schoolbook" panose="02040604050505020304" pitchFamily="18" charset="0"/>
            </a:endParaRPr>
          </a:p>
          <a:p>
            <a:pPr algn="just"/>
            <a:r>
              <a:rPr lang="en-US" dirty="0">
                <a:solidFill>
                  <a:srgbClr val="FFC000"/>
                </a:solidFill>
                <a:effectLst>
                  <a:outerShdw blurRad="38100" dist="38100" dir="2700000" algn="tl">
                    <a:srgbClr val="000000">
                      <a:alpha val="43137"/>
                    </a:srgbClr>
                  </a:outerShdw>
                </a:effectLst>
                <a:latin typeface="Century Schoolbook" panose="02040604050505020304" pitchFamily="18" charset="0"/>
              </a:rPr>
              <a:t>Therefore the Random Forest algorithm model is the best model for detecting frauds in Credit Cards.</a:t>
            </a:r>
            <a:endParaRPr lang="en-IN" dirty="0">
              <a:solidFill>
                <a:srgbClr val="FFC000"/>
              </a:solidFill>
              <a:effectLst>
                <a:outerShdw blurRad="38100" dist="38100" dir="2700000" algn="tl">
                  <a:srgbClr val="000000">
                    <a:alpha val="43137"/>
                  </a:srgbClr>
                </a:outerShdw>
              </a:effectLst>
              <a:latin typeface="Century Schoolbook" panose="02040604050505020304" pitchFamily="18" charset="0"/>
            </a:endParaRPr>
          </a:p>
        </p:txBody>
      </p:sp>
    </p:spTree>
    <p:extLst>
      <p:ext uri="{BB962C8B-B14F-4D97-AF65-F5344CB8AC3E}">
        <p14:creationId xmlns:p14="http://schemas.microsoft.com/office/powerpoint/2010/main" val="2982306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36DD561-18D8-3DE8-7287-CFE7C62571EB}"/>
              </a:ext>
            </a:extLst>
          </p:cNvPr>
          <p:cNvSpPr/>
          <p:nvPr/>
        </p:nvSpPr>
        <p:spPr>
          <a:xfrm>
            <a:off x="234217" y="583810"/>
            <a:ext cx="2984920" cy="707886"/>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REFERENCES:</a:t>
            </a:r>
          </a:p>
        </p:txBody>
      </p:sp>
      <p:sp>
        <p:nvSpPr>
          <p:cNvPr id="8" name="TextBox 7">
            <a:extLst>
              <a:ext uri="{FF2B5EF4-FFF2-40B4-BE49-F238E27FC236}">
                <a16:creationId xmlns:a16="http://schemas.microsoft.com/office/drawing/2014/main" id="{D54C4EBD-C86A-0BAB-2307-6CE996628478}"/>
              </a:ext>
            </a:extLst>
          </p:cNvPr>
          <p:cNvSpPr txBox="1"/>
          <p:nvPr/>
        </p:nvSpPr>
        <p:spPr>
          <a:xfrm>
            <a:off x="541606" y="1315571"/>
            <a:ext cx="8060788" cy="3447098"/>
          </a:xfrm>
          <a:prstGeom prst="rect">
            <a:avLst/>
          </a:prstGeom>
          <a:noFill/>
        </p:spPr>
        <p:txBody>
          <a:bodyPr wrap="square" rtlCol="0">
            <a:spAutoFit/>
          </a:bodyPr>
          <a:lstStyle/>
          <a:p>
            <a:pPr marL="342900" indent="-342900" algn="just">
              <a:buFont typeface="+mj-lt"/>
              <a:buAutoNum type="arabicPeriod"/>
            </a:pPr>
            <a:r>
              <a:rPr lang="en-US" dirty="0">
                <a:solidFill>
                  <a:srgbClr val="FFC000"/>
                </a:solidFill>
                <a:latin typeface="Century Schoolbook" panose="02040604050505020304" pitchFamily="18" charset="0"/>
              </a:rPr>
              <a:t>J.Pun (19 dec  2011). Improving Credit Card Fraud Detection using a Meta-learning Strategy.</a:t>
            </a:r>
          </a:p>
          <a:p>
            <a:pPr marL="342900" indent="-342900" algn="just">
              <a:buFont typeface="+mj-lt"/>
              <a:buAutoNum type="arabicPeriod"/>
            </a:pPr>
            <a:endParaRPr lang="en-US" sz="1000" dirty="0">
              <a:solidFill>
                <a:srgbClr val="FFC000"/>
              </a:solidFill>
              <a:latin typeface="Century Schoolbook" panose="02040604050505020304" pitchFamily="18" charset="0"/>
            </a:endParaRPr>
          </a:p>
          <a:p>
            <a:pPr marL="342900" indent="-342900" algn="just">
              <a:buFont typeface="+mj-lt"/>
              <a:buAutoNum type="arabicPeriod"/>
            </a:pPr>
            <a:r>
              <a:rPr lang="en-IN" dirty="0">
                <a:solidFill>
                  <a:srgbClr val="FFC000"/>
                </a:solidFill>
                <a:latin typeface="Century Schoolbook" panose="02040604050505020304" pitchFamily="18" charset="0"/>
              </a:rPr>
              <a:t>Aisha Fayyomi, Derar Eleyan (2021). </a:t>
            </a:r>
            <a:r>
              <a:rPr lang="en-US" dirty="0">
                <a:solidFill>
                  <a:srgbClr val="FFC000"/>
                </a:solidFill>
                <a:latin typeface="Century Schoolbook" panose="02040604050505020304" pitchFamily="18" charset="0"/>
              </a:rPr>
              <a:t>Article in International Journal of Scientific &amp; Technology Research. A Survey Paper On Credit Card Fraud Detection Techniques.</a:t>
            </a:r>
          </a:p>
          <a:p>
            <a:pPr marL="342900" indent="-342900" algn="just">
              <a:buFont typeface="+mj-lt"/>
              <a:buAutoNum type="arabicPeriod"/>
            </a:pPr>
            <a:endParaRPr lang="en-US" sz="1000" dirty="0">
              <a:solidFill>
                <a:srgbClr val="FFC000"/>
              </a:solidFill>
              <a:latin typeface="Century Schoolbook" panose="02040604050505020304" pitchFamily="18" charset="0"/>
            </a:endParaRPr>
          </a:p>
          <a:p>
            <a:pPr marL="342900" indent="-342900" algn="just">
              <a:buFont typeface="+mj-lt"/>
              <a:buAutoNum type="arabicPeriod"/>
            </a:pPr>
            <a:r>
              <a:rPr lang="en-US" dirty="0">
                <a:solidFill>
                  <a:srgbClr val="FFC000"/>
                </a:solidFill>
                <a:latin typeface="Century Schoolbook" panose="02040604050505020304" pitchFamily="18" charset="0"/>
              </a:rPr>
              <a:t>S. H. Projects and W. Lovo, ―JMU Scholarly Commons Detecting credit card fraud : An analysis of fraud detection techniques,‖ 2020.</a:t>
            </a:r>
          </a:p>
          <a:p>
            <a:pPr marL="342900" indent="-342900" algn="just">
              <a:buFont typeface="+mj-lt"/>
              <a:buAutoNum type="arabicPeriod"/>
            </a:pPr>
            <a:endParaRPr lang="en-US" sz="1000" dirty="0">
              <a:solidFill>
                <a:srgbClr val="FFC000"/>
              </a:solidFill>
              <a:latin typeface="Century Schoolbook" panose="02040604050505020304" pitchFamily="18" charset="0"/>
            </a:endParaRPr>
          </a:p>
          <a:p>
            <a:pPr marL="342900" indent="-342900" algn="just">
              <a:buFont typeface="+mj-lt"/>
              <a:buAutoNum type="arabicPeriod"/>
            </a:pPr>
            <a:r>
              <a:rPr lang="en-US" dirty="0">
                <a:solidFill>
                  <a:srgbClr val="FFC000"/>
                </a:solidFill>
                <a:latin typeface="Century Schoolbook" panose="02040604050505020304" pitchFamily="18" charset="0"/>
              </a:rPr>
              <a:t>S. G and J. R. R, ―A Study on Credit Card Fraud Detection using Data Mining Techniques,‖ Int. J. Data Min. Tech. Appl., vol. 7, no. 1, pp. 21–24, 2018, doi: 10.20894/ijdmta.102.007.001.004.</a:t>
            </a:r>
            <a:endParaRPr lang="en-IN" dirty="0">
              <a:solidFill>
                <a:srgbClr val="FFC000"/>
              </a:solidFill>
              <a:latin typeface="Century Schoolbook" panose="02040604050505020304" pitchFamily="18" charset="0"/>
            </a:endParaRPr>
          </a:p>
        </p:txBody>
      </p:sp>
      <p:sp>
        <p:nvSpPr>
          <p:cNvPr id="5" name="Slide Number Placeholder 4">
            <a:extLst>
              <a:ext uri="{FF2B5EF4-FFF2-40B4-BE49-F238E27FC236}">
                <a16:creationId xmlns:a16="http://schemas.microsoft.com/office/drawing/2014/main" id="{CA73CCEC-FBFC-BC27-9B58-48EF24B64524}"/>
              </a:ext>
            </a:extLst>
          </p:cNvPr>
          <p:cNvSpPr>
            <a:spLocks noGrp="1"/>
          </p:cNvSpPr>
          <p:nvPr>
            <p:ph type="sldNum" sz="quarter" idx="12"/>
          </p:nvPr>
        </p:nvSpPr>
        <p:spPr>
          <a:xfrm>
            <a:off x="7010400" y="4869655"/>
            <a:ext cx="2133600" cy="273844"/>
          </a:xfrm>
        </p:spPr>
        <p:txBody>
          <a:bodyPr/>
          <a:lstStyle/>
          <a:p>
            <a:r>
              <a:rPr lang="en-US" dirty="0"/>
              <a:t>25</a:t>
            </a:r>
          </a:p>
        </p:txBody>
      </p:sp>
      <p:sp>
        <p:nvSpPr>
          <p:cNvPr id="6" name="Date Placeholder 5">
            <a:extLst>
              <a:ext uri="{FF2B5EF4-FFF2-40B4-BE49-F238E27FC236}">
                <a16:creationId xmlns:a16="http://schemas.microsoft.com/office/drawing/2014/main" id="{3312E96A-D48D-967A-F7AD-2D4FBD4FC97B}"/>
              </a:ext>
            </a:extLst>
          </p:cNvPr>
          <p:cNvSpPr>
            <a:spLocks noGrp="1"/>
          </p:cNvSpPr>
          <p:nvPr>
            <p:ph type="dt" sz="half" idx="10"/>
          </p:nvPr>
        </p:nvSpPr>
        <p:spPr/>
        <p:txBody>
          <a:bodyPr/>
          <a:lstStyle/>
          <a:p>
            <a:r>
              <a:rPr lang="en-US" dirty="0"/>
              <a:t>26/04/2023</a:t>
            </a:r>
          </a:p>
        </p:txBody>
      </p:sp>
    </p:spTree>
    <p:extLst>
      <p:ext uri="{BB962C8B-B14F-4D97-AF65-F5344CB8AC3E}">
        <p14:creationId xmlns:p14="http://schemas.microsoft.com/office/powerpoint/2010/main" val="3671943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9DFCF3B-F6DE-4F01-AB20-BD50527FD9C6}"/>
              </a:ext>
            </a:extLst>
          </p:cNvPr>
          <p:cNvGraphicFramePr/>
          <p:nvPr>
            <p:extLst>
              <p:ext uri="{D42A27DB-BD31-4B8C-83A1-F6EECF244321}">
                <p14:modId xmlns:p14="http://schemas.microsoft.com/office/powerpoint/2010/main" val="3936527912"/>
              </p:ext>
            </p:extLst>
          </p:nvPr>
        </p:nvGraphicFramePr>
        <p:xfrm>
          <a:off x="287593" y="1327356"/>
          <a:ext cx="8753168" cy="3687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100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F650872-955D-B362-F718-31F9D6996D85}"/>
              </a:ext>
            </a:extLst>
          </p:cNvPr>
          <p:cNvSpPr txBox="1"/>
          <p:nvPr/>
        </p:nvSpPr>
        <p:spPr>
          <a:xfrm>
            <a:off x="304845" y="1731582"/>
            <a:ext cx="8468751" cy="2200602"/>
          </a:xfrm>
          <a:prstGeom prst="rect">
            <a:avLst/>
          </a:prstGeom>
          <a:noFill/>
        </p:spPr>
        <p:txBody>
          <a:bodyPr wrap="square" rtlCol="0">
            <a:spAutoFit/>
          </a:bodyPr>
          <a:lstStyle/>
          <a:p>
            <a:pPr marL="342900" indent="-342900" algn="just">
              <a:buFont typeface="Wingdings" panose="05000000000000000000" pitchFamily="2" charset="2"/>
              <a:buChar char="v"/>
            </a:pPr>
            <a:r>
              <a:rPr lang="en-US" dirty="0">
                <a:solidFill>
                  <a:srgbClr val="FFC000"/>
                </a:solidFill>
                <a:effectLst>
                  <a:outerShdw blurRad="38100" dist="38100" dir="2700000" algn="tl">
                    <a:srgbClr val="000000">
                      <a:alpha val="43137"/>
                    </a:srgbClr>
                  </a:outerShdw>
                </a:effectLst>
                <a:latin typeface="Century Schoolbook" panose="02040604050505020304" pitchFamily="18" charset="0"/>
              </a:rPr>
              <a:t>Credit card fraud refers to the unauthorized use of someone's credit card information for financial gain. It can occur in various ways, such as stolen credit card details, skimming, phishing, and other fraudulent activities. Credit card fraud can lead to financial losses for both individuals and businesses. </a:t>
            </a:r>
          </a:p>
          <a:p>
            <a:pPr marL="342900" indent="-342900" algn="just">
              <a:buFont typeface="Wingdings" panose="05000000000000000000" pitchFamily="2" charset="2"/>
              <a:buChar char="v"/>
            </a:pPr>
            <a:endParaRPr lang="en-US" sz="1000" dirty="0">
              <a:solidFill>
                <a:srgbClr val="FFC000"/>
              </a:solidFill>
              <a:effectLst>
                <a:outerShdw blurRad="38100" dist="38100" dir="2700000" algn="tl">
                  <a:srgbClr val="000000">
                    <a:alpha val="43137"/>
                  </a:srgbClr>
                </a:outerShdw>
              </a:effectLst>
              <a:latin typeface="Century Schoolbook" panose="02040604050505020304" pitchFamily="18" charset="0"/>
            </a:endParaRPr>
          </a:p>
          <a:p>
            <a:pPr marL="342900" indent="-342900" algn="just">
              <a:buFont typeface="Wingdings" panose="05000000000000000000" pitchFamily="2" charset="2"/>
              <a:buChar char="v"/>
            </a:pPr>
            <a:r>
              <a:rPr lang="en-US" dirty="0">
                <a:solidFill>
                  <a:srgbClr val="FFC000"/>
                </a:solidFill>
                <a:effectLst>
                  <a:outerShdw blurRad="38100" dist="38100" dir="2700000" algn="tl">
                    <a:srgbClr val="000000">
                      <a:alpha val="43137"/>
                    </a:srgbClr>
                  </a:outerShdw>
                </a:effectLst>
                <a:latin typeface="Century Schoolbook" panose="02040604050505020304" pitchFamily="18" charset="0"/>
              </a:rPr>
              <a:t>It is one of the most common types of  fraud worldwide and accounts for billions of dollars in losses annually.</a:t>
            </a:r>
          </a:p>
        </p:txBody>
      </p:sp>
      <p:sp>
        <p:nvSpPr>
          <p:cNvPr id="4" name="Rectangle 3">
            <a:extLst>
              <a:ext uri="{FF2B5EF4-FFF2-40B4-BE49-F238E27FC236}">
                <a16:creationId xmlns:a16="http://schemas.microsoft.com/office/drawing/2014/main" id="{B8191A4E-4514-79AD-5C74-CE75538679BF}"/>
              </a:ext>
            </a:extLst>
          </p:cNvPr>
          <p:cNvSpPr/>
          <p:nvPr/>
        </p:nvSpPr>
        <p:spPr>
          <a:xfrm>
            <a:off x="1784579" y="534503"/>
            <a:ext cx="184731" cy="707886"/>
          </a:xfrm>
          <a:prstGeom prst="rect">
            <a:avLst/>
          </a:prstGeom>
          <a:noFill/>
        </p:spPr>
        <p:txBody>
          <a:bodyPr wrap="none" lIns="91440" tIns="45720" rIns="91440" bIns="45720">
            <a:spAutoFit/>
          </a:bodyPr>
          <a:lstStyle/>
          <a:p>
            <a:pPr algn="ctr"/>
            <a:endParaRPr lang="en-US" sz="40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1" name="Rectangle 10">
            <a:extLst>
              <a:ext uri="{FF2B5EF4-FFF2-40B4-BE49-F238E27FC236}">
                <a16:creationId xmlns:a16="http://schemas.microsoft.com/office/drawing/2014/main" id="{563249F3-522C-99AF-5CEE-C8EFCB7E2D4A}"/>
              </a:ext>
            </a:extLst>
          </p:cNvPr>
          <p:cNvSpPr/>
          <p:nvPr/>
        </p:nvSpPr>
        <p:spPr>
          <a:xfrm>
            <a:off x="215539" y="45310"/>
            <a:ext cx="7312964" cy="1323439"/>
          </a:xfrm>
          <a:prstGeom prst="rect">
            <a:avLst/>
          </a:prstGeom>
          <a:noFill/>
        </p:spPr>
        <p:txBody>
          <a:bodyPr wrap="none" lIns="91440" tIns="45720" rIns="91440" bIns="45720">
            <a:spAutoFit/>
          </a:bodyPr>
          <a:lstStyle/>
          <a:p>
            <a:pPr algn="ctr"/>
            <a:r>
              <a:rPr lang="en-US" sz="4000" b="1" dirty="0">
                <a:ln w="6600">
                  <a:solidFill>
                    <a:schemeClr val="accent2"/>
                  </a:solidFill>
                  <a:prstDash val="solid"/>
                </a:ln>
                <a:solidFill>
                  <a:srgbClr val="FFFFFF"/>
                </a:solidFill>
                <a:effectLst>
                  <a:outerShdw dist="38100" dir="2700000" algn="tl" rotWithShape="0">
                    <a:schemeClr val="accent2"/>
                  </a:outerShdw>
                </a:effectLst>
              </a:rPr>
              <a:t>INTRODUCTION TO CREDIT CARD </a:t>
            </a:r>
          </a:p>
          <a:p>
            <a:r>
              <a:rPr lang="en-US" sz="4000" b="1" dirty="0">
                <a:ln w="6600">
                  <a:solidFill>
                    <a:schemeClr val="accent2"/>
                  </a:solidFill>
                  <a:prstDash val="solid"/>
                </a:ln>
                <a:solidFill>
                  <a:srgbClr val="FFFFFF"/>
                </a:solidFill>
                <a:effectLst>
                  <a:outerShdw dist="38100" dir="2700000" algn="tl" rotWithShape="0">
                    <a:schemeClr val="accent2"/>
                  </a:outerShdw>
                </a:effectLst>
              </a:rPr>
              <a:t>FRAUD</a:t>
            </a: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a:t>
            </a:r>
          </a:p>
        </p:txBody>
      </p:sp>
      <p:sp>
        <p:nvSpPr>
          <p:cNvPr id="5" name="Slide Number Placeholder 4">
            <a:extLst>
              <a:ext uri="{FF2B5EF4-FFF2-40B4-BE49-F238E27FC236}">
                <a16:creationId xmlns:a16="http://schemas.microsoft.com/office/drawing/2014/main" id="{11B55FB5-24AD-2862-A15E-9ED7E390CE70}"/>
              </a:ext>
            </a:extLst>
          </p:cNvPr>
          <p:cNvSpPr>
            <a:spLocks noGrp="1"/>
          </p:cNvSpPr>
          <p:nvPr>
            <p:ph type="sldNum" sz="quarter" idx="12"/>
          </p:nvPr>
        </p:nvSpPr>
        <p:spPr>
          <a:xfrm>
            <a:off x="7010400" y="4869656"/>
            <a:ext cx="2133600" cy="273844"/>
          </a:xfrm>
        </p:spPr>
        <p:txBody>
          <a:bodyPr/>
          <a:lstStyle/>
          <a:p>
            <a:r>
              <a:rPr lang="en-US" dirty="0"/>
              <a:t>1</a:t>
            </a:r>
          </a:p>
        </p:txBody>
      </p:sp>
      <p:sp>
        <p:nvSpPr>
          <p:cNvPr id="6" name="Date Placeholder 5">
            <a:extLst>
              <a:ext uri="{FF2B5EF4-FFF2-40B4-BE49-F238E27FC236}">
                <a16:creationId xmlns:a16="http://schemas.microsoft.com/office/drawing/2014/main" id="{C03F71C0-1AA7-493C-8E2C-060203F0BA2F}"/>
              </a:ext>
            </a:extLst>
          </p:cNvPr>
          <p:cNvSpPr>
            <a:spLocks noGrp="1"/>
          </p:cNvSpPr>
          <p:nvPr>
            <p:ph type="dt" sz="half" idx="10"/>
          </p:nvPr>
        </p:nvSpPr>
        <p:spPr/>
        <p:txBody>
          <a:bodyPr/>
          <a:lstStyle/>
          <a:p>
            <a:r>
              <a:rPr lang="en-US" dirty="0"/>
              <a:t>26/04/2023</a:t>
            </a:r>
          </a:p>
        </p:txBody>
      </p:sp>
    </p:spTree>
    <p:extLst>
      <p:ext uri="{BB962C8B-B14F-4D97-AF65-F5344CB8AC3E}">
        <p14:creationId xmlns:p14="http://schemas.microsoft.com/office/powerpoint/2010/main" val="1111294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545DBFC-DF99-38DF-2AC9-ADE42FD81C73}"/>
              </a:ext>
            </a:extLst>
          </p:cNvPr>
          <p:cNvSpPr/>
          <p:nvPr/>
        </p:nvSpPr>
        <p:spPr>
          <a:xfrm>
            <a:off x="0" y="440784"/>
            <a:ext cx="4676280" cy="707886"/>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LITERATURE REVIEW:</a:t>
            </a:r>
          </a:p>
        </p:txBody>
      </p:sp>
      <p:pic>
        <p:nvPicPr>
          <p:cNvPr id="9" name="Picture 8">
            <a:extLst>
              <a:ext uri="{FF2B5EF4-FFF2-40B4-BE49-F238E27FC236}">
                <a16:creationId xmlns:a16="http://schemas.microsoft.com/office/drawing/2014/main" id="{7B0366CC-0632-F81C-DEF3-CF645664EF9F}"/>
              </a:ext>
            </a:extLst>
          </p:cNvPr>
          <p:cNvPicPr>
            <a:picLocks noChangeAspect="1"/>
          </p:cNvPicPr>
          <p:nvPr/>
        </p:nvPicPr>
        <p:blipFill>
          <a:blip r:embed="rId2"/>
          <a:stretch>
            <a:fillRect/>
          </a:stretch>
        </p:blipFill>
        <p:spPr>
          <a:xfrm>
            <a:off x="379828" y="1223889"/>
            <a:ext cx="8393768" cy="3861188"/>
          </a:xfrm>
          <a:prstGeom prst="rect">
            <a:avLst/>
          </a:prstGeom>
        </p:spPr>
      </p:pic>
      <p:sp>
        <p:nvSpPr>
          <p:cNvPr id="2" name="Slide Number Placeholder 1">
            <a:extLst>
              <a:ext uri="{FF2B5EF4-FFF2-40B4-BE49-F238E27FC236}">
                <a16:creationId xmlns:a16="http://schemas.microsoft.com/office/drawing/2014/main" id="{00CEE502-27DA-C749-CB10-D5B4E8EC0ECB}"/>
              </a:ext>
            </a:extLst>
          </p:cNvPr>
          <p:cNvSpPr>
            <a:spLocks noGrp="1"/>
          </p:cNvSpPr>
          <p:nvPr>
            <p:ph type="sldNum" sz="quarter" idx="12"/>
          </p:nvPr>
        </p:nvSpPr>
        <p:spPr>
          <a:xfrm>
            <a:off x="7010400" y="4867503"/>
            <a:ext cx="2133600" cy="273844"/>
          </a:xfrm>
        </p:spPr>
        <p:txBody>
          <a:bodyPr/>
          <a:lstStyle/>
          <a:p>
            <a:r>
              <a:rPr lang="en-US" dirty="0"/>
              <a:t>2</a:t>
            </a:r>
          </a:p>
        </p:txBody>
      </p:sp>
    </p:spTree>
    <p:extLst>
      <p:ext uri="{BB962C8B-B14F-4D97-AF65-F5344CB8AC3E}">
        <p14:creationId xmlns:p14="http://schemas.microsoft.com/office/powerpoint/2010/main" val="1423647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E299F9-F6A8-8CFB-58E9-9858AD67C509}"/>
              </a:ext>
            </a:extLst>
          </p:cNvPr>
          <p:cNvSpPr/>
          <p:nvPr/>
        </p:nvSpPr>
        <p:spPr>
          <a:xfrm>
            <a:off x="0" y="376768"/>
            <a:ext cx="2587375" cy="707886"/>
          </a:xfrm>
          <a:prstGeom prst="rect">
            <a:avLst/>
          </a:prstGeom>
          <a:noFill/>
        </p:spPr>
        <p:txBody>
          <a:bodyPr wrap="none" lIns="91440" tIns="45720" rIns="91440" bIns="45720">
            <a:spAutoFit/>
          </a:bodyPr>
          <a:lstStyle/>
          <a:p>
            <a:pPr algn="ctr"/>
            <a:r>
              <a:rPr lang="en-US" sz="4000" b="1" dirty="0">
                <a:ln w="6600">
                  <a:solidFill>
                    <a:schemeClr val="accent2"/>
                  </a:solidFill>
                  <a:prstDash val="solid"/>
                </a:ln>
                <a:solidFill>
                  <a:srgbClr val="FFFFFF"/>
                </a:solidFill>
                <a:effectLst>
                  <a:outerShdw dist="38100" dir="2700000" algn="tl" rotWithShape="0">
                    <a:schemeClr val="accent2"/>
                  </a:outerShdw>
                </a:effectLst>
              </a:rPr>
              <a:t>OBJECTIVE</a:t>
            </a: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a:t>
            </a:r>
          </a:p>
        </p:txBody>
      </p:sp>
      <p:sp>
        <p:nvSpPr>
          <p:cNvPr id="7" name="TextBox 6">
            <a:extLst>
              <a:ext uri="{FF2B5EF4-FFF2-40B4-BE49-F238E27FC236}">
                <a16:creationId xmlns:a16="http://schemas.microsoft.com/office/drawing/2014/main" id="{6ADEED79-19B5-ACFA-D289-B0A64845E956}"/>
              </a:ext>
            </a:extLst>
          </p:cNvPr>
          <p:cNvSpPr txBox="1"/>
          <p:nvPr/>
        </p:nvSpPr>
        <p:spPr>
          <a:xfrm>
            <a:off x="212210" y="1257033"/>
            <a:ext cx="8719580" cy="3647152"/>
          </a:xfrm>
          <a:prstGeom prst="rect">
            <a:avLst/>
          </a:prstGeom>
          <a:noFill/>
        </p:spPr>
        <p:txBody>
          <a:bodyPr wrap="square" rtlCol="0">
            <a:spAutoFit/>
          </a:bodyPr>
          <a:lstStyle/>
          <a:p>
            <a:pPr marL="342900" indent="-342900" algn="just">
              <a:buFont typeface="Wingdings" panose="05000000000000000000" pitchFamily="2" charset="2"/>
              <a:buChar char="v"/>
            </a:pPr>
            <a:r>
              <a:rPr lang="en-US" dirty="0">
                <a:solidFill>
                  <a:srgbClr val="FFC000"/>
                </a:solidFill>
                <a:effectLst>
                  <a:outerShdw blurRad="38100" dist="38100" dir="2700000" algn="tl">
                    <a:srgbClr val="000000">
                      <a:alpha val="43137"/>
                    </a:srgbClr>
                  </a:outerShdw>
                </a:effectLst>
                <a:latin typeface="Century Schoolbook" panose="02040604050505020304" pitchFamily="18" charset="0"/>
              </a:rPr>
              <a:t>The objective of credit card fraud detection system using machine learning is to develop a predictive model that can effectively identify fraudulent credit card transactions from legitimate ones in real-time. </a:t>
            </a:r>
          </a:p>
          <a:p>
            <a:pPr marL="342900" indent="-342900" algn="just">
              <a:buFont typeface="Wingdings" panose="05000000000000000000" pitchFamily="2" charset="2"/>
              <a:buChar char="v"/>
            </a:pPr>
            <a:endParaRPr lang="en-US" sz="1000" dirty="0">
              <a:solidFill>
                <a:srgbClr val="FFC000"/>
              </a:solidFill>
              <a:effectLst>
                <a:outerShdw blurRad="38100" dist="38100" dir="2700000" algn="tl">
                  <a:srgbClr val="000000">
                    <a:alpha val="43137"/>
                  </a:srgbClr>
                </a:outerShdw>
              </a:effectLst>
              <a:latin typeface="Century Schoolbook" panose="02040604050505020304" pitchFamily="18" charset="0"/>
            </a:endParaRPr>
          </a:p>
          <a:p>
            <a:pPr marL="342900" indent="-342900" algn="just">
              <a:buFont typeface="Wingdings" panose="05000000000000000000" pitchFamily="2" charset="2"/>
              <a:buChar char="v"/>
            </a:pPr>
            <a:r>
              <a:rPr lang="en-US" dirty="0">
                <a:solidFill>
                  <a:srgbClr val="FFC000"/>
                </a:solidFill>
                <a:effectLst>
                  <a:outerShdw blurRad="38100" dist="38100" dir="2700000" algn="tl">
                    <a:srgbClr val="000000">
                      <a:alpha val="43137"/>
                    </a:srgbClr>
                  </a:outerShdw>
                </a:effectLst>
                <a:latin typeface="Century Schoolbook" panose="02040604050505020304" pitchFamily="18" charset="0"/>
              </a:rPr>
              <a:t>The system aims to minimize the risk and losses of credit card companies and their customers by accurately detecting and preventing fraudulent transactions. </a:t>
            </a:r>
          </a:p>
          <a:p>
            <a:pPr marL="342900" indent="-342900" algn="just">
              <a:buFont typeface="Wingdings" panose="05000000000000000000" pitchFamily="2" charset="2"/>
              <a:buChar char="v"/>
            </a:pPr>
            <a:endParaRPr lang="en-US" sz="1000" dirty="0">
              <a:solidFill>
                <a:srgbClr val="FFC000"/>
              </a:solidFill>
              <a:effectLst>
                <a:outerShdw blurRad="38100" dist="38100" dir="2700000" algn="tl">
                  <a:srgbClr val="000000">
                    <a:alpha val="43137"/>
                  </a:srgbClr>
                </a:outerShdw>
              </a:effectLst>
              <a:latin typeface="Century Schoolbook" panose="02040604050505020304" pitchFamily="18" charset="0"/>
            </a:endParaRPr>
          </a:p>
          <a:p>
            <a:pPr marL="342900" indent="-342900" algn="just">
              <a:buFont typeface="Wingdings" panose="05000000000000000000" pitchFamily="2" charset="2"/>
              <a:buChar char="v"/>
            </a:pPr>
            <a:r>
              <a:rPr lang="en-US" dirty="0">
                <a:solidFill>
                  <a:srgbClr val="FFC000"/>
                </a:solidFill>
                <a:effectLst>
                  <a:outerShdw blurRad="38100" dist="38100" dir="2700000" algn="tl">
                    <a:srgbClr val="000000">
                      <a:alpha val="43137"/>
                    </a:srgbClr>
                  </a:outerShdw>
                </a:effectLst>
                <a:latin typeface="Century Schoolbook" panose="02040604050505020304" pitchFamily="18" charset="0"/>
              </a:rPr>
              <a:t>The machine learning algorithm is trained on a large dataset of credit card transactions, and it learns to recognize patterns and anomalies that may indicate fraudulent activities.</a:t>
            </a:r>
          </a:p>
          <a:p>
            <a:pPr marL="342900" indent="-342900" algn="just">
              <a:buFont typeface="Wingdings" panose="05000000000000000000" pitchFamily="2" charset="2"/>
              <a:buChar char="v"/>
            </a:pPr>
            <a:endParaRPr lang="en-US" sz="1000" dirty="0">
              <a:solidFill>
                <a:srgbClr val="FFC000"/>
              </a:solidFill>
              <a:effectLst>
                <a:outerShdw blurRad="38100" dist="38100" dir="2700000" algn="tl">
                  <a:srgbClr val="000000">
                    <a:alpha val="43137"/>
                  </a:srgbClr>
                </a:outerShdw>
              </a:effectLst>
              <a:latin typeface="Century Schoolbook" panose="02040604050505020304" pitchFamily="18" charset="0"/>
            </a:endParaRPr>
          </a:p>
          <a:p>
            <a:pPr marL="342900" indent="-342900" algn="just">
              <a:buFont typeface="Wingdings" panose="05000000000000000000" pitchFamily="2" charset="2"/>
              <a:buChar char="v"/>
            </a:pPr>
            <a:r>
              <a:rPr lang="en-US" dirty="0">
                <a:solidFill>
                  <a:srgbClr val="FFC000"/>
                </a:solidFill>
                <a:effectLst>
                  <a:outerShdw blurRad="38100" dist="38100" dir="2700000" algn="tl">
                    <a:srgbClr val="000000">
                      <a:alpha val="43137"/>
                    </a:srgbClr>
                  </a:outerShdw>
                </a:effectLst>
                <a:latin typeface="Century Schoolbook" panose="02040604050505020304" pitchFamily="18" charset="0"/>
              </a:rPr>
              <a:t>The ultimate goal is to minimize losses for credit card companies and protect the financial security of cardholders.</a:t>
            </a:r>
          </a:p>
        </p:txBody>
      </p:sp>
      <p:sp>
        <p:nvSpPr>
          <p:cNvPr id="4" name="Slide Number Placeholder 3">
            <a:extLst>
              <a:ext uri="{FF2B5EF4-FFF2-40B4-BE49-F238E27FC236}">
                <a16:creationId xmlns:a16="http://schemas.microsoft.com/office/drawing/2014/main" id="{C10C4B7E-539A-5753-9993-FB7AA3E163E4}"/>
              </a:ext>
            </a:extLst>
          </p:cNvPr>
          <p:cNvSpPr>
            <a:spLocks noGrp="1"/>
          </p:cNvSpPr>
          <p:nvPr>
            <p:ph type="sldNum" sz="quarter" idx="12"/>
          </p:nvPr>
        </p:nvSpPr>
        <p:spPr>
          <a:xfrm>
            <a:off x="7010400" y="4856677"/>
            <a:ext cx="2133600" cy="273844"/>
          </a:xfrm>
        </p:spPr>
        <p:txBody>
          <a:bodyPr/>
          <a:lstStyle/>
          <a:p>
            <a:r>
              <a:rPr lang="en-US" dirty="0"/>
              <a:t>3</a:t>
            </a:r>
          </a:p>
        </p:txBody>
      </p:sp>
      <p:sp>
        <p:nvSpPr>
          <p:cNvPr id="5" name="Date Placeholder 4">
            <a:extLst>
              <a:ext uri="{FF2B5EF4-FFF2-40B4-BE49-F238E27FC236}">
                <a16:creationId xmlns:a16="http://schemas.microsoft.com/office/drawing/2014/main" id="{3AC77E61-8C1D-395D-5AED-D1B3F5E8FCFE}"/>
              </a:ext>
            </a:extLst>
          </p:cNvPr>
          <p:cNvSpPr>
            <a:spLocks noGrp="1"/>
          </p:cNvSpPr>
          <p:nvPr>
            <p:ph type="dt" sz="half" idx="10"/>
          </p:nvPr>
        </p:nvSpPr>
        <p:spPr/>
        <p:txBody>
          <a:bodyPr/>
          <a:lstStyle/>
          <a:p>
            <a:r>
              <a:rPr lang="en-US" dirty="0"/>
              <a:t>26/04/2023</a:t>
            </a:r>
          </a:p>
        </p:txBody>
      </p:sp>
    </p:spTree>
    <p:extLst>
      <p:ext uri="{BB962C8B-B14F-4D97-AF65-F5344CB8AC3E}">
        <p14:creationId xmlns:p14="http://schemas.microsoft.com/office/powerpoint/2010/main" val="3853433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8D3955F-6D34-B5ED-B8BE-2739D6F1E940}"/>
              </a:ext>
            </a:extLst>
          </p:cNvPr>
          <p:cNvSpPr/>
          <p:nvPr/>
        </p:nvSpPr>
        <p:spPr>
          <a:xfrm>
            <a:off x="93912" y="459733"/>
            <a:ext cx="3721917" cy="707886"/>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METHODOLOGY:</a:t>
            </a:r>
          </a:p>
        </p:txBody>
      </p:sp>
      <p:sp>
        <p:nvSpPr>
          <p:cNvPr id="6" name="TextBox 5">
            <a:extLst>
              <a:ext uri="{FF2B5EF4-FFF2-40B4-BE49-F238E27FC236}">
                <a16:creationId xmlns:a16="http://schemas.microsoft.com/office/drawing/2014/main" id="{DDD7F2BB-F258-6103-6834-64394D175C9E}"/>
              </a:ext>
            </a:extLst>
          </p:cNvPr>
          <p:cNvSpPr txBox="1"/>
          <p:nvPr/>
        </p:nvSpPr>
        <p:spPr>
          <a:xfrm>
            <a:off x="213405" y="1246322"/>
            <a:ext cx="8719580" cy="3493264"/>
          </a:xfrm>
          <a:prstGeom prst="rect">
            <a:avLst/>
          </a:prstGeom>
          <a:noFill/>
        </p:spPr>
        <p:txBody>
          <a:bodyPr wrap="square" rtlCol="0">
            <a:spAutoFit/>
          </a:bodyPr>
          <a:lstStyle/>
          <a:p>
            <a:pPr marL="342900" indent="-342900" algn="just">
              <a:buFont typeface="Wingdings" panose="05000000000000000000" pitchFamily="2" charset="2"/>
              <a:buChar char="v"/>
            </a:pPr>
            <a:r>
              <a:rPr lang="en-US" dirty="0">
                <a:solidFill>
                  <a:srgbClr val="FFC000"/>
                </a:solidFill>
                <a:effectLst>
                  <a:outerShdw blurRad="38100" dist="38100" dir="2700000" algn="tl">
                    <a:srgbClr val="000000">
                      <a:alpha val="43137"/>
                    </a:srgbClr>
                  </a:outerShdw>
                </a:effectLst>
                <a:latin typeface="Century Schoolbook" panose="02040604050505020304" pitchFamily="18" charset="0"/>
              </a:rPr>
              <a:t>We collected the data set and imported it in Jupyter Notebook.</a:t>
            </a:r>
          </a:p>
          <a:p>
            <a:pPr marL="342900" indent="-342900" algn="just">
              <a:buFont typeface="Wingdings" panose="05000000000000000000" pitchFamily="2" charset="2"/>
              <a:buChar char="v"/>
            </a:pPr>
            <a:endParaRPr lang="en-US" sz="1000" dirty="0">
              <a:solidFill>
                <a:srgbClr val="FFC000"/>
              </a:solidFill>
              <a:effectLst>
                <a:outerShdw blurRad="38100" dist="38100" dir="2700000" algn="tl">
                  <a:srgbClr val="000000">
                    <a:alpha val="43137"/>
                  </a:srgbClr>
                </a:outerShdw>
              </a:effectLst>
              <a:latin typeface="Century Schoolbook" panose="02040604050505020304" pitchFamily="18" charset="0"/>
            </a:endParaRPr>
          </a:p>
          <a:p>
            <a:pPr marL="342900" indent="-342900" algn="just">
              <a:buFont typeface="Wingdings" panose="05000000000000000000" pitchFamily="2" charset="2"/>
              <a:buChar char="v"/>
            </a:pPr>
            <a:r>
              <a:rPr lang="en-US" dirty="0">
                <a:solidFill>
                  <a:srgbClr val="FFC000"/>
                </a:solidFill>
                <a:effectLst>
                  <a:outerShdw blurRad="38100" dist="38100" dir="2700000" algn="tl">
                    <a:srgbClr val="000000">
                      <a:alpha val="43137"/>
                    </a:srgbClr>
                  </a:outerShdw>
                </a:effectLst>
                <a:latin typeface="Century Schoolbook" panose="02040604050505020304" pitchFamily="18" charset="0"/>
              </a:rPr>
              <a:t>Then we removed the missing values, outliers, and inconsistencies in the data. </a:t>
            </a:r>
          </a:p>
          <a:p>
            <a:pPr marL="342900" indent="-342900" algn="just">
              <a:buFont typeface="Wingdings" panose="05000000000000000000" pitchFamily="2" charset="2"/>
              <a:buChar char="v"/>
            </a:pPr>
            <a:endParaRPr lang="en-US" sz="1000" dirty="0">
              <a:solidFill>
                <a:srgbClr val="FFC000"/>
              </a:solidFill>
              <a:effectLst>
                <a:outerShdw blurRad="38100" dist="38100" dir="2700000" algn="tl">
                  <a:srgbClr val="000000">
                    <a:alpha val="43137"/>
                  </a:srgbClr>
                </a:outerShdw>
              </a:effectLst>
              <a:latin typeface="Century Schoolbook" panose="02040604050505020304" pitchFamily="18" charset="0"/>
            </a:endParaRPr>
          </a:p>
          <a:p>
            <a:pPr marL="342900" indent="-342900" algn="just">
              <a:buFont typeface="Wingdings" panose="05000000000000000000" pitchFamily="2" charset="2"/>
              <a:buChar char="v"/>
            </a:pPr>
            <a:r>
              <a:rPr lang="en-US" dirty="0">
                <a:solidFill>
                  <a:srgbClr val="FFC000"/>
                </a:solidFill>
                <a:effectLst>
                  <a:outerShdw blurRad="38100" dist="38100" dir="2700000" algn="tl">
                    <a:srgbClr val="000000">
                      <a:alpha val="43137"/>
                    </a:srgbClr>
                  </a:outerShdw>
                </a:effectLst>
                <a:latin typeface="Century Schoolbook" panose="02040604050505020304" pitchFamily="18" charset="0"/>
              </a:rPr>
              <a:t>Then we split the processed data into training and testing data. The training data is used to build the model, while the testing data is used to evaluate the performance of the model.</a:t>
            </a:r>
          </a:p>
          <a:p>
            <a:pPr marL="342900" indent="-342900" algn="just">
              <a:buFont typeface="Wingdings" panose="05000000000000000000" pitchFamily="2" charset="2"/>
              <a:buChar char="v"/>
            </a:pPr>
            <a:endParaRPr lang="en-US" sz="1000" dirty="0">
              <a:solidFill>
                <a:srgbClr val="FFC000"/>
              </a:solidFill>
              <a:effectLst>
                <a:outerShdw blurRad="38100" dist="38100" dir="2700000" algn="tl">
                  <a:srgbClr val="000000">
                    <a:alpha val="43137"/>
                  </a:srgbClr>
                </a:outerShdw>
              </a:effectLst>
              <a:latin typeface="Century Schoolbook" panose="02040604050505020304" pitchFamily="18" charset="0"/>
            </a:endParaRPr>
          </a:p>
          <a:p>
            <a:pPr marL="342900" indent="-342900" algn="just">
              <a:buFont typeface="Wingdings" panose="05000000000000000000" pitchFamily="2" charset="2"/>
              <a:buChar char="v"/>
            </a:pPr>
            <a:r>
              <a:rPr lang="en-US" dirty="0">
                <a:solidFill>
                  <a:srgbClr val="FFC000"/>
                </a:solidFill>
                <a:effectLst>
                  <a:outerShdw blurRad="38100" dist="38100" dir="2700000" algn="tl">
                    <a:srgbClr val="000000">
                      <a:alpha val="43137"/>
                    </a:srgbClr>
                  </a:outerShdw>
                </a:effectLst>
                <a:latin typeface="Century Schoolbook" panose="02040604050505020304" pitchFamily="18" charset="0"/>
              </a:rPr>
              <a:t>We applied machine learning algorithms such as logistic regression, random forest &amp; K-means clustering to build the model.</a:t>
            </a:r>
          </a:p>
          <a:p>
            <a:pPr marL="342900" indent="-342900" algn="just">
              <a:buFont typeface="Wingdings" panose="05000000000000000000" pitchFamily="2" charset="2"/>
              <a:buChar char="v"/>
            </a:pPr>
            <a:endParaRPr lang="en-US" sz="1000" dirty="0">
              <a:solidFill>
                <a:srgbClr val="FFC000"/>
              </a:solidFill>
              <a:effectLst>
                <a:outerShdw blurRad="38100" dist="38100" dir="2700000" algn="tl">
                  <a:srgbClr val="000000">
                    <a:alpha val="43137"/>
                  </a:srgbClr>
                </a:outerShdw>
              </a:effectLst>
              <a:latin typeface="Century Schoolbook" panose="02040604050505020304" pitchFamily="18" charset="0"/>
            </a:endParaRPr>
          </a:p>
          <a:p>
            <a:pPr marL="342900" indent="-342900" algn="just">
              <a:buFont typeface="Wingdings" panose="05000000000000000000" pitchFamily="2" charset="2"/>
              <a:buChar char="v"/>
            </a:pPr>
            <a:r>
              <a:rPr lang="en-US" dirty="0">
                <a:solidFill>
                  <a:srgbClr val="FFC000"/>
                </a:solidFill>
                <a:effectLst>
                  <a:outerShdw blurRad="38100" dist="38100" dir="2700000" algn="tl">
                    <a:srgbClr val="000000">
                      <a:alpha val="43137"/>
                    </a:srgbClr>
                  </a:outerShdw>
                </a:effectLst>
                <a:latin typeface="Century Schoolbook" panose="02040604050505020304" pitchFamily="18" charset="0"/>
              </a:rPr>
              <a:t> The performance of the model is evaluated using evaluation metrics such as accuracy, precision, recall, F1 score, and AUC-ROC.</a:t>
            </a:r>
          </a:p>
        </p:txBody>
      </p:sp>
      <p:sp>
        <p:nvSpPr>
          <p:cNvPr id="5" name="Slide Number Placeholder 4">
            <a:extLst>
              <a:ext uri="{FF2B5EF4-FFF2-40B4-BE49-F238E27FC236}">
                <a16:creationId xmlns:a16="http://schemas.microsoft.com/office/drawing/2014/main" id="{F0F49737-9142-3A92-7F4F-016D86E69E6A}"/>
              </a:ext>
            </a:extLst>
          </p:cNvPr>
          <p:cNvSpPr>
            <a:spLocks noGrp="1"/>
          </p:cNvSpPr>
          <p:nvPr>
            <p:ph type="sldNum" sz="quarter" idx="12"/>
          </p:nvPr>
        </p:nvSpPr>
        <p:spPr>
          <a:xfrm>
            <a:off x="7010400" y="4869656"/>
            <a:ext cx="2133600" cy="273844"/>
          </a:xfrm>
        </p:spPr>
        <p:txBody>
          <a:bodyPr/>
          <a:lstStyle/>
          <a:p>
            <a:r>
              <a:rPr lang="en-US" dirty="0"/>
              <a:t>4</a:t>
            </a:r>
          </a:p>
        </p:txBody>
      </p:sp>
      <p:sp>
        <p:nvSpPr>
          <p:cNvPr id="7" name="Date Placeholder 6">
            <a:extLst>
              <a:ext uri="{FF2B5EF4-FFF2-40B4-BE49-F238E27FC236}">
                <a16:creationId xmlns:a16="http://schemas.microsoft.com/office/drawing/2014/main" id="{EB514D38-A835-E7F6-C2EE-BFCFDB11E44F}"/>
              </a:ext>
            </a:extLst>
          </p:cNvPr>
          <p:cNvSpPr>
            <a:spLocks noGrp="1"/>
          </p:cNvSpPr>
          <p:nvPr>
            <p:ph type="dt" sz="half" idx="10"/>
          </p:nvPr>
        </p:nvSpPr>
        <p:spPr/>
        <p:txBody>
          <a:bodyPr/>
          <a:lstStyle/>
          <a:p>
            <a:r>
              <a:rPr lang="en-US" dirty="0"/>
              <a:t>26/04/2023</a:t>
            </a:r>
          </a:p>
        </p:txBody>
      </p:sp>
    </p:spTree>
    <p:extLst>
      <p:ext uri="{BB962C8B-B14F-4D97-AF65-F5344CB8AC3E}">
        <p14:creationId xmlns:p14="http://schemas.microsoft.com/office/powerpoint/2010/main" val="3366675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1927B0-D7D5-E218-A31E-9F126A9B6AD2}"/>
              </a:ext>
            </a:extLst>
          </p:cNvPr>
          <p:cNvSpPr/>
          <p:nvPr/>
        </p:nvSpPr>
        <p:spPr>
          <a:xfrm>
            <a:off x="-17256" y="0"/>
            <a:ext cx="3082511" cy="707886"/>
          </a:xfrm>
          <a:prstGeom prst="rect">
            <a:avLst/>
          </a:prstGeom>
          <a:noFill/>
        </p:spPr>
        <p:txBody>
          <a:bodyPr wrap="none" lIns="91440" tIns="45720" rIns="91440" bIns="45720">
            <a:spAutoFit/>
          </a:bodyPr>
          <a:lstStyle/>
          <a:p>
            <a:pPr algn="ctr"/>
            <a:r>
              <a:rPr lang="en-US" sz="4000" b="1" dirty="0">
                <a:ln w="6600">
                  <a:solidFill>
                    <a:schemeClr val="accent2"/>
                  </a:solidFill>
                  <a:prstDash val="solid"/>
                </a:ln>
                <a:solidFill>
                  <a:srgbClr val="FFFFFF"/>
                </a:solidFill>
                <a:effectLst>
                  <a:outerShdw dist="38100" dir="2700000" algn="tl" rotWithShape="0">
                    <a:schemeClr val="accent2"/>
                  </a:outerShdw>
                </a:effectLst>
              </a:rPr>
              <a:t>ALGORITHM</a:t>
            </a: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a:t>
            </a:r>
          </a:p>
        </p:txBody>
      </p:sp>
      <p:sp>
        <p:nvSpPr>
          <p:cNvPr id="3" name="Rectangle 2">
            <a:extLst>
              <a:ext uri="{FF2B5EF4-FFF2-40B4-BE49-F238E27FC236}">
                <a16:creationId xmlns:a16="http://schemas.microsoft.com/office/drawing/2014/main" id="{9338F406-7234-7387-9C0F-4A32B0AC6F0B}"/>
              </a:ext>
            </a:extLst>
          </p:cNvPr>
          <p:cNvSpPr/>
          <p:nvPr/>
        </p:nvSpPr>
        <p:spPr>
          <a:xfrm>
            <a:off x="0" y="579953"/>
            <a:ext cx="4328622" cy="707886"/>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Logistic Regression:</a:t>
            </a:r>
          </a:p>
        </p:txBody>
      </p:sp>
      <p:sp>
        <p:nvSpPr>
          <p:cNvPr id="4" name="TextBox 3">
            <a:extLst>
              <a:ext uri="{FF2B5EF4-FFF2-40B4-BE49-F238E27FC236}">
                <a16:creationId xmlns:a16="http://schemas.microsoft.com/office/drawing/2014/main" id="{07CB0E49-04A1-B04B-5861-99F4FEB2C8F9}"/>
              </a:ext>
            </a:extLst>
          </p:cNvPr>
          <p:cNvSpPr txBox="1"/>
          <p:nvPr/>
        </p:nvSpPr>
        <p:spPr>
          <a:xfrm>
            <a:off x="253218" y="1346349"/>
            <a:ext cx="8637564" cy="2893100"/>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solidFill>
                  <a:srgbClr val="FFC000"/>
                </a:solidFill>
                <a:effectLst>
                  <a:outerShdw blurRad="38100" dist="38100" dir="2700000" algn="tl">
                    <a:srgbClr val="000000">
                      <a:alpha val="43137"/>
                    </a:srgbClr>
                  </a:outerShdw>
                </a:effectLst>
                <a:latin typeface="Century Schoolbook" panose="02040604050505020304" pitchFamily="18" charset="0"/>
              </a:rPr>
              <a:t>Logistic regression predicts the output of a categorical dependent variable. Therefore the outcome must be a categorical or discrete value. It can be either Yes or No, 0 or 1, true or False, etc. but instead of giving the exact value as 0 and 1, it gives the probabilistic values which lie between 0 and 1.</a:t>
            </a:r>
          </a:p>
          <a:p>
            <a:pPr marL="285750" indent="-285750" algn="just">
              <a:buFont typeface="Wingdings" panose="05000000000000000000" pitchFamily="2" charset="2"/>
              <a:buChar char="v"/>
            </a:pPr>
            <a:endParaRPr lang="en-US" sz="1000" dirty="0">
              <a:solidFill>
                <a:srgbClr val="FFC000"/>
              </a:solidFill>
              <a:effectLst>
                <a:outerShdw blurRad="38100" dist="38100" dir="2700000" algn="tl">
                  <a:srgbClr val="000000">
                    <a:alpha val="43137"/>
                  </a:srgbClr>
                </a:outerShdw>
              </a:effectLst>
              <a:latin typeface="Century Schoolbook" panose="02040604050505020304" pitchFamily="18" charset="0"/>
            </a:endParaRPr>
          </a:p>
          <a:p>
            <a:pPr marL="285750" indent="-285750" algn="just">
              <a:buFont typeface="Wingdings" panose="05000000000000000000" pitchFamily="2" charset="2"/>
              <a:buChar char="v"/>
            </a:pPr>
            <a:r>
              <a:rPr lang="en-US" dirty="0">
                <a:solidFill>
                  <a:srgbClr val="FFC000"/>
                </a:solidFill>
                <a:effectLst>
                  <a:outerShdw blurRad="38100" dist="38100" dir="2700000" algn="tl">
                    <a:srgbClr val="000000">
                      <a:alpha val="43137"/>
                    </a:srgbClr>
                  </a:outerShdw>
                </a:effectLst>
                <a:latin typeface="Century Schoolbook" panose="02040604050505020304" pitchFamily="18" charset="0"/>
              </a:rPr>
              <a:t>In Logistic regression, instead of fitting a regression line, we fit an "S" shaped logistic function, which predicts two maximum values (0 or 1).</a:t>
            </a:r>
          </a:p>
          <a:p>
            <a:pPr marL="285750" indent="-285750" algn="just">
              <a:buFont typeface="Wingdings" panose="05000000000000000000" pitchFamily="2" charset="2"/>
              <a:buChar char="v"/>
            </a:pPr>
            <a:endParaRPr lang="en-US" sz="1000" dirty="0">
              <a:solidFill>
                <a:srgbClr val="FFC000"/>
              </a:solidFill>
              <a:effectLst>
                <a:outerShdw blurRad="38100" dist="38100" dir="2700000" algn="tl">
                  <a:srgbClr val="000000">
                    <a:alpha val="43137"/>
                  </a:srgbClr>
                </a:outerShdw>
              </a:effectLst>
              <a:latin typeface="Century Schoolbook" panose="02040604050505020304" pitchFamily="18" charset="0"/>
            </a:endParaRPr>
          </a:p>
          <a:p>
            <a:pPr marL="285750" indent="-285750" algn="just">
              <a:buFont typeface="Wingdings" panose="05000000000000000000" pitchFamily="2" charset="2"/>
              <a:buChar char="v"/>
            </a:pPr>
            <a:r>
              <a:rPr lang="en-US" dirty="0">
                <a:solidFill>
                  <a:srgbClr val="FFC000"/>
                </a:solidFill>
                <a:effectLst>
                  <a:outerShdw blurRad="38100" dist="38100" dir="2700000" algn="tl">
                    <a:srgbClr val="000000">
                      <a:alpha val="43137"/>
                    </a:srgbClr>
                  </a:outerShdw>
                </a:effectLst>
                <a:latin typeface="Century Schoolbook" panose="02040604050505020304" pitchFamily="18" charset="0"/>
              </a:rPr>
              <a:t>Logistic Regression can be used to classify the observations using different types of data and can easily determine the most effective variables used for the classification.</a:t>
            </a:r>
            <a:endParaRPr lang="en-IN" dirty="0">
              <a:solidFill>
                <a:srgbClr val="FFC000"/>
              </a:solidFill>
              <a:effectLst>
                <a:outerShdw blurRad="38100" dist="38100" dir="2700000" algn="tl">
                  <a:srgbClr val="000000">
                    <a:alpha val="43137"/>
                  </a:srgbClr>
                </a:outerShdw>
              </a:effectLst>
              <a:latin typeface="Century Schoolbook" panose="02040604050505020304" pitchFamily="18" charset="0"/>
            </a:endParaRPr>
          </a:p>
        </p:txBody>
      </p:sp>
      <p:sp>
        <p:nvSpPr>
          <p:cNvPr id="6" name="Slide Number Placeholder 5">
            <a:extLst>
              <a:ext uri="{FF2B5EF4-FFF2-40B4-BE49-F238E27FC236}">
                <a16:creationId xmlns:a16="http://schemas.microsoft.com/office/drawing/2014/main" id="{09963143-11CF-A985-8864-9A0BA57E09FB}"/>
              </a:ext>
            </a:extLst>
          </p:cNvPr>
          <p:cNvSpPr>
            <a:spLocks noGrp="1"/>
          </p:cNvSpPr>
          <p:nvPr>
            <p:ph type="sldNum" sz="quarter" idx="12"/>
          </p:nvPr>
        </p:nvSpPr>
        <p:spPr>
          <a:xfrm>
            <a:off x="7010400" y="4869655"/>
            <a:ext cx="2133600" cy="273844"/>
          </a:xfrm>
        </p:spPr>
        <p:txBody>
          <a:bodyPr/>
          <a:lstStyle/>
          <a:p>
            <a:r>
              <a:rPr lang="en-US" dirty="0"/>
              <a:t>5</a:t>
            </a:r>
          </a:p>
        </p:txBody>
      </p:sp>
      <p:sp>
        <p:nvSpPr>
          <p:cNvPr id="8" name="Date Placeholder 7">
            <a:extLst>
              <a:ext uri="{FF2B5EF4-FFF2-40B4-BE49-F238E27FC236}">
                <a16:creationId xmlns:a16="http://schemas.microsoft.com/office/drawing/2014/main" id="{A215EDDE-9354-E59D-CC0B-95C3027302BF}"/>
              </a:ext>
            </a:extLst>
          </p:cNvPr>
          <p:cNvSpPr>
            <a:spLocks noGrp="1"/>
          </p:cNvSpPr>
          <p:nvPr>
            <p:ph type="dt" sz="half" idx="10"/>
          </p:nvPr>
        </p:nvSpPr>
        <p:spPr/>
        <p:txBody>
          <a:bodyPr/>
          <a:lstStyle/>
          <a:p>
            <a:r>
              <a:rPr lang="en-US" dirty="0"/>
              <a:t>26/04/2023</a:t>
            </a:r>
          </a:p>
        </p:txBody>
      </p:sp>
    </p:spTree>
    <p:extLst>
      <p:ext uri="{BB962C8B-B14F-4D97-AF65-F5344CB8AC3E}">
        <p14:creationId xmlns:p14="http://schemas.microsoft.com/office/powerpoint/2010/main" val="4015542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BE54ED-F161-3D68-16A2-5E18B480DD7A}"/>
              </a:ext>
            </a:extLst>
          </p:cNvPr>
          <p:cNvSpPr txBox="1"/>
          <p:nvPr/>
        </p:nvSpPr>
        <p:spPr>
          <a:xfrm>
            <a:off x="112541" y="1181687"/>
            <a:ext cx="5605976" cy="923330"/>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FFC000"/>
                </a:solidFill>
                <a:latin typeface="Century Schoolbook" panose="02040604050505020304" pitchFamily="18" charset="0"/>
              </a:rPr>
              <a:t>The image is showing the logistic function.</a:t>
            </a:r>
            <a:endParaRPr lang="en-IN" dirty="0">
              <a:solidFill>
                <a:srgbClr val="FFC000"/>
              </a:solidFill>
              <a:latin typeface="Century Schoolbook" panose="02040604050505020304" pitchFamily="18" charset="0"/>
            </a:endParaRPr>
          </a:p>
          <a:p>
            <a:pPr marL="285750" indent="-285750">
              <a:buFont typeface="Wingdings" panose="05000000000000000000" pitchFamily="2" charset="2"/>
              <a:buChar char="v"/>
            </a:pPr>
            <a:r>
              <a:rPr lang="en-US" dirty="0">
                <a:solidFill>
                  <a:srgbClr val="FFC000"/>
                </a:solidFill>
                <a:latin typeface="Century Schoolbook" panose="02040604050505020304" pitchFamily="18" charset="0"/>
              </a:rPr>
              <a:t>We know the equation of the straight line can be written as:</a:t>
            </a:r>
          </a:p>
        </p:txBody>
      </p:sp>
      <p:pic>
        <p:nvPicPr>
          <p:cNvPr id="5" name="Picture 4">
            <a:extLst>
              <a:ext uri="{FF2B5EF4-FFF2-40B4-BE49-F238E27FC236}">
                <a16:creationId xmlns:a16="http://schemas.microsoft.com/office/drawing/2014/main" id="{BA536AF8-6D25-419D-335C-E82DCCD26661}"/>
              </a:ext>
            </a:extLst>
          </p:cNvPr>
          <p:cNvPicPr>
            <a:picLocks noChangeAspect="1"/>
          </p:cNvPicPr>
          <p:nvPr/>
        </p:nvPicPr>
        <p:blipFill>
          <a:blip r:embed="rId2"/>
          <a:stretch>
            <a:fillRect/>
          </a:stretch>
        </p:blipFill>
        <p:spPr>
          <a:xfrm>
            <a:off x="5902642" y="1181686"/>
            <a:ext cx="3125245" cy="2103119"/>
          </a:xfrm>
          <a:prstGeom prst="rect">
            <a:avLst/>
          </a:prstGeom>
        </p:spPr>
      </p:pic>
      <p:pic>
        <p:nvPicPr>
          <p:cNvPr id="8" name="Picture 7">
            <a:extLst>
              <a:ext uri="{FF2B5EF4-FFF2-40B4-BE49-F238E27FC236}">
                <a16:creationId xmlns:a16="http://schemas.microsoft.com/office/drawing/2014/main" id="{55B030B4-B52C-9D49-43EE-789032492A1D}"/>
              </a:ext>
            </a:extLst>
          </p:cNvPr>
          <p:cNvPicPr>
            <a:picLocks noChangeAspect="1"/>
          </p:cNvPicPr>
          <p:nvPr/>
        </p:nvPicPr>
        <p:blipFill>
          <a:blip r:embed="rId3"/>
          <a:stretch>
            <a:fillRect/>
          </a:stretch>
        </p:blipFill>
        <p:spPr>
          <a:xfrm>
            <a:off x="1680114" y="2105017"/>
            <a:ext cx="3551228" cy="274344"/>
          </a:xfrm>
          <a:prstGeom prst="rect">
            <a:avLst/>
          </a:prstGeom>
        </p:spPr>
      </p:pic>
      <p:sp>
        <p:nvSpPr>
          <p:cNvPr id="9" name="TextBox 8">
            <a:extLst>
              <a:ext uri="{FF2B5EF4-FFF2-40B4-BE49-F238E27FC236}">
                <a16:creationId xmlns:a16="http://schemas.microsoft.com/office/drawing/2014/main" id="{1A2B099A-7DF6-02C8-35D1-AA6A2D8E588F}"/>
              </a:ext>
            </a:extLst>
          </p:cNvPr>
          <p:cNvSpPr txBox="1"/>
          <p:nvPr/>
        </p:nvSpPr>
        <p:spPr>
          <a:xfrm>
            <a:off x="175846" y="2518117"/>
            <a:ext cx="5542671" cy="923330"/>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FFC000"/>
                </a:solidFill>
                <a:latin typeface="Century Schoolbook" panose="02040604050505020304" pitchFamily="18" charset="0"/>
              </a:rPr>
              <a:t>In Logistic Regression y can be between 0 and 1 only, so for this let's divide the above equation by (1-y):</a:t>
            </a:r>
            <a:endParaRPr lang="en-IN" dirty="0">
              <a:solidFill>
                <a:srgbClr val="FFC000"/>
              </a:solidFill>
              <a:latin typeface="Century Schoolbook" panose="02040604050505020304" pitchFamily="18" charset="0"/>
            </a:endParaRPr>
          </a:p>
        </p:txBody>
      </p:sp>
      <p:pic>
        <p:nvPicPr>
          <p:cNvPr id="11" name="Picture 10">
            <a:extLst>
              <a:ext uri="{FF2B5EF4-FFF2-40B4-BE49-F238E27FC236}">
                <a16:creationId xmlns:a16="http://schemas.microsoft.com/office/drawing/2014/main" id="{D164BCB6-4EB2-129B-B5CD-CC90BCEEA278}"/>
              </a:ext>
            </a:extLst>
          </p:cNvPr>
          <p:cNvPicPr>
            <a:picLocks noChangeAspect="1"/>
          </p:cNvPicPr>
          <p:nvPr/>
        </p:nvPicPr>
        <p:blipFill>
          <a:blip r:embed="rId4"/>
          <a:stretch>
            <a:fillRect/>
          </a:stretch>
        </p:blipFill>
        <p:spPr>
          <a:xfrm>
            <a:off x="1524000" y="3387814"/>
            <a:ext cx="2552921" cy="381033"/>
          </a:xfrm>
          <a:prstGeom prst="rect">
            <a:avLst/>
          </a:prstGeom>
        </p:spPr>
      </p:pic>
      <p:sp>
        <p:nvSpPr>
          <p:cNvPr id="12" name="TextBox 11">
            <a:extLst>
              <a:ext uri="{FF2B5EF4-FFF2-40B4-BE49-F238E27FC236}">
                <a16:creationId xmlns:a16="http://schemas.microsoft.com/office/drawing/2014/main" id="{39229744-718B-AC4A-1F3D-5FECF80152B6}"/>
              </a:ext>
            </a:extLst>
          </p:cNvPr>
          <p:cNvSpPr txBox="1"/>
          <p:nvPr/>
        </p:nvSpPr>
        <p:spPr>
          <a:xfrm>
            <a:off x="288388" y="3868615"/>
            <a:ext cx="8739499"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FFC000"/>
                </a:solidFill>
                <a:latin typeface="Century Schoolbook" panose="02040604050505020304" pitchFamily="18" charset="0"/>
              </a:rPr>
              <a:t>But we need range between -[infinity] to +[infinity], then take logarithm of the equation it will become:</a:t>
            </a:r>
            <a:endParaRPr lang="en-IN" dirty="0">
              <a:solidFill>
                <a:srgbClr val="FFC000"/>
              </a:solidFill>
              <a:latin typeface="Century Schoolbook" panose="02040604050505020304" pitchFamily="18" charset="0"/>
            </a:endParaRPr>
          </a:p>
        </p:txBody>
      </p:sp>
      <p:pic>
        <p:nvPicPr>
          <p:cNvPr id="14" name="Picture 13">
            <a:extLst>
              <a:ext uri="{FF2B5EF4-FFF2-40B4-BE49-F238E27FC236}">
                <a16:creationId xmlns:a16="http://schemas.microsoft.com/office/drawing/2014/main" id="{2AF73EAB-771E-FA7D-5B75-2AB3C97E3A59}"/>
              </a:ext>
            </a:extLst>
          </p:cNvPr>
          <p:cNvPicPr>
            <a:picLocks noChangeAspect="1"/>
          </p:cNvPicPr>
          <p:nvPr/>
        </p:nvPicPr>
        <p:blipFill>
          <a:blip r:embed="rId5"/>
          <a:stretch>
            <a:fillRect/>
          </a:stretch>
        </p:blipFill>
        <p:spPr>
          <a:xfrm>
            <a:off x="3629008" y="4462187"/>
            <a:ext cx="3756986" cy="441998"/>
          </a:xfrm>
          <a:prstGeom prst="rect">
            <a:avLst/>
          </a:prstGeom>
        </p:spPr>
      </p:pic>
      <p:sp>
        <p:nvSpPr>
          <p:cNvPr id="15" name="Rectangle 14">
            <a:extLst>
              <a:ext uri="{FF2B5EF4-FFF2-40B4-BE49-F238E27FC236}">
                <a16:creationId xmlns:a16="http://schemas.microsoft.com/office/drawing/2014/main" id="{6FC01762-EA7F-AF5C-65A2-2058A131EFDE}"/>
              </a:ext>
            </a:extLst>
          </p:cNvPr>
          <p:cNvSpPr/>
          <p:nvPr/>
        </p:nvSpPr>
        <p:spPr>
          <a:xfrm>
            <a:off x="0" y="579953"/>
            <a:ext cx="4328622" cy="707886"/>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Logistic Regression:</a:t>
            </a:r>
          </a:p>
        </p:txBody>
      </p:sp>
      <p:sp>
        <p:nvSpPr>
          <p:cNvPr id="4" name="Slide Number Placeholder 3">
            <a:extLst>
              <a:ext uri="{FF2B5EF4-FFF2-40B4-BE49-F238E27FC236}">
                <a16:creationId xmlns:a16="http://schemas.microsoft.com/office/drawing/2014/main" id="{3E44351E-5EBA-B1FF-8B24-B303F521E7EC}"/>
              </a:ext>
            </a:extLst>
          </p:cNvPr>
          <p:cNvSpPr>
            <a:spLocks noGrp="1"/>
          </p:cNvSpPr>
          <p:nvPr>
            <p:ph type="sldNum" sz="quarter" idx="12"/>
          </p:nvPr>
        </p:nvSpPr>
        <p:spPr>
          <a:xfrm>
            <a:off x="7010400" y="4869656"/>
            <a:ext cx="2133600" cy="273844"/>
          </a:xfrm>
        </p:spPr>
        <p:txBody>
          <a:bodyPr/>
          <a:lstStyle/>
          <a:p>
            <a:r>
              <a:rPr lang="en-US" dirty="0"/>
              <a:t>6</a:t>
            </a:r>
          </a:p>
        </p:txBody>
      </p:sp>
      <p:sp>
        <p:nvSpPr>
          <p:cNvPr id="6" name="Date Placeholder 5">
            <a:extLst>
              <a:ext uri="{FF2B5EF4-FFF2-40B4-BE49-F238E27FC236}">
                <a16:creationId xmlns:a16="http://schemas.microsoft.com/office/drawing/2014/main" id="{93917E94-5301-63FD-234D-F3FBFF309DF9}"/>
              </a:ext>
            </a:extLst>
          </p:cNvPr>
          <p:cNvSpPr>
            <a:spLocks noGrp="1"/>
          </p:cNvSpPr>
          <p:nvPr>
            <p:ph type="dt" sz="half" idx="10"/>
          </p:nvPr>
        </p:nvSpPr>
        <p:spPr/>
        <p:txBody>
          <a:bodyPr/>
          <a:lstStyle/>
          <a:p>
            <a:r>
              <a:rPr lang="en-US" dirty="0"/>
              <a:t>26/04/2023</a:t>
            </a:r>
          </a:p>
        </p:txBody>
      </p:sp>
    </p:spTree>
    <p:extLst>
      <p:ext uri="{BB962C8B-B14F-4D97-AF65-F5344CB8AC3E}">
        <p14:creationId xmlns:p14="http://schemas.microsoft.com/office/powerpoint/2010/main" val="2006851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D7FF4C-236F-185D-4422-2B8BE1336251}"/>
              </a:ext>
            </a:extLst>
          </p:cNvPr>
          <p:cNvSpPr/>
          <p:nvPr/>
        </p:nvSpPr>
        <p:spPr>
          <a:xfrm>
            <a:off x="-106950" y="663714"/>
            <a:ext cx="4078297" cy="707886"/>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RANDOM FOREST:</a:t>
            </a:r>
          </a:p>
        </p:txBody>
      </p:sp>
      <p:sp>
        <p:nvSpPr>
          <p:cNvPr id="7" name="TextBox 6">
            <a:extLst>
              <a:ext uri="{FF2B5EF4-FFF2-40B4-BE49-F238E27FC236}">
                <a16:creationId xmlns:a16="http://schemas.microsoft.com/office/drawing/2014/main" id="{4011E93A-6CE0-5EF6-6DBD-0D9DB2CEB0CE}"/>
              </a:ext>
            </a:extLst>
          </p:cNvPr>
          <p:cNvSpPr txBox="1"/>
          <p:nvPr/>
        </p:nvSpPr>
        <p:spPr>
          <a:xfrm>
            <a:off x="198612" y="2153363"/>
            <a:ext cx="4989773" cy="21852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solidFill>
                  <a:srgbClr val="FFC000"/>
                </a:solidFill>
                <a:effectLst>
                  <a:outerShdw blurRad="38100" dist="38100" dir="2700000" algn="tl">
                    <a:srgbClr val="000000">
                      <a:alpha val="43137"/>
                    </a:srgbClr>
                  </a:outerShdw>
                </a:effectLst>
                <a:latin typeface="Century Schoolbook" panose="02040604050505020304" pitchFamily="18" charset="0"/>
              </a:rPr>
              <a:t>Instead of relying on one decision tree, the random forest takes the prediction from each tree and based on the majority votes of predictions, and it predicts the final output.</a:t>
            </a:r>
          </a:p>
          <a:p>
            <a:pPr marL="285750" indent="-285750" algn="just">
              <a:buFont typeface="Wingdings" panose="05000000000000000000" pitchFamily="2" charset="2"/>
              <a:buChar char="v"/>
            </a:pPr>
            <a:endParaRPr lang="en-US" sz="1000" dirty="0">
              <a:solidFill>
                <a:srgbClr val="FFC000"/>
              </a:solidFill>
              <a:effectLst>
                <a:outerShdw blurRad="38100" dist="38100" dir="2700000" algn="tl">
                  <a:srgbClr val="000000">
                    <a:alpha val="43137"/>
                  </a:srgbClr>
                </a:outerShdw>
              </a:effectLst>
              <a:latin typeface="Century Schoolbook" panose="02040604050505020304" pitchFamily="18" charset="0"/>
            </a:endParaRPr>
          </a:p>
          <a:p>
            <a:pPr marL="285750" indent="-285750" algn="just">
              <a:buFont typeface="Wingdings" panose="05000000000000000000" pitchFamily="2" charset="2"/>
              <a:buChar char="v"/>
            </a:pPr>
            <a:r>
              <a:rPr lang="en-US" dirty="0">
                <a:solidFill>
                  <a:srgbClr val="FFC000"/>
                </a:solidFill>
                <a:effectLst>
                  <a:outerShdw blurRad="38100" dist="38100" dir="2700000" algn="tl">
                    <a:srgbClr val="000000">
                      <a:alpha val="43137"/>
                    </a:srgbClr>
                  </a:outerShdw>
                </a:effectLst>
                <a:latin typeface="Century Schoolbook" panose="02040604050505020304" pitchFamily="18" charset="0"/>
              </a:rPr>
              <a:t>The diagram explains the working of the Random Forest algorithm.</a:t>
            </a:r>
          </a:p>
        </p:txBody>
      </p:sp>
      <p:pic>
        <p:nvPicPr>
          <p:cNvPr id="5" name="Picture 4">
            <a:extLst>
              <a:ext uri="{FF2B5EF4-FFF2-40B4-BE49-F238E27FC236}">
                <a16:creationId xmlns:a16="http://schemas.microsoft.com/office/drawing/2014/main" id="{FB418587-DB55-2B6E-38DB-02DC3113ABF7}"/>
              </a:ext>
            </a:extLst>
          </p:cNvPr>
          <p:cNvPicPr>
            <a:picLocks noChangeAspect="1"/>
          </p:cNvPicPr>
          <p:nvPr/>
        </p:nvPicPr>
        <p:blipFill>
          <a:blip r:embed="rId2"/>
          <a:stretch>
            <a:fillRect/>
          </a:stretch>
        </p:blipFill>
        <p:spPr>
          <a:xfrm>
            <a:off x="5188385" y="2153363"/>
            <a:ext cx="3850106" cy="2621349"/>
          </a:xfrm>
          <a:prstGeom prst="rect">
            <a:avLst/>
          </a:prstGeom>
        </p:spPr>
      </p:pic>
      <p:sp>
        <p:nvSpPr>
          <p:cNvPr id="9" name="TextBox 8">
            <a:extLst>
              <a:ext uri="{FF2B5EF4-FFF2-40B4-BE49-F238E27FC236}">
                <a16:creationId xmlns:a16="http://schemas.microsoft.com/office/drawing/2014/main" id="{D26FBCFC-C964-558C-8B35-12B7782DA3E1}"/>
              </a:ext>
            </a:extLst>
          </p:cNvPr>
          <p:cNvSpPr txBox="1"/>
          <p:nvPr/>
        </p:nvSpPr>
        <p:spPr>
          <a:xfrm>
            <a:off x="267285" y="1230033"/>
            <a:ext cx="8771205" cy="923330"/>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FFC000"/>
                </a:solidFill>
                <a:latin typeface="Century Schoolbook" panose="02040604050505020304" pitchFamily="18" charset="0"/>
              </a:rPr>
              <a:t>Random Forest is a classifier that contains a number of decision trees on various subsets of the given dataset and takes the average to improve the predictive accuracy of that dataset.</a:t>
            </a:r>
          </a:p>
        </p:txBody>
      </p:sp>
      <p:sp>
        <p:nvSpPr>
          <p:cNvPr id="4" name="Slide Number Placeholder 3">
            <a:extLst>
              <a:ext uri="{FF2B5EF4-FFF2-40B4-BE49-F238E27FC236}">
                <a16:creationId xmlns:a16="http://schemas.microsoft.com/office/drawing/2014/main" id="{10E462B9-DFD9-1146-40B8-EFFFBD167DAF}"/>
              </a:ext>
            </a:extLst>
          </p:cNvPr>
          <p:cNvSpPr>
            <a:spLocks noGrp="1"/>
          </p:cNvSpPr>
          <p:nvPr>
            <p:ph type="sldNum" sz="quarter" idx="12"/>
          </p:nvPr>
        </p:nvSpPr>
        <p:spPr>
          <a:xfrm>
            <a:off x="7010400" y="4869656"/>
            <a:ext cx="2133600" cy="273844"/>
          </a:xfrm>
        </p:spPr>
        <p:txBody>
          <a:bodyPr/>
          <a:lstStyle/>
          <a:p>
            <a:r>
              <a:rPr lang="en-US" dirty="0"/>
              <a:t>7</a:t>
            </a:r>
          </a:p>
        </p:txBody>
      </p:sp>
      <p:sp>
        <p:nvSpPr>
          <p:cNvPr id="8" name="Date Placeholder 7">
            <a:extLst>
              <a:ext uri="{FF2B5EF4-FFF2-40B4-BE49-F238E27FC236}">
                <a16:creationId xmlns:a16="http://schemas.microsoft.com/office/drawing/2014/main" id="{2E392DA6-502F-B507-2794-3771F605D537}"/>
              </a:ext>
            </a:extLst>
          </p:cNvPr>
          <p:cNvSpPr>
            <a:spLocks noGrp="1"/>
          </p:cNvSpPr>
          <p:nvPr>
            <p:ph type="dt" sz="half" idx="10"/>
          </p:nvPr>
        </p:nvSpPr>
        <p:spPr/>
        <p:txBody>
          <a:bodyPr/>
          <a:lstStyle/>
          <a:p>
            <a:r>
              <a:rPr lang="en-US" dirty="0"/>
              <a:t>26/04/2023</a:t>
            </a:r>
          </a:p>
        </p:txBody>
      </p:sp>
    </p:spTree>
    <p:extLst>
      <p:ext uri="{BB962C8B-B14F-4D97-AF65-F5344CB8AC3E}">
        <p14:creationId xmlns:p14="http://schemas.microsoft.com/office/powerpoint/2010/main" val="3038041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1462</Words>
  <Application>Microsoft Office PowerPoint</Application>
  <PresentationFormat>On-screen Show (16:9)</PresentationFormat>
  <Paragraphs>220</Paragraphs>
  <Slides>28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Algerian</vt:lpstr>
      <vt:lpstr>Arial</vt:lpstr>
      <vt:lpstr>Calibri</vt:lpstr>
      <vt:lpstr>Century Schoolbook</vt:lpstr>
      <vt:lpstr>Courier New</vt:lpstr>
      <vt:lpstr>Trebuchet MS</vt:lpstr>
      <vt:lpstr>Wingdings</vt:lpstr>
      <vt:lpstr>Office Theme</vt:lpstr>
      <vt:lpstr>Credit Card Fraud  Detection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2023-12-08T13:38:45Z</dcterms:modified>
</cp:coreProperties>
</file>