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6" r:id="rId6"/>
    <p:sldId id="264" r:id="rId7"/>
    <p:sldId id="284" r:id="rId8"/>
    <p:sldId id="262" r:id="rId9"/>
    <p:sldId id="268" r:id="rId10"/>
    <p:sldId id="286" r:id="rId11"/>
    <p:sldId id="287" r:id="rId12"/>
    <p:sldId id="285" r:id="rId13"/>
    <p:sldId id="263" r:id="rId14"/>
    <p:sldId id="277" r:id="rId15"/>
    <p:sldId id="283" r:id="rId16"/>
    <p:sldId id="288" r:id="rId17"/>
    <p:sldId id="282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远哲" initials="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BA0"/>
    <a:srgbClr val="4277CE"/>
    <a:srgbClr val="27408F"/>
    <a:srgbClr val="36DEA6"/>
    <a:srgbClr val="07F356"/>
    <a:srgbClr val="FF0066"/>
    <a:srgbClr val="07F757"/>
    <a:srgbClr val="5A2781"/>
    <a:srgbClr val="49D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7T14:51:50.25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2587" y="672895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6F7BCEFD-33B2-4F9C-899B-A2D875787D80}" type="datetimeFigureOut">
              <a:rPr lang="zh-CN" altLang="en-US" smtClean="0"/>
              <a:t>2023/8/21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FBD3808A-D05D-4561-A037-6216794B4F0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任意多边形 42"/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任意多边形 42"/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75811" y="572245"/>
            <a:ext cx="6240379" cy="5713511"/>
            <a:chOff x="3545313" y="1039348"/>
            <a:chExt cx="4908876" cy="4494425"/>
          </a:xfrm>
        </p:grpSpPr>
        <p:sp>
          <p:nvSpPr>
            <p:cNvPr id="24" name="任意多边形 42"/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42"/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任意多边形 42"/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/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/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069854" y="1894353"/>
            <a:ext cx="834147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学生成绩管理系统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153521" y="3142358"/>
            <a:ext cx="598529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开题答辩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3957530" y="3899067"/>
            <a:ext cx="4208833" cy="1080098"/>
          </a:xfrm>
          <a:prstGeom prst="roundRect">
            <a:avLst>
              <a:gd name="adj" fmla="val 5000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项目团队：远博团队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团队成员：周毅恒，周远哲，徐诗博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汇报人：周远哲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制作人：徐诗博 周远哲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资料收集：周毅恒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5379699" cy="996017"/>
            <a:chOff x="259101" y="339724"/>
            <a:chExt cx="5379699" cy="996017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681" y="381634"/>
              <a:ext cx="467611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spc="3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Visual Studio简介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584953" y="1334769"/>
            <a:ext cx="5530348" cy="521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spc="3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Visual Studio</a:t>
            </a:r>
            <a:endParaRPr lang="en-US" altLang="zh-CN" sz="3200" b="1" kern="0" spc="3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   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支持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.NET </a:t>
            </a:r>
            <a:r>
              <a:rPr kumimoji="0" lang="en-US" altLang="zh-CN" sz="1600" i="0" u="none" strike="noStrike" kern="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Framwork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的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C#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应用程序编写，可以利用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WPF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高效编写图形化应用程序。 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WPF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Windows Presentation Foundation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）是微软推出的基于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Windows 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的用户界面框架，属于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.NET Framework 3.0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的一部分。用户可以使用 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.NET 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编程语言（如 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C# 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或 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Visual Basic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）来完成实例化类、设置属性、调用方法以及处理事件等操作。它提供了统一的编程模型、语言和框架，真正做到了分离界面设计人员与开发人员的工作；同时它提供了全新的多媒体交互用户图形界面，从而简单直观地创建客户端应用程序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2674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35856"/>
              <a:ext cx="457200" cy="457200"/>
              <a:chOff x="1231361" y="1002883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02883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174333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13197433" name="图片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3805" y="2306955"/>
            <a:ext cx="3738245" cy="281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292579" cy="607595"/>
            <a:chOff x="259101" y="339724"/>
            <a:chExt cx="4292579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35891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 err="1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MySql</a:t>
              </a: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数据库简介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744212" y="1480143"/>
            <a:ext cx="5296668" cy="406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MySQL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是一个对个人免费小巧且简单高效的数据库系统，与一些更大系统的设置和管理相比，其复杂程度较低，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完全网络化，高度可移植，其数据库可在因特网上的任何地方共享访问，而且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还能进行访问控制，可以控制哪些人不能看到您的数据。并且据开发者称，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可能是目前能得到的最快的数据库。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3565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68829"/>
              <a:ext cx="457200" cy="457200"/>
              <a:chOff x="1231361" y="1035856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35856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207306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02A2F2EB-F96A-5619-6433-86535BBC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239" y="2751767"/>
            <a:ext cx="2487903" cy="1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4177" y="3014026"/>
            <a:ext cx="5828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>
              <a:defRPr/>
            </a:pPr>
            <a:r>
              <a:rPr lang="zh-CN" altLang="en-US" noProof="0" dirty="0">
                <a:ln w="0">
                  <a:noFill/>
                </a:ln>
                <a:effectLst/>
                <a:uLnTx/>
                <a:uFillTx/>
                <a:sym typeface="+mn-lt"/>
              </a:rPr>
              <a:t>项目进度管理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3607046" cy="607595"/>
            <a:chOff x="259101" y="339724"/>
            <a:chExt cx="3607046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90362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项目进度管理</a:t>
              </a:r>
            </a:p>
          </p:txBody>
        </p:sp>
      </p:grp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3357880" y="1412240"/>
            <a:ext cx="6802120" cy="2016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>
              <a:defRPr/>
            </a:pPr>
            <a:endParaRPr lang="zh-CN" altLang="en-US" sz="2400" noProof="0" dirty="0">
              <a:ln w="0">
                <a:noFill/>
              </a:ln>
              <a:effectLst/>
              <a:uLnTx/>
              <a:uFillTx/>
              <a:sym typeface="+mn-lt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20AB90E-A4B6-CFA5-30D4-8DFCCE06F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24057"/>
              </p:ext>
            </p:extLst>
          </p:nvPr>
        </p:nvGraphicFramePr>
        <p:xfrm>
          <a:off x="2032000" y="1669576"/>
          <a:ext cx="8461405" cy="387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686">
                  <a:extLst>
                    <a:ext uri="{9D8B030D-6E8A-4147-A177-3AD203B41FA5}">
                      <a16:colId xmlns:a16="http://schemas.microsoft.com/office/drawing/2014/main" val="1628525552"/>
                    </a:ext>
                  </a:extLst>
                </a:gridCol>
                <a:gridCol w="6944719">
                  <a:extLst>
                    <a:ext uri="{9D8B030D-6E8A-4147-A177-3AD203B41FA5}">
                      <a16:colId xmlns:a16="http://schemas.microsoft.com/office/drawing/2014/main" val="4258210383"/>
                    </a:ext>
                  </a:extLst>
                </a:gridCol>
              </a:tblGrid>
              <a:tr h="430996"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项目进度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08762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8.14-8.17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准备阶段：熟悉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VS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开发环境、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C#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语言；学习项目管理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（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All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34222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8.17-8.19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讨论项目的具体实施方案，准备开题答辩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（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All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8454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开题答辩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（周远哲）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5060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8.19-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8.20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数据库的基本操作（增删改查）实现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（徐诗博）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63113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8.19-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桌面软件的图形界面设计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（周毅恒）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01316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软件的调试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（周远哲）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3118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8.24-8.27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软件拓展功能开发（联网功能，图形界面美化，其他功能）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（待定）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6019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结题答辩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+mn-lt"/>
                        </a:rPr>
                        <a:t>（周远哲）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6992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05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5096" y="2914437"/>
            <a:ext cx="582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/>
            <a:r>
              <a:rPr lang="zh-CN" altLang="en-US" dirty="0">
                <a:solidFill>
                  <a:prstClr val="white"/>
                </a:solidFill>
                <a:sym typeface="+mn-lt"/>
              </a:rPr>
              <a:t>产品未来扩展</a:t>
            </a: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384018" cy="607595"/>
            <a:chOff x="259101" y="339724"/>
            <a:chExt cx="4384018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6" y="381911"/>
              <a:ext cx="3680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产品未来扩展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62526" y="2339140"/>
            <a:ext cx="475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用户界面不够完善。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数据目前只能在本地储存，在本地管理。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功能比较基础。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78119" y="2339140"/>
            <a:ext cx="5051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更细致地学习</a:t>
            </a:r>
            <a:r>
              <a:rPr lang="en-US" altLang="zh-CN" dirty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设计方法。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将数据库建立在云服务器上，从而能通过互联网连接到该数据管理系统。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进一步完善产品功能，如引入分析工具等。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2526" y="1679974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当前预期产品的局限性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6366" y="1679973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未来扩展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r" isInverted="1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任意多边形 42"/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任意多边形 42"/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75810" y="572244"/>
            <a:ext cx="6240379" cy="5713511"/>
            <a:chOff x="3545313" y="1039348"/>
            <a:chExt cx="4908876" cy="4494425"/>
          </a:xfrm>
        </p:grpSpPr>
        <p:sp>
          <p:nvSpPr>
            <p:cNvPr id="24" name="任意多边形 42"/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任意多边形 42"/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任意多边形 42"/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/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/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012321" y="2535280"/>
            <a:ext cx="64321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800" b="1" spc="600" dirty="0">
                <a:solidFill>
                  <a:prstClr val="white"/>
                </a:solidFill>
                <a:cs typeface="+mn-ea"/>
                <a:sym typeface="+mn-lt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42"/>
          <p:cNvSpPr/>
          <p:nvPr/>
        </p:nvSpPr>
        <p:spPr>
          <a:xfrm rot="1304353">
            <a:off x="10677854" y="5396160"/>
            <a:ext cx="923567" cy="51752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C000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任意多边形 42"/>
          <p:cNvSpPr/>
          <p:nvPr/>
        </p:nvSpPr>
        <p:spPr>
          <a:xfrm rot="5400000">
            <a:off x="1977442" y="4300188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10748210" y="288625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flipV="1">
            <a:off x="513347" y="5758984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5327" y="459950"/>
            <a:ext cx="3877989" cy="3550575"/>
            <a:chOff x="505327" y="459950"/>
            <a:chExt cx="3877989" cy="3550575"/>
          </a:xfrm>
        </p:grpSpPr>
        <p:grpSp>
          <p:nvGrpSpPr>
            <p:cNvPr id="2" name="组合 1"/>
            <p:cNvGrpSpPr/>
            <p:nvPr/>
          </p:nvGrpSpPr>
          <p:grpSpPr>
            <a:xfrm flipH="1">
              <a:off x="505327" y="459950"/>
              <a:ext cx="3877989" cy="3550575"/>
              <a:chOff x="2975811" y="572244"/>
              <a:chExt cx="6240379" cy="5713511"/>
            </a:xfrm>
          </p:grpSpPr>
          <p:sp>
            <p:nvSpPr>
              <p:cNvPr id="21" name="任意多边形 42"/>
              <p:cNvSpPr/>
              <p:nvPr/>
            </p:nvSpPr>
            <p:spPr>
              <a:xfrm rot="5400000">
                <a:off x="3867269" y="936835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任意多边形 42"/>
              <p:cNvSpPr/>
              <p:nvPr/>
            </p:nvSpPr>
            <p:spPr>
              <a:xfrm rot="5400000">
                <a:off x="2649125" y="1377004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71204" y="1741082"/>
              <a:ext cx="3384676" cy="1015663"/>
              <a:chOff x="5119611" y="682303"/>
              <a:chExt cx="3384676" cy="1015663"/>
            </a:xfrm>
          </p:grpSpPr>
          <p:sp>
            <p:nvSpPr>
              <p:cNvPr id="38" name="TextBox 19"/>
              <p:cNvSpPr txBox="1"/>
              <p:nvPr/>
            </p:nvSpPr>
            <p:spPr>
              <a:xfrm>
                <a:off x="5119611" y="682303"/>
                <a:ext cx="1952779" cy="10156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6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 录</a:t>
                </a:r>
                <a:endParaRPr lang="en-US" altLang="zh-CN" sz="6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928215" y="1146084"/>
                <a:ext cx="1576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  <a:endParaRPr lang="en-US" altLang="zh-CN" sz="4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319135" y="1029588"/>
            <a:ext cx="5345284" cy="806087"/>
            <a:chOff x="6395301" y="1223659"/>
            <a:chExt cx="4174688" cy="1254950"/>
          </a:xfrm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7367419" y="1280711"/>
              <a:ext cx="3202570" cy="119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功能介绍与用户需求分析</a:t>
              </a: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unction description &amp; value analysis 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395301" y="1223659"/>
              <a:ext cx="835967" cy="831412"/>
              <a:chOff x="6395301" y="1204962"/>
              <a:chExt cx="835967" cy="831412"/>
            </a:xfrm>
          </p:grpSpPr>
          <p:sp>
            <p:nvSpPr>
              <p:cNvPr id="4" name="椭圆 3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6395301" y="1204962"/>
                <a:ext cx="8359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6231505" y="1859911"/>
            <a:ext cx="4908132" cy="813365"/>
            <a:chOff x="6389019" y="1210629"/>
            <a:chExt cx="3669380" cy="1266282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7367420" y="1280710"/>
              <a:ext cx="2690979" cy="119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功能的实现原理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Project orgnization &amp; theory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389019" y="1210629"/>
              <a:ext cx="835967" cy="844442"/>
              <a:chOff x="6389019" y="1191932"/>
              <a:chExt cx="835967" cy="844442"/>
            </a:xfrm>
          </p:grpSpPr>
          <p:sp>
            <p:nvSpPr>
              <p:cNvPr id="52" name="椭圆 51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389019" y="1191932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6271326" y="2721572"/>
            <a:ext cx="4881901" cy="830336"/>
            <a:chOff x="6408630" y="1185907"/>
            <a:chExt cx="3649769" cy="1292704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具体的技术应用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Concrete S</a:t>
              </a: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olution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408630" y="1185907"/>
              <a:ext cx="835967" cy="869164"/>
              <a:chOff x="6408630" y="1167210"/>
              <a:chExt cx="835967" cy="869164"/>
            </a:xfrm>
          </p:grpSpPr>
          <p:sp>
            <p:nvSpPr>
              <p:cNvPr id="57" name="椭圆 56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408630" y="1167210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6247421" y="3699544"/>
            <a:ext cx="4899476" cy="811048"/>
            <a:chOff x="6395490" y="1214236"/>
            <a:chExt cx="3662909" cy="1262677"/>
          </a:xfrm>
        </p:grpSpPr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6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项目进度管理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Project Progress Scales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395490" y="1214236"/>
              <a:ext cx="835967" cy="840835"/>
              <a:chOff x="6395490" y="1195539"/>
              <a:chExt cx="835967" cy="840835"/>
            </a:xfrm>
          </p:grpSpPr>
          <p:sp>
            <p:nvSpPr>
              <p:cNvPr id="62" name="椭圆 61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395490" y="1195539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6220621" y="4629858"/>
            <a:ext cx="4788755" cy="781409"/>
            <a:chOff x="6376631" y="1209012"/>
            <a:chExt cx="3740037" cy="1216532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7425689" y="1227644"/>
              <a:ext cx="2690979" cy="119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产品未来扩展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Function expansion in future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376631" y="1209012"/>
              <a:ext cx="835967" cy="910403"/>
              <a:chOff x="6376631" y="1190315"/>
              <a:chExt cx="835967" cy="910403"/>
            </a:xfrm>
          </p:grpSpPr>
          <p:sp>
            <p:nvSpPr>
              <p:cNvPr id="36" name="椭圆 35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376631" y="1190315"/>
                <a:ext cx="835967" cy="91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05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PART/</a:t>
                </a:r>
                <a:r>
                  <a:rPr lang="en-US" altLang="zh-CN" sz="7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6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14178" y="2644169"/>
            <a:ext cx="700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功能介绍</a:t>
            </a:r>
            <a:endParaRPr lang="en-US" altLang="zh-CN" sz="4800" b="1" noProof="0" dirty="0">
              <a:ln w="0"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4800" b="1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与用户需求分析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5"/>
          <p:cNvSpPr/>
          <p:nvPr/>
        </p:nvSpPr>
        <p:spPr>
          <a:xfrm flipH="1">
            <a:off x="4858725" y="1232242"/>
            <a:ext cx="4326342" cy="4769962"/>
          </a:xfrm>
          <a:prstGeom prst="roundRect">
            <a:avLst>
              <a:gd name="adj" fmla="val 727"/>
            </a:avLst>
          </a:prstGeom>
          <a:solidFill>
            <a:schemeClr val="bg1"/>
          </a:solidFill>
          <a:ln>
            <a:noFill/>
          </a:ln>
          <a:effectLst>
            <a:outerShdw blurRad="1270000" dist="1092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5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12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498C1E-F5DD-1B25-2E1C-693271B2A7F4}"/>
              </a:ext>
            </a:extLst>
          </p:cNvPr>
          <p:cNvSpPr/>
          <p:nvPr/>
        </p:nvSpPr>
        <p:spPr>
          <a:xfrm>
            <a:off x="-590308" y="1140106"/>
            <a:ext cx="5519872" cy="53781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9101" y="339724"/>
            <a:ext cx="3334331" cy="607595"/>
            <a:chOff x="259101" y="339724"/>
            <a:chExt cx="3334331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6309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主要功能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68665" y="1551869"/>
            <a:ext cx="3788787" cy="4130707"/>
            <a:chOff x="8793428" y="2187767"/>
            <a:chExt cx="2511455" cy="4130707"/>
          </a:xfrm>
        </p:grpSpPr>
        <p:sp>
          <p:nvSpPr>
            <p:cNvPr id="15" name="TextBox 34"/>
            <p:cNvSpPr txBox="1"/>
            <p:nvPr/>
          </p:nvSpPr>
          <p:spPr>
            <a:xfrm>
              <a:off x="8793428" y="2951077"/>
              <a:ext cx="2511455" cy="3367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这个项目旨在开发一款供师生使用的成绩管理桌面软件。</a:t>
              </a:r>
              <a:endPara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该软件有老师和学生两种使用模式。老师能够方便地管理成绩数据，实现增，删，改，查功能；学生只有查看成绩的权限。</a:t>
              </a:r>
              <a:endPara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同时系统将记录每一次修改查看记录，避免潜在的恶意操作。</a:t>
              </a: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9113155" y="2187767"/>
              <a:ext cx="1872000" cy="609170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>
                <a:buSzPct val="25000"/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主要功能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196194" y="0"/>
            <a:ext cx="2995806" cy="6858000"/>
            <a:chOff x="8551514" y="117746"/>
            <a:chExt cx="3770488" cy="6858000"/>
          </a:xfrm>
        </p:grpSpPr>
        <p:sp>
          <p:nvSpPr>
            <p:cNvPr id="18" name="Rectangle: Rounded Corners 15"/>
            <p:cNvSpPr/>
            <p:nvPr/>
          </p:nvSpPr>
          <p:spPr>
            <a:xfrm flipH="1">
              <a:off x="8551514" y="117746"/>
              <a:ext cx="3770488" cy="6858000"/>
            </a:xfrm>
            <a:prstGeom prst="roundRect">
              <a:avLst>
                <a:gd name="adj" fmla="val 727"/>
              </a:avLst>
            </a:prstGeom>
            <a:solidFill>
              <a:srgbClr val="4277CE"/>
            </a:solidFill>
            <a:ln>
              <a:noFill/>
            </a:ln>
            <a:effectLst>
              <a:outerShdw blurRad="1270000" dist="1092200" dir="8100000" sx="90000" sy="9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857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12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34"/>
            <p:cNvSpPr txBox="1"/>
            <p:nvPr/>
          </p:nvSpPr>
          <p:spPr>
            <a:xfrm>
              <a:off x="8837986" y="2487197"/>
              <a:ext cx="3085830" cy="2530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000" b="1" kern="0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老师</a:t>
              </a: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希望提高管理成绩的效率，同时保证学生查看成绩时不会影响数据。</a:t>
              </a: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000" b="1" kern="0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学生</a:t>
              </a: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也希望更方便的查看自己的成绩。</a:t>
              </a:r>
              <a:endParaRPr lang="en-US" altLang="zh-CN" sz="1600" kern="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（潜在用户：</a:t>
              </a:r>
              <a:r>
                <a:rPr lang="zh-CN" altLang="en-US" sz="2000" b="1" kern="0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学校</a:t>
              </a:r>
              <a:r>
                <a:rPr lang="zh-CN" altLang="en-US" kern="0" dirty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en-US" altLang="zh-CN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9152469" y="1756652"/>
              <a:ext cx="2441262" cy="543639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>
                <a:buSzPct val="25000"/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用户需求分析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490AA-9933-DA6A-40CF-1867A2C11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t="15452" r="42663"/>
          <a:stretch/>
        </p:blipFill>
        <p:spPr bwMode="auto">
          <a:xfrm>
            <a:off x="0" y="1833692"/>
            <a:ext cx="4452079" cy="37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2226" y="2932357"/>
            <a:ext cx="5038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noProof="0" dirty="0">
                <a:ln w="0">
                  <a:noFill/>
                </a:ln>
                <a:effectLst/>
                <a:uLnTx/>
                <a:uFillTx/>
                <a:sym typeface="+mn-lt"/>
              </a:rPr>
              <a:t>功能的实现原理</a:t>
            </a:r>
            <a:endParaRPr kumimoji="0" lang="en-US" altLang="zh-CN" b="1" i="0" u="none" strike="noStrike" kern="1200" cap="none" spc="0" normalizeH="0" baseline="0" noProof="0" dirty="0">
              <a:ln w="0"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962527" y="1216758"/>
            <a:ext cx="10214459" cy="4602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4961952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实现原理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871" y="650438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http://www.1ppt.com/hangye/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4986559" y="2844790"/>
            <a:ext cx="1427226" cy="11415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主程序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CE08AE-920D-A05E-F085-563A5A2E7390}"/>
              </a:ext>
            </a:extLst>
          </p:cNvPr>
          <p:cNvGrpSpPr/>
          <p:nvPr/>
        </p:nvGrpSpPr>
        <p:grpSpPr>
          <a:xfrm>
            <a:off x="1043256" y="2204916"/>
            <a:ext cx="2303162" cy="2626163"/>
            <a:chOff x="1775534" y="1669002"/>
            <a:chExt cx="2974970" cy="3027285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691AFBF3-55CA-BF09-8F18-4EF877B6CC46}"/>
                </a:ext>
              </a:extLst>
            </p:cNvPr>
            <p:cNvSpPr/>
            <p:nvPr/>
          </p:nvSpPr>
          <p:spPr>
            <a:xfrm>
              <a:off x="1775534" y="1669002"/>
              <a:ext cx="2974970" cy="302728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32185" y="2153981"/>
              <a:ext cx="2261667" cy="2057326"/>
            </a:xfrm>
            <a:prstGeom prst="rect">
              <a:avLst/>
            </a:pr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学生信息</a:t>
              </a:r>
              <a:endParaRPr lang="en-US" altLang="zh-CN" sz="2400" b="1" dirty="0"/>
            </a:p>
            <a:p>
              <a:pPr algn="ctr"/>
              <a:endParaRPr lang="en-US" altLang="zh-CN" sz="1600" dirty="0"/>
            </a:p>
            <a:p>
              <a:pPr algn="ctr"/>
              <a:r>
                <a:rPr lang="zh-CN" altLang="en-US" sz="1600" dirty="0"/>
                <a:t>（姓名，学号，   各科成绩）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063E248-EB1B-C18F-775D-2C2DC75DFE1D}"/>
                </a:ext>
              </a:extLst>
            </p:cNvPr>
            <p:cNvSpPr txBox="1"/>
            <p:nvPr/>
          </p:nvSpPr>
          <p:spPr>
            <a:xfrm>
              <a:off x="2114816" y="1768309"/>
              <a:ext cx="2347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本地部署数据库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7AB4A60-3ECF-5D71-1430-11057F15D690}"/>
              </a:ext>
            </a:extLst>
          </p:cNvPr>
          <p:cNvGrpSpPr/>
          <p:nvPr/>
        </p:nvGrpSpPr>
        <p:grpSpPr>
          <a:xfrm>
            <a:off x="8010812" y="2464184"/>
            <a:ext cx="3038482" cy="2151004"/>
            <a:chOff x="7650454" y="2215655"/>
            <a:chExt cx="3131622" cy="2151004"/>
          </a:xfrm>
        </p:grpSpPr>
        <p:sp>
          <p:nvSpPr>
            <p:cNvPr id="9" name="矩形 8"/>
            <p:cNvSpPr/>
            <p:nvPr/>
          </p:nvSpPr>
          <p:spPr>
            <a:xfrm>
              <a:off x="7650454" y="2215655"/>
              <a:ext cx="3131622" cy="21510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06D2534-19B5-F7D9-AFE5-3B4FE6D17BC3}"/>
                </a:ext>
              </a:extLst>
            </p:cNvPr>
            <p:cNvSpPr/>
            <p:nvPr/>
          </p:nvSpPr>
          <p:spPr>
            <a:xfrm>
              <a:off x="7650454" y="2384387"/>
              <a:ext cx="3131622" cy="1982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  软件图形界面（</a:t>
              </a:r>
              <a:r>
                <a:rPr lang="en-US" altLang="zh-CN" dirty="0">
                  <a:solidFill>
                    <a:schemeClr val="tx1"/>
                  </a:solidFill>
                </a:rPr>
                <a:t>GUI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1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显示成绩信息，提供信息修改入口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BB7B156-C4F5-4497-F2AD-04A76FC1D85C}"/>
                </a:ext>
              </a:extLst>
            </p:cNvPr>
            <p:cNvSpPr/>
            <p:nvPr/>
          </p:nvSpPr>
          <p:spPr>
            <a:xfrm>
              <a:off x="10591800" y="2260486"/>
              <a:ext cx="112670" cy="1126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箭头: 右 42">
            <a:extLst>
              <a:ext uri="{FF2B5EF4-FFF2-40B4-BE49-F238E27FC236}">
                <a16:creationId xmlns:a16="http://schemas.microsoft.com/office/drawing/2014/main" id="{90C1079A-037C-8FF6-5104-50234A16EA6D}"/>
              </a:ext>
            </a:extLst>
          </p:cNvPr>
          <p:cNvSpPr/>
          <p:nvPr/>
        </p:nvSpPr>
        <p:spPr>
          <a:xfrm flipH="1">
            <a:off x="6448336" y="2810696"/>
            <a:ext cx="1425462" cy="643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用户指令</a:t>
            </a: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E59D33AA-7983-51A3-62D3-3DB1F4366B1C}"/>
              </a:ext>
            </a:extLst>
          </p:cNvPr>
          <p:cNvSpPr/>
          <p:nvPr/>
        </p:nvSpPr>
        <p:spPr>
          <a:xfrm>
            <a:off x="6541477" y="3342676"/>
            <a:ext cx="1425463" cy="643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显示信息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AB8E9AF9-95BF-9992-C156-17172E7E4699}"/>
              </a:ext>
            </a:extLst>
          </p:cNvPr>
          <p:cNvSpPr/>
          <p:nvPr/>
        </p:nvSpPr>
        <p:spPr>
          <a:xfrm flipH="1">
            <a:off x="3404750" y="2810696"/>
            <a:ext cx="1496715" cy="1141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</a:t>
            </a:r>
            <a:r>
              <a:rPr lang="en-US" altLang="zh-CN" dirty="0"/>
              <a:t>/</a:t>
            </a:r>
            <a:r>
              <a:rPr lang="zh-CN" altLang="en-US" dirty="0"/>
              <a:t>修改数据</a:t>
            </a:r>
          </a:p>
        </p:txBody>
      </p:sp>
    </p:spTree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33110" y="2886637"/>
            <a:ext cx="4784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ym typeface="+mn-lt"/>
              </a:rPr>
              <a:t>具体的技术应用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926303" cy="607595"/>
            <a:chOff x="259101" y="339724"/>
            <a:chExt cx="4926303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42228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技术途径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3991" y="1917750"/>
            <a:ext cx="2644342" cy="1499494"/>
            <a:chOff x="1196502" y="952384"/>
            <a:chExt cx="3070677" cy="1741251"/>
          </a:xfrm>
        </p:grpSpPr>
        <p:sp>
          <p:nvSpPr>
            <p:cNvPr id="28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419408" y="1216094"/>
              <a:ext cx="2847771" cy="1116274"/>
              <a:chOff x="2464370" y="2306560"/>
              <a:chExt cx="3055024" cy="111627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502641" y="2306560"/>
                <a:ext cx="3016753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C#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——</a:t>
                </a: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编程语言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64370" y="2703351"/>
                <a:ext cx="2769778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540960" y="1917750"/>
            <a:ext cx="2613644" cy="1499494"/>
            <a:chOff x="1196502" y="952384"/>
            <a:chExt cx="3035030" cy="1741251"/>
          </a:xfrm>
        </p:grpSpPr>
        <p:sp>
          <p:nvSpPr>
            <p:cNvPr id="39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19408" y="1216094"/>
              <a:ext cx="2812123" cy="1116274"/>
              <a:chOff x="2464370" y="2306560"/>
              <a:chExt cx="3016782" cy="111627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502608" y="2306560"/>
                <a:ext cx="2940304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Visual Studio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开发环境</a:t>
                </a:r>
                <a:endParaRPr kumimoji="0" lang="zh-CN" altLang="en-US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464370" y="2703351"/>
                <a:ext cx="3016782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7957928" y="1917750"/>
            <a:ext cx="2613644" cy="1499494"/>
            <a:chOff x="1196502" y="952384"/>
            <a:chExt cx="3035030" cy="1741251"/>
          </a:xfrm>
        </p:grpSpPr>
        <p:sp>
          <p:nvSpPr>
            <p:cNvPr id="44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419408" y="1180753"/>
              <a:ext cx="2804782" cy="1116274"/>
              <a:chOff x="2464370" y="2271219"/>
              <a:chExt cx="3008907" cy="1116274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586020" y="2271219"/>
                <a:ext cx="2887257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30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MySql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数据库类型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464370" y="2703351"/>
                <a:ext cx="2769778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74285901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6"/>
          <a:stretch>
            <a:fillRect/>
          </a:stretch>
        </p:blipFill>
        <p:spPr>
          <a:xfrm>
            <a:off x="963295" y="3721735"/>
            <a:ext cx="2774315" cy="19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197433" name="图片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885" y="3860165"/>
            <a:ext cx="2613025" cy="186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B0B513-B2CA-0937-5C09-B1B374F7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347" y="3860165"/>
            <a:ext cx="2487903" cy="1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3334331" cy="779422"/>
            <a:chOff x="259101" y="339724"/>
            <a:chExt cx="3334331" cy="779422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630905" cy="737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spc="3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C#简介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310858" y="1321752"/>
            <a:ext cx="5161062" cy="410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spc="3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C#</a:t>
            </a:r>
            <a:endParaRPr lang="en-US" altLang="zh-CN" sz="3200" b="1" kern="0" spc="3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   C#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是其是一种安全、稳定、简单、优雅，在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及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C++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编程语言基础上衍生发展而来的面向对象的新的编程语言。不仅继承了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C++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类型安全检测及重载等强大功能，同时还提供了取代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C++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的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ANSI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和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预处理程序等功能的新功能，使类型安全性进一步提高。融合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XML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技术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并实现了跨平台操作，具备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Web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应用程序开发的强大功能。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33565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68829"/>
              <a:ext cx="457200" cy="457200"/>
              <a:chOff x="1231361" y="1035856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35856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207306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74285901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6"/>
          <a:stretch>
            <a:fillRect/>
          </a:stretch>
        </p:blipFill>
        <p:spPr>
          <a:xfrm>
            <a:off x="7404100" y="1551940"/>
            <a:ext cx="4163060" cy="286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808d21b-0254-4b4f-bffd-0c99e3cbdff1"/>
  <p:tag name="COMMONDATA" val="eyJoZGlkIjoiYjI3NzNkMDY4MGU2OTNkMGVlMDYyNjUxMGQwMDI3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5z45yr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819</Words>
  <Application>Microsoft Office PowerPoint</Application>
  <PresentationFormat>宽屏</PresentationFormat>
  <Paragraphs>105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思源宋体 CN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周 远哲</cp:lastModifiedBy>
  <cp:revision>134</cp:revision>
  <dcterms:created xsi:type="dcterms:W3CDTF">2021-06-06T04:28:00Z</dcterms:created>
  <dcterms:modified xsi:type="dcterms:W3CDTF">2023-08-21T00:55:43Z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6FE9F3C4925B4AB1A9CBF6A5085A4767_12</vt:lpwstr>
  </property>
  <property fmtid="{D5CDD505-2E9C-101B-9397-08002B2CF9AE}" pid="3" name="KSOProductBuildVer">
    <vt:lpwstr>2052-11.1.0.14309</vt:lpwstr>
  </property>
</Properties>
</file>