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13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26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56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36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23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133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2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10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33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44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012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93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942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10/19/2021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46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10/19/2021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701922"/>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ile/d/1VSEeNA8COH0LrqjnC2SNEeMr84knLVPU/view?usp=drivesdk"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661F-7779-4312-A568-B65BF57E846A}"/>
              </a:ext>
            </a:extLst>
          </p:cNvPr>
          <p:cNvSpPr>
            <a:spLocks noGrp="1"/>
          </p:cNvSpPr>
          <p:nvPr>
            <p:ph type="ctrTitle"/>
          </p:nvPr>
        </p:nvSpPr>
        <p:spPr/>
        <p:txBody>
          <a:bodyPr/>
          <a:lstStyle/>
          <a:p>
            <a:r>
              <a:rPr lang="en-ZA" dirty="0"/>
              <a:t>Nodule Detector</a:t>
            </a:r>
          </a:p>
        </p:txBody>
      </p:sp>
      <p:sp>
        <p:nvSpPr>
          <p:cNvPr id="3" name="Subtitle 2">
            <a:extLst>
              <a:ext uri="{FF2B5EF4-FFF2-40B4-BE49-F238E27FC236}">
                <a16:creationId xmlns:a16="http://schemas.microsoft.com/office/drawing/2014/main" id="{1475B0C7-2F1B-42CB-88E0-225E755DF4BD}"/>
              </a:ext>
            </a:extLst>
          </p:cNvPr>
          <p:cNvSpPr>
            <a:spLocks noGrp="1"/>
          </p:cNvSpPr>
          <p:nvPr>
            <p:ph type="subTitle" idx="1"/>
          </p:nvPr>
        </p:nvSpPr>
        <p:spPr/>
        <p:txBody>
          <a:bodyPr/>
          <a:lstStyle/>
          <a:p>
            <a:r>
              <a:rPr lang="en-ZA" dirty="0"/>
              <a:t>1.0</a:t>
            </a:r>
          </a:p>
        </p:txBody>
      </p:sp>
    </p:spTree>
    <p:extLst>
      <p:ext uri="{BB962C8B-B14F-4D97-AF65-F5344CB8AC3E}">
        <p14:creationId xmlns:p14="http://schemas.microsoft.com/office/powerpoint/2010/main" val="45820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80BF-62F1-4956-B77F-F697468F4982}"/>
              </a:ext>
            </a:extLst>
          </p:cNvPr>
          <p:cNvSpPr>
            <a:spLocks noGrp="1"/>
          </p:cNvSpPr>
          <p:nvPr>
            <p:ph type="title"/>
          </p:nvPr>
        </p:nvSpPr>
        <p:spPr/>
        <p:txBody>
          <a:bodyPr/>
          <a:lstStyle/>
          <a:p>
            <a:r>
              <a:rPr lang="en-ZA" dirty="0"/>
              <a:t>What is a Nodule?</a:t>
            </a:r>
          </a:p>
        </p:txBody>
      </p:sp>
      <p:sp>
        <p:nvSpPr>
          <p:cNvPr id="3" name="Content Placeholder 2">
            <a:extLst>
              <a:ext uri="{FF2B5EF4-FFF2-40B4-BE49-F238E27FC236}">
                <a16:creationId xmlns:a16="http://schemas.microsoft.com/office/drawing/2014/main" id="{0EAC9C2A-557C-48C5-A6DB-9A44BE1CF15C}"/>
              </a:ext>
            </a:extLst>
          </p:cNvPr>
          <p:cNvSpPr>
            <a:spLocks noGrp="1"/>
          </p:cNvSpPr>
          <p:nvPr>
            <p:ph idx="1"/>
          </p:nvPr>
        </p:nvSpPr>
        <p:spPr/>
        <p:txBody>
          <a:bodyPr/>
          <a:lstStyle/>
          <a:p>
            <a:r>
              <a:rPr lang="en-ZA" dirty="0"/>
              <a:t>A  Nodule can be simply described as a growth of abnormal tissue that can appear on the skin ,armpits and internal organs.</a:t>
            </a:r>
          </a:p>
          <a:p>
            <a:r>
              <a:rPr lang="en-ZA" dirty="0"/>
              <a:t>We are not really concerned about what causes this or the biology and all the information radiologists study.</a:t>
            </a:r>
          </a:p>
        </p:txBody>
      </p:sp>
    </p:spTree>
    <p:extLst>
      <p:ext uri="{BB962C8B-B14F-4D97-AF65-F5344CB8AC3E}">
        <p14:creationId xmlns:p14="http://schemas.microsoft.com/office/powerpoint/2010/main" val="14632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A5D5-CBBF-4649-9D30-742520392CB1}"/>
              </a:ext>
            </a:extLst>
          </p:cNvPr>
          <p:cNvSpPr>
            <a:spLocks noGrp="1"/>
          </p:cNvSpPr>
          <p:nvPr>
            <p:ph type="title"/>
          </p:nvPr>
        </p:nvSpPr>
        <p:spPr/>
        <p:txBody>
          <a:bodyPr/>
          <a:lstStyle/>
          <a:p>
            <a:r>
              <a:rPr lang="en-ZA" dirty="0"/>
              <a:t>Meet the Nodule Detector 1.0</a:t>
            </a:r>
          </a:p>
        </p:txBody>
      </p:sp>
      <p:pic>
        <p:nvPicPr>
          <p:cNvPr id="9" name="Content Placeholder 8" descr="A screenshot of a computer&#10;&#10;Description automatically generated with low confidence">
            <a:extLst>
              <a:ext uri="{FF2B5EF4-FFF2-40B4-BE49-F238E27FC236}">
                <a16:creationId xmlns:a16="http://schemas.microsoft.com/office/drawing/2014/main" id="{CEF2879B-CE99-46C0-9DA2-84A51B6300E3}"/>
              </a:ext>
            </a:extLst>
          </p:cNvPr>
          <p:cNvPicPr>
            <a:picLocks noGrp="1" noChangeAspect="1"/>
          </p:cNvPicPr>
          <p:nvPr>
            <p:ph idx="1"/>
          </p:nvPr>
        </p:nvPicPr>
        <p:blipFill>
          <a:blip r:embed="rId2"/>
          <a:stretch>
            <a:fillRect/>
          </a:stretch>
        </p:blipFill>
        <p:spPr>
          <a:xfrm>
            <a:off x="2362602" y="2222500"/>
            <a:ext cx="7466795" cy="3636963"/>
          </a:xfrm>
        </p:spPr>
      </p:pic>
    </p:spTree>
    <p:extLst>
      <p:ext uri="{BB962C8B-B14F-4D97-AF65-F5344CB8AC3E}">
        <p14:creationId xmlns:p14="http://schemas.microsoft.com/office/powerpoint/2010/main" val="380651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633C-5CEE-4BDB-BA7B-03EDBEAA5145}"/>
              </a:ext>
            </a:extLst>
          </p:cNvPr>
          <p:cNvSpPr>
            <a:spLocks noGrp="1"/>
          </p:cNvSpPr>
          <p:nvPr>
            <p:ph type="title"/>
          </p:nvPr>
        </p:nvSpPr>
        <p:spPr/>
        <p:txBody>
          <a:bodyPr/>
          <a:lstStyle/>
          <a:p>
            <a:r>
              <a:rPr lang="en-ZA" dirty="0"/>
              <a:t>What does the Nodule Detector do?</a:t>
            </a:r>
          </a:p>
        </p:txBody>
      </p:sp>
      <p:sp>
        <p:nvSpPr>
          <p:cNvPr id="3" name="Content Placeholder 2">
            <a:extLst>
              <a:ext uri="{FF2B5EF4-FFF2-40B4-BE49-F238E27FC236}">
                <a16:creationId xmlns:a16="http://schemas.microsoft.com/office/drawing/2014/main" id="{696BEC56-AC59-4DB7-80E3-5AF9BA885B00}"/>
              </a:ext>
            </a:extLst>
          </p:cNvPr>
          <p:cNvSpPr>
            <a:spLocks noGrp="1"/>
          </p:cNvSpPr>
          <p:nvPr>
            <p:ph idx="1"/>
          </p:nvPr>
        </p:nvSpPr>
        <p:spPr/>
        <p:txBody>
          <a:bodyPr/>
          <a:lstStyle/>
          <a:p>
            <a:r>
              <a:rPr lang="en-ZA" dirty="0"/>
              <a:t>The Nodule Detector helps with identifying/Highlighting nodules on CT scans done on patients.</a:t>
            </a:r>
          </a:p>
          <a:p>
            <a:r>
              <a:rPr lang="en-ZA" dirty="0"/>
              <a:t>It also helps generate a quick report on the findings from the provided CT scan with just a few clicks.</a:t>
            </a:r>
          </a:p>
          <a:p>
            <a:r>
              <a:rPr lang="en-ZA" dirty="0"/>
              <a:t>The rate at which radiologists will be able to identify nodules will increase thus increasing productivity and overall performance of the organisation.</a:t>
            </a:r>
          </a:p>
          <a:p>
            <a:r>
              <a:rPr lang="en-ZA" dirty="0"/>
              <a:t>Hospitals can use this to eventually replace the labour of finding nodules for radiologists as the technology will develop.</a:t>
            </a:r>
          </a:p>
        </p:txBody>
      </p:sp>
    </p:spTree>
    <p:extLst>
      <p:ext uri="{BB962C8B-B14F-4D97-AF65-F5344CB8AC3E}">
        <p14:creationId xmlns:p14="http://schemas.microsoft.com/office/powerpoint/2010/main" val="125519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3788-76F1-484C-BE22-65CD9DF15482}"/>
              </a:ext>
            </a:extLst>
          </p:cNvPr>
          <p:cNvSpPr>
            <a:spLocks noGrp="1"/>
          </p:cNvSpPr>
          <p:nvPr>
            <p:ph type="title"/>
          </p:nvPr>
        </p:nvSpPr>
        <p:spPr/>
        <p:txBody>
          <a:bodyPr/>
          <a:lstStyle/>
          <a:p>
            <a:r>
              <a:rPr lang="en-ZA" dirty="0"/>
              <a:t>How is the detection done?</a:t>
            </a:r>
          </a:p>
        </p:txBody>
      </p:sp>
      <p:sp>
        <p:nvSpPr>
          <p:cNvPr id="3" name="Content Placeholder 2">
            <a:extLst>
              <a:ext uri="{FF2B5EF4-FFF2-40B4-BE49-F238E27FC236}">
                <a16:creationId xmlns:a16="http://schemas.microsoft.com/office/drawing/2014/main" id="{378B6260-34B2-4F7A-A9FA-98A1F2DC89E6}"/>
              </a:ext>
            </a:extLst>
          </p:cNvPr>
          <p:cNvSpPr>
            <a:spLocks noGrp="1"/>
          </p:cNvSpPr>
          <p:nvPr>
            <p:ph idx="1"/>
          </p:nvPr>
        </p:nvSpPr>
        <p:spPr/>
        <p:txBody>
          <a:bodyPr/>
          <a:lstStyle/>
          <a:p>
            <a:r>
              <a:rPr lang="en-ZA" dirty="0"/>
              <a:t>The Nodule Detector consumes an API provided by Mr Moodley.</a:t>
            </a:r>
          </a:p>
          <a:p>
            <a:r>
              <a:rPr lang="en-ZA" dirty="0"/>
              <a:t>This API helps by providing useful image editing functions which are then used to identify these nodules.</a:t>
            </a:r>
          </a:p>
          <a:p>
            <a:r>
              <a:rPr lang="en-ZA" dirty="0"/>
              <a:t>After all the relevant editing the radiologist will be able to click the “Diagnose” button to get a rough diagnosis of the provided CT scan</a:t>
            </a:r>
          </a:p>
        </p:txBody>
      </p:sp>
    </p:spTree>
    <p:extLst>
      <p:ext uri="{BB962C8B-B14F-4D97-AF65-F5344CB8AC3E}">
        <p14:creationId xmlns:p14="http://schemas.microsoft.com/office/powerpoint/2010/main" val="273116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8D5A-658F-4269-9230-32BD9F1554A9}"/>
              </a:ext>
            </a:extLst>
          </p:cNvPr>
          <p:cNvSpPr>
            <a:spLocks noGrp="1"/>
          </p:cNvSpPr>
          <p:nvPr>
            <p:ph type="title"/>
          </p:nvPr>
        </p:nvSpPr>
        <p:spPr/>
        <p:txBody>
          <a:bodyPr/>
          <a:lstStyle/>
          <a:p>
            <a:r>
              <a:rPr lang="en-ZA" dirty="0"/>
              <a:t>How do we use the Nodule Detector 1.0?</a:t>
            </a:r>
          </a:p>
        </p:txBody>
      </p:sp>
      <p:pic>
        <p:nvPicPr>
          <p:cNvPr id="6" name="Content Placeholder 5" descr="A screenshot of a computer&#10;&#10;Description automatically generated with low confidence">
            <a:extLst>
              <a:ext uri="{FF2B5EF4-FFF2-40B4-BE49-F238E27FC236}">
                <a16:creationId xmlns:a16="http://schemas.microsoft.com/office/drawing/2014/main" id="{AE49AA61-C48E-4E9D-BBCD-E9E897275466}"/>
              </a:ext>
            </a:extLst>
          </p:cNvPr>
          <p:cNvPicPr>
            <a:picLocks noGrp="1" noChangeAspect="1"/>
          </p:cNvPicPr>
          <p:nvPr>
            <p:ph idx="1"/>
          </p:nvPr>
        </p:nvPicPr>
        <p:blipFill>
          <a:blip r:embed="rId2"/>
          <a:stretch>
            <a:fillRect/>
          </a:stretch>
        </p:blipFill>
        <p:spPr>
          <a:xfrm>
            <a:off x="4856163" y="1631045"/>
            <a:ext cx="6251575" cy="3045047"/>
          </a:xfrm>
        </p:spPr>
      </p:pic>
      <p:sp>
        <p:nvSpPr>
          <p:cNvPr id="4" name="Text Placeholder 3">
            <a:extLst>
              <a:ext uri="{FF2B5EF4-FFF2-40B4-BE49-F238E27FC236}">
                <a16:creationId xmlns:a16="http://schemas.microsoft.com/office/drawing/2014/main" id="{3602559C-37C9-4EA7-B91C-7A73886FCFE8}"/>
              </a:ext>
            </a:extLst>
          </p:cNvPr>
          <p:cNvSpPr>
            <a:spLocks noGrp="1"/>
          </p:cNvSpPr>
          <p:nvPr>
            <p:ph type="body" sz="half" idx="2"/>
          </p:nvPr>
        </p:nvSpPr>
        <p:spPr/>
        <p:txBody>
          <a:bodyPr/>
          <a:lstStyle/>
          <a:p>
            <a:r>
              <a:rPr lang="en-ZA" dirty="0"/>
              <a:t>Firstly , users can select the CT scan of relevance by clicking on the “SELECT SCAN: button</a:t>
            </a:r>
          </a:p>
        </p:txBody>
      </p:sp>
      <p:sp>
        <p:nvSpPr>
          <p:cNvPr id="7" name="Arrow: Up 6">
            <a:extLst>
              <a:ext uri="{FF2B5EF4-FFF2-40B4-BE49-F238E27FC236}">
                <a16:creationId xmlns:a16="http://schemas.microsoft.com/office/drawing/2014/main" id="{715E5B70-1AC1-407C-8408-37B05ED756EB}"/>
              </a:ext>
            </a:extLst>
          </p:cNvPr>
          <p:cNvSpPr/>
          <p:nvPr/>
        </p:nvSpPr>
        <p:spPr>
          <a:xfrm>
            <a:off x="5338252" y="1916181"/>
            <a:ext cx="185531" cy="34455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35293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4BFB-9774-40AC-AB26-0151528B289B}"/>
              </a:ext>
            </a:extLst>
          </p:cNvPr>
          <p:cNvSpPr>
            <a:spLocks noGrp="1"/>
          </p:cNvSpPr>
          <p:nvPr>
            <p:ph type="title"/>
          </p:nvPr>
        </p:nvSpPr>
        <p:spPr/>
        <p:txBody>
          <a:bodyPr/>
          <a:lstStyle/>
          <a:p>
            <a:r>
              <a:rPr lang="en-ZA" dirty="0"/>
              <a:t>Next…</a:t>
            </a:r>
          </a:p>
        </p:txBody>
      </p:sp>
      <p:pic>
        <p:nvPicPr>
          <p:cNvPr id="6" name="Content Placeholder 5" descr="A screenshot of a computer&#10;&#10;Description automatically generated with low confidence">
            <a:extLst>
              <a:ext uri="{FF2B5EF4-FFF2-40B4-BE49-F238E27FC236}">
                <a16:creationId xmlns:a16="http://schemas.microsoft.com/office/drawing/2014/main" id="{DF8A0142-A3A8-4EAE-8D3B-4FE012565F37}"/>
              </a:ext>
            </a:extLst>
          </p:cNvPr>
          <p:cNvPicPr>
            <a:picLocks noGrp="1" noChangeAspect="1"/>
          </p:cNvPicPr>
          <p:nvPr>
            <p:ph idx="1"/>
          </p:nvPr>
        </p:nvPicPr>
        <p:blipFill>
          <a:blip r:embed="rId2"/>
          <a:stretch>
            <a:fillRect/>
          </a:stretch>
        </p:blipFill>
        <p:spPr>
          <a:xfrm>
            <a:off x="4856163" y="1075782"/>
            <a:ext cx="7084046" cy="3960043"/>
          </a:xfrm>
        </p:spPr>
      </p:pic>
      <p:sp>
        <p:nvSpPr>
          <p:cNvPr id="4" name="Text Placeholder 3">
            <a:extLst>
              <a:ext uri="{FF2B5EF4-FFF2-40B4-BE49-F238E27FC236}">
                <a16:creationId xmlns:a16="http://schemas.microsoft.com/office/drawing/2014/main" id="{639004E0-9118-4973-A5A2-5403A2999D2C}"/>
              </a:ext>
            </a:extLst>
          </p:cNvPr>
          <p:cNvSpPr>
            <a:spLocks noGrp="1"/>
          </p:cNvSpPr>
          <p:nvPr>
            <p:ph type="body" sz="half" idx="2"/>
          </p:nvPr>
        </p:nvSpPr>
        <p:spPr/>
        <p:txBody>
          <a:bodyPr/>
          <a:lstStyle/>
          <a:p>
            <a:r>
              <a:rPr lang="en-ZA" dirty="0"/>
              <a:t>The user must connect to the API then</a:t>
            </a:r>
          </a:p>
          <a:p>
            <a:r>
              <a:rPr lang="en-ZA" dirty="0"/>
              <a:t>When the acknowledgment message appears in the “Log” the user can start applying the editing to the CT scan.</a:t>
            </a:r>
          </a:p>
        </p:txBody>
      </p:sp>
      <p:sp>
        <p:nvSpPr>
          <p:cNvPr id="7" name="Arrow: Up 6">
            <a:extLst>
              <a:ext uri="{FF2B5EF4-FFF2-40B4-BE49-F238E27FC236}">
                <a16:creationId xmlns:a16="http://schemas.microsoft.com/office/drawing/2014/main" id="{697BCC13-2943-4ACE-BF16-657DED844BBF}"/>
              </a:ext>
            </a:extLst>
          </p:cNvPr>
          <p:cNvSpPr/>
          <p:nvPr/>
        </p:nvSpPr>
        <p:spPr>
          <a:xfrm>
            <a:off x="5049078" y="1470991"/>
            <a:ext cx="92765" cy="23853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Arrow: Up 7">
            <a:extLst>
              <a:ext uri="{FF2B5EF4-FFF2-40B4-BE49-F238E27FC236}">
                <a16:creationId xmlns:a16="http://schemas.microsoft.com/office/drawing/2014/main" id="{E7150057-6892-4FC5-87B5-5D5DF480CCA5}"/>
              </a:ext>
            </a:extLst>
          </p:cNvPr>
          <p:cNvSpPr/>
          <p:nvPr/>
        </p:nvSpPr>
        <p:spPr>
          <a:xfrm>
            <a:off x="5883965" y="1470991"/>
            <a:ext cx="92765" cy="2385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Arrow: Up 8">
            <a:extLst>
              <a:ext uri="{FF2B5EF4-FFF2-40B4-BE49-F238E27FC236}">
                <a16:creationId xmlns:a16="http://schemas.microsoft.com/office/drawing/2014/main" id="{9ECEE675-58AB-43C1-9E1E-B5B5DA2A45F2}"/>
              </a:ext>
            </a:extLst>
          </p:cNvPr>
          <p:cNvSpPr/>
          <p:nvPr/>
        </p:nvSpPr>
        <p:spPr>
          <a:xfrm>
            <a:off x="6400800" y="1470991"/>
            <a:ext cx="92765" cy="2385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Arrow: Up 9">
            <a:extLst>
              <a:ext uri="{FF2B5EF4-FFF2-40B4-BE49-F238E27FC236}">
                <a16:creationId xmlns:a16="http://schemas.microsoft.com/office/drawing/2014/main" id="{EFAEF5B9-402A-4485-9E0F-013084EF1174}"/>
              </a:ext>
            </a:extLst>
          </p:cNvPr>
          <p:cNvSpPr/>
          <p:nvPr/>
        </p:nvSpPr>
        <p:spPr>
          <a:xfrm>
            <a:off x="6917635" y="1470991"/>
            <a:ext cx="92765" cy="2385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4753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EFC4-4C53-47E3-8F6F-23154719ABF2}"/>
              </a:ext>
            </a:extLst>
          </p:cNvPr>
          <p:cNvSpPr>
            <a:spLocks noGrp="1"/>
          </p:cNvSpPr>
          <p:nvPr>
            <p:ph type="title"/>
          </p:nvPr>
        </p:nvSpPr>
        <p:spPr/>
        <p:txBody>
          <a:bodyPr/>
          <a:lstStyle/>
          <a:p>
            <a:r>
              <a:rPr lang="en-ZA" dirty="0"/>
              <a:t>Lastly…</a:t>
            </a:r>
          </a:p>
        </p:txBody>
      </p:sp>
      <p:pic>
        <p:nvPicPr>
          <p:cNvPr id="6" name="Content Placeholder 5" descr="Graphical user interface&#10;&#10;Description automatically generated with medium confidence">
            <a:extLst>
              <a:ext uri="{FF2B5EF4-FFF2-40B4-BE49-F238E27FC236}">
                <a16:creationId xmlns:a16="http://schemas.microsoft.com/office/drawing/2014/main" id="{48D4A8E3-5D18-4F2A-8CCC-EF10054D6F45}"/>
              </a:ext>
            </a:extLst>
          </p:cNvPr>
          <p:cNvPicPr>
            <a:picLocks noGrp="1" noChangeAspect="1"/>
          </p:cNvPicPr>
          <p:nvPr>
            <p:ph idx="1"/>
          </p:nvPr>
        </p:nvPicPr>
        <p:blipFill>
          <a:blip r:embed="rId2"/>
          <a:stretch>
            <a:fillRect/>
          </a:stretch>
        </p:blipFill>
        <p:spPr>
          <a:xfrm>
            <a:off x="4856163" y="1469333"/>
            <a:ext cx="6251575" cy="3368472"/>
          </a:xfrm>
        </p:spPr>
      </p:pic>
      <p:sp>
        <p:nvSpPr>
          <p:cNvPr id="4" name="Text Placeholder 3">
            <a:extLst>
              <a:ext uri="{FF2B5EF4-FFF2-40B4-BE49-F238E27FC236}">
                <a16:creationId xmlns:a16="http://schemas.microsoft.com/office/drawing/2014/main" id="{30E6FA94-70A4-4036-84F0-E7ADD7130C7C}"/>
              </a:ext>
            </a:extLst>
          </p:cNvPr>
          <p:cNvSpPr>
            <a:spLocks noGrp="1"/>
          </p:cNvSpPr>
          <p:nvPr>
            <p:ph type="body" sz="half" idx="2"/>
          </p:nvPr>
        </p:nvSpPr>
        <p:spPr/>
        <p:txBody>
          <a:bodyPr/>
          <a:lstStyle/>
          <a:p>
            <a:r>
              <a:rPr lang="en-ZA" dirty="0"/>
              <a:t>The edited scan with the rough diagnosis will appear and then the radiologist after further inspection of the CT scan will be able to say whether the nodules detected are of significance or not.</a:t>
            </a:r>
          </a:p>
          <a:p>
            <a:r>
              <a:rPr lang="en-ZA" dirty="0"/>
              <a:t>Then the radiologist can fill in the details of the patient to have the report generated.</a:t>
            </a:r>
          </a:p>
        </p:txBody>
      </p:sp>
    </p:spTree>
    <p:extLst>
      <p:ext uri="{BB962C8B-B14F-4D97-AF65-F5344CB8AC3E}">
        <p14:creationId xmlns:p14="http://schemas.microsoft.com/office/powerpoint/2010/main" val="76342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0918-61F5-4446-8F3A-1C6A9C195887}"/>
              </a:ext>
            </a:extLst>
          </p:cNvPr>
          <p:cNvSpPr>
            <a:spLocks noGrp="1"/>
          </p:cNvSpPr>
          <p:nvPr>
            <p:ph type="title"/>
          </p:nvPr>
        </p:nvSpPr>
        <p:spPr/>
        <p:txBody>
          <a:bodyPr/>
          <a:lstStyle/>
          <a:p>
            <a:r>
              <a:rPr lang="en-ZA" dirty="0"/>
              <a:t>Thank you for your time.</a:t>
            </a:r>
          </a:p>
        </p:txBody>
      </p:sp>
      <p:sp>
        <p:nvSpPr>
          <p:cNvPr id="3" name="Text Placeholder 2">
            <a:extLst>
              <a:ext uri="{FF2B5EF4-FFF2-40B4-BE49-F238E27FC236}">
                <a16:creationId xmlns:a16="http://schemas.microsoft.com/office/drawing/2014/main" id="{AD62DCF1-E08D-405D-9031-F9646B504162}"/>
              </a:ext>
            </a:extLst>
          </p:cNvPr>
          <p:cNvSpPr>
            <a:spLocks noGrp="1"/>
          </p:cNvSpPr>
          <p:nvPr>
            <p:ph type="body" sz="quarter" idx="16"/>
          </p:nvPr>
        </p:nvSpPr>
        <p:spPr/>
        <p:txBody>
          <a:bodyPr>
            <a:normAutofit fontScale="62500" lnSpcReduction="20000"/>
          </a:bodyPr>
          <a:lstStyle/>
          <a:p>
            <a:r>
              <a:rPr lang="en-ZA" u="sng" dirty="0"/>
              <a:t>Credits</a:t>
            </a:r>
          </a:p>
          <a:p>
            <a:pPr marL="285750" indent="-285750">
              <a:buFont typeface="Arial" panose="020B0604020202020204" pitchFamily="34" charset="0"/>
              <a:buChar char="•"/>
            </a:pPr>
            <a:r>
              <a:rPr lang="en-ZA" dirty="0"/>
              <a:t>Beast Technologies.</a:t>
            </a:r>
          </a:p>
          <a:p>
            <a:pPr marL="285750" indent="-285750">
              <a:buFont typeface="Arial" panose="020B0604020202020204" pitchFamily="34" charset="0"/>
              <a:buChar char="•"/>
            </a:pPr>
            <a:r>
              <a:rPr lang="en-ZA" dirty="0"/>
              <a:t>Mr Moodley.</a:t>
            </a:r>
          </a:p>
          <a:p>
            <a:pPr marL="285750" indent="-285750">
              <a:buFont typeface="Arial" panose="020B0604020202020204" pitchFamily="34" charset="0"/>
              <a:buChar char="•"/>
            </a:pPr>
            <a:r>
              <a:rPr lang="en-ZA" dirty="0"/>
              <a:t>UJ</a:t>
            </a:r>
          </a:p>
          <a:p>
            <a:pPr marL="285750" indent="-285750">
              <a:buFont typeface="Arial" panose="020B0604020202020204" pitchFamily="34" charset="0"/>
              <a:buChar char="•"/>
            </a:pPr>
            <a:r>
              <a:rPr lang="en-ZA" dirty="0"/>
              <a:t>Video Link: </a:t>
            </a:r>
            <a:r>
              <a:rPr lang="en-ZA" dirty="0">
                <a:hlinkClick r:id="rId2"/>
              </a:rPr>
              <a:t>https://drive.google.com/file/d/1VSEeNA8COH0LrqjnC2SNEeMr84knLVPU/view?usp=drivesdk</a:t>
            </a:r>
            <a:endParaRPr lang="en-ZA" dirty="0"/>
          </a:p>
          <a:p>
            <a:pPr marL="285750" indent="-285750">
              <a:buFont typeface="Arial" panose="020B0604020202020204" pitchFamily="34" charset="0"/>
              <a:buChar char="•"/>
            </a:pPr>
            <a:r>
              <a:rPr lang="en-ZA" dirty="0"/>
              <a:t>Video Link :</a:t>
            </a:r>
          </a:p>
          <a:p>
            <a:pPr marL="285750" indent="-285750">
              <a:buFont typeface="Arial" panose="020B0604020202020204" pitchFamily="34" charset="0"/>
              <a:buChar char="•"/>
            </a:pPr>
            <a:r>
              <a:rPr lang="en-ZA"/>
              <a:t>https://www.dropbox.com/request/Pxv50hEJ3Rd60zCrGZYB</a:t>
            </a:r>
            <a:endParaRPr lang="en-ZA" dirty="0"/>
          </a:p>
        </p:txBody>
      </p:sp>
    </p:spTree>
    <p:extLst>
      <p:ext uri="{BB962C8B-B14F-4D97-AF65-F5344CB8AC3E}">
        <p14:creationId xmlns:p14="http://schemas.microsoft.com/office/powerpoint/2010/main" val="2297004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3">
      <a:dk1>
        <a:srgbClr val="0C6CB4"/>
      </a:dk1>
      <a:lt1>
        <a:srgbClr val="5ECCF3"/>
      </a:lt1>
      <a:dk2>
        <a:srgbClr val="0C0C0C"/>
      </a:dk2>
      <a:lt2>
        <a:srgbClr val="40C2EF"/>
      </a:lt2>
      <a:accent1>
        <a:srgbClr val="9EE0F7"/>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160</TotalTime>
  <Words>369</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Nodule Detector</vt:lpstr>
      <vt:lpstr>What is a Nodule?</vt:lpstr>
      <vt:lpstr>Meet the Nodule Detector 1.0</vt:lpstr>
      <vt:lpstr>What does the Nodule Detector do?</vt:lpstr>
      <vt:lpstr>How is the detection done?</vt:lpstr>
      <vt:lpstr>How do we use the Nodule Detector 1.0?</vt:lpstr>
      <vt:lpstr>Next…</vt:lpstr>
      <vt:lpstr>Lastly…</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Nodule Detector</dc:title>
  <dc:creator>ZENZELE BOB MABENA</dc:creator>
  <cp:lastModifiedBy>ZENZELE BOB MABENA</cp:lastModifiedBy>
  <cp:revision>7</cp:revision>
  <dcterms:created xsi:type="dcterms:W3CDTF">2021-10-14T08:14:22Z</dcterms:created>
  <dcterms:modified xsi:type="dcterms:W3CDTF">2021-10-19T07:15:48Z</dcterms:modified>
</cp:coreProperties>
</file>