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61" r:id="rId3"/>
    <p:sldId id="260" r:id="rId4"/>
    <p:sldId id="259"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0D3F1-A5EC-425E-8D97-0B9F49F8FD6F}" v="131" dt="2024-01-24T05:57:22.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4660"/>
  </p:normalViewPr>
  <p:slideViewPr>
    <p:cSldViewPr snapToGrid="0">
      <p:cViewPr varScale="1">
        <p:scale>
          <a:sx n="94" d="100"/>
          <a:sy n="94" d="100"/>
        </p:scale>
        <p:origin x="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3B294F-F52E-41AF-A82E-AE4BF893C516}" type="doc">
      <dgm:prSet loTypeId="urn:microsoft.com/office/officeart/2018/5/layout/IconCircleLabelList" loCatId="icon" qsTypeId="urn:microsoft.com/office/officeart/2005/8/quickstyle/simple1" qsCatId="simple" csTypeId="urn:microsoft.com/office/officeart/2005/8/colors/accent0_3" csCatId="mainScheme" phldr="1"/>
      <dgm:spPr/>
      <dgm:t>
        <a:bodyPr/>
        <a:lstStyle/>
        <a:p>
          <a:endParaRPr lang="en-US"/>
        </a:p>
      </dgm:t>
    </dgm:pt>
    <dgm:pt modelId="{736A8C0A-7B51-4282-8511-70FEB4BBAF1D}">
      <dgm:prSet/>
      <dgm:spPr/>
      <dgm:t>
        <a:bodyPr/>
        <a:lstStyle/>
        <a:p>
          <a:pPr>
            <a:defRPr cap="all"/>
          </a:pPr>
          <a:r>
            <a:rPr lang="en-US"/>
            <a:t>Better visibility into cloud spending</a:t>
          </a:r>
        </a:p>
      </dgm:t>
    </dgm:pt>
    <dgm:pt modelId="{2389A8F8-3107-460F-B39A-7CE349D5DDA0}" type="parTrans" cxnId="{17A82A39-DD3C-4DD4-BDEF-F9977C8EC49B}">
      <dgm:prSet/>
      <dgm:spPr/>
      <dgm:t>
        <a:bodyPr/>
        <a:lstStyle/>
        <a:p>
          <a:endParaRPr lang="en-US"/>
        </a:p>
      </dgm:t>
    </dgm:pt>
    <dgm:pt modelId="{92200EE7-77A3-4C2D-882A-7509E03EFBDF}" type="sibTrans" cxnId="{17A82A39-DD3C-4DD4-BDEF-F9977C8EC49B}">
      <dgm:prSet/>
      <dgm:spPr/>
      <dgm:t>
        <a:bodyPr/>
        <a:lstStyle/>
        <a:p>
          <a:endParaRPr lang="en-US"/>
        </a:p>
      </dgm:t>
    </dgm:pt>
    <dgm:pt modelId="{52763456-2D8B-4281-B7C6-C677D2D8BA0D}">
      <dgm:prSet/>
      <dgm:spPr/>
      <dgm:t>
        <a:bodyPr/>
        <a:lstStyle/>
        <a:p>
          <a:pPr>
            <a:defRPr cap="all"/>
          </a:pPr>
          <a:r>
            <a:rPr lang="en-US" dirty="0"/>
            <a:t>Splitting of the shared cost</a:t>
          </a:r>
        </a:p>
      </dgm:t>
    </dgm:pt>
    <dgm:pt modelId="{688CCF47-319D-483B-B8BC-7BECD90F5E24}" type="parTrans" cxnId="{9CDEF088-B12D-43B6-9340-A17BFB77D018}">
      <dgm:prSet/>
      <dgm:spPr/>
      <dgm:t>
        <a:bodyPr/>
        <a:lstStyle/>
        <a:p>
          <a:endParaRPr lang="en-US"/>
        </a:p>
      </dgm:t>
    </dgm:pt>
    <dgm:pt modelId="{BCB6B369-3FDE-4C20-83C0-D5B8B9D865E2}" type="sibTrans" cxnId="{9CDEF088-B12D-43B6-9340-A17BFB77D018}">
      <dgm:prSet/>
      <dgm:spPr/>
      <dgm:t>
        <a:bodyPr/>
        <a:lstStyle/>
        <a:p>
          <a:endParaRPr lang="en-US"/>
        </a:p>
      </dgm:t>
    </dgm:pt>
    <dgm:pt modelId="{42515ED2-4A50-4953-82BD-A593020E04FC}">
      <dgm:prSet/>
      <dgm:spPr/>
      <dgm:t>
        <a:bodyPr/>
        <a:lstStyle/>
        <a:p>
          <a:pPr>
            <a:defRPr cap="all"/>
          </a:pPr>
          <a:r>
            <a:rPr lang="en-US" dirty="0"/>
            <a:t>100% cost allocation  by cost centers</a:t>
          </a:r>
        </a:p>
      </dgm:t>
    </dgm:pt>
    <dgm:pt modelId="{3871502F-2DD6-4F8B-BB5E-75B79FB74B9A}" type="parTrans" cxnId="{8724908F-C4CE-4529-B062-B135A7309A2A}">
      <dgm:prSet/>
      <dgm:spPr/>
      <dgm:t>
        <a:bodyPr/>
        <a:lstStyle/>
        <a:p>
          <a:endParaRPr lang="en-US"/>
        </a:p>
      </dgm:t>
    </dgm:pt>
    <dgm:pt modelId="{0E9C4709-CA7D-4A3A-BF8D-FE70D98CB94E}" type="sibTrans" cxnId="{8724908F-C4CE-4529-B062-B135A7309A2A}">
      <dgm:prSet/>
      <dgm:spPr/>
      <dgm:t>
        <a:bodyPr/>
        <a:lstStyle/>
        <a:p>
          <a:endParaRPr lang="en-US"/>
        </a:p>
      </dgm:t>
    </dgm:pt>
    <dgm:pt modelId="{CF75C453-C33E-4782-8E0E-5152C482109E}" type="pres">
      <dgm:prSet presAssocID="{E13B294F-F52E-41AF-A82E-AE4BF893C516}" presName="root" presStyleCnt="0">
        <dgm:presLayoutVars>
          <dgm:dir/>
          <dgm:resizeHandles val="exact"/>
        </dgm:presLayoutVars>
      </dgm:prSet>
      <dgm:spPr/>
    </dgm:pt>
    <dgm:pt modelId="{89D1D9F5-4150-400B-8D32-A10C293A7499}" type="pres">
      <dgm:prSet presAssocID="{736A8C0A-7B51-4282-8511-70FEB4BBAF1D}" presName="compNode" presStyleCnt="0"/>
      <dgm:spPr/>
    </dgm:pt>
    <dgm:pt modelId="{0CA3B445-7849-4492-8DF8-2CAC56BD74C6}" type="pres">
      <dgm:prSet presAssocID="{736A8C0A-7B51-4282-8511-70FEB4BBAF1D}" presName="iconBgRect" presStyleLbl="bgShp" presStyleIdx="0" presStyleCnt="3"/>
      <dgm:spPr/>
    </dgm:pt>
    <dgm:pt modelId="{2D5291B1-1AD2-4D86-BE02-697ACA29B692}" type="pres">
      <dgm:prSet presAssocID="{736A8C0A-7B51-4282-8511-70FEB4BBAF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0ADFEF72-76A3-4C2F-8692-10D59DFFFF91}" type="pres">
      <dgm:prSet presAssocID="{736A8C0A-7B51-4282-8511-70FEB4BBAF1D}" presName="spaceRect" presStyleCnt="0"/>
      <dgm:spPr/>
    </dgm:pt>
    <dgm:pt modelId="{BBC3BB19-53A1-4FB5-BEE4-153B9D57717E}" type="pres">
      <dgm:prSet presAssocID="{736A8C0A-7B51-4282-8511-70FEB4BBAF1D}" presName="textRect" presStyleLbl="revTx" presStyleIdx="0" presStyleCnt="3">
        <dgm:presLayoutVars>
          <dgm:chMax val="1"/>
          <dgm:chPref val="1"/>
        </dgm:presLayoutVars>
      </dgm:prSet>
      <dgm:spPr/>
    </dgm:pt>
    <dgm:pt modelId="{9072DFAF-FC84-4679-A6A3-7F49B12DBA9F}" type="pres">
      <dgm:prSet presAssocID="{92200EE7-77A3-4C2D-882A-7509E03EFBDF}" presName="sibTrans" presStyleCnt="0"/>
      <dgm:spPr/>
    </dgm:pt>
    <dgm:pt modelId="{E62EFEE6-F384-4FE6-A3A9-92DF082DC518}" type="pres">
      <dgm:prSet presAssocID="{52763456-2D8B-4281-B7C6-C677D2D8BA0D}" presName="compNode" presStyleCnt="0"/>
      <dgm:spPr/>
    </dgm:pt>
    <dgm:pt modelId="{BC775869-7AE9-410A-940E-BA585A28F389}" type="pres">
      <dgm:prSet presAssocID="{52763456-2D8B-4281-B7C6-C677D2D8BA0D}" presName="iconBgRect" presStyleLbl="bgShp" presStyleIdx="1" presStyleCnt="3"/>
      <dgm:spPr/>
    </dgm:pt>
    <dgm:pt modelId="{CBEE3E8D-C4FF-47AD-A0CE-8D79C10CD252}" type="pres">
      <dgm:prSet presAssocID="{52763456-2D8B-4281-B7C6-C677D2D8BA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B6694013-1104-4C25-B567-19043669F54A}" type="pres">
      <dgm:prSet presAssocID="{52763456-2D8B-4281-B7C6-C677D2D8BA0D}" presName="spaceRect" presStyleCnt="0"/>
      <dgm:spPr/>
    </dgm:pt>
    <dgm:pt modelId="{BAF3F981-C6C1-4504-A08A-5C0540F13759}" type="pres">
      <dgm:prSet presAssocID="{52763456-2D8B-4281-B7C6-C677D2D8BA0D}" presName="textRect" presStyleLbl="revTx" presStyleIdx="1" presStyleCnt="3">
        <dgm:presLayoutVars>
          <dgm:chMax val="1"/>
          <dgm:chPref val="1"/>
        </dgm:presLayoutVars>
      </dgm:prSet>
      <dgm:spPr/>
    </dgm:pt>
    <dgm:pt modelId="{F889991C-47F0-4062-A8F9-D77A735D921A}" type="pres">
      <dgm:prSet presAssocID="{BCB6B369-3FDE-4C20-83C0-D5B8B9D865E2}" presName="sibTrans" presStyleCnt="0"/>
      <dgm:spPr/>
    </dgm:pt>
    <dgm:pt modelId="{B127C805-6D66-4F29-9689-A1A71091B90B}" type="pres">
      <dgm:prSet presAssocID="{42515ED2-4A50-4953-82BD-A593020E04FC}" presName="compNode" presStyleCnt="0"/>
      <dgm:spPr/>
    </dgm:pt>
    <dgm:pt modelId="{798B5274-E208-472F-A336-DC289AC77D98}" type="pres">
      <dgm:prSet presAssocID="{42515ED2-4A50-4953-82BD-A593020E04FC}" presName="iconBgRect" presStyleLbl="bgShp" presStyleIdx="2" presStyleCnt="3"/>
      <dgm:spPr/>
    </dgm:pt>
    <dgm:pt modelId="{33F94960-C888-45AC-86EB-C64C623DA179}" type="pres">
      <dgm:prSet presAssocID="{42515ED2-4A50-4953-82BD-A593020E04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B30D6AFC-F0DD-4AB1-86E4-61384954F6C6}" type="pres">
      <dgm:prSet presAssocID="{42515ED2-4A50-4953-82BD-A593020E04FC}" presName="spaceRect" presStyleCnt="0"/>
      <dgm:spPr/>
    </dgm:pt>
    <dgm:pt modelId="{7356B7B6-8717-4F7B-B0D2-670357D84B88}" type="pres">
      <dgm:prSet presAssocID="{42515ED2-4A50-4953-82BD-A593020E04FC}" presName="textRect" presStyleLbl="revTx" presStyleIdx="2" presStyleCnt="3">
        <dgm:presLayoutVars>
          <dgm:chMax val="1"/>
          <dgm:chPref val="1"/>
        </dgm:presLayoutVars>
      </dgm:prSet>
      <dgm:spPr/>
    </dgm:pt>
  </dgm:ptLst>
  <dgm:cxnLst>
    <dgm:cxn modelId="{BCBDC524-4562-41A0-B98C-F6AD4149D61F}" type="presOf" srcId="{736A8C0A-7B51-4282-8511-70FEB4BBAF1D}" destId="{BBC3BB19-53A1-4FB5-BEE4-153B9D57717E}" srcOrd="0" destOrd="0" presId="urn:microsoft.com/office/officeart/2018/5/layout/IconCircleLabelList"/>
    <dgm:cxn modelId="{17A82A39-DD3C-4DD4-BDEF-F9977C8EC49B}" srcId="{E13B294F-F52E-41AF-A82E-AE4BF893C516}" destId="{736A8C0A-7B51-4282-8511-70FEB4BBAF1D}" srcOrd="0" destOrd="0" parTransId="{2389A8F8-3107-460F-B39A-7CE349D5DDA0}" sibTransId="{92200EE7-77A3-4C2D-882A-7509E03EFBDF}"/>
    <dgm:cxn modelId="{2DC01C3C-C659-490E-9C66-5EE61C0BA7C1}" type="presOf" srcId="{42515ED2-4A50-4953-82BD-A593020E04FC}" destId="{7356B7B6-8717-4F7B-B0D2-670357D84B88}" srcOrd="0" destOrd="0" presId="urn:microsoft.com/office/officeart/2018/5/layout/IconCircleLabelList"/>
    <dgm:cxn modelId="{FD57313F-ECDF-49FB-A110-52D2519080AE}" type="presOf" srcId="{52763456-2D8B-4281-B7C6-C677D2D8BA0D}" destId="{BAF3F981-C6C1-4504-A08A-5C0540F13759}" srcOrd="0" destOrd="0" presId="urn:microsoft.com/office/officeart/2018/5/layout/IconCircleLabelList"/>
    <dgm:cxn modelId="{9CDEF088-B12D-43B6-9340-A17BFB77D018}" srcId="{E13B294F-F52E-41AF-A82E-AE4BF893C516}" destId="{52763456-2D8B-4281-B7C6-C677D2D8BA0D}" srcOrd="1" destOrd="0" parTransId="{688CCF47-319D-483B-B8BC-7BECD90F5E24}" sibTransId="{BCB6B369-3FDE-4C20-83C0-D5B8B9D865E2}"/>
    <dgm:cxn modelId="{8724908F-C4CE-4529-B062-B135A7309A2A}" srcId="{E13B294F-F52E-41AF-A82E-AE4BF893C516}" destId="{42515ED2-4A50-4953-82BD-A593020E04FC}" srcOrd="2" destOrd="0" parTransId="{3871502F-2DD6-4F8B-BB5E-75B79FB74B9A}" sibTransId="{0E9C4709-CA7D-4A3A-BF8D-FE70D98CB94E}"/>
    <dgm:cxn modelId="{FBF653EA-C224-46F6-9B70-4A48F48CE574}" type="presOf" srcId="{E13B294F-F52E-41AF-A82E-AE4BF893C516}" destId="{CF75C453-C33E-4782-8E0E-5152C482109E}" srcOrd="0" destOrd="0" presId="urn:microsoft.com/office/officeart/2018/5/layout/IconCircleLabelList"/>
    <dgm:cxn modelId="{8774786B-5BD0-4D5A-A5C0-A5A5FD7EBCE2}" type="presParOf" srcId="{CF75C453-C33E-4782-8E0E-5152C482109E}" destId="{89D1D9F5-4150-400B-8D32-A10C293A7499}" srcOrd="0" destOrd="0" presId="urn:microsoft.com/office/officeart/2018/5/layout/IconCircleLabelList"/>
    <dgm:cxn modelId="{205E99A3-EA27-4DA1-B305-25239FBC54B9}" type="presParOf" srcId="{89D1D9F5-4150-400B-8D32-A10C293A7499}" destId="{0CA3B445-7849-4492-8DF8-2CAC56BD74C6}" srcOrd="0" destOrd="0" presId="urn:microsoft.com/office/officeart/2018/5/layout/IconCircleLabelList"/>
    <dgm:cxn modelId="{26EED16C-D4AA-4796-9488-2B50880E2D4E}" type="presParOf" srcId="{89D1D9F5-4150-400B-8D32-A10C293A7499}" destId="{2D5291B1-1AD2-4D86-BE02-697ACA29B692}" srcOrd="1" destOrd="0" presId="urn:microsoft.com/office/officeart/2018/5/layout/IconCircleLabelList"/>
    <dgm:cxn modelId="{B5C11D22-3AE3-4517-8920-5C6D858BFB57}" type="presParOf" srcId="{89D1D9F5-4150-400B-8D32-A10C293A7499}" destId="{0ADFEF72-76A3-4C2F-8692-10D59DFFFF91}" srcOrd="2" destOrd="0" presId="urn:microsoft.com/office/officeart/2018/5/layout/IconCircleLabelList"/>
    <dgm:cxn modelId="{40E04B74-CB36-43F3-BD4D-E50B0F814259}" type="presParOf" srcId="{89D1D9F5-4150-400B-8D32-A10C293A7499}" destId="{BBC3BB19-53A1-4FB5-BEE4-153B9D57717E}" srcOrd="3" destOrd="0" presId="urn:microsoft.com/office/officeart/2018/5/layout/IconCircleLabelList"/>
    <dgm:cxn modelId="{353EF7A1-6BB1-4395-85D8-EC83644D3158}" type="presParOf" srcId="{CF75C453-C33E-4782-8E0E-5152C482109E}" destId="{9072DFAF-FC84-4679-A6A3-7F49B12DBA9F}" srcOrd="1" destOrd="0" presId="urn:microsoft.com/office/officeart/2018/5/layout/IconCircleLabelList"/>
    <dgm:cxn modelId="{37B7FA1B-FB92-4448-88F8-E1E1A3E01C26}" type="presParOf" srcId="{CF75C453-C33E-4782-8E0E-5152C482109E}" destId="{E62EFEE6-F384-4FE6-A3A9-92DF082DC518}" srcOrd="2" destOrd="0" presId="urn:microsoft.com/office/officeart/2018/5/layout/IconCircleLabelList"/>
    <dgm:cxn modelId="{9320209D-948D-4D86-BBAD-B89267890A2A}" type="presParOf" srcId="{E62EFEE6-F384-4FE6-A3A9-92DF082DC518}" destId="{BC775869-7AE9-410A-940E-BA585A28F389}" srcOrd="0" destOrd="0" presId="urn:microsoft.com/office/officeart/2018/5/layout/IconCircleLabelList"/>
    <dgm:cxn modelId="{A96687C0-273F-44CF-862E-CD27456C18CA}" type="presParOf" srcId="{E62EFEE6-F384-4FE6-A3A9-92DF082DC518}" destId="{CBEE3E8D-C4FF-47AD-A0CE-8D79C10CD252}" srcOrd="1" destOrd="0" presId="urn:microsoft.com/office/officeart/2018/5/layout/IconCircleLabelList"/>
    <dgm:cxn modelId="{F211650C-7B62-4232-99DE-F7F7EEBA8F44}" type="presParOf" srcId="{E62EFEE6-F384-4FE6-A3A9-92DF082DC518}" destId="{B6694013-1104-4C25-B567-19043669F54A}" srcOrd="2" destOrd="0" presId="urn:microsoft.com/office/officeart/2018/5/layout/IconCircleLabelList"/>
    <dgm:cxn modelId="{8E2B0AB2-B251-447B-87BE-462421285299}" type="presParOf" srcId="{E62EFEE6-F384-4FE6-A3A9-92DF082DC518}" destId="{BAF3F981-C6C1-4504-A08A-5C0540F13759}" srcOrd="3" destOrd="0" presId="urn:microsoft.com/office/officeart/2018/5/layout/IconCircleLabelList"/>
    <dgm:cxn modelId="{6D654E63-B1EF-4255-92A4-12A56CDDEED0}" type="presParOf" srcId="{CF75C453-C33E-4782-8E0E-5152C482109E}" destId="{F889991C-47F0-4062-A8F9-D77A735D921A}" srcOrd="3" destOrd="0" presId="urn:microsoft.com/office/officeart/2018/5/layout/IconCircleLabelList"/>
    <dgm:cxn modelId="{A70D09FF-8B0E-43C2-8DAA-6F5F0B73425E}" type="presParOf" srcId="{CF75C453-C33E-4782-8E0E-5152C482109E}" destId="{B127C805-6D66-4F29-9689-A1A71091B90B}" srcOrd="4" destOrd="0" presId="urn:microsoft.com/office/officeart/2018/5/layout/IconCircleLabelList"/>
    <dgm:cxn modelId="{8D136195-7639-4F98-B4D0-C72F90A4084A}" type="presParOf" srcId="{B127C805-6D66-4F29-9689-A1A71091B90B}" destId="{798B5274-E208-472F-A336-DC289AC77D98}" srcOrd="0" destOrd="0" presId="urn:microsoft.com/office/officeart/2018/5/layout/IconCircleLabelList"/>
    <dgm:cxn modelId="{369AA2B0-9924-4C5C-9D48-264A2DE4D3CA}" type="presParOf" srcId="{B127C805-6D66-4F29-9689-A1A71091B90B}" destId="{33F94960-C888-45AC-86EB-C64C623DA179}" srcOrd="1" destOrd="0" presId="urn:microsoft.com/office/officeart/2018/5/layout/IconCircleLabelList"/>
    <dgm:cxn modelId="{66A067B5-E287-48FD-A202-0A857A76E6E3}" type="presParOf" srcId="{B127C805-6D66-4F29-9689-A1A71091B90B}" destId="{B30D6AFC-F0DD-4AB1-86E4-61384954F6C6}" srcOrd="2" destOrd="0" presId="urn:microsoft.com/office/officeart/2018/5/layout/IconCircleLabelList"/>
    <dgm:cxn modelId="{C1EDD952-0384-45DE-92E8-D42CE4EB9136}" type="presParOf" srcId="{B127C805-6D66-4F29-9689-A1A71091B90B}" destId="{7356B7B6-8717-4F7B-B0D2-670357D84B8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3B445-7849-4492-8DF8-2CAC56BD74C6}">
      <dsp:nvSpPr>
        <dsp:cNvPr id="0" name=""/>
        <dsp:cNvSpPr/>
      </dsp:nvSpPr>
      <dsp:spPr>
        <a:xfrm>
          <a:off x="679050" y="581261"/>
          <a:ext cx="1887187" cy="1887187"/>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291B1-1AD2-4D86-BE02-697ACA29B692}">
      <dsp:nvSpPr>
        <dsp:cNvPr id="0" name=""/>
        <dsp:cNvSpPr/>
      </dsp:nvSpPr>
      <dsp:spPr>
        <a:xfrm>
          <a:off x="1081237" y="98344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C3BB19-53A1-4FB5-BEE4-153B9D57717E}">
      <dsp:nvSpPr>
        <dsp:cNvPr id="0" name=""/>
        <dsp:cNvSpPr/>
      </dsp:nvSpPr>
      <dsp:spPr>
        <a:xfrm>
          <a:off x="75768"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Better visibility into cloud spending</a:t>
          </a:r>
        </a:p>
      </dsp:txBody>
      <dsp:txXfrm>
        <a:off x="75768" y="3056262"/>
        <a:ext cx="3093750" cy="720000"/>
      </dsp:txXfrm>
    </dsp:sp>
    <dsp:sp modelId="{BC775869-7AE9-410A-940E-BA585A28F389}">
      <dsp:nvSpPr>
        <dsp:cNvPr id="0" name=""/>
        <dsp:cNvSpPr/>
      </dsp:nvSpPr>
      <dsp:spPr>
        <a:xfrm>
          <a:off x="4314206" y="581261"/>
          <a:ext cx="1887187" cy="1887187"/>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EE3E8D-C4FF-47AD-A0CE-8D79C10CD252}">
      <dsp:nvSpPr>
        <dsp:cNvPr id="0" name=""/>
        <dsp:cNvSpPr/>
      </dsp:nvSpPr>
      <dsp:spPr>
        <a:xfrm>
          <a:off x="4716393" y="98344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F3F981-C6C1-4504-A08A-5C0540F13759}">
      <dsp:nvSpPr>
        <dsp:cNvPr id="0" name=""/>
        <dsp:cNvSpPr/>
      </dsp:nvSpPr>
      <dsp:spPr>
        <a:xfrm>
          <a:off x="3710925"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Splitting of the shared cost</a:t>
          </a:r>
        </a:p>
      </dsp:txBody>
      <dsp:txXfrm>
        <a:off x="3710925" y="3056262"/>
        <a:ext cx="3093750" cy="720000"/>
      </dsp:txXfrm>
    </dsp:sp>
    <dsp:sp modelId="{798B5274-E208-472F-A336-DC289AC77D98}">
      <dsp:nvSpPr>
        <dsp:cNvPr id="0" name=""/>
        <dsp:cNvSpPr/>
      </dsp:nvSpPr>
      <dsp:spPr>
        <a:xfrm>
          <a:off x="7949362" y="581261"/>
          <a:ext cx="1887187" cy="1887187"/>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94960-C888-45AC-86EB-C64C623DA179}">
      <dsp:nvSpPr>
        <dsp:cNvPr id="0" name=""/>
        <dsp:cNvSpPr/>
      </dsp:nvSpPr>
      <dsp:spPr>
        <a:xfrm>
          <a:off x="8351550" y="98344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56B7B6-8717-4F7B-B0D2-670357D84B88}">
      <dsp:nvSpPr>
        <dsp:cNvPr id="0" name=""/>
        <dsp:cNvSpPr/>
      </dsp:nvSpPr>
      <dsp:spPr>
        <a:xfrm>
          <a:off x="7346081" y="305626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100% cost allocation  by cost centers</a:t>
          </a:r>
        </a:p>
      </dsp:txBody>
      <dsp:txXfrm>
        <a:off x="7346081" y="305626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FC30F-25AF-4125-A029-621CBD543F15}"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7F1F4-17AD-4D59-80F1-9C9C510B0A75}" type="slidenum">
              <a:rPr lang="en-US" smtClean="0"/>
              <a:t>‹#›</a:t>
            </a:fld>
            <a:endParaRPr lang="en-US"/>
          </a:p>
        </p:txBody>
      </p:sp>
    </p:spTree>
    <p:extLst>
      <p:ext uri="{BB962C8B-B14F-4D97-AF65-F5344CB8AC3E}">
        <p14:creationId xmlns:p14="http://schemas.microsoft.com/office/powerpoint/2010/main" val="1033865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
Cost allocation rules enable you to split costs across different resources, departments, or projects. This helps you to better understand the costs associated with each resource and optimize your cloud spending. In this presentation, we will explore the benefits and features of using cost allocation rules and how to create and use them in Azure Cost Management.</a:t>
            </a:r>
          </a:p>
        </p:txBody>
      </p:sp>
      <p:sp>
        <p:nvSpPr>
          <p:cNvPr id="4" name="Slide Number Placeholder 3"/>
          <p:cNvSpPr>
            <a:spLocks noGrp="1"/>
          </p:cNvSpPr>
          <p:nvPr>
            <p:ph type="sldNum" sz="quarter" idx="5"/>
          </p:nvPr>
        </p:nvSpPr>
        <p:spPr/>
        <p:txBody>
          <a:bodyPr/>
          <a:lstStyle/>
          <a:p>
            <a:fld id="{BFC29A8E-A8A7-4A7D-BB5E-A3B119B15C94}" type="slidenum">
              <a:rPr lang="en-US" smtClean="0"/>
              <a:t>1</a:t>
            </a:fld>
            <a:endParaRPr lang="en-US"/>
          </a:p>
        </p:txBody>
      </p:sp>
    </p:spTree>
    <p:extLst>
      <p:ext uri="{BB962C8B-B14F-4D97-AF65-F5344CB8AC3E}">
        <p14:creationId xmlns:p14="http://schemas.microsoft.com/office/powerpoint/2010/main" val="166741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To create a cost allocation rule, you need to select the cost allocation method, configure the rule, and test it. You can use Azure Cost Management to create and manage your cost allocation rules.</a:t>
            </a:r>
          </a:p>
        </p:txBody>
      </p:sp>
      <p:sp>
        <p:nvSpPr>
          <p:cNvPr id="4" name="Slide Number Placeholder 3"/>
          <p:cNvSpPr>
            <a:spLocks noGrp="1"/>
          </p:cNvSpPr>
          <p:nvPr>
            <p:ph type="sldNum" sz="quarter" idx="5"/>
          </p:nvPr>
        </p:nvSpPr>
        <p:spPr/>
        <p:txBody>
          <a:bodyPr/>
          <a:lstStyle/>
          <a:p>
            <a:fld id="{BFC29A8E-A8A7-4A7D-BB5E-A3B119B15C94}" type="slidenum">
              <a:rPr lang="en-US" smtClean="0"/>
              <a:t>2</a:t>
            </a:fld>
            <a:endParaRPr lang="en-US"/>
          </a:p>
        </p:txBody>
      </p:sp>
    </p:spTree>
    <p:extLst>
      <p:ext uri="{BB962C8B-B14F-4D97-AF65-F5344CB8AC3E}">
        <p14:creationId xmlns:p14="http://schemas.microsoft.com/office/powerpoint/2010/main" val="75608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
Cost allocation rules can split costs across different resources, departments, or projects using tags, resource groups, or subscriptions. This enables you to allocate costs to the right resources and gain a better understanding of your cloud spending.</a:t>
            </a:r>
          </a:p>
        </p:txBody>
      </p:sp>
      <p:sp>
        <p:nvSpPr>
          <p:cNvPr id="4" name="Slide Number Placeholder 3"/>
          <p:cNvSpPr>
            <a:spLocks noGrp="1"/>
          </p:cNvSpPr>
          <p:nvPr>
            <p:ph type="sldNum" sz="quarter" idx="5"/>
          </p:nvPr>
        </p:nvSpPr>
        <p:spPr/>
        <p:txBody>
          <a:bodyPr/>
          <a:lstStyle/>
          <a:p>
            <a:fld id="{BFC29A8E-A8A7-4A7D-BB5E-A3B119B15C94}" type="slidenum">
              <a:rPr lang="en-US" smtClean="0"/>
              <a:t>3</a:t>
            </a:fld>
            <a:endParaRPr lang="en-US"/>
          </a:p>
        </p:txBody>
      </p:sp>
    </p:spTree>
    <p:extLst>
      <p:ext uri="{BB962C8B-B14F-4D97-AF65-F5344CB8AC3E}">
        <p14:creationId xmlns:p14="http://schemas.microsoft.com/office/powerpoint/2010/main" val="189101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Using cost allocation rules can help you to better understand your cloud spending, improve your cost optimization efforts, and provide more accurate cost reporting. This enables you to make informed decisions and optimize your cloud spending.</a:t>
            </a:r>
          </a:p>
        </p:txBody>
      </p:sp>
      <p:sp>
        <p:nvSpPr>
          <p:cNvPr id="4" name="Slide Number Placeholder 3"/>
          <p:cNvSpPr>
            <a:spLocks noGrp="1"/>
          </p:cNvSpPr>
          <p:nvPr>
            <p:ph type="sldNum" sz="quarter" idx="5"/>
          </p:nvPr>
        </p:nvSpPr>
        <p:spPr/>
        <p:txBody>
          <a:bodyPr/>
          <a:lstStyle/>
          <a:p>
            <a:fld id="{BFC29A8E-A8A7-4A7D-BB5E-A3B119B15C94}" type="slidenum">
              <a:rPr lang="en-US" smtClean="0"/>
              <a:t>4</a:t>
            </a:fld>
            <a:endParaRPr lang="en-US"/>
          </a:p>
        </p:txBody>
      </p:sp>
    </p:spTree>
    <p:extLst>
      <p:ext uri="{BB962C8B-B14F-4D97-AF65-F5344CB8AC3E}">
        <p14:creationId xmlns:p14="http://schemas.microsoft.com/office/powerpoint/2010/main" val="309595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6
Azure Cost Management provides a user-friendly interface for creating, viewing, and managing your cost allocation rules. You can use it to gain insights into your cloud spending and optimize your costs.</a:t>
            </a:r>
          </a:p>
        </p:txBody>
      </p:sp>
      <p:sp>
        <p:nvSpPr>
          <p:cNvPr id="4" name="Slide Number Placeholder 3"/>
          <p:cNvSpPr>
            <a:spLocks noGrp="1"/>
          </p:cNvSpPr>
          <p:nvPr>
            <p:ph type="sldNum" sz="quarter" idx="5"/>
          </p:nvPr>
        </p:nvSpPr>
        <p:spPr/>
        <p:txBody>
          <a:bodyPr/>
          <a:lstStyle/>
          <a:p>
            <a:fld id="{BFC29A8E-A8A7-4A7D-BB5E-A3B119B15C94}" type="slidenum">
              <a:rPr lang="en-US" smtClean="0"/>
              <a:t>5</a:t>
            </a:fld>
            <a:endParaRPr lang="en-US"/>
          </a:p>
        </p:txBody>
      </p:sp>
    </p:spTree>
    <p:extLst>
      <p:ext uri="{BB962C8B-B14F-4D97-AF65-F5344CB8AC3E}">
        <p14:creationId xmlns:p14="http://schemas.microsoft.com/office/powerpoint/2010/main" val="12247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1414-6C9B-4A54-8153-843CFB4AD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8EFBC9-AF8C-60D7-531E-84833C623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91122C-97E9-E146-467F-67E4D6482102}"/>
              </a:ext>
            </a:extLst>
          </p:cNvPr>
          <p:cNvSpPr>
            <a:spLocks noGrp="1"/>
          </p:cNvSpPr>
          <p:nvPr>
            <p:ph type="dt" sz="half" idx="10"/>
          </p:nvPr>
        </p:nvSpPr>
        <p:spPr/>
        <p:txBody>
          <a:bodyPr/>
          <a:lstStyle/>
          <a:p>
            <a:fld id="{C934CAC9-4C71-46F6-A878-E21AAD225F94}" type="datetimeFigureOut">
              <a:rPr lang="en-US" smtClean="0"/>
              <a:t>1/24/2024</a:t>
            </a:fld>
            <a:endParaRPr lang="en-US"/>
          </a:p>
        </p:txBody>
      </p:sp>
      <p:sp>
        <p:nvSpPr>
          <p:cNvPr id="5" name="Footer Placeholder 4">
            <a:extLst>
              <a:ext uri="{FF2B5EF4-FFF2-40B4-BE49-F238E27FC236}">
                <a16:creationId xmlns:a16="http://schemas.microsoft.com/office/drawing/2014/main" id="{E855C5EB-E35D-3C50-27A7-0870D709E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62E67-5D39-BA21-B696-B21403C56631}"/>
              </a:ext>
            </a:extLst>
          </p:cNvPr>
          <p:cNvSpPr>
            <a:spLocks noGrp="1"/>
          </p:cNvSpPr>
          <p:nvPr>
            <p:ph type="sldNum" sz="quarter" idx="12"/>
          </p:nvPr>
        </p:nvSpPr>
        <p:spPr/>
        <p:txBody>
          <a:bodyPr/>
          <a:lstStyle/>
          <a:p>
            <a:fld id="{1C9515D8-6549-4512-95C3-EBA8F277E925}" type="slidenum">
              <a:rPr lang="en-US" smtClean="0"/>
              <a:t>‹#›</a:t>
            </a:fld>
            <a:endParaRPr lang="en-US"/>
          </a:p>
        </p:txBody>
      </p:sp>
    </p:spTree>
    <p:extLst>
      <p:ext uri="{BB962C8B-B14F-4D97-AF65-F5344CB8AC3E}">
        <p14:creationId xmlns:p14="http://schemas.microsoft.com/office/powerpoint/2010/main" val="272098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C82A-D712-2F3E-BA1E-4667AA3E1A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E2713F-D3FF-0A04-5CD9-6B5ADAEA5D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0DA42-F1D4-8060-5432-0A86826D2F1D}"/>
              </a:ext>
            </a:extLst>
          </p:cNvPr>
          <p:cNvSpPr>
            <a:spLocks noGrp="1"/>
          </p:cNvSpPr>
          <p:nvPr>
            <p:ph type="dt" sz="half" idx="10"/>
          </p:nvPr>
        </p:nvSpPr>
        <p:spPr/>
        <p:txBody>
          <a:bodyPr/>
          <a:lstStyle/>
          <a:p>
            <a:fld id="{C934CAC9-4C71-46F6-A878-E21AAD225F94}" type="datetimeFigureOut">
              <a:rPr lang="en-US" smtClean="0"/>
              <a:t>1/24/2024</a:t>
            </a:fld>
            <a:endParaRPr lang="en-US"/>
          </a:p>
        </p:txBody>
      </p:sp>
      <p:sp>
        <p:nvSpPr>
          <p:cNvPr id="5" name="Footer Placeholder 4">
            <a:extLst>
              <a:ext uri="{FF2B5EF4-FFF2-40B4-BE49-F238E27FC236}">
                <a16:creationId xmlns:a16="http://schemas.microsoft.com/office/drawing/2014/main" id="{C0286662-0838-069C-C681-5DCF03D91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F422D-41C3-52C9-F654-2E4D28743131}"/>
              </a:ext>
            </a:extLst>
          </p:cNvPr>
          <p:cNvSpPr>
            <a:spLocks noGrp="1"/>
          </p:cNvSpPr>
          <p:nvPr>
            <p:ph type="sldNum" sz="quarter" idx="12"/>
          </p:nvPr>
        </p:nvSpPr>
        <p:spPr/>
        <p:txBody>
          <a:bodyPr/>
          <a:lstStyle/>
          <a:p>
            <a:fld id="{1C9515D8-6549-4512-95C3-EBA8F277E925}" type="slidenum">
              <a:rPr lang="en-US" smtClean="0"/>
              <a:t>‹#›</a:t>
            </a:fld>
            <a:endParaRPr lang="en-US"/>
          </a:p>
        </p:txBody>
      </p:sp>
    </p:spTree>
    <p:extLst>
      <p:ext uri="{BB962C8B-B14F-4D97-AF65-F5344CB8AC3E}">
        <p14:creationId xmlns:p14="http://schemas.microsoft.com/office/powerpoint/2010/main" val="71924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8F62FC-7CA1-AB64-CB37-8980631BAE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1D47E4-18C2-40C3-F73E-4D20884FC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1D955-DB4F-198B-85BA-0E32F1A64420}"/>
              </a:ext>
            </a:extLst>
          </p:cNvPr>
          <p:cNvSpPr>
            <a:spLocks noGrp="1"/>
          </p:cNvSpPr>
          <p:nvPr>
            <p:ph type="dt" sz="half" idx="10"/>
          </p:nvPr>
        </p:nvSpPr>
        <p:spPr/>
        <p:txBody>
          <a:bodyPr/>
          <a:lstStyle/>
          <a:p>
            <a:fld id="{C934CAC9-4C71-46F6-A878-E21AAD225F94}" type="datetimeFigureOut">
              <a:rPr lang="en-US" smtClean="0"/>
              <a:t>1/24/2024</a:t>
            </a:fld>
            <a:endParaRPr lang="en-US"/>
          </a:p>
        </p:txBody>
      </p:sp>
      <p:sp>
        <p:nvSpPr>
          <p:cNvPr id="5" name="Footer Placeholder 4">
            <a:extLst>
              <a:ext uri="{FF2B5EF4-FFF2-40B4-BE49-F238E27FC236}">
                <a16:creationId xmlns:a16="http://schemas.microsoft.com/office/drawing/2014/main" id="{18FCC407-05C6-B0AA-FEB8-C3E02ECB6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2E8C3-D403-C5A6-8E86-D523F2D95BA3}"/>
              </a:ext>
            </a:extLst>
          </p:cNvPr>
          <p:cNvSpPr>
            <a:spLocks noGrp="1"/>
          </p:cNvSpPr>
          <p:nvPr>
            <p:ph type="sldNum" sz="quarter" idx="12"/>
          </p:nvPr>
        </p:nvSpPr>
        <p:spPr/>
        <p:txBody>
          <a:bodyPr/>
          <a:lstStyle/>
          <a:p>
            <a:fld id="{1C9515D8-6549-4512-95C3-EBA8F277E925}" type="slidenum">
              <a:rPr lang="en-US" smtClean="0"/>
              <a:t>‹#›</a:t>
            </a:fld>
            <a:endParaRPr lang="en-US"/>
          </a:p>
        </p:txBody>
      </p:sp>
    </p:spTree>
    <p:extLst>
      <p:ext uri="{BB962C8B-B14F-4D97-AF65-F5344CB8AC3E}">
        <p14:creationId xmlns:p14="http://schemas.microsoft.com/office/powerpoint/2010/main" val="322916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ED29-8CEB-3546-4D2E-16AB4639DA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53A91-594B-AB31-4B5B-A374B3639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BF90E-BBF0-F96E-31A2-892E83142440}"/>
              </a:ext>
            </a:extLst>
          </p:cNvPr>
          <p:cNvSpPr>
            <a:spLocks noGrp="1"/>
          </p:cNvSpPr>
          <p:nvPr>
            <p:ph type="dt" sz="half" idx="10"/>
          </p:nvPr>
        </p:nvSpPr>
        <p:spPr/>
        <p:txBody>
          <a:bodyPr/>
          <a:lstStyle/>
          <a:p>
            <a:fld id="{C934CAC9-4C71-46F6-A878-E21AAD225F94}" type="datetimeFigureOut">
              <a:rPr lang="en-US" smtClean="0"/>
              <a:t>1/24/2024</a:t>
            </a:fld>
            <a:endParaRPr lang="en-US"/>
          </a:p>
        </p:txBody>
      </p:sp>
      <p:sp>
        <p:nvSpPr>
          <p:cNvPr id="5" name="Footer Placeholder 4">
            <a:extLst>
              <a:ext uri="{FF2B5EF4-FFF2-40B4-BE49-F238E27FC236}">
                <a16:creationId xmlns:a16="http://schemas.microsoft.com/office/drawing/2014/main" id="{208E7496-9EA1-06FB-B8C8-55710DD42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A04F2-24DE-4D01-E580-7F340FB3E676}"/>
              </a:ext>
            </a:extLst>
          </p:cNvPr>
          <p:cNvSpPr>
            <a:spLocks noGrp="1"/>
          </p:cNvSpPr>
          <p:nvPr>
            <p:ph type="sldNum" sz="quarter" idx="12"/>
          </p:nvPr>
        </p:nvSpPr>
        <p:spPr/>
        <p:txBody>
          <a:bodyPr/>
          <a:lstStyle/>
          <a:p>
            <a:fld id="{1C9515D8-6549-4512-95C3-EBA8F277E925}" type="slidenum">
              <a:rPr lang="en-US" smtClean="0"/>
              <a:t>‹#›</a:t>
            </a:fld>
            <a:endParaRPr lang="en-US"/>
          </a:p>
        </p:txBody>
      </p:sp>
    </p:spTree>
    <p:extLst>
      <p:ext uri="{BB962C8B-B14F-4D97-AF65-F5344CB8AC3E}">
        <p14:creationId xmlns:p14="http://schemas.microsoft.com/office/powerpoint/2010/main" val="16914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7748-7A0E-1842-2633-F704BE9F0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902F21-1CC5-C751-ABEB-4831A52A7E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A04D79-AD33-DC07-E51D-070CA13C44D2}"/>
              </a:ext>
            </a:extLst>
          </p:cNvPr>
          <p:cNvSpPr>
            <a:spLocks noGrp="1"/>
          </p:cNvSpPr>
          <p:nvPr>
            <p:ph type="dt" sz="half" idx="10"/>
          </p:nvPr>
        </p:nvSpPr>
        <p:spPr/>
        <p:txBody>
          <a:bodyPr/>
          <a:lstStyle/>
          <a:p>
            <a:fld id="{C934CAC9-4C71-46F6-A878-E21AAD225F94}" type="datetimeFigureOut">
              <a:rPr lang="en-US" smtClean="0"/>
              <a:t>1/24/2024</a:t>
            </a:fld>
            <a:endParaRPr lang="en-US"/>
          </a:p>
        </p:txBody>
      </p:sp>
      <p:sp>
        <p:nvSpPr>
          <p:cNvPr id="5" name="Footer Placeholder 4">
            <a:extLst>
              <a:ext uri="{FF2B5EF4-FFF2-40B4-BE49-F238E27FC236}">
                <a16:creationId xmlns:a16="http://schemas.microsoft.com/office/drawing/2014/main" id="{7959C188-42CA-E47F-A313-9602B330E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41E99-1E78-1F51-47B8-BF010C4D85E2}"/>
              </a:ext>
            </a:extLst>
          </p:cNvPr>
          <p:cNvSpPr>
            <a:spLocks noGrp="1"/>
          </p:cNvSpPr>
          <p:nvPr>
            <p:ph type="sldNum" sz="quarter" idx="12"/>
          </p:nvPr>
        </p:nvSpPr>
        <p:spPr/>
        <p:txBody>
          <a:bodyPr/>
          <a:lstStyle/>
          <a:p>
            <a:fld id="{1C9515D8-6549-4512-95C3-EBA8F277E925}" type="slidenum">
              <a:rPr lang="en-US" smtClean="0"/>
              <a:t>‹#›</a:t>
            </a:fld>
            <a:endParaRPr lang="en-US"/>
          </a:p>
        </p:txBody>
      </p:sp>
    </p:spTree>
    <p:extLst>
      <p:ext uri="{BB962C8B-B14F-4D97-AF65-F5344CB8AC3E}">
        <p14:creationId xmlns:p14="http://schemas.microsoft.com/office/powerpoint/2010/main" val="48866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1AC7-16E3-3DA7-731E-BA0F0B505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FDAE9D-F6A4-9A38-43AB-B2360A2533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90FAD3-0D90-D12B-A626-8AEC42F17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5822EA-89E2-F9CD-83C7-86185C66FAD5}"/>
              </a:ext>
            </a:extLst>
          </p:cNvPr>
          <p:cNvSpPr>
            <a:spLocks noGrp="1"/>
          </p:cNvSpPr>
          <p:nvPr>
            <p:ph type="dt" sz="half" idx="10"/>
          </p:nvPr>
        </p:nvSpPr>
        <p:spPr/>
        <p:txBody>
          <a:bodyPr/>
          <a:lstStyle/>
          <a:p>
            <a:fld id="{C934CAC9-4C71-46F6-A878-E21AAD225F94}" type="datetimeFigureOut">
              <a:rPr lang="en-US" smtClean="0"/>
              <a:t>1/24/2024</a:t>
            </a:fld>
            <a:endParaRPr lang="en-US"/>
          </a:p>
        </p:txBody>
      </p:sp>
      <p:sp>
        <p:nvSpPr>
          <p:cNvPr id="6" name="Footer Placeholder 5">
            <a:extLst>
              <a:ext uri="{FF2B5EF4-FFF2-40B4-BE49-F238E27FC236}">
                <a16:creationId xmlns:a16="http://schemas.microsoft.com/office/drawing/2014/main" id="{CBBE9CBB-3D48-15EA-6C7C-5A4A85542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34584-2903-42AC-2868-B90BA2E44C00}"/>
              </a:ext>
            </a:extLst>
          </p:cNvPr>
          <p:cNvSpPr>
            <a:spLocks noGrp="1"/>
          </p:cNvSpPr>
          <p:nvPr>
            <p:ph type="sldNum" sz="quarter" idx="12"/>
          </p:nvPr>
        </p:nvSpPr>
        <p:spPr/>
        <p:txBody>
          <a:bodyPr/>
          <a:lstStyle/>
          <a:p>
            <a:fld id="{1C9515D8-6549-4512-95C3-EBA8F277E925}" type="slidenum">
              <a:rPr lang="en-US" smtClean="0"/>
              <a:t>‹#›</a:t>
            </a:fld>
            <a:endParaRPr lang="en-US"/>
          </a:p>
        </p:txBody>
      </p:sp>
    </p:spTree>
    <p:extLst>
      <p:ext uri="{BB962C8B-B14F-4D97-AF65-F5344CB8AC3E}">
        <p14:creationId xmlns:p14="http://schemas.microsoft.com/office/powerpoint/2010/main" val="57110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38CD-A9C2-49D4-820E-CADAD022ED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0925-A440-1D6C-C174-BF4C93316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90D7A-E9C3-D6FB-771B-68413DF156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ED8B6-72A3-0DA4-E088-3643C2D032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ADCFA-212A-D5A1-879E-679E12AF60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3DF2AE-D3D7-C09A-995F-24851B81589D}"/>
              </a:ext>
            </a:extLst>
          </p:cNvPr>
          <p:cNvSpPr>
            <a:spLocks noGrp="1"/>
          </p:cNvSpPr>
          <p:nvPr>
            <p:ph type="dt" sz="half" idx="10"/>
          </p:nvPr>
        </p:nvSpPr>
        <p:spPr/>
        <p:txBody>
          <a:bodyPr/>
          <a:lstStyle/>
          <a:p>
            <a:fld id="{C934CAC9-4C71-46F6-A878-E21AAD225F94}" type="datetimeFigureOut">
              <a:rPr lang="en-US" smtClean="0"/>
              <a:t>1/24/2024</a:t>
            </a:fld>
            <a:endParaRPr lang="en-US"/>
          </a:p>
        </p:txBody>
      </p:sp>
      <p:sp>
        <p:nvSpPr>
          <p:cNvPr id="8" name="Footer Placeholder 7">
            <a:extLst>
              <a:ext uri="{FF2B5EF4-FFF2-40B4-BE49-F238E27FC236}">
                <a16:creationId xmlns:a16="http://schemas.microsoft.com/office/drawing/2014/main" id="{73CD5648-760C-5F80-7A53-B6DE9B4C31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4C60C-6044-FD7B-D0D9-59F3CD614F47}"/>
              </a:ext>
            </a:extLst>
          </p:cNvPr>
          <p:cNvSpPr>
            <a:spLocks noGrp="1"/>
          </p:cNvSpPr>
          <p:nvPr>
            <p:ph type="sldNum" sz="quarter" idx="12"/>
          </p:nvPr>
        </p:nvSpPr>
        <p:spPr/>
        <p:txBody>
          <a:bodyPr/>
          <a:lstStyle/>
          <a:p>
            <a:fld id="{1C9515D8-6549-4512-95C3-EBA8F277E925}" type="slidenum">
              <a:rPr lang="en-US" smtClean="0"/>
              <a:t>‹#›</a:t>
            </a:fld>
            <a:endParaRPr lang="en-US"/>
          </a:p>
        </p:txBody>
      </p:sp>
    </p:spTree>
    <p:extLst>
      <p:ext uri="{BB962C8B-B14F-4D97-AF65-F5344CB8AC3E}">
        <p14:creationId xmlns:p14="http://schemas.microsoft.com/office/powerpoint/2010/main" val="328914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611C-E9DF-041C-2373-59DE7B041A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E31F0A-934C-6BBA-FADF-2F5CCE34CEB0}"/>
              </a:ext>
            </a:extLst>
          </p:cNvPr>
          <p:cNvSpPr>
            <a:spLocks noGrp="1"/>
          </p:cNvSpPr>
          <p:nvPr>
            <p:ph type="dt" sz="half" idx="10"/>
          </p:nvPr>
        </p:nvSpPr>
        <p:spPr/>
        <p:txBody>
          <a:bodyPr/>
          <a:lstStyle/>
          <a:p>
            <a:fld id="{C934CAC9-4C71-46F6-A878-E21AAD225F94}" type="datetimeFigureOut">
              <a:rPr lang="en-US" smtClean="0"/>
              <a:t>1/24/2024</a:t>
            </a:fld>
            <a:endParaRPr lang="en-US"/>
          </a:p>
        </p:txBody>
      </p:sp>
      <p:sp>
        <p:nvSpPr>
          <p:cNvPr id="4" name="Footer Placeholder 3">
            <a:extLst>
              <a:ext uri="{FF2B5EF4-FFF2-40B4-BE49-F238E27FC236}">
                <a16:creationId xmlns:a16="http://schemas.microsoft.com/office/drawing/2014/main" id="{F7052400-68D4-BAA1-A9E8-4F6F985588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F2B267-10A7-209E-A6B4-59FAA86D11BF}"/>
              </a:ext>
            </a:extLst>
          </p:cNvPr>
          <p:cNvSpPr>
            <a:spLocks noGrp="1"/>
          </p:cNvSpPr>
          <p:nvPr>
            <p:ph type="sldNum" sz="quarter" idx="12"/>
          </p:nvPr>
        </p:nvSpPr>
        <p:spPr/>
        <p:txBody>
          <a:bodyPr/>
          <a:lstStyle/>
          <a:p>
            <a:fld id="{1C9515D8-6549-4512-95C3-EBA8F277E925}" type="slidenum">
              <a:rPr lang="en-US" smtClean="0"/>
              <a:t>‹#›</a:t>
            </a:fld>
            <a:endParaRPr lang="en-US"/>
          </a:p>
        </p:txBody>
      </p:sp>
    </p:spTree>
    <p:extLst>
      <p:ext uri="{BB962C8B-B14F-4D97-AF65-F5344CB8AC3E}">
        <p14:creationId xmlns:p14="http://schemas.microsoft.com/office/powerpoint/2010/main" val="350816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6ABA4-8E8F-D4EC-4698-13E661055A91}"/>
              </a:ext>
            </a:extLst>
          </p:cNvPr>
          <p:cNvSpPr>
            <a:spLocks noGrp="1"/>
          </p:cNvSpPr>
          <p:nvPr>
            <p:ph type="dt" sz="half" idx="10"/>
          </p:nvPr>
        </p:nvSpPr>
        <p:spPr/>
        <p:txBody>
          <a:bodyPr/>
          <a:lstStyle/>
          <a:p>
            <a:fld id="{C934CAC9-4C71-46F6-A878-E21AAD225F94}" type="datetimeFigureOut">
              <a:rPr lang="en-US" smtClean="0"/>
              <a:t>1/24/2024</a:t>
            </a:fld>
            <a:endParaRPr lang="en-US"/>
          </a:p>
        </p:txBody>
      </p:sp>
      <p:sp>
        <p:nvSpPr>
          <p:cNvPr id="3" name="Footer Placeholder 2">
            <a:extLst>
              <a:ext uri="{FF2B5EF4-FFF2-40B4-BE49-F238E27FC236}">
                <a16:creationId xmlns:a16="http://schemas.microsoft.com/office/drawing/2014/main" id="{6F363533-0014-B3EA-F169-0087BA3F9D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D64A2E-4147-88F5-550B-0136BE018215}"/>
              </a:ext>
            </a:extLst>
          </p:cNvPr>
          <p:cNvSpPr>
            <a:spLocks noGrp="1"/>
          </p:cNvSpPr>
          <p:nvPr>
            <p:ph type="sldNum" sz="quarter" idx="12"/>
          </p:nvPr>
        </p:nvSpPr>
        <p:spPr/>
        <p:txBody>
          <a:bodyPr/>
          <a:lstStyle/>
          <a:p>
            <a:fld id="{1C9515D8-6549-4512-95C3-EBA8F277E925}" type="slidenum">
              <a:rPr lang="en-US" smtClean="0"/>
              <a:t>‹#›</a:t>
            </a:fld>
            <a:endParaRPr lang="en-US"/>
          </a:p>
        </p:txBody>
      </p:sp>
    </p:spTree>
    <p:extLst>
      <p:ext uri="{BB962C8B-B14F-4D97-AF65-F5344CB8AC3E}">
        <p14:creationId xmlns:p14="http://schemas.microsoft.com/office/powerpoint/2010/main" val="338286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C87F-C644-3E15-5287-771CFDEB5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A79576-B27E-2B5C-A801-97E7CD037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260F0-9A42-C6C9-9B99-FC02A5317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304EA-F808-419C-CF32-C0C6961510A1}"/>
              </a:ext>
            </a:extLst>
          </p:cNvPr>
          <p:cNvSpPr>
            <a:spLocks noGrp="1"/>
          </p:cNvSpPr>
          <p:nvPr>
            <p:ph type="dt" sz="half" idx="10"/>
          </p:nvPr>
        </p:nvSpPr>
        <p:spPr/>
        <p:txBody>
          <a:bodyPr/>
          <a:lstStyle/>
          <a:p>
            <a:fld id="{C934CAC9-4C71-46F6-A878-E21AAD225F94}" type="datetimeFigureOut">
              <a:rPr lang="en-US" smtClean="0"/>
              <a:t>1/24/2024</a:t>
            </a:fld>
            <a:endParaRPr lang="en-US"/>
          </a:p>
        </p:txBody>
      </p:sp>
      <p:sp>
        <p:nvSpPr>
          <p:cNvPr id="6" name="Footer Placeholder 5">
            <a:extLst>
              <a:ext uri="{FF2B5EF4-FFF2-40B4-BE49-F238E27FC236}">
                <a16:creationId xmlns:a16="http://schemas.microsoft.com/office/drawing/2014/main" id="{08960901-E251-8F26-BB2D-11307AF60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774E30-DBC4-A917-7D42-9571D55B85A8}"/>
              </a:ext>
            </a:extLst>
          </p:cNvPr>
          <p:cNvSpPr>
            <a:spLocks noGrp="1"/>
          </p:cNvSpPr>
          <p:nvPr>
            <p:ph type="sldNum" sz="quarter" idx="12"/>
          </p:nvPr>
        </p:nvSpPr>
        <p:spPr/>
        <p:txBody>
          <a:bodyPr/>
          <a:lstStyle/>
          <a:p>
            <a:fld id="{1C9515D8-6549-4512-95C3-EBA8F277E925}" type="slidenum">
              <a:rPr lang="en-US" smtClean="0"/>
              <a:t>‹#›</a:t>
            </a:fld>
            <a:endParaRPr lang="en-US"/>
          </a:p>
        </p:txBody>
      </p:sp>
    </p:spTree>
    <p:extLst>
      <p:ext uri="{BB962C8B-B14F-4D97-AF65-F5344CB8AC3E}">
        <p14:creationId xmlns:p14="http://schemas.microsoft.com/office/powerpoint/2010/main" val="276613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DD71-5A8C-DCE3-BB9C-758B8FBFA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4FACA4-8BF3-5D68-13BF-6C9F58535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5BE86-9C62-0ADF-D751-165D81DA3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D9080-3044-92FD-4160-426543C18C0A}"/>
              </a:ext>
            </a:extLst>
          </p:cNvPr>
          <p:cNvSpPr>
            <a:spLocks noGrp="1"/>
          </p:cNvSpPr>
          <p:nvPr>
            <p:ph type="dt" sz="half" idx="10"/>
          </p:nvPr>
        </p:nvSpPr>
        <p:spPr/>
        <p:txBody>
          <a:bodyPr/>
          <a:lstStyle/>
          <a:p>
            <a:fld id="{C934CAC9-4C71-46F6-A878-E21AAD225F94}" type="datetimeFigureOut">
              <a:rPr lang="en-US" smtClean="0"/>
              <a:t>1/24/2024</a:t>
            </a:fld>
            <a:endParaRPr lang="en-US"/>
          </a:p>
        </p:txBody>
      </p:sp>
      <p:sp>
        <p:nvSpPr>
          <p:cNvPr id="6" name="Footer Placeholder 5">
            <a:extLst>
              <a:ext uri="{FF2B5EF4-FFF2-40B4-BE49-F238E27FC236}">
                <a16:creationId xmlns:a16="http://schemas.microsoft.com/office/drawing/2014/main" id="{1C4D69FB-219C-95E4-E8EA-2BB247966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B06F1-8AA8-1B2C-D878-2B0E50874883}"/>
              </a:ext>
            </a:extLst>
          </p:cNvPr>
          <p:cNvSpPr>
            <a:spLocks noGrp="1"/>
          </p:cNvSpPr>
          <p:nvPr>
            <p:ph type="sldNum" sz="quarter" idx="12"/>
          </p:nvPr>
        </p:nvSpPr>
        <p:spPr/>
        <p:txBody>
          <a:bodyPr/>
          <a:lstStyle/>
          <a:p>
            <a:fld id="{1C9515D8-6549-4512-95C3-EBA8F277E925}" type="slidenum">
              <a:rPr lang="en-US" smtClean="0"/>
              <a:t>‹#›</a:t>
            </a:fld>
            <a:endParaRPr lang="en-US"/>
          </a:p>
        </p:txBody>
      </p:sp>
    </p:spTree>
    <p:extLst>
      <p:ext uri="{BB962C8B-B14F-4D97-AF65-F5344CB8AC3E}">
        <p14:creationId xmlns:p14="http://schemas.microsoft.com/office/powerpoint/2010/main" val="64001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0BE43-07EC-5DE5-B88E-FF9F3B304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CB0381-9DC2-1816-7280-B33D7BB11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79385-4F50-AFC1-8659-83F5D5056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34CAC9-4C71-46F6-A878-E21AAD225F94}" type="datetimeFigureOut">
              <a:rPr lang="en-US" smtClean="0"/>
              <a:t>1/24/2024</a:t>
            </a:fld>
            <a:endParaRPr lang="en-US"/>
          </a:p>
        </p:txBody>
      </p:sp>
      <p:sp>
        <p:nvSpPr>
          <p:cNvPr id="5" name="Footer Placeholder 4">
            <a:extLst>
              <a:ext uri="{FF2B5EF4-FFF2-40B4-BE49-F238E27FC236}">
                <a16:creationId xmlns:a16="http://schemas.microsoft.com/office/drawing/2014/main" id="{DBC12EAA-BC2E-B4FF-3FD3-97B15ABB1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810577-B3F1-15E6-6812-9AE0984E2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9515D8-6549-4512-95C3-EBA8F277E925}" type="slidenum">
              <a:rPr lang="en-US" smtClean="0"/>
              <a:t>‹#›</a:t>
            </a:fld>
            <a:endParaRPr lang="en-US"/>
          </a:p>
        </p:txBody>
      </p:sp>
    </p:spTree>
    <p:extLst>
      <p:ext uri="{BB962C8B-B14F-4D97-AF65-F5344CB8AC3E}">
        <p14:creationId xmlns:p14="http://schemas.microsoft.com/office/powerpoint/2010/main" val="16565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884FC0-4D65-1898-A098-0349D2DD1841}"/>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Cost Allocation Rules: Splitting Shared Costs</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loud shaped hard drive with cables">
            <a:extLst>
              <a:ext uri="{FF2B5EF4-FFF2-40B4-BE49-F238E27FC236}">
                <a16:creationId xmlns:a16="http://schemas.microsoft.com/office/drawing/2014/main" id="{5088341D-5B07-8A58-0BA7-C9014204A853}"/>
              </a:ext>
            </a:extLst>
          </p:cNvPr>
          <p:cNvPicPr>
            <a:picLocks noGrp="1" noChangeAspect="1"/>
          </p:cNvPicPr>
          <p:nvPr>
            <p:ph sz="half" idx="1"/>
          </p:nvPr>
        </p:nvPicPr>
        <p:blipFill rotWithShape="1">
          <a:blip r:embed="rId3"/>
          <a:srcRect r="7272" b="3"/>
          <a:stretch/>
        </p:blipFill>
        <p:spPr>
          <a:xfrm>
            <a:off x="908304" y="2478024"/>
            <a:ext cx="6009855" cy="3694176"/>
          </a:xfrm>
          <a:prstGeom prst="rect">
            <a:avLst/>
          </a:prstGeom>
        </p:spPr>
      </p:pic>
      <p:sp>
        <p:nvSpPr>
          <p:cNvPr id="4" name="Content Placeholder 3">
            <a:extLst>
              <a:ext uri="{FF2B5EF4-FFF2-40B4-BE49-F238E27FC236}">
                <a16:creationId xmlns:a16="http://schemas.microsoft.com/office/drawing/2014/main" id="{0608FCD0-7446-78CE-9FDD-423AD7BB1A16}"/>
              </a:ext>
            </a:extLst>
          </p:cNvPr>
          <p:cNvSpPr>
            <a:spLocks noGrp="1"/>
          </p:cNvSpPr>
          <p:nvPr>
            <p:ph sz="half" idx="2"/>
          </p:nvPr>
        </p:nvSpPr>
        <p:spPr>
          <a:xfrm>
            <a:off x="7411453" y="2478024"/>
            <a:ext cx="3872243" cy="3694176"/>
          </a:xfrm>
        </p:spPr>
        <p:txBody>
          <a:bodyPr vert="horz" lIns="91440" tIns="45720" rIns="91440" bIns="45720" rtlCol="0" anchor="ctr">
            <a:normAutofit/>
          </a:bodyPr>
          <a:lstStyle/>
          <a:p>
            <a:r>
              <a:rPr lang="en-US" sz="1800" dirty="0"/>
              <a:t>Introduction to cost allocation rules</a:t>
            </a:r>
          </a:p>
          <a:p>
            <a:r>
              <a:rPr lang="en-US" sz="1800" dirty="0"/>
              <a:t>Benefits of using cost allocation rules</a:t>
            </a:r>
          </a:p>
          <a:p>
            <a:r>
              <a:rPr lang="en-US" sz="1800" dirty="0"/>
              <a:t>Features of cost allocation rules</a:t>
            </a:r>
          </a:p>
          <a:p>
            <a:r>
              <a:rPr lang="en-US" sz="1800" dirty="0"/>
              <a:t>How to create a cost allocation rule</a:t>
            </a:r>
          </a:p>
          <a:p>
            <a:r>
              <a:rPr lang="en-US" sz="1800" dirty="0"/>
              <a:t>Using cost allocation rules in Azure Cost Management</a:t>
            </a:r>
          </a:p>
        </p:txBody>
      </p:sp>
    </p:spTree>
    <p:extLst>
      <p:ext uri="{BB962C8B-B14F-4D97-AF65-F5344CB8AC3E}">
        <p14:creationId xmlns:p14="http://schemas.microsoft.com/office/powerpoint/2010/main" val="355636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5467DB4F-E7CF-2B04-A211-AC14FF5B5604}"/>
              </a:ext>
            </a:extLst>
          </p:cNvPr>
          <p:cNvPicPr>
            <a:picLocks noChangeAspect="1"/>
          </p:cNvPicPr>
          <p:nvPr/>
        </p:nvPicPr>
        <p:blipFill rotWithShape="1">
          <a:blip r:embed="rId3"/>
          <a:srcRect l="24833" r="8444" b="-3"/>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11" name="Freeform: Shape 10">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1E6F14-849C-B858-6E2B-91F4A2A7DD0D}"/>
              </a:ext>
            </a:extLst>
          </p:cNvPr>
          <p:cNvSpPr>
            <a:spLocks noGrp="1"/>
          </p:cNvSpPr>
          <p:nvPr>
            <p:ph type="title"/>
          </p:nvPr>
        </p:nvSpPr>
        <p:spPr>
          <a:xfrm>
            <a:off x="7255564" y="914400"/>
            <a:ext cx="4485861" cy="1106556"/>
          </a:xfrm>
        </p:spPr>
        <p:txBody>
          <a:bodyPr anchor="b">
            <a:normAutofit/>
          </a:bodyPr>
          <a:lstStyle/>
          <a:p>
            <a:r>
              <a:rPr lang="en-US" sz="3200"/>
              <a:t>How to Create a Cost Allocation Rule</a:t>
            </a:r>
          </a:p>
        </p:txBody>
      </p:sp>
      <p:sp>
        <p:nvSpPr>
          <p:cNvPr id="15" name="Rectangle 14">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E0494C8-C9C2-2C81-2CB0-FA213B261322}"/>
              </a:ext>
            </a:extLst>
          </p:cNvPr>
          <p:cNvSpPr>
            <a:spLocks noGrp="1"/>
          </p:cNvSpPr>
          <p:nvPr>
            <p:ph idx="1"/>
          </p:nvPr>
        </p:nvSpPr>
        <p:spPr>
          <a:xfrm>
            <a:off x="7255563" y="2440100"/>
            <a:ext cx="4485861" cy="3834804"/>
          </a:xfrm>
        </p:spPr>
        <p:txBody>
          <a:bodyPr anchor="t">
            <a:normAutofit/>
          </a:bodyPr>
          <a:lstStyle/>
          <a:p>
            <a:r>
              <a:rPr lang="en-US" sz="1800"/>
              <a:t>Configuring the cost allocation rule- source and targets resources.</a:t>
            </a:r>
          </a:p>
          <a:p>
            <a:r>
              <a:rPr lang="en-US" sz="1800"/>
              <a:t>Selecting the cost allocation method- proportional to the cost (total, compute, storage, network), distribute evenly or  custom ratio.</a:t>
            </a:r>
          </a:p>
          <a:p>
            <a:r>
              <a:rPr lang="en-US" sz="1800"/>
              <a:t>Visualize the cost allocation rule on cost analysis or the usage+purchase file</a:t>
            </a:r>
            <a:endParaRPr lang="en-US" sz="1800" dirty="0"/>
          </a:p>
        </p:txBody>
      </p:sp>
    </p:spTree>
    <p:extLst>
      <p:ext uri="{BB962C8B-B14F-4D97-AF65-F5344CB8AC3E}">
        <p14:creationId xmlns:p14="http://schemas.microsoft.com/office/powerpoint/2010/main" val="234919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A5739-0BB3-2472-5E79-F37399A5E3F1}"/>
              </a:ext>
            </a:extLst>
          </p:cNvPr>
          <p:cNvSpPr>
            <a:spLocks noGrp="1"/>
          </p:cNvSpPr>
          <p:nvPr>
            <p:ph type="title"/>
          </p:nvPr>
        </p:nvSpPr>
        <p:spPr>
          <a:xfrm>
            <a:off x="411480" y="987552"/>
            <a:ext cx="4485861" cy="1088136"/>
          </a:xfrm>
        </p:spPr>
        <p:txBody>
          <a:bodyPr anchor="b">
            <a:normAutofit/>
          </a:bodyPr>
          <a:lstStyle/>
          <a:p>
            <a:r>
              <a:rPr lang="en-US" sz="3400"/>
              <a:t>Features of Cost Allocation Rules</a:t>
            </a:r>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2ABE28-6B1D-E924-1A5C-0603DBAD1AEF}"/>
              </a:ext>
            </a:extLst>
          </p:cNvPr>
          <p:cNvSpPr>
            <a:spLocks noGrp="1"/>
          </p:cNvSpPr>
          <p:nvPr>
            <p:ph idx="1"/>
          </p:nvPr>
        </p:nvSpPr>
        <p:spPr>
          <a:xfrm>
            <a:off x="411479" y="2688336"/>
            <a:ext cx="4498848" cy="3584448"/>
          </a:xfrm>
        </p:spPr>
        <p:txBody>
          <a:bodyPr anchor="t">
            <a:normAutofit/>
          </a:bodyPr>
          <a:lstStyle/>
          <a:p>
            <a:r>
              <a:rPr lang="en-US" sz="1800" dirty="0"/>
              <a:t>Define multiple source and target resources.</a:t>
            </a:r>
          </a:p>
          <a:p>
            <a:r>
              <a:rPr lang="en-US" sz="1800" dirty="0"/>
              <a:t>Splitting costs by tags.</a:t>
            </a:r>
          </a:p>
          <a:p>
            <a:r>
              <a:rPr lang="en-US" sz="1800" dirty="0"/>
              <a:t>Splitting costs by resource groups.</a:t>
            </a:r>
          </a:p>
          <a:p>
            <a:r>
              <a:rPr lang="en-US" sz="1800" dirty="0"/>
              <a:t>Splitting costs by subscriptions.</a:t>
            </a:r>
          </a:p>
          <a:p>
            <a:r>
              <a:rPr lang="en-US" sz="1800" dirty="0"/>
              <a:t>Splitting happens in the ratio of total cost, cost by compute, network, storage, distribute evenly, or custom.</a:t>
            </a:r>
          </a:p>
        </p:txBody>
      </p:sp>
      <p:pic>
        <p:nvPicPr>
          <p:cNvPr id="6" name="Picture 5">
            <a:extLst>
              <a:ext uri="{FF2B5EF4-FFF2-40B4-BE49-F238E27FC236}">
                <a16:creationId xmlns:a16="http://schemas.microsoft.com/office/drawing/2014/main" id="{27A146AC-455B-5C5C-1ED4-AE66CB8959C7}"/>
              </a:ext>
            </a:extLst>
          </p:cNvPr>
          <p:cNvPicPr>
            <a:picLocks noChangeAspect="1"/>
          </p:cNvPicPr>
          <p:nvPr/>
        </p:nvPicPr>
        <p:blipFill>
          <a:blip r:embed="rId3"/>
          <a:stretch>
            <a:fillRect/>
          </a:stretch>
        </p:blipFill>
        <p:spPr>
          <a:xfrm>
            <a:off x="4959851" y="2185005"/>
            <a:ext cx="6820669" cy="2952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3188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5DBA4-2E0C-424B-6162-05E454472FF0}"/>
              </a:ext>
            </a:extLst>
          </p:cNvPr>
          <p:cNvSpPr>
            <a:spLocks noGrp="1"/>
          </p:cNvSpPr>
          <p:nvPr>
            <p:ph type="title"/>
          </p:nvPr>
        </p:nvSpPr>
        <p:spPr>
          <a:xfrm>
            <a:off x="841248" y="256032"/>
            <a:ext cx="10506456" cy="1014984"/>
          </a:xfrm>
        </p:spPr>
        <p:txBody>
          <a:bodyPr anchor="b">
            <a:normAutofit/>
          </a:bodyPr>
          <a:lstStyle/>
          <a:p>
            <a:r>
              <a:rPr lang="en-US"/>
              <a:t>Benefits of Using Cost Allocation Rules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15703CA-816C-7B66-41A8-B5D068D76D37}"/>
              </a:ext>
            </a:extLst>
          </p:cNvPr>
          <p:cNvGraphicFramePr>
            <a:graphicFrameLocks noGrp="1"/>
          </p:cNvGraphicFramePr>
          <p:nvPr>
            <p:ph idx="1"/>
            <p:extLst>
              <p:ext uri="{D42A27DB-BD31-4B8C-83A1-F6EECF244321}">
                <p14:modId xmlns:p14="http://schemas.microsoft.com/office/powerpoint/2010/main" val="7432015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857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EB68A-8585-E108-7BFB-EA43EDBA63B0}"/>
              </a:ext>
            </a:extLst>
          </p:cNvPr>
          <p:cNvSpPr>
            <a:spLocks noGrp="1"/>
          </p:cNvSpPr>
          <p:nvPr>
            <p:ph type="title"/>
          </p:nvPr>
        </p:nvSpPr>
        <p:spPr>
          <a:xfrm>
            <a:off x="7255564" y="834888"/>
            <a:ext cx="4314645" cy="1268958"/>
          </a:xfrm>
        </p:spPr>
        <p:txBody>
          <a:bodyPr anchor="b">
            <a:normAutofit/>
          </a:bodyPr>
          <a:lstStyle/>
          <a:p>
            <a:r>
              <a:rPr lang="en-US" sz="2700" dirty="0"/>
              <a:t>Things to consider</a:t>
            </a:r>
          </a:p>
        </p:txBody>
      </p:sp>
      <p:pic>
        <p:nvPicPr>
          <p:cNvPr id="5" name="Picture 4" descr="Desk with productivity items">
            <a:extLst>
              <a:ext uri="{FF2B5EF4-FFF2-40B4-BE49-F238E27FC236}">
                <a16:creationId xmlns:a16="http://schemas.microsoft.com/office/drawing/2014/main" id="{D23CDBBC-2933-A7A1-BA7B-ED5958F1A564}"/>
              </a:ext>
            </a:extLst>
          </p:cNvPr>
          <p:cNvPicPr>
            <a:picLocks noChangeAspect="1"/>
          </p:cNvPicPr>
          <p:nvPr/>
        </p:nvPicPr>
        <p:blipFill rotWithShape="1">
          <a:blip r:embed="rId3"/>
          <a:srcRect l="25551" r="9162" b="-3"/>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3F4D4E7-BA34-83F9-7A1F-2C8812F53534}"/>
              </a:ext>
            </a:extLst>
          </p:cNvPr>
          <p:cNvSpPr>
            <a:spLocks noGrp="1"/>
          </p:cNvSpPr>
          <p:nvPr>
            <p:ph idx="1"/>
          </p:nvPr>
        </p:nvSpPr>
        <p:spPr>
          <a:xfrm>
            <a:off x="7255563" y="2557587"/>
            <a:ext cx="4314645" cy="3717317"/>
          </a:xfrm>
        </p:spPr>
        <p:txBody>
          <a:bodyPr anchor="t">
            <a:normAutofit/>
          </a:bodyPr>
          <a:lstStyle/>
          <a:p>
            <a:r>
              <a:rPr lang="en-US" sz="1800" dirty="0"/>
              <a:t>Cost Allocation rule currently supports only EA or MCA customers.</a:t>
            </a:r>
          </a:p>
          <a:p>
            <a:r>
              <a:rPr lang="en-US" sz="1800" dirty="0"/>
              <a:t>The precedence of rules processing happens by the time of rule creation.</a:t>
            </a:r>
          </a:p>
          <a:p>
            <a:r>
              <a:rPr lang="en-US" sz="1800" dirty="0"/>
              <a:t>When a cost allocation rule applies to a source and target resource, it create a negative entry in the cost for the source, while a positive entry in the cost for the target resource. </a:t>
            </a:r>
          </a:p>
        </p:txBody>
      </p:sp>
    </p:spTree>
    <p:extLst>
      <p:ext uri="{BB962C8B-B14F-4D97-AF65-F5344CB8AC3E}">
        <p14:creationId xmlns:p14="http://schemas.microsoft.com/office/powerpoint/2010/main" val="3248142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1981</TotalTime>
  <Words>476</Words>
  <Application>Microsoft Office PowerPoint</Application>
  <PresentationFormat>Widescreen</PresentationFormat>
  <Paragraphs>34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Cost Allocation Rules: Splitting Shared Costs</vt:lpstr>
      <vt:lpstr>How to Create a Cost Allocation Rule</vt:lpstr>
      <vt:lpstr>Features of Cost Allocation Rules</vt:lpstr>
      <vt:lpstr>Benefits of Using Cost Allocation Rules</vt:lpstr>
      <vt:lpstr>Things to consider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Allocation Rules: Splitting Shared Costs</dc:title>
  <dc:creator>Sourav Bera</dc:creator>
  <cp:lastModifiedBy>Sourav Bera</cp:lastModifiedBy>
  <cp:revision>2</cp:revision>
  <dcterms:created xsi:type="dcterms:W3CDTF">2024-01-23T08:21:53Z</dcterms:created>
  <dcterms:modified xsi:type="dcterms:W3CDTF">2024-01-25T05:11:03Z</dcterms:modified>
</cp:coreProperties>
</file>