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8672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7920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5818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68672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97920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9036360"/>
            <a:ext cx="5105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68672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97920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5818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768672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97920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0" y="9036360"/>
            <a:ext cx="5105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68672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7920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5818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768672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97920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0" y="9036360"/>
            <a:ext cx="5105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68672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97920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55818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768672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97920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0" y="9036360"/>
            <a:ext cx="5105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9036360"/>
            <a:ext cx="5105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768672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9792000" y="61776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5818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768672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9792000" y="3624480"/>
            <a:ext cx="2004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575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771760" y="362448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58180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771760" y="617760"/>
            <a:ext cx="30376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581800" y="3624480"/>
            <a:ext cx="6225480" cy="27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2146400" y="6355440"/>
            <a:ext cx="45360" cy="36864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5141160" y="6328080"/>
            <a:ext cx="19090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>
            <a:spAutoFit/>
          </a:bodyPr>
          <a:p>
            <a:pPr algn="ctr">
              <a:lnSpc>
                <a:spcPts val="1001"/>
              </a:lnSpc>
            </a:pPr>
            <a:r>
              <a:rPr b="1" lang="en-US" sz="1800" spc="-1" strike="noStrike">
                <a:solidFill>
                  <a:srgbClr val="029b2d"/>
                </a:solidFill>
                <a:latin typeface="Garamond"/>
              </a:rPr>
              <a:t>BEST FOR </a:t>
            </a:r>
            <a:r>
              <a:rPr b="0" i="1" lang="en-US" sz="1800" spc="-1" strike="noStrike">
                <a:solidFill>
                  <a:srgbClr val="029b2d"/>
                </a:solidFill>
                <a:latin typeface="Garamond"/>
              </a:rPr>
              <a:t>You</a:t>
            </a:r>
            <a:br/>
            <a:r>
              <a:rPr b="0" lang="en-US" sz="700" spc="299" strike="noStrike">
                <a:solidFill>
                  <a:srgbClr val="404040"/>
                </a:solidFill>
                <a:latin typeface="Corbel"/>
              </a:rPr>
              <a:t>ORGANICS COMPANY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561640" y="92160"/>
            <a:ext cx="6629760" cy="67503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0" y="-5040"/>
            <a:ext cx="8089920" cy="6862680"/>
          </a:xfrm>
          <a:prstGeom prst="rect">
            <a:avLst/>
          </a:prstGeom>
        </p:spPr>
        <p:txBody>
          <a:bodyPr lIns="720000" rIns="2088000" tIns="0" bIns="216000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51" strike="noStrike">
                <a:solidFill>
                  <a:srgbClr val="404040"/>
                </a:solidFill>
                <a:latin typeface="Garamond"/>
              </a:rPr>
              <a:t>Click to edit presentation title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2146400" y="6355440"/>
            <a:ext cx="45360" cy="36864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5141160" y="6328080"/>
            <a:ext cx="19090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>
            <a:spAutoFit/>
          </a:bodyPr>
          <a:p>
            <a:pPr algn="ctr">
              <a:lnSpc>
                <a:spcPts val="1001"/>
              </a:lnSpc>
            </a:pPr>
            <a:r>
              <a:rPr b="1" lang="en-US" sz="1800" spc="-1" strike="noStrike">
                <a:solidFill>
                  <a:srgbClr val="029b2d"/>
                </a:solidFill>
                <a:latin typeface="Garamond"/>
              </a:rPr>
              <a:t>BEST FOR </a:t>
            </a:r>
            <a:r>
              <a:rPr b="0" i="1" lang="en-US" sz="1800" spc="-1" strike="noStrike">
                <a:solidFill>
                  <a:srgbClr val="029b2d"/>
                </a:solidFill>
                <a:latin typeface="Garamond"/>
              </a:rPr>
              <a:t>You</a:t>
            </a:r>
            <a:br/>
            <a:r>
              <a:rPr b="0" lang="en-US" sz="700" spc="299" strike="noStrike">
                <a:solidFill>
                  <a:srgbClr val="404040"/>
                </a:solidFill>
                <a:latin typeface="Corbel"/>
              </a:rPr>
              <a:t>ORGANICS COMPANY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7086600" y="0"/>
            <a:ext cx="5105160" cy="6857640"/>
          </a:xfrm>
          <a:prstGeom prst="rect">
            <a:avLst/>
          </a:prstGeom>
        </p:spPr>
        <p:txBody>
          <a:bodyPr lIns="720000" rIns="108000" tIns="0" bIns="2160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000" spc="-151" strike="noStrike">
                <a:solidFill>
                  <a:srgbClr val="404040"/>
                </a:solidFill>
                <a:latin typeface="Garamon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Garamond"/>
              </a:rPr>
              <a:t>Add a footer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11706120" y="6356520"/>
            <a:ext cx="37008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46F9F22-0A2E-47EB-8A69-823DFC92A798}" type="slidenum">
              <a:rPr b="0" i="1" lang="en-US" sz="1200" spc="-1" strike="noStrike">
                <a:solidFill>
                  <a:srgbClr val="808080"/>
                </a:solidFill>
                <a:latin typeface="Garamo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1101240" y="688680"/>
            <a:ext cx="5610600" cy="5277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146400" y="6355440"/>
            <a:ext cx="45360" cy="36864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141160" y="6328080"/>
            <a:ext cx="19090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>
            <a:spAutoFit/>
          </a:bodyPr>
          <a:p>
            <a:pPr algn="ctr">
              <a:lnSpc>
                <a:spcPts val="1001"/>
              </a:lnSpc>
            </a:pPr>
            <a:r>
              <a:rPr b="1" lang="en-US" sz="1800" spc="-1" strike="noStrike">
                <a:solidFill>
                  <a:srgbClr val="029b2d"/>
                </a:solidFill>
                <a:latin typeface="Garamond"/>
              </a:rPr>
              <a:t>BEST FOR </a:t>
            </a:r>
            <a:r>
              <a:rPr b="0" i="1" lang="en-US" sz="1800" spc="-1" strike="noStrike">
                <a:solidFill>
                  <a:srgbClr val="029b2d"/>
                </a:solidFill>
                <a:latin typeface="Garamond"/>
              </a:rPr>
              <a:t>You</a:t>
            </a:r>
            <a:br/>
            <a:r>
              <a:rPr b="0" lang="en-US" sz="700" spc="299" strike="noStrike">
                <a:solidFill>
                  <a:srgbClr val="404040"/>
                </a:solidFill>
                <a:latin typeface="Corbel"/>
              </a:rPr>
              <a:t>ORGANICS COMPANY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2000" y="1656000"/>
            <a:ext cx="5471640" cy="446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Corbel"/>
              <a:buChar char="»"/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orbel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orbel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orbel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11706120" y="6356520"/>
            <a:ext cx="37008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0217387-2794-49A7-89C9-6060BDB8291C}" type="slidenum">
              <a:rPr b="0" i="1" lang="en-US" sz="1200" spc="-1" strike="noStrike">
                <a:solidFill>
                  <a:srgbClr val="9f9f9f"/>
                </a:solidFill>
                <a:latin typeface="Garamo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Garamond"/>
              </a:rPr>
              <a:t>Add a footer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516960" y="432000"/>
            <a:ext cx="5386680" cy="695520"/>
          </a:xfrm>
          <a:prstGeom prst="rect">
            <a:avLst/>
          </a:prstGeom>
        </p:spPr>
        <p:txBody>
          <a:bodyPr lIns="18000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51" strike="noStrike">
                <a:solidFill>
                  <a:srgbClr val="404040"/>
                </a:solidFill>
                <a:latin typeface="Garamond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32000" y="432000"/>
            <a:ext cx="84600" cy="69552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431640" y="1260000"/>
            <a:ext cx="5471640" cy="25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6687360" y="144720"/>
            <a:ext cx="4609800" cy="6556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146400" y="6355440"/>
            <a:ext cx="45360" cy="36864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5141160" y="6328080"/>
            <a:ext cx="19090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>
            <a:spAutoFit/>
          </a:bodyPr>
          <a:p>
            <a:pPr algn="ctr">
              <a:lnSpc>
                <a:spcPts val="1001"/>
              </a:lnSpc>
            </a:pPr>
            <a:r>
              <a:rPr b="1" lang="en-US" sz="1800" spc="-1" strike="noStrike">
                <a:solidFill>
                  <a:srgbClr val="029b2d"/>
                </a:solidFill>
                <a:latin typeface="Garamond"/>
              </a:rPr>
              <a:t>BEST FOR </a:t>
            </a:r>
            <a:r>
              <a:rPr b="0" i="1" lang="en-US" sz="1800" spc="-1" strike="noStrike">
                <a:solidFill>
                  <a:srgbClr val="029b2d"/>
                </a:solidFill>
                <a:latin typeface="Garamond"/>
              </a:rPr>
              <a:t>You</a:t>
            </a:r>
            <a:br/>
            <a:r>
              <a:rPr b="0" lang="en-US" sz="700" spc="299" strike="noStrike">
                <a:solidFill>
                  <a:srgbClr val="404040"/>
                </a:solidFill>
                <a:latin typeface="Corbel"/>
              </a:rPr>
              <a:t>ORGANICS COMPANY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300000" y="1656000"/>
            <a:ext cx="5471640" cy="446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Corbel"/>
              <a:buChar char="»"/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orbel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orbel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orbel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384960" y="432000"/>
            <a:ext cx="5386680" cy="695520"/>
          </a:xfrm>
          <a:prstGeom prst="rect">
            <a:avLst/>
          </a:prstGeom>
        </p:spPr>
        <p:txBody>
          <a:bodyPr lIns="18000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51" strike="noStrike">
                <a:solidFill>
                  <a:srgbClr val="404040"/>
                </a:solidFill>
                <a:latin typeface="Garamond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300000" y="1260000"/>
            <a:ext cx="5471640" cy="25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11706120" y="6356520"/>
            <a:ext cx="37008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6229545-8388-46CF-919A-B710B29BF4D1}" type="slidenum">
              <a:rPr b="0" i="1" lang="en-US" sz="1200" spc="-1" strike="noStrike">
                <a:solidFill>
                  <a:srgbClr val="9f9f9f"/>
                </a:solidFill>
                <a:latin typeface="Garamo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Garamond"/>
              </a:rPr>
              <a:t>Add a footer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6300000" y="432000"/>
            <a:ext cx="84600" cy="69552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9"/>
          <p:cNvSpPr>
            <a:spLocks noGrp="1"/>
          </p:cNvSpPr>
          <p:nvPr>
            <p:ph type="body"/>
          </p:nvPr>
        </p:nvSpPr>
        <p:spPr>
          <a:xfrm>
            <a:off x="664920" y="656640"/>
            <a:ext cx="4980960" cy="5071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 hidden="1"/>
          <p:cNvSpPr/>
          <p:nvPr/>
        </p:nvSpPr>
        <p:spPr>
          <a:xfrm>
            <a:off x="12146400" y="6355440"/>
            <a:ext cx="45360" cy="368640"/>
          </a:xfrm>
          <a:prstGeom prst="rect">
            <a:avLst/>
          </a:prstGeom>
          <a:solidFill>
            <a:srgbClr val="02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 hidden="1"/>
          <p:cNvSpPr/>
          <p:nvPr/>
        </p:nvSpPr>
        <p:spPr>
          <a:xfrm>
            <a:off x="5141160" y="6328080"/>
            <a:ext cx="19090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>
            <a:spAutoFit/>
          </a:bodyPr>
          <a:p>
            <a:pPr algn="ctr">
              <a:lnSpc>
                <a:spcPts val="1001"/>
              </a:lnSpc>
            </a:pPr>
            <a:r>
              <a:rPr b="1" lang="en-US" sz="1800" spc="-1" strike="noStrike">
                <a:solidFill>
                  <a:srgbClr val="029b2d"/>
                </a:solidFill>
                <a:latin typeface="Garamond"/>
              </a:rPr>
              <a:t>BEST FOR </a:t>
            </a:r>
            <a:r>
              <a:rPr b="0" i="1" lang="en-US" sz="1800" spc="-1" strike="noStrike">
                <a:solidFill>
                  <a:srgbClr val="029b2d"/>
                </a:solidFill>
                <a:latin typeface="Garamond"/>
              </a:rPr>
              <a:t>You</a:t>
            </a:r>
            <a:br/>
            <a:r>
              <a:rPr b="0" lang="en-US" sz="700" spc="299" strike="noStrike">
                <a:solidFill>
                  <a:srgbClr val="404040"/>
                </a:solidFill>
                <a:latin typeface="Corbel"/>
              </a:rPr>
              <a:t>ORGANICS COMPANY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581800" y="617760"/>
            <a:ext cx="6225480" cy="57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0" y="0"/>
            <a:ext cx="5105160" cy="6857640"/>
          </a:xfrm>
          <a:prstGeom prst="rect">
            <a:avLst/>
          </a:prstGeom>
        </p:spPr>
        <p:txBody>
          <a:bodyPr lIns="720000" rIns="72000" tIns="0" bIns="2160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5000" spc="-151" strike="noStrike">
                <a:solidFill>
                  <a:srgbClr val="404040"/>
                </a:solidFill>
                <a:latin typeface="Garamond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769680" y="4807440"/>
            <a:ext cx="3201120" cy="28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Full Name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769680" y="5185800"/>
            <a:ext cx="3201120" cy="28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Phone Number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769680" y="5564160"/>
            <a:ext cx="3201120" cy="28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Email or Social Media Handle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79" name="PlaceHolder 8"/>
          <p:cNvSpPr>
            <a:spLocks noGrp="1"/>
          </p:cNvSpPr>
          <p:nvPr>
            <p:ph type="body"/>
          </p:nvPr>
        </p:nvSpPr>
        <p:spPr>
          <a:xfrm>
            <a:off x="769680" y="5941440"/>
            <a:ext cx="3201120" cy="28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Company Website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9060840" y="6152400"/>
            <a:ext cx="244080" cy="325800"/>
          </a:xfrm>
          <a:custGeom>
            <a:avLst/>
            <a:gdLst/>
            <a:ahLst/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0" y="-5040"/>
            <a:ext cx="8089920" cy="6862680"/>
          </a:xfrm>
          <a:prstGeom prst="rect">
            <a:avLst/>
          </a:prstGeom>
          <a:solidFill>
            <a:srgbClr val="f2f2f2">
              <a:alpha val="55000"/>
            </a:srgbClr>
          </a:solidFill>
          <a:ln w="0">
            <a:noFill/>
          </a:ln>
        </p:spPr>
        <p:txBody>
          <a:bodyPr lIns="720000" rIns="2088000" tIns="0" bIns="2160000" anchor="b">
            <a:noAutofit/>
          </a:bodyPr>
          <a:p>
            <a:pPr>
              <a:lnSpc>
                <a:spcPct val="90000"/>
              </a:lnSpc>
            </a:pPr>
            <a:br/>
            <a:r>
              <a:rPr b="1" lang="en-US" sz="6000" spc="-151" strike="noStrike" u="sng">
                <a:solidFill>
                  <a:srgbClr val="027422"/>
                </a:solidFill>
                <a:uFillTx/>
                <a:latin typeface="comic"/>
              </a:rPr>
              <a:t>PlantMEDIC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8" name="Line 2"/>
          <p:cNvSpPr/>
          <p:nvPr/>
        </p:nvSpPr>
        <p:spPr>
          <a:xfrm>
            <a:off x="3028680" y="5204880"/>
            <a:ext cx="2032920" cy="0"/>
          </a:xfrm>
          <a:prstGeom prst="line">
            <a:avLst/>
          </a:prstGeom>
          <a:ln>
            <a:solidFill>
              <a:srgbClr val="029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Shape 3"/>
          <p:cNvSpPr txBox="1"/>
          <p:nvPr/>
        </p:nvSpPr>
        <p:spPr>
          <a:xfrm>
            <a:off x="2920680" y="4834800"/>
            <a:ext cx="37281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404040"/>
                </a:solidFill>
                <a:latin typeface="Agency FB"/>
              </a:rPr>
              <a:t>End the quest of pests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20" name="Picture Placeholder 9" descr="Green fern"/>
          <p:cNvPicPr/>
          <p:nvPr/>
        </p:nvPicPr>
        <p:blipFill>
          <a:blip r:embed="rId1"/>
          <a:stretch/>
        </p:blipFill>
        <p:spPr>
          <a:xfrm>
            <a:off x="5250240" y="107640"/>
            <a:ext cx="6629760" cy="67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365160" y="0"/>
            <a:ext cx="5826240" cy="6857640"/>
          </a:xfrm>
          <a:prstGeom prst="rect">
            <a:avLst/>
          </a:prstGeom>
          <a:solidFill>
            <a:srgbClr val="f2f2f2">
              <a:alpha val="50000"/>
            </a:srgbClr>
          </a:solidFill>
          <a:ln w="0">
            <a:noFill/>
          </a:ln>
        </p:spPr>
        <p:txBody>
          <a:bodyPr lIns="720000" rIns="108000" tIns="0" bIns="216000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-151" strike="noStrike" u="sng">
                <a:solidFill>
                  <a:srgbClr val="ff0000"/>
                </a:solidFill>
                <a:uFillTx/>
                <a:latin typeface="Segoe Script"/>
              </a:rPr>
              <a:t>PROBLEM STATEMENT               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196680" y="4700160"/>
            <a:ext cx="599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Corbel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Arial Narrow"/>
              </a:rPr>
              <a:t>An application that identifies crops, weeds, diseases and pest damages.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latin typeface="Arial Narrow"/>
              </a:rPr>
              <a:t>Recognizes the associated nutrient deficiency,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Arial Narrow"/>
              </a:rPr>
              <a:t>Finds  the solution of the disease caused and suggests remedies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1706120" y="6356520"/>
            <a:ext cx="370080" cy="364680"/>
          </a:xfrm>
          <a:prstGeom prst="rect">
            <a:avLst/>
          </a:prstGeom>
          <a:solidFill>
            <a:srgbClr val="f2f2f2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932B750-7405-4554-9F59-93BE8B05E934}" type="slidenum">
              <a:rPr b="0" i="1" lang="en-US" sz="1200" spc="-1" strike="noStrike">
                <a:solidFill>
                  <a:srgbClr val="808080"/>
                </a:solidFill>
                <a:latin typeface="Garamo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24" name="Picture Placeholder 7" descr="Abstract orange folded plastic"/>
          <p:cNvPicPr/>
          <p:nvPr/>
        </p:nvPicPr>
        <p:blipFill>
          <a:blip r:embed="rId1"/>
          <a:stretch/>
        </p:blipFill>
        <p:spPr>
          <a:xfrm>
            <a:off x="-2160000" y="0"/>
            <a:ext cx="7927200" cy="641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54960" y="136440"/>
            <a:ext cx="5569200" cy="919440"/>
          </a:xfrm>
          <a:prstGeom prst="rect">
            <a:avLst/>
          </a:prstGeom>
          <a:solidFill>
            <a:srgbClr val="f2f2f2">
              <a:alpha val="50000"/>
            </a:srgbClr>
          </a:solidFill>
          <a:ln w="0">
            <a:noFill/>
          </a:ln>
        </p:spPr>
        <p:txBody>
          <a:bodyPr lIns="18000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51" strike="noStrike" u="sng">
                <a:solidFill>
                  <a:srgbClr val="0d0d0d"/>
                </a:solidFill>
                <a:uFillTx/>
                <a:latin typeface="Garamond"/>
              </a:rPr>
              <a:t>CHALLENGES FACED</a:t>
            </a:r>
            <a:r>
              <a:rPr b="1" lang="en-US" sz="2800" spc="-151" strike="noStrike" u="sng">
                <a:solidFill>
                  <a:srgbClr val="027422"/>
                </a:solidFill>
                <a:uFillTx/>
                <a:latin typeface="Garamond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59440" y="852120"/>
            <a:ext cx="6179040" cy="187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To implement an image classification model, which performs accurately in real world situation.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To make it user-friendly and make it work in Offline mode.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Linkage of users with their local proprietors for pesticides.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Unavailability of appropriate data-set for weeds and nutrient deficiency detection.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230760" y="2965320"/>
            <a:ext cx="6335280" cy="3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7612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ae0e86"/>
                </a:solidFill>
                <a:uFillTx/>
                <a:latin typeface="Arial Narrow"/>
              </a:rPr>
              <a:t>WAYS TO OVERCOME THE CHALLENGES:</a:t>
            </a:r>
            <a:endParaRPr b="0" lang="en-US" sz="2800" spc="-1" strike="noStrike">
              <a:solidFill>
                <a:srgbClr val="404040"/>
              </a:solidFill>
              <a:latin typeface="Corbel"/>
            </a:endParaRPr>
          </a:p>
          <a:p>
            <a:pPr marL="27612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orbel"/>
            </a:endParaRPr>
          </a:p>
          <a:p>
            <a:pPr lvl="1" marL="561960" indent="-28548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2060"/>
                </a:solidFill>
                <a:latin typeface="Arial Narrow"/>
              </a:rPr>
              <a:t>Usage of TRANSFER LEARNING, to reduce training time &amp; enhance accuracy.</a:t>
            </a:r>
            <a:endParaRPr b="0" lang="en-US" sz="1600" spc="-1" strike="noStrike">
              <a:solidFill>
                <a:srgbClr val="404040"/>
              </a:solidFill>
              <a:latin typeface="Corbel"/>
            </a:endParaRPr>
          </a:p>
          <a:p>
            <a:pPr lvl="1" marL="619200" indent="-342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Arial Narrow"/>
              </a:rPr>
              <a:t>The use of TENSORFLOW LITE to classify images in offline mode.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lvl="1" marL="619200" indent="-342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Arial Narrow"/>
              </a:rPr>
              <a:t>Collected dataset from open source &amp; tallied with data presented by the government.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lvl="1" marL="619200" indent="-342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Arial Narrow"/>
              </a:rPr>
              <a:t>WEB SCRAPPING was used to collect dataset of appropriate format.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marL="27612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11706120" y="6356520"/>
            <a:ext cx="370080" cy="364680"/>
          </a:xfrm>
          <a:prstGeom prst="rect">
            <a:avLst/>
          </a:prstGeom>
          <a:solidFill>
            <a:srgbClr val="f2f2f2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01FA2D7-D8D8-42A9-A0D7-4CCBFD1D8E34}" type="slidenum">
              <a:rPr b="0" i="1" lang="en-US" sz="1200" spc="-1" strike="noStrike">
                <a:solidFill>
                  <a:srgbClr val="9f9f9f"/>
                </a:solidFill>
                <a:latin typeface="Garamo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29" name="Picture Placeholder 6" descr="Blurry green with leaves in twig"/>
          <p:cNvPicPr/>
          <p:nvPr/>
        </p:nvPicPr>
        <p:blipFill>
          <a:blip r:embed="rId1"/>
          <a:stretch/>
        </p:blipFill>
        <p:spPr>
          <a:xfrm>
            <a:off x="6480720" y="612720"/>
            <a:ext cx="6179040" cy="608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384960" y="432000"/>
            <a:ext cx="5386680" cy="695520"/>
          </a:xfrm>
          <a:prstGeom prst="rect">
            <a:avLst/>
          </a:prstGeom>
          <a:solidFill>
            <a:srgbClr val="f2f2f2">
              <a:alpha val="50000"/>
            </a:srgbClr>
          </a:solidFill>
          <a:ln w="0">
            <a:noFill/>
          </a:ln>
        </p:spPr>
        <p:txBody>
          <a:bodyPr lIns="18000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51" strike="noStrike">
                <a:solidFill>
                  <a:srgbClr val="404040"/>
                </a:solidFill>
                <a:latin typeface="Garamond"/>
              </a:rPr>
              <a:t>RESULTS  &amp; OUTPUT 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300000" y="2437200"/>
            <a:ext cx="5471640" cy="35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orbel"/>
              </a:rPr>
              <a:t>Lorem ipsum dolor sit amet, consectetur adipiscing elit. </a:t>
            </a:r>
            <a:endParaRPr b="0" lang="en-US" sz="2800" spc="-1" strike="noStrike">
              <a:solidFill>
                <a:srgbClr val="404040"/>
              </a:solidFill>
              <a:latin typeface="Corbe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Corbel"/>
              <a:buChar char="»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Ut fermentum a magna ut eleifend. Integer convallis suscipit ante eu varius. 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Corbel"/>
              <a:buChar char="»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Morbi a purus dolor. Suspendisse sit amet ipsum finibus justo viverra blandit. 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29b2d"/>
              </a:buClr>
              <a:buFont typeface="Corbel"/>
              <a:buChar char="»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orbel"/>
              </a:rPr>
              <a:t>Ut congue quis tortor eget sodales. </a:t>
            </a: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11706120" y="6356520"/>
            <a:ext cx="370080" cy="364680"/>
          </a:xfrm>
          <a:prstGeom prst="rect">
            <a:avLst/>
          </a:prstGeom>
          <a:solidFill>
            <a:srgbClr val="f2f2f2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58FFF95-B4F0-472D-B215-CA72DB06B159}" type="slidenum">
              <a:rPr b="0" i="1" lang="en-US" sz="1200" spc="-1" strike="noStrike">
                <a:solidFill>
                  <a:srgbClr val="9f9f9f"/>
                </a:solidFill>
                <a:latin typeface="Garamo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33" name="Picture Placeholder 8" descr="Farmland landscape"/>
          <p:cNvPicPr/>
          <p:nvPr/>
        </p:nvPicPr>
        <p:blipFill>
          <a:blip r:embed="rId1"/>
          <a:stretch/>
        </p:blipFill>
        <p:spPr>
          <a:xfrm>
            <a:off x="664920" y="656640"/>
            <a:ext cx="4980960" cy="5071680"/>
          </a:xfrm>
          <a:prstGeom prst="rect">
            <a:avLst/>
          </a:prstGeom>
          <a:ln w="0">
            <a:noFill/>
          </a:ln>
        </p:spPr>
      </p:pic>
      <p:sp>
        <p:nvSpPr>
          <p:cNvPr id="234" name="TextShape 4"/>
          <p:cNvSpPr txBox="1"/>
          <p:nvPr/>
        </p:nvSpPr>
        <p:spPr>
          <a:xfrm>
            <a:off x="6300000" y="1260000"/>
            <a:ext cx="547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-182520" y="-2500920"/>
            <a:ext cx="5105160" cy="6857640"/>
          </a:xfrm>
          <a:prstGeom prst="rect">
            <a:avLst/>
          </a:prstGeom>
          <a:solidFill>
            <a:srgbClr val="f2f2f2">
              <a:alpha val="90000"/>
            </a:srgbClr>
          </a:solidFill>
          <a:ln w="0">
            <a:noFill/>
          </a:ln>
        </p:spPr>
        <p:txBody>
          <a:bodyPr lIns="720000" rIns="72000" tIns="0" bIns="2160000" anchor="b">
            <a:noAutofit/>
          </a:bodyPr>
          <a:p>
            <a:pPr>
              <a:lnSpc>
                <a:spcPct val="90000"/>
              </a:lnSpc>
            </a:pPr>
            <a:r>
              <a:rPr b="0" i="1" lang="en-US" sz="5000" spc="-151" strike="noStrike">
                <a:solidFill>
                  <a:srgbClr val="404040"/>
                </a:solidFill>
                <a:latin typeface="Garamond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91920" y="3350520"/>
            <a:ext cx="2795400" cy="4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>
            <a:spAutoFit/>
          </a:bodyPr>
          <a:p>
            <a:pPr algn="ctr">
              <a:lnSpc>
                <a:spcPts val="1001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237" name="Line 3"/>
          <p:cNvSpPr/>
          <p:nvPr/>
        </p:nvSpPr>
        <p:spPr>
          <a:xfrm>
            <a:off x="664560" y="3906720"/>
            <a:ext cx="2850480" cy="0"/>
          </a:xfrm>
          <a:prstGeom prst="line">
            <a:avLst/>
          </a:prstGeom>
          <a:ln>
            <a:solidFill>
              <a:srgbClr val="029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Shape 4"/>
          <p:cNvSpPr txBox="1"/>
          <p:nvPr/>
        </p:nvSpPr>
        <p:spPr>
          <a:xfrm>
            <a:off x="769680" y="4807440"/>
            <a:ext cx="32011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769680" y="5185800"/>
            <a:ext cx="32011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40" name="TextShape 6"/>
          <p:cNvSpPr txBox="1"/>
          <p:nvPr/>
        </p:nvSpPr>
        <p:spPr>
          <a:xfrm>
            <a:off x="769680" y="5564160"/>
            <a:ext cx="32011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sp>
        <p:nvSpPr>
          <p:cNvPr id="241" name="TextShape 7"/>
          <p:cNvSpPr txBox="1"/>
          <p:nvPr/>
        </p:nvSpPr>
        <p:spPr>
          <a:xfrm>
            <a:off x="769680" y="5941440"/>
            <a:ext cx="32011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orbel"/>
            </a:endParaRPr>
          </a:p>
        </p:txBody>
      </p:sp>
      <p:pic>
        <p:nvPicPr>
          <p:cNvPr id="242" name="Picture Placeholder 11" descr="Green fern"/>
          <p:cNvPicPr/>
          <p:nvPr/>
        </p:nvPicPr>
        <p:blipFill>
          <a:blip r:embed="rId1"/>
          <a:stretch/>
        </p:blipFill>
        <p:spPr>
          <a:xfrm>
            <a:off x="5581800" y="617760"/>
            <a:ext cx="6225480" cy="575568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Placeholder 6" descr="Blurry green with leaves in twig"/>
          <p:cNvPicPr/>
          <p:nvPr/>
        </p:nvPicPr>
        <p:blipFill>
          <a:blip r:embed="rId2"/>
          <a:stretch/>
        </p:blipFill>
        <p:spPr>
          <a:xfrm>
            <a:off x="-361800" y="3286080"/>
            <a:ext cx="6315840" cy="40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029b2d"/>
      </a:accent1>
      <a:accent2>
        <a:srgbClr val="e86f1b"/>
      </a:accent2>
      <a:accent3>
        <a:srgbClr val="e812b3"/>
      </a:accent3>
      <a:accent4>
        <a:srgbClr val="ffc000"/>
      </a:accent4>
      <a:accent5>
        <a:srgbClr val="1bd8e8"/>
      </a:accent5>
      <a:accent6>
        <a:srgbClr val="029b2d"/>
      </a:accent6>
      <a:hlink>
        <a:srgbClr val="029b2d"/>
      </a:hlink>
      <a:folHlink>
        <a:srgbClr val="029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029b2d"/>
      </a:accent1>
      <a:accent2>
        <a:srgbClr val="e86f1b"/>
      </a:accent2>
      <a:accent3>
        <a:srgbClr val="e812b3"/>
      </a:accent3>
      <a:accent4>
        <a:srgbClr val="ffc000"/>
      </a:accent4>
      <a:accent5>
        <a:srgbClr val="1bd8e8"/>
      </a:accent5>
      <a:accent6>
        <a:srgbClr val="029b2d"/>
      </a:accent6>
      <a:hlink>
        <a:srgbClr val="029b2d"/>
      </a:hlink>
      <a:folHlink>
        <a:srgbClr val="029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029b2d"/>
      </a:accent1>
      <a:accent2>
        <a:srgbClr val="e86f1b"/>
      </a:accent2>
      <a:accent3>
        <a:srgbClr val="e812b3"/>
      </a:accent3>
      <a:accent4>
        <a:srgbClr val="ffc000"/>
      </a:accent4>
      <a:accent5>
        <a:srgbClr val="1bd8e8"/>
      </a:accent5>
      <a:accent6>
        <a:srgbClr val="029b2d"/>
      </a:accent6>
      <a:hlink>
        <a:srgbClr val="029b2d"/>
      </a:hlink>
      <a:folHlink>
        <a:srgbClr val="029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029b2d"/>
      </a:accent1>
      <a:accent2>
        <a:srgbClr val="e86f1b"/>
      </a:accent2>
      <a:accent3>
        <a:srgbClr val="e812b3"/>
      </a:accent3>
      <a:accent4>
        <a:srgbClr val="ffc000"/>
      </a:accent4>
      <a:accent5>
        <a:srgbClr val="1bd8e8"/>
      </a:accent5>
      <a:accent6>
        <a:srgbClr val="029b2d"/>
      </a:accent6>
      <a:hlink>
        <a:srgbClr val="029b2d"/>
      </a:hlink>
      <a:folHlink>
        <a:srgbClr val="029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029b2d"/>
      </a:accent1>
      <a:accent2>
        <a:srgbClr val="e86f1b"/>
      </a:accent2>
      <a:accent3>
        <a:srgbClr val="e812b3"/>
      </a:accent3>
      <a:accent4>
        <a:srgbClr val="ffc000"/>
      </a:accent4>
      <a:accent5>
        <a:srgbClr val="1bd8e8"/>
      </a:accent5>
      <a:accent6>
        <a:srgbClr val="029b2d"/>
      </a:accent6>
      <a:hlink>
        <a:srgbClr val="029b2d"/>
      </a:hlink>
      <a:folHlink>
        <a:srgbClr val="029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38E9C-53F4-45B7-BB77-8539BB704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111B19-7283-4751-B1F8-E7CC95678A8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EFC333-DF66-4191-BB24-0295598A3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811</TotalTime>
  <Application>LibreOffice/7.0.4.2$Windows_X86_64 LibreOffice_project/dcf040e67528d9187c66b2379df5ea4407429775</Application>
  <AppVersion>15.0000</AppVersion>
  <Words>201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2021-02-26T06:09:31Z</dcterms:created>
  <dc:creator>Nibedita Samantaray</dc:creator>
  <dc:description/>
  <dc:language>en-IN</dc:language>
  <cp:lastModifiedBy/>
  <dcterms:modified xsi:type="dcterms:W3CDTF">2021-02-28T12:00:01Z</dcterms:modified>
  <cp:revision>21</cp:revision>
  <dc:subject/>
  <dc:title>Presentation Cover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