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59" r:id="rId3"/>
    <p:sldId id="256" r:id="rId4"/>
    <p:sldId id="257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9F1CA-E2AA-405D-8184-B6BDC83AE8D7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2E283-F648-44B2-9097-AB2E2F02D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77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2E283-F648-44B2-9097-AB2E2F02D72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911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2E283-F648-44B2-9097-AB2E2F02D72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8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44C16-DE27-654F-BA3D-DCA781351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F659F2-D69D-79B0-A5ED-F5461676C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7278E6-4C9D-0E54-52DF-2AA85E617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C7B9-630C-450C-A50F-64407B144266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F27AFC-ADFD-4945-2E3C-A9AF33E3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BDDA55-9339-8A12-8542-486FFC43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98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5CB64-D946-6D76-6446-3BEFF9A74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CC05F6-8FE6-23A9-E3BA-905615EDE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18D29-FCFA-276F-1F1C-9C0006C49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C7B9-630C-450C-A50F-64407B144266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A71E62-6F6E-85D9-0C7D-3C225277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5D33EA-2608-7FF5-C430-6C51DD982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60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E8EB17-690E-9E3C-B830-6B4EC16FE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3E836D-DB97-D257-C89F-46C3AC859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3FDAF4-D59F-C54D-4783-E28BB4ECB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C7B9-630C-450C-A50F-64407B144266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E3007A-783A-BD2B-E6A3-3470621A2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F4659A-7105-2F58-C211-92734922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41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FC40D-C762-3CA9-24BC-B0F0A0DE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143A10-F250-70E8-9F32-5783AC348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64DD60-35F8-3D09-736B-40E58AA2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C7B9-630C-450C-A50F-64407B144266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2A478-F196-EA8C-42DD-B0B6E96B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BF213A-D4A4-3C55-4477-20F9389E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18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AAF8F-29CE-FD9D-D530-40A8DDDC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52B722-3AE0-EE10-40BC-7A8ABB6FA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56072-0ED7-0295-91D0-EC2966323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C7B9-630C-450C-A50F-64407B144266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B4080D-5AD1-EDFA-3A7C-93FE337AA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03CDCA-E42A-1839-A5D2-40F848BC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10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C6A62-6580-EB0F-D6A6-13ED0CCF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778FBD-929C-77BD-13A9-2F0B580D4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D7C06E-B571-B8E5-51A1-1F32DCE59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4AFD18-DDA2-B8E8-69DA-87C6BA63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C7B9-630C-450C-A50F-64407B144266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E9AC57-78E9-E613-759A-D2C5CFD8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3FAA6C-60B1-C0B2-F9BD-0E80A3E3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66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116C5-B82E-6576-441F-34FA4926D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AC53A6-B2A3-7C21-C55E-31A8AB6D5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97FE40-0224-5104-1221-A82371607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009F99-14A7-7A2C-4C12-2AF9EB639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DCA765-7FC6-8A4B-1B0C-07389D969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9F0B1F-03EF-AAAE-5DC7-67CA47148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C7B9-630C-450C-A50F-64407B144266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FC3321-8597-3409-FECB-856DEC9D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47BC5F-55A5-B009-70A7-78DD3B5A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1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0153C-9804-ADC8-64D9-28D2BEC2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4FB940-5F41-B8B0-E138-F01F7A389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C7B9-630C-450C-A50F-64407B144266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957313-2FED-7A22-22E4-43AEDBEAC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7ABF59-3FDA-690E-D67C-9A7C4695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16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4B24CB-5C40-C944-D43B-7B884467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C7B9-630C-450C-A50F-64407B144266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2E4339-561F-31A7-4FA4-2453E3E7C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BF85DC-F02F-895E-8CE6-1939BD84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99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8656B-74C4-B39D-3CA6-4014E453E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2DE78B-0F38-8E7C-DDE8-CC8CA6B06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04592C-A914-B27A-4ED7-6E635BF75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F618A7-6CCC-20C3-3F30-1DC71083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C7B9-630C-450C-A50F-64407B144266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311D37-F544-E160-8975-9CDBE0CF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9E4F04-7A79-A56F-E9C7-303C2A47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16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2C660-01DA-2A04-96B5-4D5885D9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834F70-491D-AD80-1129-4E9814F07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928351-B88C-D6EF-F8E0-D65196A1A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1C504F-7804-2533-E0F7-4AD98FB0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C7B9-630C-450C-A50F-64407B144266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FFCEEF-C6E3-4F5C-34B3-9F928699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F60AA6-B7B9-1E5F-6720-94D7BC0D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76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3419E5-5060-26E6-90BC-6F5FB023C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EB8D22-7CDA-E94B-B310-F741AF172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158A5-4C3A-CEC8-C652-56FB44372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C1C7B9-630C-450C-A50F-64407B144266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12A529-3E79-9549-59B1-AFE47F3DD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9534E1-609B-29A2-3E3B-D0395837C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58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MeeGooBo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80007-8B25-1D65-BEDF-9E2EA29BB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83" y="0"/>
            <a:ext cx="12192000" cy="1078302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+mn-ea"/>
                <a:ea typeface="+mn-ea"/>
              </a:rPr>
              <a:t>《</a:t>
            </a:r>
            <a:r>
              <a:rPr lang="zh-CN" altLang="en-US" sz="3200" b="1" dirty="0">
                <a:latin typeface="+mn-ea"/>
                <a:ea typeface="+mn-ea"/>
              </a:rPr>
              <a:t>社会工程学之网络追踪</a:t>
            </a:r>
            <a:r>
              <a:rPr lang="en-US" altLang="zh-CN" sz="3200" b="1" dirty="0">
                <a:latin typeface="+mn-ea"/>
                <a:ea typeface="+mn-ea"/>
              </a:rPr>
              <a:t>》 </a:t>
            </a:r>
            <a:r>
              <a:rPr lang="zh-CN" altLang="en-US" sz="3200" b="1" dirty="0">
                <a:latin typeface="+mn-ea"/>
                <a:ea typeface="+mn-ea"/>
              </a:rPr>
              <a:t>网络安全教育课程目录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3689EB-EFD7-A5A9-F21A-42A08E214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255" y="931653"/>
            <a:ext cx="11445873" cy="5926347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一、社会工程学</a:t>
            </a:r>
            <a:r>
              <a:rPr lang="en-US" altLang="zh-CN" dirty="0">
                <a:solidFill>
                  <a:schemeClr val="tx2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课程简介 </a:t>
            </a:r>
            <a:r>
              <a:rPr lang="en-US" altLang="zh-CN" dirty="0">
                <a:solidFill>
                  <a:schemeClr val="tx2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当前</a:t>
            </a:r>
            <a:r>
              <a:rPr lang="en-US" altLang="zh-CN" dirty="0">
                <a:solidFill>
                  <a:schemeClr val="tx2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二、获取对方真实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IP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地址和运营商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三、获取对方经纬度精确定位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四、获取对方素颜自拍照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五、获取对方实时声音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六、利用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Java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在对方电脑植入监控程序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七、利用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AI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获取对方手机号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八、利用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AI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获取对方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QQ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密码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九、利用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AI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获取对方银行卡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十、利用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AI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获取对方身份证号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完、信息收集与获取对方真实姓名思路大全</a:t>
            </a:r>
          </a:p>
        </p:txBody>
      </p:sp>
      <p:pic>
        <p:nvPicPr>
          <p:cNvPr id="4" name="图片 3" descr="图片包含 服装, 穿着, 男人, 西装&#10;&#10;AI 生成的内容可能不正确。">
            <a:extLst>
              <a:ext uri="{FF2B5EF4-FFF2-40B4-BE49-F238E27FC236}">
                <a16:creationId xmlns:a16="http://schemas.microsoft.com/office/drawing/2014/main" id="{8AC20A3B-B4C3-74FC-FA3E-17292C762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062" y="6144768"/>
            <a:ext cx="632066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0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5A980-004A-0282-1BAC-681AEA289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288"/>
            <a:ext cx="10515600" cy="1130714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solidFill>
                  <a:srgbClr val="0F1115"/>
                </a:solidFill>
                <a:effectLst/>
                <a:latin typeface="quote-cjk-patch"/>
              </a:rPr>
              <a:t>社会工程学课程道德与法律声明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53FFA-6D71-3500-7496-6D1DF47BA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8821"/>
            <a:ext cx="10515600" cy="831691"/>
          </a:xfrm>
        </p:spPr>
        <p:txBody>
          <a:bodyPr>
            <a:normAutofit/>
          </a:bodyPr>
          <a:lstStyle/>
          <a:p>
            <a:r>
              <a:rPr lang="zh-CN" altLang="en-US" sz="1800" b="1" i="0" dirty="0">
                <a:solidFill>
                  <a:srgbClr val="0F1115"/>
                </a:solidFill>
                <a:effectLst/>
                <a:latin typeface="quote-cjk-patch"/>
              </a:rPr>
              <a:t>课程名称：</a:t>
            </a:r>
            <a:r>
              <a:rPr lang="zh-CN" altLang="en-US" sz="1800" b="0" i="0" dirty="0">
                <a:solidFill>
                  <a:srgbClr val="0F1115"/>
                </a:solidFill>
                <a:effectLst/>
                <a:latin typeface="quote-cjk-patch"/>
              </a:rPr>
              <a:t> </a:t>
            </a:r>
            <a:r>
              <a:rPr lang="en-US" altLang="zh-CN" sz="1800" b="0" i="0" dirty="0">
                <a:solidFill>
                  <a:srgbClr val="0F1115"/>
                </a:solidFill>
                <a:effectLst/>
                <a:latin typeface="quote-cjk-patch"/>
              </a:rPr>
              <a:t>《</a:t>
            </a:r>
            <a:r>
              <a:rPr lang="zh-CN" altLang="en-US" sz="1800" dirty="0"/>
              <a:t>社会工程学之网络追踪</a:t>
            </a:r>
            <a:r>
              <a:rPr lang="en-US" altLang="zh-CN" sz="1800" b="0" i="0" dirty="0">
                <a:solidFill>
                  <a:srgbClr val="0F1115"/>
                </a:solidFill>
                <a:effectLst/>
                <a:latin typeface="quote-cjk-patch"/>
              </a:rPr>
              <a:t>》 </a:t>
            </a:r>
            <a:r>
              <a:rPr lang="zh-CN" altLang="en-US" sz="1800" b="0" i="0" dirty="0">
                <a:solidFill>
                  <a:srgbClr val="0F1115"/>
                </a:solidFill>
                <a:effectLst/>
                <a:latin typeface="quote-cjk-patch"/>
              </a:rPr>
              <a:t>共</a:t>
            </a:r>
            <a:r>
              <a:rPr lang="en-US" altLang="zh-CN" sz="1800">
                <a:solidFill>
                  <a:srgbClr val="0F1115"/>
                </a:solidFill>
                <a:latin typeface="quote-cjk-patch"/>
              </a:rPr>
              <a:t>11</a:t>
            </a:r>
            <a:r>
              <a:rPr lang="zh-CN" altLang="en-US" sz="1800" b="0" i="0">
                <a:solidFill>
                  <a:srgbClr val="0F1115"/>
                </a:solidFill>
                <a:effectLst/>
                <a:latin typeface="quote-cjk-patch"/>
              </a:rPr>
              <a:t>节</a:t>
            </a:r>
            <a:endParaRPr lang="en-US" altLang="zh-CN" sz="1800" b="0" i="0" dirty="0">
              <a:solidFill>
                <a:srgbClr val="0F1115"/>
              </a:solidFill>
              <a:effectLst/>
              <a:latin typeface="quote-cjk-patch"/>
            </a:endParaRPr>
          </a:p>
          <a:p>
            <a:r>
              <a:rPr lang="zh-CN" altLang="en-US" sz="1800" b="1" i="0" dirty="0">
                <a:solidFill>
                  <a:srgbClr val="0F1115"/>
                </a:solidFill>
                <a:effectLst/>
                <a:latin typeface="quote-cjk-patch"/>
              </a:rPr>
              <a:t>讲师：</a:t>
            </a:r>
            <a:r>
              <a:rPr lang="zh-CN" altLang="en-US" sz="1800" dirty="0">
                <a:solidFill>
                  <a:srgbClr val="0F1115"/>
                </a:solidFill>
                <a:latin typeface="quote-cjk-patch"/>
              </a:rPr>
              <a:t>莫国标 </a:t>
            </a:r>
            <a:r>
              <a:rPr lang="en-US" altLang="zh-CN" sz="1800" dirty="0">
                <a:solidFill>
                  <a:srgbClr val="0F1115"/>
                </a:solidFill>
                <a:latin typeface="quote-cjk-patch"/>
              </a:rPr>
              <a:t>  </a:t>
            </a:r>
            <a:r>
              <a:rPr lang="zh-CN" altLang="en-US" sz="1600" dirty="0">
                <a:solidFill>
                  <a:srgbClr val="0F1115"/>
                </a:solidFill>
                <a:latin typeface="quote-cjk-patch"/>
              </a:rPr>
              <a:t>授课地址：</a:t>
            </a:r>
            <a:r>
              <a:rPr lang="en-US" altLang="zh-CN" sz="1600" dirty="0">
                <a:solidFill>
                  <a:srgbClr val="0F1115"/>
                </a:solidFill>
                <a:latin typeface="quote-cjk-patch"/>
                <a:hlinkClick r:id="rId3"/>
              </a:rPr>
              <a:t>https://www.youtube.com/@MeeGooBoo</a:t>
            </a:r>
            <a:endParaRPr lang="zh-CN" altLang="en-US" sz="1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5572C32-4F6C-55FF-D8A5-760C27D097AD}"/>
              </a:ext>
            </a:extLst>
          </p:cNvPr>
          <p:cNvSpPr txBox="1">
            <a:spLocks/>
          </p:cNvSpPr>
          <p:nvPr/>
        </p:nvSpPr>
        <p:spPr>
          <a:xfrm>
            <a:off x="838200" y="1994875"/>
            <a:ext cx="10515600" cy="2654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700" b="1" dirty="0">
                <a:solidFill>
                  <a:srgbClr val="0F1115"/>
                </a:solidFill>
                <a:latin typeface="quote-cjk-patch"/>
              </a:rPr>
              <a:t>课程宗旨与核心原则：</a:t>
            </a:r>
            <a:endParaRPr lang="en-US" altLang="zh-CN" sz="1700" b="1" dirty="0">
              <a:solidFill>
                <a:srgbClr val="0F1115"/>
              </a:solidFill>
              <a:latin typeface="quote-cjk-patch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0" i="0" dirty="0">
                <a:solidFill>
                  <a:srgbClr val="0F1115"/>
                </a:solidFill>
                <a:effectLst/>
                <a:latin typeface="quote-cjk-patch"/>
              </a:rPr>
              <a:t>    在</a:t>
            </a:r>
            <a:r>
              <a:rPr lang="en-US" altLang="zh-CN" sz="2000" b="0" i="0" dirty="0">
                <a:solidFill>
                  <a:srgbClr val="0F1115"/>
                </a:solidFill>
                <a:effectLst/>
                <a:latin typeface="quote-cjk-patch"/>
              </a:rPr>
              <a:t>AI</a:t>
            </a:r>
            <a:r>
              <a:rPr lang="zh-CN" altLang="en-US" sz="2000" b="0" i="0" dirty="0">
                <a:solidFill>
                  <a:srgbClr val="0F1115"/>
                </a:solidFill>
                <a:effectLst/>
                <a:latin typeface="quote-cjk-patch"/>
              </a:rPr>
              <a:t>盛行的时代，帮助大家深刻理解社会工程学的最新攻击手法，从而更好地识别和防范此类威胁，避免被开盒、人肉。提升网络安全防范意识，帮助打击因证据信息不足而无法追击到的犯罪分子，比如网暴他人、诈骗金额较小或信息不足无法立案、离家出走或被诈骗失联等场景。课程仅提供教学与知识分享，学术与研究。不对学员学成后的一切行为负责。每位学员都是独立的法律责任主体，必须为自己的所有行为承担全部法律和道德后果。</a:t>
            </a:r>
            <a:endParaRPr lang="en-US" altLang="zh-CN" sz="2000" b="0" i="0" dirty="0">
              <a:solidFill>
                <a:srgbClr val="0F1115"/>
              </a:solidFill>
              <a:effectLst/>
              <a:latin typeface="quote-cjk-patch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16783C9-772C-9B0E-9730-C33A8C7F58E4}"/>
              </a:ext>
            </a:extLst>
          </p:cNvPr>
          <p:cNvSpPr txBox="1">
            <a:spLocks/>
          </p:cNvSpPr>
          <p:nvPr/>
        </p:nvSpPr>
        <p:spPr>
          <a:xfrm>
            <a:off x="838200" y="4834173"/>
            <a:ext cx="10515600" cy="18777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b="1" i="0" dirty="0">
                <a:solidFill>
                  <a:srgbClr val="0F1115"/>
                </a:solidFill>
                <a:effectLst/>
                <a:latin typeface="quote-cjk-patch"/>
              </a:rPr>
              <a:t>绝对禁止行为：</a:t>
            </a:r>
            <a:endParaRPr lang="en-US" altLang="zh-CN" sz="1800" dirty="0">
              <a:solidFill>
                <a:srgbClr val="0F1115"/>
              </a:solidFill>
              <a:latin typeface="quote-cjk-patch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i="0" dirty="0">
                <a:solidFill>
                  <a:srgbClr val="0F1115"/>
                </a:solidFill>
                <a:effectLst/>
                <a:latin typeface="quote-cjk-patch"/>
              </a:rPr>
              <a:t>    </a:t>
            </a:r>
            <a:r>
              <a:rPr lang="zh-CN" altLang="en-US" sz="1800" i="0" u="sng" dirty="0">
                <a:solidFill>
                  <a:srgbClr val="0F1115"/>
                </a:solidFill>
                <a:effectLst/>
                <a:latin typeface="quote-cjk-patch"/>
              </a:rPr>
              <a:t>本课程所传授的知识威力巨大，必须被用于正义之道，禁止用于一切非法侵害行为，包括敲诈勒索、骚扰恐吓、 开盒、人肉搜索、泄露他人隐私，实施网络暴力，窃取他人社交账号、金融账户或受保护的商业机密等行为，即使针对您认为的“不道德者”或“有罪者”，任何未经授权的私人调查和报复行为均被严格禁止。正义应由法律执行，而非个人以暴制暴。</a:t>
            </a:r>
            <a:r>
              <a:rPr lang="zh-CN" altLang="en-US" sz="1800" u="sng" dirty="0">
                <a:solidFill>
                  <a:srgbClr val="0F1115"/>
                </a:solidFill>
                <a:latin typeface="quote-cjk-patch"/>
              </a:rPr>
              <a:t>技术无好坏，刀可削果，亦可削人。</a:t>
            </a:r>
            <a:endParaRPr lang="en-US" altLang="zh-CN" sz="1800" u="sng" dirty="0">
              <a:solidFill>
                <a:srgbClr val="0F1115"/>
              </a:solidFill>
              <a:latin typeface="quote-cjk-patch"/>
            </a:endParaRPr>
          </a:p>
        </p:txBody>
      </p:sp>
      <p:pic>
        <p:nvPicPr>
          <p:cNvPr id="6" name="图片 5" descr="图片包含 服装, 穿着, 男人, 西装&#10;&#10;AI 生成的内容可能不正确。">
            <a:extLst>
              <a:ext uri="{FF2B5EF4-FFF2-40B4-BE49-F238E27FC236}">
                <a16:creationId xmlns:a16="http://schemas.microsoft.com/office/drawing/2014/main" id="{1BC96924-D6A2-45FD-6BD3-2938EDFCC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062" y="6144768"/>
            <a:ext cx="632066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33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E0AABE2-AF2E-7713-3828-8A1B1DF7C881}"/>
              </a:ext>
            </a:extLst>
          </p:cNvPr>
          <p:cNvSpPr txBox="1"/>
          <p:nvPr/>
        </p:nvSpPr>
        <p:spPr>
          <a:xfrm>
            <a:off x="412045" y="73152"/>
            <a:ext cx="117414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3C51B4"/>
                </a:solidFill>
                <a:latin typeface="Arial" panose="020B0604020202020204" pitchFamily="34" charset="0"/>
              </a:rPr>
              <a:t>什么是社会工程学，为什么要学它？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CBCB6C4-79A4-FC75-A78E-D4DF011746C5}"/>
              </a:ext>
            </a:extLst>
          </p:cNvPr>
          <p:cNvSpPr txBox="1"/>
          <p:nvPr/>
        </p:nvSpPr>
        <p:spPr>
          <a:xfrm>
            <a:off x="59436" y="1599772"/>
            <a:ext cx="12073128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dirty="0"/>
              <a:t>反向价值：社工人肉开盒、</a:t>
            </a:r>
            <a:r>
              <a:rPr lang="zh-CN" altLang="en-US" sz="4000" i="0" dirty="0">
                <a:solidFill>
                  <a:srgbClr val="202122"/>
                </a:solidFill>
                <a:latin typeface="Arial" panose="020B0604020202020204" pitchFamily="34" charset="0"/>
              </a:rPr>
              <a:t>入侵、网暴威胁</a:t>
            </a:r>
            <a:endParaRPr lang="en-US" altLang="zh-CN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dirty="0"/>
              <a:t>正向价值：安全意识、证据收集、网络犯罪追踪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A62E37-4EB3-A6E3-E17C-2F66C1590989}"/>
              </a:ext>
            </a:extLst>
          </p:cNvPr>
          <p:cNvSpPr txBox="1"/>
          <p:nvPr/>
        </p:nvSpPr>
        <p:spPr>
          <a:xfrm>
            <a:off x="75070" y="6144768"/>
            <a:ext cx="12116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quote-cjk-patch"/>
              </a:rPr>
              <a:t>社会工程学核心真理：</a:t>
            </a:r>
            <a:r>
              <a:rPr lang="zh-CN" altLang="en-US" sz="2400" b="0" i="0" u="sng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认知偏差</a:t>
            </a:r>
            <a:r>
              <a:rPr lang="zh-CN" altLang="en-US" sz="24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quote-cjk-patch"/>
              </a:rPr>
              <a:t>，</a:t>
            </a:r>
            <a:r>
              <a:rPr lang="zh-CN" altLang="en-US" sz="2400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quote-cjk-patch"/>
              </a:rPr>
              <a:t>在任何事情中，人是最强大也最脆弱的环节。</a:t>
            </a:r>
            <a:endParaRPr lang="zh-CN" altLang="en-US" sz="240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83D39F-F8AD-06DC-42A5-815CEB7AF415}"/>
              </a:ext>
            </a:extLst>
          </p:cNvPr>
          <p:cNvSpPr txBox="1"/>
          <p:nvPr/>
        </p:nvSpPr>
        <p:spPr>
          <a:xfrm>
            <a:off x="59436" y="3336935"/>
            <a:ext cx="12073128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4400" u="sng" dirty="0"/>
              <a:t>心理学的升级版 </a:t>
            </a:r>
            <a:endParaRPr lang="en-US" altLang="zh-CN" sz="4400" u="sng" dirty="0"/>
          </a:p>
          <a:p>
            <a:pPr algn="ctr"/>
            <a:r>
              <a:rPr lang="zh-CN" altLang="en-US" sz="4400" u="sng" dirty="0"/>
              <a:t>  </a:t>
            </a:r>
            <a:endParaRPr lang="en-US" altLang="zh-CN" sz="4400" u="sng" dirty="0"/>
          </a:p>
          <a:p>
            <a:pPr algn="ctr"/>
            <a:r>
              <a:rPr lang="zh-CN" altLang="en-US" sz="4400" b="1" dirty="0"/>
              <a:t>软件工程</a:t>
            </a:r>
            <a:r>
              <a:rPr lang="en-US" altLang="zh-CN" sz="4400" b="1" dirty="0"/>
              <a:t>+</a:t>
            </a:r>
            <a:r>
              <a:rPr lang="zh-CN" altLang="en-US" sz="4400" b="1" dirty="0"/>
              <a:t>心理学</a:t>
            </a:r>
            <a:r>
              <a:rPr lang="en-US" altLang="zh-CN" sz="4400" b="1" dirty="0"/>
              <a:t>=</a:t>
            </a:r>
            <a:r>
              <a:rPr lang="zh-CN" altLang="en-US" sz="4400" b="1" dirty="0"/>
              <a:t>社会工程学</a:t>
            </a:r>
          </a:p>
        </p:txBody>
      </p:sp>
      <p:pic>
        <p:nvPicPr>
          <p:cNvPr id="5" name="图片 4" descr="图片包含 服装, 穿着, 男人, 西装&#10;&#10;AI 生成的内容可能不正确。">
            <a:extLst>
              <a:ext uri="{FF2B5EF4-FFF2-40B4-BE49-F238E27FC236}">
                <a16:creationId xmlns:a16="http://schemas.microsoft.com/office/drawing/2014/main" id="{FE47B475-CCAB-2464-949F-F9868A2EC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062" y="6144768"/>
            <a:ext cx="632066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64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6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1402B5-B80A-C375-3363-CA198C7E36F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7952" y="1023744"/>
            <a:ext cx="11253216" cy="5293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endParaRPr lang="zh-CN" altLang="en-US" sz="4000" b="1" dirty="0">
              <a:solidFill>
                <a:srgbClr val="3C51B4"/>
              </a:solidFill>
              <a:effectLst/>
              <a:latin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b="1" u="sng" strike="noStrike" dirty="0">
                <a:latin typeface="Arial" panose="020B0604020202020204" pitchFamily="34" charset="0"/>
              </a:rPr>
              <a:t>社会工程学</a:t>
            </a:r>
            <a:r>
              <a:rPr lang="zh-CN" altLang="en-US" sz="4000" b="0" u="sng" strike="noStrike" dirty="0">
                <a:latin typeface="Arial" panose="020B0604020202020204" pitchFamily="34" charset="0"/>
              </a:rPr>
              <a:t>是一门研究人类行为和思维的学科，起源于</a:t>
            </a:r>
            <a:r>
              <a:rPr lang="en-US" altLang="zh-CN" sz="4000" b="0" u="sng" strike="noStrike" dirty="0">
                <a:latin typeface="Arial" panose="020B0604020202020204" pitchFamily="34" charset="0"/>
              </a:rPr>
              <a:t>20</a:t>
            </a:r>
            <a:r>
              <a:rPr lang="zh-CN" altLang="en-US" sz="4000" b="0" u="sng" strike="noStrike" dirty="0">
                <a:latin typeface="Arial" panose="020B0604020202020204" pitchFamily="34" charset="0"/>
              </a:rPr>
              <a:t>世纪</a:t>
            </a:r>
            <a:r>
              <a:rPr lang="en-US" altLang="zh-CN" sz="4000" b="0" u="sng" strike="noStrike" dirty="0">
                <a:latin typeface="Arial" panose="020B0604020202020204" pitchFamily="34" charset="0"/>
              </a:rPr>
              <a:t>60</a:t>
            </a:r>
            <a:r>
              <a:rPr lang="zh-CN" altLang="en-US" sz="4000" b="0" u="sng" strike="noStrike" dirty="0">
                <a:latin typeface="Arial" panose="020B0604020202020204" pitchFamily="34" charset="0"/>
              </a:rPr>
              <a:t>年代的</a:t>
            </a:r>
            <a:r>
              <a:rPr lang="zh-CN" altLang="en-US" sz="4000" b="1" u="sng" strike="noStrike" dirty="0">
                <a:latin typeface="Arial" panose="020B0604020202020204" pitchFamily="34" charset="0"/>
              </a:rPr>
              <a:t>军事和情报领域</a:t>
            </a:r>
            <a:r>
              <a:rPr lang="zh-CN" altLang="en-US" sz="4000" b="0" u="sng" strike="noStrike" dirty="0">
                <a:latin typeface="Arial" panose="020B0604020202020204" pitchFamily="34" charset="0"/>
              </a:rPr>
              <a:t>。它通过心理操纵影响人们的态度和行为，旨在理解和控制人类社会行为。社会工程学的应用范围广泛，包括商业、公共安全和信息安全等领域。</a:t>
            </a:r>
            <a:endParaRPr lang="zh-CN" altLang="en-US" sz="4000" b="0" u="sng" dirty="0"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C80E5A-AC3C-865A-821C-8107E249E9C2}"/>
              </a:ext>
            </a:extLst>
          </p:cNvPr>
          <p:cNvSpPr txBox="1"/>
          <p:nvPr/>
        </p:nvSpPr>
        <p:spPr>
          <a:xfrm>
            <a:off x="1143000" y="283464"/>
            <a:ext cx="9555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3C51B4"/>
                </a:solidFill>
                <a:effectLst/>
                <a:latin typeface="Arial" panose="020B0604020202020204" pitchFamily="34" charset="0"/>
              </a:rPr>
              <a:t>研究人类行为和思维的学科</a:t>
            </a:r>
            <a:endParaRPr lang="en-US" altLang="zh-CN" sz="6000" b="1" dirty="0">
              <a:solidFill>
                <a:srgbClr val="3C51B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 descr="图片包含 服装, 穿着, 男人, 西装&#10;&#10;AI 生成的内容可能不正确。">
            <a:extLst>
              <a:ext uri="{FF2B5EF4-FFF2-40B4-BE49-F238E27FC236}">
                <a16:creationId xmlns:a16="http://schemas.microsoft.com/office/drawing/2014/main" id="{BEE87746-B3E0-9F3A-E7CF-223FEEEED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062" y="6144768"/>
            <a:ext cx="632066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0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0E30F-8784-ACD9-9F10-3CA66E08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34" y="60921"/>
            <a:ext cx="10515600" cy="654605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《</a:t>
            </a:r>
            <a:r>
              <a:rPr lang="zh-CN" altLang="en-US" sz="3600" b="1" dirty="0"/>
              <a:t>社会工程学</a:t>
            </a:r>
            <a:r>
              <a:rPr lang="en-US" altLang="zh-CN" sz="3600" b="1" dirty="0"/>
              <a:t>》</a:t>
            </a:r>
            <a:r>
              <a:rPr lang="zh-CN" altLang="en-US" sz="3600" b="1" dirty="0"/>
              <a:t>应用案例</a:t>
            </a:r>
            <a:r>
              <a:rPr lang="en-US" altLang="zh-CN" sz="3600" b="1" dirty="0"/>
              <a:t>-</a:t>
            </a:r>
            <a:r>
              <a:rPr lang="zh-CN" altLang="en-US" sz="3600" b="1" dirty="0"/>
              <a:t>乔装打扮</a:t>
            </a:r>
          </a:p>
        </p:txBody>
      </p:sp>
      <p:pic>
        <p:nvPicPr>
          <p:cNvPr id="5" name="内容占位符 4" descr="街道上有店铺的房子&#10;&#10;AI 生成的内容可能不正确。">
            <a:extLst>
              <a:ext uri="{FF2B5EF4-FFF2-40B4-BE49-F238E27FC236}">
                <a16:creationId xmlns:a16="http://schemas.microsoft.com/office/drawing/2014/main" id="{683ADD7A-9CC2-DBAB-5F73-D7EB920E4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34" y="3059411"/>
            <a:ext cx="5969480" cy="2758967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1A49E30-880F-9E73-C6E9-5563CB37A793}"/>
              </a:ext>
            </a:extLst>
          </p:cNvPr>
          <p:cNvSpPr txBox="1"/>
          <p:nvPr/>
        </p:nvSpPr>
        <p:spPr>
          <a:xfrm>
            <a:off x="207034" y="672860"/>
            <a:ext cx="11984966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</a:t>
            </a:r>
            <a:r>
              <a:rPr lang="zh-CN" altLang="en-US" sz="1800" dirty="0"/>
              <a:t>乔</a:t>
            </a:r>
            <a:r>
              <a:rPr lang="zh-CN" altLang="en-US" dirty="0"/>
              <a:t>单身，经济条件良好，想要给自己卖成人用品，但是她比较内向害羞，并且不想泄露任何隐私，包括地址，取货过程不想与任何人接触。请问小乔应该选择以下哪种方式购买才是最安全的</a:t>
            </a:r>
            <a:r>
              <a:rPr lang="en-US" altLang="zh-CN" dirty="0"/>
              <a:t>?</a:t>
            </a:r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在淘宝、京东等网购平台选择可以私密发货的进行购买。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在美团、饿了么等外卖平台进行购买。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去附近线下的成人用品店进行购买。</a:t>
            </a:r>
          </a:p>
        </p:txBody>
      </p:sp>
      <p:sp>
        <p:nvSpPr>
          <p:cNvPr id="9" name="乘号 8">
            <a:extLst>
              <a:ext uri="{FF2B5EF4-FFF2-40B4-BE49-F238E27FC236}">
                <a16:creationId xmlns:a16="http://schemas.microsoft.com/office/drawing/2014/main" id="{4F29EA6A-6717-A572-6877-D79B134F5EB1}"/>
              </a:ext>
            </a:extLst>
          </p:cNvPr>
          <p:cNvSpPr/>
          <p:nvPr/>
        </p:nvSpPr>
        <p:spPr>
          <a:xfrm>
            <a:off x="5939287" y="1493398"/>
            <a:ext cx="520460" cy="557949"/>
          </a:xfrm>
          <a:prstGeom prst="mathMultiply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乘号 9">
            <a:extLst>
              <a:ext uri="{FF2B5EF4-FFF2-40B4-BE49-F238E27FC236}">
                <a16:creationId xmlns:a16="http://schemas.microsoft.com/office/drawing/2014/main" id="{A595466C-DDE8-1BDF-D11E-3BA2257D39D2}"/>
              </a:ext>
            </a:extLst>
          </p:cNvPr>
          <p:cNvSpPr/>
          <p:nvPr/>
        </p:nvSpPr>
        <p:spPr>
          <a:xfrm>
            <a:off x="4247070" y="1864495"/>
            <a:ext cx="520460" cy="557949"/>
          </a:xfrm>
          <a:prstGeom prst="mathMultiply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3BA50AC-99CC-57CC-1DB1-D2C3E84B6743}"/>
              </a:ext>
            </a:extLst>
          </p:cNvPr>
          <p:cNvSpPr txBox="1"/>
          <p:nvPr/>
        </p:nvSpPr>
        <p:spPr>
          <a:xfrm>
            <a:off x="4025659" y="2394679"/>
            <a:ext cx="741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6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B0E7B6-FB2E-6EDD-9CA6-00D3F130E766}"/>
              </a:ext>
            </a:extLst>
          </p:cNvPr>
          <p:cNvSpPr txBox="1"/>
          <p:nvPr/>
        </p:nvSpPr>
        <p:spPr>
          <a:xfrm>
            <a:off x="6666781" y="1275012"/>
            <a:ext cx="543464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    会暴露姓名、电话、地址，就算小乔用假的信息，但是还有大数据平台掌握小乔的购买记录，就算小乔用别人实名，小乔去拿快递这个过程隐私就已经暴露，并且取货过程还有很多未知数，比如丢件。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E282A57-962E-AEC2-F213-86DAB74BF310}"/>
              </a:ext>
            </a:extLst>
          </p:cNvPr>
          <p:cNvCxnSpPr>
            <a:cxnSpLocks/>
          </p:cNvCxnSpPr>
          <p:nvPr/>
        </p:nvCxnSpPr>
        <p:spPr>
          <a:xfrm>
            <a:off x="6340415" y="1897721"/>
            <a:ext cx="326366" cy="307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1318A66-827E-FAD5-AA28-41F3A7950612}"/>
              </a:ext>
            </a:extLst>
          </p:cNvPr>
          <p:cNvSpPr txBox="1"/>
          <p:nvPr/>
        </p:nvSpPr>
        <p:spPr>
          <a:xfrm>
            <a:off x="6666781" y="2548408"/>
            <a:ext cx="543464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    这种购买方式最不安全，不管小乔通过什么方式隐藏信息，无法预测的事件依然会上升，比如商家、骑手、平台、收货等这些过程足以让小乔身败名裂，参与者越多，事情越不可控。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B2B6345-D63D-8A86-8DFD-F2560F1B975B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698519" y="2198342"/>
            <a:ext cx="1968262" cy="950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7DD9DD7-195E-AE0F-4EA2-6B5DF5920078}"/>
              </a:ext>
            </a:extLst>
          </p:cNvPr>
          <p:cNvCxnSpPr>
            <a:cxnSpLocks/>
          </p:cNvCxnSpPr>
          <p:nvPr/>
        </p:nvCxnSpPr>
        <p:spPr>
          <a:xfrm>
            <a:off x="4396594" y="2625511"/>
            <a:ext cx="2278813" cy="2101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9079A97-52F5-EE9F-0401-89E5BE2BD470}"/>
              </a:ext>
            </a:extLst>
          </p:cNvPr>
          <p:cNvSpPr txBox="1"/>
          <p:nvPr/>
        </p:nvSpPr>
        <p:spPr>
          <a:xfrm>
            <a:off x="6675407" y="3833745"/>
            <a:ext cx="543464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    对小乔来说这种方式是最安全的购买方式，前提是小乔必须穿着外卖小哥的衣服，戴着头盔，整个过程对小乔来说是无任何隐私泄露的，只有支付记录，全程可控，消除潜在的异样眼光、尾随者、店内监控等情况，因为在别人眼中小乔只是一个外卖跑腿的，即便是小乔被朋友家人亲人逮到，也有充分的理由维持小乔的人设，不至于人设崩塌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F9BAED-60EC-9577-D3C2-3AEFD20BA27B}"/>
              </a:ext>
            </a:extLst>
          </p:cNvPr>
          <p:cNvSpPr txBox="1"/>
          <p:nvPr/>
        </p:nvSpPr>
        <p:spPr>
          <a:xfrm>
            <a:off x="51757" y="6315604"/>
            <a:ext cx="1204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解：小乔利用了</a:t>
            </a:r>
            <a:r>
              <a:rPr lang="en-US" altLang="zh-CN" dirty="0"/>
              <a:t>《</a:t>
            </a:r>
            <a:r>
              <a:rPr lang="zh-CN" altLang="en-US" dirty="0"/>
              <a:t>社会工程学</a:t>
            </a:r>
            <a:r>
              <a:rPr lang="en-US" altLang="zh-CN" dirty="0"/>
              <a:t>》</a:t>
            </a:r>
            <a:r>
              <a:rPr lang="zh-CN" altLang="en-US" dirty="0"/>
              <a:t>中的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瞒天过海，视周围于无形，退可攻，进可守。很多盗窃案因为这一点而无法侦破。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67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 animBg="1"/>
      <p:bldP spid="10" grpId="0" animBg="1"/>
      <p:bldP spid="13" grpId="0"/>
      <p:bldP spid="14" grpId="0" animBg="1"/>
      <p:bldP spid="17" grpId="0" animBg="1"/>
      <p:bldP spid="22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8217BEC-4C85-7E84-5E93-56F3DAA8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34" y="60921"/>
            <a:ext cx="10515600" cy="654605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《</a:t>
            </a:r>
            <a:r>
              <a:rPr lang="zh-CN" altLang="en-US" sz="3600" b="1" dirty="0"/>
              <a:t>社会工程学</a:t>
            </a:r>
            <a:r>
              <a:rPr lang="en-US" altLang="zh-CN" sz="3600" b="1" dirty="0"/>
              <a:t>》</a:t>
            </a:r>
            <a:r>
              <a:rPr lang="zh-CN" altLang="en-US" sz="3600" b="1" dirty="0"/>
              <a:t>案例</a:t>
            </a:r>
            <a:r>
              <a:rPr lang="en-US" altLang="zh-CN" sz="3600" b="1" dirty="0"/>
              <a:t>-</a:t>
            </a:r>
            <a:r>
              <a:rPr lang="zh-CN" altLang="en-US" sz="3600" b="1" dirty="0"/>
              <a:t>骗吃骗喝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A36C7C-4381-95CB-CF9B-D0E34A057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2" y="707248"/>
            <a:ext cx="6374921" cy="60898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1E2B2F4-EF27-10BA-FBA0-641D167FD846}"/>
              </a:ext>
            </a:extLst>
          </p:cNvPr>
          <p:cNvSpPr txBox="1"/>
          <p:nvPr/>
        </p:nvSpPr>
        <p:spPr>
          <a:xfrm>
            <a:off x="6443933" y="2234242"/>
            <a:ext cx="5357003" cy="2543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解：两名女子利用了</a:t>
            </a:r>
            <a:r>
              <a:rPr lang="en-US" altLang="zh-CN" dirty="0"/>
              <a:t>《</a:t>
            </a:r>
            <a:r>
              <a:rPr lang="zh-CN" altLang="en-US" dirty="0"/>
              <a:t>社会工程学</a:t>
            </a:r>
            <a:r>
              <a:rPr lang="en-US" altLang="zh-CN" dirty="0"/>
              <a:t>》</a:t>
            </a:r>
            <a:r>
              <a:rPr lang="zh-CN" altLang="en-US" dirty="0"/>
              <a:t>中的 卑鄙是卑鄙者的通行证，善良是善良者的墓志铭。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这句话出自：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一首朦胧诗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《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回答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》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，是作者对“文革”时期黑暗、荒谬的现实社会的痛恨和挑战，表明了自己不与邪恶势力同流合污的坚定决心。而后在</a:t>
            </a:r>
            <a:r>
              <a:rPr lang="en-US" altLang="zh-CN" dirty="0"/>
              <a:t>《</a:t>
            </a:r>
            <a:r>
              <a:rPr lang="zh-CN" altLang="en-US" dirty="0"/>
              <a:t>社会工程学</a:t>
            </a:r>
            <a:r>
              <a:rPr lang="en-US" altLang="zh-CN" dirty="0"/>
              <a:t>》</a:t>
            </a:r>
            <a:r>
              <a:rPr lang="zh-CN" altLang="en-US" dirty="0"/>
              <a:t>中被广泛应用。</a:t>
            </a:r>
          </a:p>
        </p:txBody>
      </p:sp>
    </p:spTree>
    <p:extLst>
      <p:ext uri="{BB962C8B-B14F-4D97-AF65-F5344CB8AC3E}">
        <p14:creationId xmlns:p14="http://schemas.microsoft.com/office/powerpoint/2010/main" val="321869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8217BEC-4C85-7E84-5E93-56F3DAA8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8559"/>
            <a:ext cx="10515600" cy="654605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《</a:t>
            </a:r>
            <a:r>
              <a:rPr lang="zh-CN" altLang="en-US" sz="3600" b="1" dirty="0"/>
              <a:t>社会工程学</a:t>
            </a:r>
            <a:r>
              <a:rPr lang="en-US" altLang="zh-CN" sz="3600" b="1" dirty="0"/>
              <a:t>》</a:t>
            </a:r>
            <a:r>
              <a:rPr lang="zh-CN" altLang="en-US" sz="3600" b="1" dirty="0"/>
              <a:t>问题思考</a:t>
            </a:r>
            <a:r>
              <a:rPr lang="en-US" altLang="zh-CN" sz="3600" b="1" dirty="0"/>
              <a:t>-</a:t>
            </a:r>
            <a:r>
              <a:rPr lang="zh-CN" altLang="en-US" sz="3600" b="1" dirty="0"/>
              <a:t>我为什么要扫你的二维码？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E2B2F4-EF27-10BA-FBA0-641D167FD846}"/>
              </a:ext>
            </a:extLst>
          </p:cNvPr>
          <p:cNvSpPr txBox="1"/>
          <p:nvPr/>
        </p:nvSpPr>
        <p:spPr>
          <a:xfrm>
            <a:off x="195532" y="1009291"/>
            <a:ext cx="11800936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场景：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小明网恋了一个对象，对方不愿意发语音、照片、地址，抖音等</a:t>
            </a:r>
            <a:r>
              <a:rPr lang="en-US" altLang="zh-CN" dirty="0"/>
              <a:t>APP</a:t>
            </a:r>
            <a:r>
              <a:rPr lang="zh-CN" altLang="en-US" dirty="0"/>
              <a:t>显示的</a:t>
            </a:r>
            <a:r>
              <a:rPr lang="en-US" altLang="zh-CN" dirty="0"/>
              <a:t>IP</a:t>
            </a:r>
            <a:r>
              <a:rPr lang="zh-CN" altLang="en-US" dirty="0"/>
              <a:t>属地太过宽泛，小明想知道具体位置和对方长什么样子，为了避免网恋被骗，小明制作了一个特殊的二维码，对方只要扫描二维码，并且在打开的页面中完成相关互动，小明即可获取到他想要的信息。请问小明怎么才能让网恋对象心甘情愿的扫描二维码</a:t>
            </a:r>
            <a:r>
              <a:rPr lang="en-US" altLang="zh-CN" dirty="0"/>
              <a:t>?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EC88D0D-5F38-9E8C-8432-C23AEDED1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983" y="2701299"/>
            <a:ext cx="5732447" cy="409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9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1082</Words>
  <Application>Microsoft Office PowerPoint</Application>
  <PresentationFormat>宽屏</PresentationFormat>
  <Paragraphs>48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Helvetica Neue</vt:lpstr>
      <vt:lpstr>quote-cjk-patch</vt:lpstr>
      <vt:lpstr>等线</vt:lpstr>
      <vt:lpstr>等线 Light</vt:lpstr>
      <vt:lpstr>仿宋</vt:lpstr>
      <vt:lpstr>华文琥珀</vt:lpstr>
      <vt:lpstr>Arial</vt:lpstr>
      <vt:lpstr>Office 主题​​</vt:lpstr>
      <vt:lpstr>《社会工程学之网络追踪》 网络安全教育课程目录</vt:lpstr>
      <vt:lpstr>社会工程学课程道德与法律声明</vt:lpstr>
      <vt:lpstr>PowerPoint 演示文稿</vt:lpstr>
      <vt:lpstr>PowerPoint 演示文稿</vt:lpstr>
      <vt:lpstr>《社会工程学》应用案例-乔装打扮</vt:lpstr>
      <vt:lpstr>《社会工程学》案例-骗吃骗喝</vt:lpstr>
      <vt:lpstr>《社会工程学》问题思考-我为什么要扫你的二维码？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GooBoo Mee</dc:creator>
  <cp:lastModifiedBy>GooBoo Mee</cp:lastModifiedBy>
  <cp:revision>100</cp:revision>
  <dcterms:created xsi:type="dcterms:W3CDTF">2025-09-10T05:33:46Z</dcterms:created>
  <dcterms:modified xsi:type="dcterms:W3CDTF">2025-09-10T22:22:25Z</dcterms:modified>
</cp:coreProperties>
</file>