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0" r:id="rId2"/>
    <p:sldId id="259" r:id="rId3"/>
    <p:sldId id="257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2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9F1CA-E2AA-405D-8184-B6BDC83AE8D7}" type="datetimeFigureOut">
              <a:rPr lang="zh-CN" altLang="en-US" smtClean="0"/>
              <a:t>2025/9/12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2E283-F648-44B2-9097-AB2E2F02D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77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2E283-F648-44B2-9097-AB2E2F02D72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911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44C16-DE27-654F-BA3D-DCA781351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F659F2-D69D-79B0-A5ED-F5461676C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7278E6-4C9D-0E54-52DF-2AA85E617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C7B9-630C-450C-A50F-64407B144266}" type="datetimeFigureOut">
              <a:rPr lang="zh-CN" altLang="en-US" smtClean="0"/>
              <a:t>2025/9/12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F27AFC-ADFD-4945-2E3C-A9AF33E30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BDDA55-9339-8A12-8542-486FFC431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39B0-C4E9-4A89-B50C-B3B252648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985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15CB64-D946-6D76-6446-3BEFF9A74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CC05F6-8FE6-23A9-E3BA-905615EDE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618D29-FCFA-276F-1F1C-9C0006C49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C7B9-630C-450C-A50F-64407B144266}" type="datetimeFigureOut">
              <a:rPr lang="zh-CN" altLang="en-US" smtClean="0"/>
              <a:t>2025/9/12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A71E62-6F6E-85D9-0C7D-3C2252772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5D33EA-2608-7FF5-C430-6C51DD982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39B0-C4E9-4A89-B50C-B3B252648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60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E8EB17-690E-9E3C-B830-6B4EC16FEC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3E836D-DB97-D257-C89F-46C3AC859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3FDAF4-D59F-C54D-4783-E28BB4ECB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C7B9-630C-450C-A50F-64407B144266}" type="datetimeFigureOut">
              <a:rPr lang="zh-CN" altLang="en-US" smtClean="0"/>
              <a:t>2025/9/12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E3007A-783A-BD2B-E6A3-3470621A2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F4659A-7105-2F58-C211-927349221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39B0-C4E9-4A89-B50C-B3B252648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41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3FC40D-C762-3CA9-24BC-B0F0A0DEE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143A10-F250-70E8-9F32-5783AC348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64DD60-35F8-3D09-736B-40E58AA23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C7B9-630C-450C-A50F-64407B144266}" type="datetimeFigureOut">
              <a:rPr lang="zh-CN" altLang="en-US" smtClean="0"/>
              <a:t>2025/9/12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B2A478-F196-EA8C-42DD-B0B6E96BF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BF213A-D4A4-3C55-4477-20F9389E4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39B0-C4E9-4A89-B50C-B3B252648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186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AAF8F-29CE-FD9D-D530-40A8DDDC5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52B722-3AE0-EE10-40BC-7A8ABB6FA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A56072-0ED7-0295-91D0-EC2966323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C7B9-630C-450C-A50F-64407B144266}" type="datetimeFigureOut">
              <a:rPr lang="zh-CN" altLang="en-US" smtClean="0"/>
              <a:t>2025/9/12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B4080D-5AD1-EDFA-3A7C-93FE337AA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03CDCA-E42A-1839-A5D2-40F848BC5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39B0-C4E9-4A89-B50C-B3B252648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109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C6A62-6580-EB0F-D6A6-13ED0CCF9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778FBD-929C-77BD-13A9-2F0B580D41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D7C06E-B571-B8E5-51A1-1F32DCE59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4AFD18-DDA2-B8E8-69DA-87C6BA634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C7B9-630C-450C-A50F-64407B144266}" type="datetimeFigureOut">
              <a:rPr lang="zh-CN" altLang="en-US" smtClean="0"/>
              <a:t>2025/9/12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E9AC57-78E9-E613-759A-D2C5CFD85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3FAA6C-60B1-C0B2-F9BD-0E80A3E3B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39B0-C4E9-4A89-B50C-B3B252648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664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116C5-B82E-6576-441F-34FA4926D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AC53A6-B2A3-7C21-C55E-31A8AB6D5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97FE40-0224-5104-1221-A82371607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009F99-14A7-7A2C-4C12-2AF9EB639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DCA765-7FC6-8A4B-1B0C-07389D969F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C9F0B1F-03EF-AAAE-5DC7-67CA47148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C7B9-630C-450C-A50F-64407B144266}" type="datetimeFigureOut">
              <a:rPr lang="zh-CN" altLang="en-US" smtClean="0"/>
              <a:t>2025/9/12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FC3321-8597-3409-FECB-856DEC9D9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47BC5F-55A5-B009-70A7-78DD3B5AE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39B0-C4E9-4A89-B50C-B3B252648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81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0153C-9804-ADC8-64D9-28D2BEC21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4FB940-5F41-B8B0-E138-F01F7A389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C7B9-630C-450C-A50F-64407B144266}" type="datetimeFigureOut">
              <a:rPr lang="zh-CN" altLang="en-US" smtClean="0"/>
              <a:t>2025/9/12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957313-2FED-7A22-22E4-43AEDBEAC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7ABF59-3FDA-690E-D67C-9A7C4695B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39B0-C4E9-4A89-B50C-B3B252648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165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4B24CB-5C40-C944-D43B-7B8844679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C7B9-630C-450C-A50F-64407B144266}" type="datetimeFigureOut">
              <a:rPr lang="zh-CN" altLang="en-US" smtClean="0"/>
              <a:t>2025/9/12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2E4339-561F-31A7-4FA4-2453E3E7C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BF85DC-F02F-895E-8CE6-1939BD84B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39B0-C4E9-4A89-B50C-B3B252648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996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28656B-74C4-B39D-3CA6-4014E453E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2DE78B-0F38-8E7C-DDE8-CC8CA6B06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04592C-A914-B27A-4ED7-6E635BF75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F618A7-6CCC-20C3-3F30-1DC710830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C7B9-630C-450C-A50F-64407B144266}" type="datetimeFigureOut">
              <a:rPr lang="zh-CN" altLang="en-US" smtClean="0"/>
              <a:t>2025/9/12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311D37-F544-E160-8975-9CDBE0CF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9E4F04-7A79-A56F-E9C7-303C2A47D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39B0-C4E9-4A89-B50C-B3B252648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16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2C660-01DA-2A04-96B5-4D5885D9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9834F70-491D-AD80-1129-4E9814F07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928351-B88C-D6EF-F8E0-D65196A1A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1C504F-7804-2533-E0F7-4AD98FB00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C7B9-630C-450C-A50F-64407B144266}" type="datetimeFigureOut">
              <a:rPr lang="zh-CN" altLang="en-US" smtClean="0"/>
              <a:t>2025/9/12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FFCEEF-C6E3-4F5C-34B3-9F9286995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F60AA6-B7B9-1E5F-6720-94D7BC0D6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39B0-C4E9-4A89-B50C-B3B252648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76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3419E5-5060-26E6-90BC-6F5FB023C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EB8D22-7CDA-E94B-B310-F741AF172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6158A5-4C3A-CEC8-C652-56FB44372F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C1C7B9-630C-450C-A50F-64407B144266}" type="datetimeFigureOut">
              <a:rPr lang="zh-CN" altLang="en-US" smtClean="0"/>
              <a:t>2025/9/12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12A529-3E79-9549-59B1-AFE47F3DDF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9534E1-609B-29A2-3E3B-D0395837C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5F39B0-C4E9-4A89-B50C-B3B252648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588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MeeGooBo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80007-8B25-1D65-BEDF-9E2EA29BB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683" y="0"/>
            <a:ext cx="12192000" cy="1078302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+mn-ea"/>
                <a:ea typeface="+mn-ea"/>
              </a:rPr>
              <a:t>《</a:t>
            </a:r>
            <a:r>
              <a:rPr lang="zh-CN" altLang="en-US" sz="3200" b="1" dirty="0">
                <a:latin typeface="+mn-ea"/>
                <a:ea typeface="+mn-ea"/>
              </a:rPr>
              <a:t>社会工程学之网络追踪</a:t>
            </a:r>
            <a:r>
              <a:rPr lang="en-US" altLang="zh-CN" sz="3200" b="1" dirty="0">
                <a:latin typeface="+mn-ea"/>
                <a:ea typeface="+mn-ea"/>
              </a:rPr>
              <a:t>》 </a:t>
            </a:r>
            <a:r>
              <a:rPr lang="zh-CN" altLang="en-US" sz="3200" b="1" dirty="0">
                <a:latin typeface="+mn-ea"/>
                <a:ea typeface="+mn-ea"/>
              </a:rPr>
              <a:t>网络安全教育课程目录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3689EB-EFD7-A5A9-F21A-42A08E214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255" y="931653"/>
            <a:ext cx="11445873" cy="5926347"/>
          </a:xfrm>
        </p:spPr>
        <p:txBody>
          <a:bodyPr>
            <a:no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一、社会工程学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课程简介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二、获取对方真实</a:t>
            </a:r>
            <a:r>
              <a:rPr lang="en-US" altLang="zh-CN" dirty="0">
                <a:solidFill>
                  <a:schemeClr val="tx2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IP</a:t>
            </a:r>
            <a:r>
              <a:rPr lang="zh-CN" alt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地址和运营商</a:t>
            </a:r>
            <a:r>
              <a:rPr lang="en-US" altLang="zh-CN" dirty="0">
                <a:solidFill>
                  <a:schemeClr val="tx2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当前</a:t>
            </a:r>
            <a:r>
              <a:rPr lang="en-US" altLang="zh-CN" dirty="0">
                <a:solidFill>
                  <a:schemeClr val="tx2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三、获取对方经纬度精确定位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四、获取对方素颜自拍照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五、获取对方实时声音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六、利用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Java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在对方电脑植入监控程序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七、利用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AI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获取对方手机号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八、利用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AI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获取对方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QQ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密码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九、利用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AI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获取对方银行卡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十、利用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AI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获取对方身份证号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完、信息收集与获取对方真实姓名思路大全</a:t>
            </a:r>
          </a:p>
        </p:txBody>
      </p:sp>
      <p:pic>
        <p:nvPicPr>
          <p:cNvPr id="4" name="图片 3" descr="图片包含 服装, 穿着, 男人, 西装&#10;&#10;AI 生成的内容可能不正确。">
            <a:extLst>
              <a:ext uri="{FF2B5EF4-FFF2-40B4-BE49-F238E27FC236}">
                <a16:creationId xmlns:a16="http://schemas.microsoft.com/office/drawing/2014/main" id="{8AC20A3B-B4C3-74FC-FA3E-17292C762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1062" y="6144768"/>
            <a:ext cx="632066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0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5A980-004A-0282-1BAC-681AEA289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288"/>
            <a:ext cx="10515600" cy="1130714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>
                <a:solidFill>
                  <a:srgbClr val="0F1115"/>
                </a:solidFill>
                <a:effectLst/>
                <a:latin typeface="quote-cjk-patch"/>
              </a:rPr>
              <a:t>社会工程学课程道德与法律声明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E53FFA-6D71-3500-7496-6D1DF47BA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8821"/>
            <a:ext cx="10515600" cy="831691"/>
          </a:xfrm>
        </p:spPr>
        <p:txBody>
          <a:bodyPr>
            <a:normAutofit/>
          </a:bodyPr>
          <a:lstStyle/>
          <a:p>
            <a:r>
              <a:rPr lang="zh-CN" altLang="en-US" sz="1800" b="1" i="0" dirty="0">
                <a:solidFill>
                  <a:srgbClr val="0F1115"/>
                </a:solidFill>
                <a:effectLst/>
                <a:latin typeface="quote-cjk-patch"/>
              </a:rPr>
              <a:t>课程名称：</a:t>
            </a:r>
            <a:r>
              <a:rPr lang="zh-CN" altLang="en-US" sz="1800" b="0" i="0" dirty="0">
                <a:solidFill>
                  <a:srgbClr val="0F1115"/>
                </a:solidFill>
                <a:effectLst/>
                <a:latin typeface="quote-cjk-patch"/>
              </a:rPr>
              <a:t> </a:t>
            </a:r>
            <a:r>
              <a:rPr lang="en-US" altLang="zh-CN" sz="1800" b="0" i="0" dirty="0">
                <a:solidFill>
                  <a:srgbClr val="0F1115"/>
                </a:solidFill>
                <a:effectLst/>
                <a:latin typeface="quote-cjk-patch"/>
              </a:rPr>
              <a:t>《</a:t>
            </a:r>
            <a:r>
              <a:rPr lang="zh-CN" altLang="en-US" sz="1800" dirty="0"/>
              <a:t>社会工程学之网络追踪</a:t>
            </a:r>
            <a:r>
              <a:rPr lang="en-US" altLang="zh-CN" sz="1800" b="0" i="0" dirty="0">
                <a:solidFill>
                  <a:srgbClr val="0F1115"/>
                </a:solidFill>
                <a:effectLst/>
                <a:latin typeface="quote-cjk-patch"/>
              </a:rPr>
              <a:t>》 </a:t>
            </a:r>
            <a:r>
              <a:rPr lang="zh-CN" altLang="en-US" sz="1800" b="0" i="0" dirty="0">
                <a:solidFill>
                  <a:srgbClr val="0F1115"/>
                </a:solidFill>
                <a:effectLst/>
                <a:latin typeface="quote-cjk-patch"/>
              </a:rPr>
              <a:t>共</a:t>
            </a:r>
            <a:r>
              <a:rPr lang="en-US" altLang="zh-CN" sz="1800">
                <a:solidFill>
                  <a:srgbClr val="0F1115"/>
                </a:solidFill>
                <a:latin typeface="quote-cjk-patch"/>
              </a:rPr>
              <a:t>11</a:t>
            </a:r>
            <a:r>
              <a:rPr lang="zh-CN" altLang="en-US" sz="1800" b="0" i="0">
                <a:solidFill>
                  <a:srgbClr val="0F1115"/>
                </a:solidFill>
                <a:effectLst/>
                <a:latin typeface="quote-cjk-patch"/>
              </a:rPr>
              <a:t>节</a:t>
            </a:r>
            <a:endParaRPr lang="en-US" altLang="zh-CN" sz="1800" b="0" i="0" dirty="0">
              <a:solidFill>
                <a:srgbClr val="0F1115"/>
              </a:solidFill>
              <a:effectLst/>
              <a:latin typeface="quote-cjk-patch"/>
            </a:endParaRPr>
          </a:p>
          <a:p>
            <a:r>
              <a:rPr lang="zh-CN" altLang="en-US" sz="1800" b="1" i="0" dirty="0">
                <a:solidFill>
                  <a:srgbClr val="0F1115"/>
                </a:solidFill>
                <a:effectLst/>
                <a:latin typeface="quote-cjk-patch"/>
              </a:rPr>
              <a:t>讲师：</a:t>
            </a:r>
            <a:r>
              <a:rPr lang="zh-CN" altLang="en-US" sz="1800" dirty="0">
                <a:solidFill>
                  <a:srgbClr val="0F1115"/>
                </a:solidFill>
                <a:latin typeface="quote-cjk-patch"/>
              </a:rPr>
              <a:t>莫国标 </a:t>
            </a:r>
            <a:r>
              <a:rPr lang="en-US" altLang="zh-CN" sz="1800" dirty="0">
                <a:solidFill>
                  <a:srgbClr val="0F1115"/>
                </a:solidFill>
                <a:latin typeface="quote-cjk-patch"/>
              </a:rPr>
              <a:t>  </a:t>
            </a:r>
            <a:r>
              <a:rPr lang="zh-CN" altLang="en-US" sz="1600" dirty="0">
                <a:solidFill>
                  <a:srgbClr val="0F1115"/>
                </a:solidFill>
                <a:latin typeface="quote-cjk-patch"/>
              </a:rPr>
              <a:t>授课地址：</a:t>
            </a:r>
            <a:r>
              <a:rPr lang="en-US" altLang="zh-CN" sz="1600" dirty="0">
                <a:solidFill>
                  <a:srgbClr val="0F1115"/>
                </a:solidFill>
                <a:latin typeface="quote-cjk-patch"/>
                <a:hlinkClick r:id="rId3"/>
              </a:rPr>
              <a:t>https://www.youtube.com/@MeeGooBoo</a:t>
            </a:r>
            <a:endParaRPr lang="zh-CN" altLang="en-US" sz="18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5572C32-4F6C-55FF-D8A5-760C27D097AD}"/>
              </a:ext>
            </a:extLst>
          </p:cNvPr>
          <p:cNvSpPr txBox="1">
            <a:spLocks/>
          </p:cNvSpPr>
          <p:nvPr/>
        </p:nvSpPr>
        <p:spPr>
          <a:xfrm>
            <a:off x="838200" y="1994875"/>
            <a:ext cx="10515600" cy="2654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700" b="1" dirty="0">
                <a:solidFill>
                  <a:srgbClr val="0F1115"/>
                </a:solidFill>
                <a:latin typeface="quote-cjk-patch"/>
              </a:rPr>
              <a:t>课程宗旨与核心原则：</a:t>
            </a:r>
            <a:endParaRPr lang="en-US" altLang="zh-CN" sz="1700" b="1" dirty="0">
              <a:solidFill>
                <a:srgbClr val="0F1115"/>
              </a:solidFill>
              <a:latin typeface="quote-cjk-patch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b="0" i="0" dirty="0">
                <a:solidFill>
                  <a:srgbClr val="0F1115"/>
                </a:solidFill>
                <a:effectLst/>
                <a:latin typeface="quote-cjk-patch"/>
              </a:rPr>
              <a:t>    在</a:t>
            </a:r>
            <a:r>
              <a:rPr lang="en-US" altLang="zh-CN" sz="2000" b="0" i="0" dirty="0">
                <a:solidFill>
                  <a:srgbClr val="0F1115"/>
                </a:solidFill>
                <a:effectLst/>
                <a:latin typeface="quote-cjk-patch"/>
              </a:rPr>
              <a:t>AI</a:t>
            </a:r>
            <a:r>
              <a:rPr lang="zh-CN" altLang="en-US" sz="2000" b="0" i="0" dirty="0">
                <a:solidFill>
                  <a:srgbClr val="0F1115"/>
                </a:solidFill>
                <a:effectLst/>
                <a:latin typeface="quote-cjk-patch"/>
              </a:rPr>
              <a:t>盛行的时代，帮助大家深刻理解社会工程学的最新攻击手法，从而更好地识别和防范此类威胁，避免被开盒、人肉。提升网络安全防范意识，帮助打击因证据信息不足而无法追击到的犯罪分子，比如网暴他人、诈骗金额较小或信息不足无法立案、离家出走或被诈骗失联等场景。课程仅提供教学与知识分享，学术与研究。不对学员学成后的一切行为负责。每位学员都是独立的法律责任主体，必须为自己的所有行为承担全部法律和道德后果。</a:t>
            </a:r>
            <a:endParaRPr lang="en-US" altLang="zh-CN" sz="2000" b="0" i="0" dirty="0">
              <a:solidFill>
                <a:srgbClr val="0F1115"/>
              </a:solidFill>
              <a:effectLst/>
              <a:latin typeface="quote-cjk-patch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16783C9-772C-9B0E-9730-C33A8C7F58E4}"/>
              </a:ext>
            </a:extLst>
          </p:cNvPr>
          <p:cNvSpPr txBox="1">
            <a:spLocks/>
          </p:cNvSpPr>
          <p:nvPr/>
        </p:nvSpPr>
        <p:spPr>
          <a:xfrm>
            <a:off x="838200" y="4834173"/>
            <a:ext cx="10515600" cy="187772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b="1" i="0" dirty="0">
                <a:solidFill>
                  <a:srgbClr val="0F1115"/>
                </a:solidFill>
                <a:effectLst/>
                <a:latin typeface="quote-cjk-patch"/>
              </a:rPr>
              <a:t>绝对禁止行为：</a:t>
            </a:r>
            <a:endParaRPr lang="en-US" altLang="zh-CN" sz="1800" dirty="0">
              <a:solidFill>
                <a:srgbClr val="0F1115"/>
              </a:solidFill>
              <a:latin typeface="quote-cjk-patch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i="0" dirty="0">
                <a:solidFill>
                  <a:srgbClr val="0F1115"/>
                </a:solidFill>
                <a:effectLst/>
                <a:latin typeface="quote-cjk-patch"/>
              </a:rPr>
              <a:t>    </a:t>
            </a:r>
            <a:r>
              <a:rPr lang="zh-CN" altLang="en-US" sz="1800" i="0" u="sng" dirty="0">
                <a:solidFill>
                  <a:srgbClr val="0F1115"/>
                </a:solidFill>
                <a:effectLst/>
                <a:latin typeface="quote-cjk-patch"/>
              </a:rPr>
              <a:t>本课程所传授的知识威力巨大，必须被用于正义之道，禁止用于一切非法侵害行为，包括敲诈勒索、骚扰恐吓、 开盒、人肉搜索、泄露他人隐私，实施网络暴力，窃取他人社交账号、金融账户或受保护的商业机密等行为，即使针对您认为的“不道德者”或“有罪者”，任何未经授权的私人调查和报复行为均被严格禁止。正义应由法律执行，而非个人以暴制暴。</a:t>
            </a:r>
            <a:r>
              <a:rPr lang="zh-CN" altLang="en-US" sz="1800" u="sng" dirty="0">
                <a:solidFill>
                  <a:srgbClr val="0F1115"/>
                </a:solidFill>
                <a:latin typeface="quote-cjk-patch"/>
              </a:rPr>
              <a:t>技术无好坏，刀可削果，亦可削人。</a:t>
            </a:r>
            <a:endParaRPr lang="en-US" altLang="zh-CN" sz="1800" u="sng" dirty="0">
              <a:solidFill>
                <a:srgbClr val="0F1115"/>
              </a:solidFill>
              <a:latin typeface="quote-cjk-patch"/>
            </a:endParaRPr>
          </a:p>
        </p:txBody>
      </p:sp>
      <p:pic>
        <p:nvPicPr>
          <p:cNvPr id="6" name="图片 5" descr="图片包含 服装, 穿着, 男人, 西装&#10;&#10;AI 生成的内容可能不正确。">
            <a:extLst>
              <a:ext uri="{FF2B5EF4-FFF2-40B4-BE49-F238E27FC236}">
                <a16:creationId xmlns:a16="http://schemas.microsoft.com/office/drawing/2014/main" id="{1BC96924-D6A2-45FD-6BD3-2938EDFCC1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1062" y="6144768"/>
            <a:ext cx="632066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335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1402B5-B80A-C375-3363-CA198C7E36F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578" y="920227"/>
            <a:ext cx="11253216" cy="3124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endParaRPr lang="zh-CN" altLang="en-US" b="1" dirty="0">
              <a:solidFill>
                <a:srgbClr val="3C51B4"/>
              </a:solidFill>
              <a:effectLst/>
              <a:latin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b="1" u="sng" strike="noStrike" dirty="0">
                <a:latin typeface="Arial" panose="020B0604020202020204" pitchFamily="34" charset="0"/>
              </a:rPr>
              <a:t>社会工程学</a:t>
            </a:r>
            <a:r>
              <a:rPr lang="zh-CN" altLang="en-US" b="0" u="sng" strike="noStrike" dirty="0">
                <a:latin typeface="Arial" panose="020B0604020202020204" pitchFamily="34" charset="0"/>
              </a:rPr>
              <a:t>是一门研究人类行为和思维的学科，起源于</a:t>
            </a:r>
            <a:r>
              <a:rPr lang="en-US" altLang="zh-CN" b="0" u="sng" strike="noStrike" dirty="0">
                <a:latin typeface="Arial" panose="020B0604020202020204" pitchFamily="34" charset="0"/>
              </a:rPr>
              <a:t>20</a:t>
            </a:r>
            <a:r>
              <a:rPr lang="zh-CN" altLang="en-US" b="0" u="sng" strike="noStrike" dirty="0">
                <a:latin typeface="Arial" panose="020B0604020202020204" pitchFamily="34" charset="0"/>
              </a:rPr>
              <a:t>世纪</a:t>
            </a:r>
            <a:r>
              <a:rPr lang="en-US" altLang="zh-CN" b="0" u="sng" strike="noStrike" dirty="0">
                <a:latin typeface="Arial" panose="020B0604020202020204" pitchFamily="34" charset="0"/>
              </a:rPr>
              <a:t>60</a:t>
            </a:r>
            <a:r>
              <a:rPr lang="zh-CN" altLang="en-US" b="0" u="sng" strike="noStrike" dirty="0">
                <a:latin typeface="Arial" panose="020B0604020202020204" pitchFamily="34" charset="0"/>
              </a:rPr>
              <a:t>年代的</a:t>
            </a:r>
            <a:r>
              <a:rPr lang="zh-CN" altLang="en-US" b="1" u="sng" strike="noStrike" dirty="0">
                <a:latin typeface="Arial" panose="020B0604020202020204" pitchFamily="34" charset="0"/>
              </a:rPr>
              <a:t>军事和情报领域</a:t>
            </a:r>
            <a:r>
              <a:rPr lang="zh-CN" altLang="en-US" b="0" u="sng" strike="noStrike" dirty="0">
                <a:latin typeface="Arial" panose="020B0604020202020204" pitchFamily="34" charset="0"/>
              </a:rPr>
              <a:t>。它通过心理操纵影响人们的态度和行为，旨在理解和控制人类社会行为。社会工程学的应用范围广泛，包括商业、公共安全和信息安全等领域。</a:t>
            </a:r>
            <a:endParaRPr lang="zh-CN" altLang="en-US" b="0" u="sng" dirty="0">
              <a:latin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C80E5A-AC3C-865A-821C-8107E249E9C2}"/>
              </a:ext>
            </a:extLst>
          </p:cNvPr>
          <p:cNvSpPr txBox="1"/>
          <p:nvPr/>
        </p:nvSpPr>
        <p:spPr>
          <a:xfrm>
            <a:off x="1125747" y="154068"/>
            <a:ext cx="9555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3C51B4"/>
                </a:solidFill>
                <a:effectLst/>
                <a:latin typeface="Arial" panose="020B0604020202020204" pitchFamily="34" charset="0"/>
              </a:rPr>
              <a:t>研究人类行为和思维的学科</a:t>
            </a:r>
            <a:endParaRPr lang="en-US" altLang="zh-CN" sz="6000" b="1" dirty="0">
              <a:solidFill>
                <a:srgbClr val="3C51B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183D39F-F8AD-06DC-42A5-815CEB7AF415}"/>
              </a:ext>
            </a:extLst>
          </p:cNvPr>
          <p:cNvSpPr txBox="1"/>
          <p:nvPr/>
        </p:nvSpPr>
        <p:spPr>
          <a:xfrm>
            <a:off x="59436" y="4341150"/>
            <a:ext cx="12073128" cy="2123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4400" u="sng" dirty="0"/>
              <a:t>心理学的升级版 </a:t>
            </a:r>
            <a:endParaRPr lang="en-US" altLang="zh-CN" sz="4400" u="sng" dirty="0"/>
          </a:p>
          <a:p>
            <a:pPr algn="ctr"/>
            <a:r>
              <a:rPr lang="zh-CN" altLang="en-US" sz="4400" u="sng" dirty="0"/>
              <a:t>  </a:t>
            </a:r>
            <a:endParaRPr lang="en-US" altLang="zh-CN" sz="4400" u="sng" dirty="0"/>
          </a:p>
          <a:p>
            <a:pPr algn="ctr"/>
            <a:r>
              <a:rPr lang="zh-CN" altLang="en-US" sz="4400" b="1" dirty="0"/>
              <a:t>软件工程</a:t>
            </a:r>
            <a:r>
              <a:rPr lang="en-US" altLang="zh-CN" sz="4400" b="1" dirty="0"/>
              <a:t>+</a:t>
            </a:r>
            <a:r>
              <a:rPr lang="zh-CN" altLang="en-US" sz="4400" b="1" dirty="0"/>
              <a:t>心理学</a:t>
            </a:r>
            <a:r>
              <a:rPr lang="en-US" altLang="zh-CN" sz="4400" b="1" dirty="0"/>
              <a:t>=</a:t>
            </a:r>
            <a:r>
              <a:rPr lang="zh-CN" altLang="en-US" sz="4400" b="1" dirty="0"/>
              <a:t>社会工程学</a:t>
            </a:r>
          </a:p>
        </p:txBody>
      </p:sp>
      <p:pic>
        <p:nvPicPr>
          <p:cNvPr id="6" name="图片 5" descr="图片包含 服装, 穿着, 男人, 西装&#10;&#10;AI 生成的内容可能不正确。">
            <a:extLst>
              <a:ext uri="{FF2B5EF4-FFF2-40B4-BE49-F238E27FC236}">
                <a16:creationId xmlns:a16="http://schemas.microsoft.com/office/drawing/2014/main" id="{BEE87746-B3E0-9F3A-E7CF-223FEEEED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1062" y="6144768"/>
            <a:ext cx="632066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0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D06459-9563-7E44-68FE-BA17D59B8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9948"/>
            <a:ext cx="10515600" cy="1325563"/>
          </a:xfrm>
        </p:spPr>
        <p:txBody>
          <a:bodyPr/>
          <a:lstStyle/>
          <a:p>
            <a:r>
              <a:rPr lang="zh-CN" altLang="en-US" b="1" u="sng" dirty="0"/>
              <a:t>什么是</a:t>
            </a:r>
            <a:r>
              <a:rPr lang="en-US" altLang="zh-CN" b="1" u="sng" dirty="0"/>
              <a:t>IP</a:t>
            </a:r>
            <a:r>
              <a:rPr lang="zh-CN" altLang="en-US" b="1" u="sng" dirty="0"/>
              <a:t>地址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F261DA-0208-FA1D-26D4-0D73FD6CD1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21" t="2763" r="1" b="3356"/>
          <a:stretch/>
        </p:blipFill>
        <p:spPr>
          <a:xfrm>
            <a:off x="201283" y="1125615"/>
            <a:ext cx="4761780" cy="287878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B6E3410-82F9-191A-A206-9385EFB7A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981" y="882473"/>
            <a:ext cx="4212566" cy="3000357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85A42F1-9DDB-EF43-A39B-2BC89B07F952}"/>
              </a:ext>
            </a:extLst>
          </p:cNvPr>
          <p:cNvCxnSpPr/>
          <p:nvPr/>
        </p:nvCxnSpPr>
        <p:spPr>
          <a:xfrm flipV="1">
            <a:off x="2191109" y="2565008"/>
            <a:ext cx="5218982" cy="41973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796582FC-624F-BDC8-C56B-79C26B28A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4981" y="4295312"/>
            <a:ext cx="1747769" cy="234872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7DBE18D-F6F5-94CC-467C-A9D0452BC0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9854" y="4575687"/>
            <a:ext cx="2892145" cy="172159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B418C2D-D931-4ACD-7C1D-CC5427B26B14}"/>
              </a:ext>
            </a:extLst>
          </p:cNvPr>
          <p:cNvSpPr txBox="1"/>
          <p:nvPr/>
        </p:nvSpPr>
        <p:spPr>
          <a:xfrm>
            <a:off x="314864" y="4295312"/>
            <a:ext cx="492999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158.181.155.15</a:t>
            </a:r>
          </a:p>
          <a:p>
            <a:endParaRPr lang="en-US" altLang="zh-CN" sz="4400" dirty="0"/>
          </a:p>
          <a:p>
            <a:r>
              <a:rPr lang="en-US" altLang="zh-CN" sz="4400" dirty="0"/>
              <a:t>158.181.155.15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2C9DAF9-086A-EF91-1AD4-A37CF123BD9A}"/>
              </a:ext>
            </a:extLst>
          </p:cNvPr>
          <p:cNvCxnSpPr>
            <a:cxnSpLocks/>
          </p:cNvCxnSpPr>
          <p:nvPr/>
        </p:nvCxnSpPr>
        <p:spPr>
          <a:xfrm>
            <a:off x="4033768" y="4724097"/>
            <a:ext cx="3376323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48974A5-2B96-B829-E60B-66F32ADF0DBB}"/>
              </a:ext>
            </a:extLst>
          </p:cNvPr>
          <p:cNvCxnSpPr>
            <a:cxnSpLocks/>
          </p:cNvCxnSpPr>
          <p:nvPr/>
        </p:nvCxnSpPr>
        <p:spPr>
          <a:xfrm flipV="1">
            <a:off x="4007888" y="5136580"/>
            <a:ext cx="6145403" cy="90735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67EBEB8C-EC30-4512-4238-8D286DDE9ABC}"/>
              </a:ext>
            </a:extLst>
          </p:cNvPr>
          <p:cNvSpPr txBox="1"/>
          <p:nvPr/>
        </p:nvSpPr>
        <p:spPr>
          <a:xfrm>
            <a:off x="4033768" y="4965251"/>
            <a:ext cx="3610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电子设备的网络位置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CD8347A-9AC7-71E2-4EDA-AF77ED334C35}"/>
              </a:ext>
            </a:extLst>
          </p:cNvPr>
          <p:cNvSpPr txBox="1"/>
          <p:nvPr/>
        </p:nvSpPr>
        <p:spPr>
          <a:xfrm>
            <a:off x="4290752" y="4171576"/>
            <a:ext cx="3610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电子设备的位置</a:t>
            </a:r>
          </a:p>
        </p:txBody>
      </p:sp>
      <p:sp>
        <p:nvSpPr>
          <p:cNvPr id="22" name="乘号 21">
            <a:extLst>
              <a:ext uri="{FF2B5EF4-FFF2-40B4-BE49-F238E27FC236}">
                <a16:creationId xmlns:a16="http://schemas.microsoft.com/office/drawing/2014/main" id="{03EEBF25-1BBA-3D85-3430-34E3D26EF85A}"/>
              </a:ext>
            </a:extLst>
          </p:cNvPr>
          <p:cNvSpPr/>
          <p:nvPr/>
        </p:nvSpPr>
        <p:spPr>
          <a:xfrm>
            <a:off x="6213864" y="4172743"/>
            <a:ext cx="595223" cy="57161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6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20" grpId="0"/>
      <p:bldP spid="21" grpId="0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D06459-9563-7E44-68FE-BA17D59B8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9948"/>
            <a:ext cx="10515600" cy="1325563"/>
          </a:xfrm>
        </p:spPr>
        <p:txBody>
          <a:bodyPr/>
          <a:lstStyle/>
          <a:p>
            <a:r>
              <a:rPr lang="zh-CN" altLang="en-US" b="1" u="sng" dirty="0"/>
              <a:t>什么是网络运营商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96582FC-624F-BDC8-C56B-79C26B28A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585" y="1125615"/>
            <a:ext cx="1747769" cy="234872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7DBE18D-F6F5-94CC-467C-A9D0452BC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0458" y="1405990"/>
            <a:ext cx="2892145" cy="172159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B418C2D-D931-4ACD-7C1D-CC5427B26B14}"/>
              </a:ext>
            </a:extLst>
          </p:cNvPr>
          <p:cNvSpPr txBox="1"/>
          <p:nvPr/>
        </p:nvSpPr>
        <p:spPr>
          <a:xfrm>
            <a:off x="185468" y="1125615"/>
            <a:ext cx="492999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158.181.155.15</a:t>
            </a:r>
          </a:p>
          <a:p>
            <a:endParaRPr lang="en-US" altLang="zh-CN" sz="4400" dirty="0"/>
          </a:p>
          <a:p>
            <a:r>
              <a:rPr lang="en-US" altLang="zh-CN" sz="4400" dirty="0"/>
              <a:t>158.181.155.15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2C9DAF9-086A-EF91-1AD4-A37CF123BD9A}"/>
              </a:ext>
            </a:extLst>
          </p:cNvPr>
          <p:cNvCxnSpPr>
            <a:cxnSpLocks/>
          </p:cNvCxnSpPr>
          <p:nvPr/>
        </p:nvCxnSpPr>
        <p:spPr>
          <a:xfrm>
            <a:off x="3904372" y="1554400"/>
            <a:ext cx="3376323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48974A5-2B96-B829-E60B-66F32ADF0DBB}"/>
              </a:ext>
            </a:extLst>
          </p:cNvPr>
          <p:cNvCxnSpPr>
            <a:cxnSpLocks/>
          </p:cNvCxnSpPr>
          <p:nvPr/>
        </p:nvCxnSpPr>
        <p:spPr>
          <a:xfrm flipV="1">
            <a:off x="3878492" y="1966883"/>
            <a:ext cx="6145403" cy="90735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67EBEB8C-EC30-4512-4238-8D286DDE9ABC}"/>
              </a:ext>
            </a:extLst>
          </p:cNvPr>
          <p:cNvSpPr txBox="1"/>
          <p:nvPr/>
        </p:nvSpPr>
        <p:spPr>
          <a:xfrm>
            <a:off x="3912998" y="1872449"/>
            <a:ext cx="3610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电子设备的网络位置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CD8347A-9AC7-71E2-4EDA-AF77ED334C35}"/>
              </a:ext>
            </a:extLst>
          </p:cNvPr>
          <p:cNvSpPr txBox="1"/>
          <p:nvPr/>
        </p:nvSpPr>
        <p:spPr>
          <a:xfrm>
            <a:off x="4161356" y="1001879"/>
            <a:ext cx="3610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电子设备的位置</a:t>
            </a:r>
          </a:p>
        </p:txBody>
      </p:sp>
      <p:sp>
        <p:nvSpPr>
          <p:cNvPr id="22" name="乘号 21">
            <a:extLst>
              <a:ext uri="{FF2B5EF4-FFF2-40B4-BE49-F238E27FC236}">
                <a16:creationId xmlns:a16="http://schemas.microsoft.com/office/drawing/2014/main" id="{03EEBF25-1BBA-3D85-3430-34E3D26EF85A}"/>
              </a:ext>
            </a:extLst>
          </p:cNvPr>
          <p:cNvSpPr/>
          <p:nvPr/>
        </p:nvSpPr>
        <p:spPr>
          <a:xfrm>
            <a:off x="6084468" y="1003046"/>
            <a:ext cx="595223" cy="57161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217B6E4-FBE7-6B52-775F-0C95ADE512CF}"/>
              </a:ext>
            </a:extLst>
          </p:cNvPr>
          <p:cNvSpPr txBox="1"/>
          <p:nvPr/>
        </p:nvSpPr>
        <p:spPr>
          <a:xfrm>
            <a:off x="185468" y="5595242"/>
            <a:ext cx="12006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电子设备</a:t>
            </a:r>
            <a:r>
              <a:rPr lang="en-US" altLang="zh-CN" sz="3200" b="1" dirty="0"/>
              <a:t>IP</a:t>
            </a:r>
            <a:r>
              <a:rPr lang="zh-CN" altLang="en-US" sz="3200" b="1" dirty="0"/>
              <a:t>地址对应的地理位置 </a:t>
            </a:r>
            <a:r>
              <a:rPr lang="en-US" altLang="zh-CN" sz="3200" b="1" dirty="0"/>
              <a:t>= </a:t>
            </a:r>
            <a:r>
              <a:rPr lang="zh-CN" altLang="en-US" sz="3200" b="1" dirty="0"/>
              <a:t>所在运营商的基站大概位置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77C090F-21DA-41B2-48BA-E281DDDCB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468" y="3474336"/>
            <a:ext cx="3259184" cy="176888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2AFC815-1BAD-F0AD-4161-CECBE01759F2}"/>
              </a:ext>
            </a:extLst>
          </p:cNvPr>
          <p:cNvSpPr txBox="1"/>
          <p:nvPr/>
        </p:nvSpPr>
        <p:spPr>
          <a:xfrm>
            <a:off x="2749510" y="4424056"/>
            <a:ext cx="3542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负责给你电子设备</a:t>
            </a:r>
            <a:endParaRPr lang="en-US" altLang="zh-CN" sz="2000" dirty="0"/>
          </a:p>
          <a:p>
            <a:pPr algn="ctr"/>
            <a:r>
              <a:rPr lang="zh-CN" altLang="en-US" sz="2000" dirty="0"/>
              <a:t>分配网络</a:t>
            </a:r>
            <a:r>
              <a:rPr lang="en-US" altLang="zh-CN" sz="2000" dirty="0"/>
              <a:t>IP</a:t>
            </a:r>
            <a:r>
              <a:rPr lang="zh-CN" altLang="en-US" sz="2000" dirty="0"/>
              <a:t>地址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8F3D261-D015-7646-2945-9D826FE7E55D}"/>
              </a:ext>
            </a:extLst>
          </p:cNvPr>
          <p:cNvCxnSpPr>
            <a:cxnSpLocks/>
          </p:cNvCxnSpPr>
          <p:nvPr/>
        </p:nvCxnSpPr>
        <p:spPr>
          <a:xfrm flipV="1">
            <a:off x="5592533" y="3568770"/>
            <a:ext cx="2879114" cy="107952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71FDFBE-96C8-F1C9-1450-5F540A3C5D9D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5468471" y="3127586"/>
            <a:ext cx="5148060" cy="184585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D9265F67-4BF7-1028-40F5-840768D7E85E}"/>
              </a:ext>
            </a:extLst>
          </p:cNvPr>
          <p:cNvSpPr txBox="1"/>
          <p:nvPr/>
        </p:nvSpPr>
        <p:spPr>
          <a:xfrm>
            <a:off x="378813" y="6449804"/>
            <a:ext cx="1200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注：通过</a:t>
            </a:r>
            <a:r>
              <a:rPr lang="en-US" altLang="zh-CN" sz="1400" b="1" dirty="0"/>
              <a:t>IP</a:t>
            </a:r>
            <a:r>
              <a:rPr lang="zh-CN" altLang="en-US" sz="1400" b="1" dirty="0"/>
              <a:t>地址查对方位置并不能得到精确的定位，位置会偏差到城市，只能作为信息收集和判断对比，想要精确到村必须通过</a:t>
            </a:r>
            <a:r>
              <a:rPr lang="en-US" altLang="zh-CN" sz="1400" b="1" dirty="0"/>
              <a:t>GPS</a:t>
            </a:r>
            <a:r>
              <a:rPr lang="zh-CN" altLang="en-US" sz="1400" b="1" dirty="0"/>
              <a:t>，下一节讲。</a:t>
            </a:r>
          </a:p>
        </p:txBody>
      </p:sp>
    </p:spTree>
    <p:extLst>
      <p:ext uri="{BB962C8B-B14F-4D97-AF65-F5344CB8AC3E}">
        <p14:creationId xmlns:p14="http://schemas.microsoft.com/office/powerpoint/2010/main" val="10460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20" grpId="0"/>
      <p:bldP spid="21" grpId="0"/>
      <p:bldP spid="22" grpId="0" animBg="1"/>
      <p:bldP spid="4" grpId="0"/>
      <p:bldP spid="10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D06459-9563-7E44-68FE-BA17D59B8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9948"/>
            <a:ext cx="10515600" cy="1325563"/>
          </a:xfrm>
        </p:spPr>
        <p:txBody>
          <a:bodyPr/>
          <a:lstStyle/>
          <a:p>
            <a:r>
              <a:rPr lang="zh-CN" altLang="en-US" b="1" u="sng" dirty="0"/>
              <a:t>实现原理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96582FC-624F-BDC8-C56B-79C26B28A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585" y="1125615"/>
            <a:ext cx="1747769" cy="234872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7DBE18D-F6F5-94CC-467C-A9D0452BC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0458" y="1405990"/>
            <a:ext cx="2892145" cy="172159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B418C2D-D931-4ACD-7C1D-CC5427B26B14}"/>
              </a:ext>
            </a:extLst>
          </p:cNvPr>
          <p:cNvSpPr txBox="1"/>
          <p:nvPr/>
        </p:nvSpPr>
        <p:spPr>
          <a:xfrm>
            <a:off x="185468" y="1125615"/>
            <a:ext cx="492999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158.181.155.15</a:t>
            </a:r>
          </a:p>
          <a:p>
            <a:endParaRPr lang="en-US" altLang="zh-CN" sz="4400" dirty="0"/>
          </a:p>
          <a:p>
            <a:r>
              <a:rPr lang="en-US" altLang="zh-CN" sz="4400" dirty="0"/>
              <a:t>158.181.155.15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2C9DAF9-086A-EF91-1AD4-A37CF123BD9A}"/>
              </a:ext>
            </a:extLst>
          </p:cNvPr>
          <p:cNvCxnSpPr>
            <a:cxnSpLocks/>
          </p:cNvCxnSpPr>
          <p:nvPr/>
        </p:nvCxnSpPr>
        <p:spPr>
          <a:xfrm>
            <a:off x="3904372" y="1554400"/>
            <a:ext cx="3376323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48974A5-2B96-B829-E60B-66F32ADF0DBB}"/>
              </a:ext>
            </a:extLst>
          </p:cNvPr>
          <p:cNvCxnSpPr>
            <a:cxnSpLocks/>
          </p:cNvCxnSpPr>
          <p:nvPr/>
        </p:nvCxnSpPr>
        <p:spPr>
          <a:xfrm flipV="1">
            <a:off x="3878492" y="1966883"/>
            <a:ext cx="6145403" cy="90735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67EBEB8C-EC30-4512-4238-8D286DDE9ABC}"/>
              </a:ext>
            </a:extLst>
          </p:cNvPr>
          <p:cNvSpPr txBox="1"/>
          <p:nvPr/>
        </p:nvSpPr>
        <p:spPr>
          <a:xfrm>
            <a:off x="3912998" y="1872449"/>
            <a:ext cx="3610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电子设备的网络位置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CD8347A-9AC7-71E2-4EDA-AF77ED334C35}"/>
              </a:ext>
            </a:extLst>
          </p:cNvPr>
          <p:cNvSpPr txBox="1"/>
          <p:nvPr/>
        </p:nvSpPr>
        <p:spPr>
          <a:xfrm>
            <a:off x="4161356" y="1001879"/>
            <a:ext cx="3610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电子设备的位置</a:t>
            </a:r>
          </a:p>
        </p:txBody>
      </p:sp>
      <p:sp>
        <p:nvSpPr>
          <p:cNvPr id="22" name="乘号 21">
            <a:extLst>
              <a:ext uri="{FF2B5EF4-FFF2-40B4-BE49-F238E27FC236}">
                <a16:creationId xmlns:a16="http://schemas.microsoft.com/office/drawing/2014/main" id="{03EEBF25-1BBA-3D85-3430-34E3D26EF85A}"/>
              </a:ext>
            </a:extLst>
          </p:cNvPr>
          <p:cNvSpPr/>
          <p:nvPr/>
        </p:nvSpPr>
        <p:spPr>
          <a:xfrm>
            <a:off x="6084468" y="1003046"/>
            <a:ext cx="595223" cy="57161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77C090F-21DA-41B2-48BA-E281DDDCB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468" y="3474336"/>
            <a:ext cx="3259184" cy="176888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2AFC815-1BAD-F0AD-4161-CECBE01759F2}"/>
              </a:ext>
            </a:extLst>
          </p:cNvPr>
          <p:cNvSpPr txBox="1"/>
          <p:nvPr/>
        </p:nvSpPr>
        <p:spPr>
          <a:xfrm>
            <a:off x="2749510" y="4424056"/>
            <a:ext cx="3542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负责给你电子设备</a:t>
            </a:r>
            <a:endParaRPr lang="en-US" altLang="zh-CN" sz="2000" dirty="0"/>
          </a:p>
          <a:p>
            <a:pPr algn="ctr"/>
            <a:r>
              <a:rPr lang="zh-CN" altLang="en-US" sz="2000" dirty="0"/>
              <a:t>分配网络</a:t>
            </a:r>
            <a:r>
              <a:rPr lang="en-US" altLang="zh-CN" sz="2000" dirty="0"/>
              <a:t>IP</a:t>
            </a:r>
            <a:r>
              <a:rPr lang="zh-CN" altLang="en-US" sz="2000" dirty="0"/>
              <a:t>地址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8F3D261-D015-7646-2945-9D826FE7E55D}"/>
              </a:ext>
            </a:extLst>
          </p:cNvPr>
          <p:cNvCxnSpPr>
            <a:cxnSpLocks/>
          </p:cNvCxnSpPr>
          <p:nvPr/>
        </p:nvCxnSpPr>
        <p:spPr>
          <a:xfrm flipV="1">
            <a:off x="5592533" y="3568770"/>
            <a:ext cx="2879114" cy="107952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71FDFBE-96C8-F1C9-1450-5F540A3C5D9D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5468471" y="3127586"/>
            <a:ext cx="5148060" cy="184585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D64EFA9B-1E23-2B8E-4635-D1736C5396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0458" y="5020882"/>
            <a:ext cx="895475" cy="86689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2DF8104-FA2D-B5DC-5043-3D226B84E5F5}"/>
              </a:ext>
            </a:extLst>
          </p:cNvPr>
          <p:cNvSpPr txBox="1"/>
          <p:nvPr/>
        </p:nvSpPr>
        <p:spPr>
          <a:xfrm>
            <a:off x="8919269" y="3431545"/>
            <a:ext cx="2492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对方</a:t>
            </a:r>
            <a:endParaRPr lang="en-US" altLang="zh-CN" dirty="0"/>
          </a:p>
          <a:p>
            <a:r>
              <a:rPr lang="zh-CN" altLang="en-US" dirty="0"/>
              <a:t>访问你的网站或</a:t>
            </a:r>
            <a:r>
              <a:rPr lang="en-US" altLang="zh-CN" dirty="0"/>
              <a:t>APP</a:t>
            </a:r>
            <a:r>
              <a:rPr lang="zh-CN" altLang="en-US" dirty="0"/>
              <a:t>等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FAD5FF9-03E8-9E61-CC41-F27A8C7E8B09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10065933" y="2980849"/>
            <a:ext cx="1862936" cy="24734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4BD236C-4723-83BE-E582-F1CBECD35B64}"/>
              </a:ext>
            </a:extLst>
          </p:cNvPr>
          <p:cNvCxnSpPr/>
          <p:nvPr/>
        </p:nvCxnSpPr>
        <p:spPr>
          <a:xfrm>
            <a:off x="8816196" y="3474336"/>
            <a:ext cx="681487" cy="14991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3424D4D-9F65-C412-D519-AFACA472F55A}"/>
              </a:ext>
            </a:extLst>
          </p:cNvPr>
          <p:cNvCxnSpPr/>
          <p:nvPr/>
        </p:nvCxnSpPr>
        <p:spPr>
          <a:xfrm flipH="1">
            <a:off x="7771852" y="5887778"/>
            <a:ext cx="1398606" cy="2110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DEF8CCCF-8AAC-350C-F92D-9347CBA78237}"/>
              </a:ext>
            </a:extLst>
          </p:cNvPr>
          <p:cNvSpPr/>
          <p:nvPr/>
        </p:nvSpPr>
        <p:spPr>
          <a:xfrm>
            <a:off x="7032090" y="5887778"/>
            <a:ext cx="739762" cy="4785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B3C3DE3-232B-C65E-903B-AAFC8ADC2888}"/>
              </a:ext>
            </a:extLst>
          </p:cNvPr>
          <p:cNvSpPr txBox="1"/>
          <p:nvPr/>
        </p:nvSpPr>
        <p:spPr>
          <a:xfrm>
            <a:off x="6428313" y="5547719"/>
            <a:ext cx="2372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你的服务器收到请求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B669024-4CF5-806B-54FD-D1773502D9E6}"/>
              </a:ext>
            </a:extLst>
          </p:cNvPr>
          <p:cNvCxnSpPr>
            <a:cxnSpLocks/>
            <a:stCxn id="28" idx="1"/>
            <a:endCxn id="34" idx="3"/>
          </p:cNvCxnSpPr>
          <p:nvPr/>
        </p:nvCxnSpPr>
        <p:spPr>
          <a:xfrm flipH="1">
            <a:off x="4901118" y="6127036"/>
            <a:ext cx="2130972" cy="1184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8B3AB6D4-F2A2-53C9-404B-C02312ECE0FB}"/>
              </a:ext>
            </a:extLst>
          </p:cNvPr>
          <p:cNvSpPr/>
          <p:nvPr/>
        </p:nvSpPr>
        <p:spPr>
          <a:xfrm>
            <a:off x="4161356" y="6006267"/>
            <a:ext cx="739762" cy="4785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B9D7317-47D5-5FCB-F473-13F1B268C90F}"/>
              </a:ext>
            </a:extLst>
          </p:cNvPr>
          <p:cNvSpPr txBox="1"/>
          <p:nvPr/>
        </p:nvSpPr>
        <p:spPr>
          <a:xfrm>
            <a:off x="3393149" y="5363993"/>
            <a:ext cx="3728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解析请求头 提取</a:t>
            </a:r>
            <a:r>
              <a:rPr lang="en-US" altLang="zh-CN" dirty="0"/>
              <a:t>IP</a:t>
            </a:r>
            <a:r>
              <a:rPr lang="zh-CN" altLang="en-US" dirty="0"/>
              <a:t>地址 </a:t>
            </a:r>
            <a:endParaRPr lang="en-US" altLang="zh-CN" dirty="0"/>
          </a:p>
          <a:p>
            <a:r>
              <a:rPr lang="zh-CN" altLang="en-US" dirty="0"/>
              <a:t>分析是否开启了</a:t>
            </a:r>
            <a:r>
              <a:rPr lang="en-US" altLang="zh-CN" dirty="0"/>
              <a:t>VPN</a:t>
            </a:r>
            <a:r>
              <a:rPr lang="zh-CN" altLang="en-US" dirty="0"/>
              <a:t>代理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6F6C36E-A7F7-AF7B-4046-2B42240E26EC}"/>
              </a:ext>
            </a:extLst>
          </p:cNvPr>
          <p:cNvSpPr/>
          <p:nvPr/>
        </p:nvSpPr>
        <p:spPr>
          <a:xfrm>
            <a:off x="1573431" y="6058026"/>
            <a:ext cx="739762" cy="4785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D8FAF21-EE05-902F-0CCB-727B26BA94B4}"/>
              </a:ext>
            </a:extLst>
          </p:cNvPr>
          <p:cNvCxnSpPr>
            <a:cxnSpLocks/>
          </p:cNvCxnSpPr>
          <p:nvPr/>
        </p:nvCxnSpPr>
        <p:spPr>
          <a:xfrm flipH="1">
            <a:off x="2339072" y="6239180"/>
            <a:ext cx="2130972" cy="1184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F0CFDDDD-2792-650F-748D-EBB81B1471B8}"/>
              </a:ext>
            </a:extLst>
          </p:cNvPr>
          <p:cNvSpPr txBox="1"/>
          <p:nvPr/>
        </p:nvSpPr>
        <p:spPr>
          <a:xfrm>
            <a:off x="449070" y="5712330"/>
            <a:ext cx="372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调用第三方</a:t>
            </a:r>
            <a:r>
              <a:rPr lang="en-US" altLang="zh-CN" dirty="0"/>
              <a:t>API</a:t>
            </a:r>
            <a:r>
              <a:rPr lang="zh-CN" altLang="en-US" dirty="0"/>
              <a:t>查询</a:t>
            </a:r>
            <a:r>
              <a:rPr lang="en-US" altLang="zh-CN" dirty="0"/>
              <a:t>IP</a:t>
            </a:r>
            <a:r>
              <a:rPr lang="zh-CN" altLang="en-US" dirty="0"/>
              <a:t>详情</a:t>
            </a:r>
          </a:p>
        </p:txBody>
      </p:sp>
    </p:spTree>
    <p:extLst>
      <p:ext uri="{BB962C8B-B14F-4D97-AF65-F5344CB8AC3E}">
        <p14:creationId xmlns:p14="http://schemas.microsoft.com/office/powerpoint/2010/main" val="223596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28" grpId="0" animBg="1"/>
      <p:bldP spid="29" grpId="0"/>
      <p:bldP spid="34" grpId="0" animBg="1"/>
      <p:bldP spid="35" grpId="0"/>
      <p:bldP spid="38" grpId="0" animBg="1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D06459-9563-7E44-68FE-BA17D59B8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9948"/>
            <a:ext cx="10515600" cy="1325563"/>
          </a:xfrm>
        </p:spPr>
        <p:txBody>
          <a:bodyPr/>
          <a:lstStyle/>
          <a:p>
            <a:r>
              <a:rPr lang="zh-CN" altLang="en-US" b="1" u="sng" dirty="0"/>
              <a:t>应用场景 举例一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85009F3E-01CC-BE99-38E7-AC2B832C4F2F}"/>
              </a:ext>
            </a:extLst>
          </p:cNvPr>
          <p:cNvSpPr txBox="1">
            <a:spLocks/>
          </p:cNvSpPr>
          <p:nvPr/>
        </p:nvSpPr>
        <p:spPr>
          <a:xfrm>
            <a:off x="577969" y="1439070"/>
            <a:ext cx="10515600" cy="4452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600" b="1" dirty="0"/>
              <a:t>    当服务器被大量恶意请求攻击时，可用于记录对方</a:t>
            </a:r>
            <a:r>
              <a:rPr lang="en-US" altLang="zh-CN" sz="3600" b="1" dirty="0"/>
              <a:t>IP</a:t>
            </a:r>
            <a:r>
              <a:rPr lang="zh-CN" altLang="en-US" sz="3600" b="1" dirty="0"/>
              <a:t>作为证据，用于后续起诉，可用于拉黑异常</a:t>
            </a:r>
            <a:r>
              <a:rPr lang="en-US" altLang="zh-CN" sz="3600" b="1" dirty="0"/>
              <a:t>IP</a:t>
            </a:r>
            <a:r>
              <a:rPr lang="zh-CN" altLang="en-US" sz="3600" b="1" dirty="0"/>
              <a:t>，限制部分地区访问你的服务，或禁止对方开</a:t>
            </a:r>
            <a:r>
              <a:rPr lang="en-US" altLang="zh-CN" sz="3600" b="1" dirty="0"/>
              <a:t>VPN</a:t>
            </a:r>
            <a:r>
              <a:rPr lang="zh-CN" altLang="en-US" sz="3600" b="1" dirty="0"/>
              <a:t>代理访问你的服务，比如</a:t>
            </a:r>
            <a:r>
              <a:rPr lang="en-US" altLang="zh-CN" sz="3600" b="1" dirty="0"/>
              <a:t>ChatGPT</a:t>
            </a:r>
            <a:r>
              <a:rPr lang="zh-CN" altLang="en-US" sz="3600" b="1" dirty="0"/>
              <a:t>就对</a:t>
            </a:r>
            <a:r>
              <a:rPr lang="en-US" altLang="zh-CN" sz="3600" b="1" dirty="0"/>
              <a:t>IP</a:t>
            </a:r>
            <a:r>
              <a:rPr lang="zh-CN" altLang="en-US" sz="3600" b="1" dirty="0"/>
              <a:t>区域和是否开了代理有限制，如果你是中国地区它会禁止你访问。</a:t>
            </a:r>
          </a:p>
        </p:txBody>
      </p:sp>
    </p:spTree>
    <p:extLst>
      <p:ext uri="{BB962C8B-B14F-4D97-AF65-F5344CB8AC3E}">
        <p14:creationId xmlns:p14="http://schemas.microsoft.com/office/powerpoint/2010/main" val="97840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D06459-9563-7E44-68FE-BA17D59B8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9948"/>
            <a:ext cx="10515600" cy="1325563"/>
          </a:xfrm>
        </p:spPr>
        <p:txBody>
          <a:bodyPr/>
          <a:lstStyle/>
          <a:p>
            <a:r>
              <a:rPr lang="zh-CN" altLang="en-US" b="1" u="sng" dirty="0"/>
              <a:t>应用场景 举例二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85009F3E-01CC-BE99-38E7-AC2B832C4F2F}"/>
              </a:ext>
            </a:extLst>
          </p:cNvPr>
          <p:cNvSpPr txBox="1">
            <a:spLocks/>
          </p:cNvSpPr>
          <p:nvPr/>
        </p:nvSpPr>
        <p:spPr>
          <a:xfrm>
            <a:off x="474452" y="726709"/>
            <a:ext cx="10515600" cy="5404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600" b="1" dirty="0"/>
              <a:t>     小明因网恋的对象太漂亮，声音太好听，于是起了疑心，尽管对方的信息小明掌握都有，包括照片、视频、手机号、地址等，但是自始至终都没有奔现，小明为了防止网恋被骗，学习了本节课，诱导对象点击链接，拿到了网恋对象的请求头信息，通过判断这些数据，比如机型为红米的老款手机，而这款手机特别容易获取</a:t>
            </a:r>
            <a:r>
              <a:rPr lang="en-US" altLang="zh-CN" sz="3600" b="1" dirty="0"/>
              <a:t>ROOT</a:t>
            </a:r>
            <a:r>
              <a:rPr lang="zh-CN" altLang="en-US" sz="3600" b="1" dirty="0"/>
              <a:t>权限，并且该机型经常出现在犯罪领域，但小明的网恋对象之前说用的是苹果</a:t>
            </a:r>
            <a:r>
              <a:rPr lang="en-US" altLang="zh-CN" sz="3600" b="1" dirty="0"/>
              <a:t>16</a:t>
            </a:r>
            <a:r>
              <a:rPr lang="zh-CN" altLang="en-US" sz="3600" b="1" dirty="0"/>
              <a:t>，并且小明还转钱给她买最新款的苹果</a:t>
            </a:r>
            <a:r>
              <a:rPr lang="en-US" altLang="zh-CN" sz="3600" b="1" dirty="0"/>
              <a:t>17</a:t>
            </a:r>
            <a:r>
              <a:rPr lang="zh-CN" altLang="en-US" sz="3600" b="1" dirty="0"/>
              <a:t>，但请求头的信息与网恋对象表面说的事实严重不符，小明立即断定对方是杀猪盘，并且通过判断如今的经济条件，对方再差也不至于使用老款红米手机，可以断定对方的手机存在大量自动化脚本，比如群发、自动回复、</a:t>
            </a:r>
            <a:r>
              <a:rPr lang="en-US" altLang="zh-CN" sz="3600" b="1" dirty="0"/>
              <a:t>AI</a:t>
            </a:r>
            <a:r>
              <a:rPr lang="zh-CN" altLang="en-US" sz="3600" b="1" dirty="0"/>
              <a:t>克隆声音、摄像头替换等需要</a:t>
            </a:r>
            <a:r>
              <a:rPr lang="en-US" altLang="zh-CN" sz="3600" b="1" dirty="0"/>
              <a:t>ROOT</a:t>
            </a:r>
            <a:r>
              <a:rPr lang="zh-CN" altLang="en-US" sz="3600" b="1" dirty="0"/>
              <a:t>权限的功能。于是小明学习了本课程的</a:t>
            </a:r>
            <a:r>
              <a:rPr lang="en-US" altLang="zh-CN" sz="3600" b="1" dirty="0"/>
              <a:t>《</a:t>
            </a:r>
            <a:r>
              <a:rPr lang="zh-CN" altLang="en-US" sz="3600" b="1" dirty="0"/>
              <a:t>第四节 获取对方素颜自拍照</a:t>
            </a:r>
            <a:r>
              <a:rPr lang="en-US" altLang="zh-CN" sz="3600" b="1" dirty="0"/>
              <a:t>》</a:t>
            </a:r>
            <a:r>
              <a:rPr lang="zh-CN" altLang="en-US" sz="3600" b="1" dirty="0"/>
              <a:t>，发现对方真的是一个抠脚大汉！</a:t>
            </a:r>
          </a:p>
        </p:txBody>
      </p:sp>
    </p:spTree>
    <p:extLst>
      <p:ext uri="{BB962C8B-B14F-4D97-AF65-F5344CB8AC3E}">
        <p14:creationId xmlns:p14="http://schemas.microsoft.com/office/powerpoint/2010/main" val="306037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D06459-9563-7E44-68FE-BA17D59B8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9948"/>
            <a:ext cx="10515600" cy="1325563"/>
          </a:xfrm>
        </p:spPr>
        <p:txBody>
          <a:bodyPr/>
          <a:lstStyle/>
          <a:p>
            <a:r>
              <a:rPr lang="zh-CN" altLang="en-US" b="1" u="sng" dirty="0"/>
              <a:t>核心逻辑</a:t>
            </a:r>
          </a:p>
        </p:txBody>
      </p:sp>
      <p:sp>
        <p:nvSpPr>
          <p:cNvPr id="3" name="笑脸 2">
            <a:extLst>
              <a:ext uri="{FF2B5EF4-FFF2-40B4-BE49-F238E27FC236}">
                <a16:creationId xmlns:a16="http://schemas.microsoft.com/office/drawing/2014/main" id="{66544CE8-2FFB-3072-B688-2B878D1EAB9D}"/>
              </a:ext>
            </a:extLst>
          </p:cNvPr>
          <p:cNvSpPr/>
          <p:nvPr/>
        </p:nvSpPr>
        <p:spPr>
          <a:xfrm>
            <a:off x="543464" y="1423358"/>
            <a:ext cx="1362974" cy="1362974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笑脸 4">
            <a:extLst>
              <a:ext uri="{FF2B5EF4-FFF2-40B4-BE49-F238E27FC236}">
                <a16:creationId xmlns:a16="http://schemas.microsoft.com/office/drawing/2014/main" id="{70DEFD03-8C06-E700-274D-6CB51BF7BF0B}"/>
              </a:ext>
            </a:extLst>
          </p:cNvPr>
          <p:cNvSpPr/>
          <p:nvPr/>
        </p:nvSpPr>
        <p:spPr>
          <a:xfrm>
            <a:off x="543464" y="4666890"/>
            <a:ext cx="1362974" cy="1362974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E8BF6E8-35B7-387C-D51C-15C5F51886C1}"/>
              </a:ext>
            </a:extLst>
          </p:cNvPr>
          <p:cNvCxnSpPr>
            <a:stCxn id="3" idx="4"/>
            <a:endCxn id="5" idx="0"/>
          </p:cNvCxnSpPr>
          <p:nvPr/>
        </p:nvCxnSpPr>
        <p:spPr>
          <a:xfrm>
            <a:off x="1224951" y="2786332"/>
            <a:ext cx="0" cy="18805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EFBCC23-5E50-AB15-481F-3960739BC73D}"/>
              </a:ext>
            </a:extLst>
          </p:cNvPr>
          <p:cNvSpPr txBox="1"/>
          <p:nvPr/>
        </p:nvSpPr>
        <p:spPr>
          <a:xfrm>
            <a:off x="150961" y="3144653"/>
            <a:ext cx="2147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通过聊天艺术</a:t>
            </a:r>
            <a:endParaRPr lang="en-US" altLang="zh-CN" dirty="0"/>
          </a:p>
          <a:p>
            <a:r>
              <a:rPr lang="zh-CN" altLang="en-US" dirty="0"/>
              <a:t>诱导对方点击链接</a:t>
            </a:r>
            <a:endParaRPr lang="en-US" altLang="zh-CN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9A27071-2424-4E3C-D4A9-26B86AF3EF36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1906438" y="4287805"/>
            <a:ext cx="1889185" cy="10605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DD845141-32FE-879E-55AF-112C90899747}"/>
              </a:ext>
            </a:extLst>
          </p:cNvPr>
          <p:cNvSpPr txBox="1"/>
          <p:nvPr/>
        </p:nvSpPr>
        <p:spPr>
          <a:xfrm>
            <a:off x="957532" y="1031004"/>
            <a:ext cx="108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你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694A239-D2E9-B1DA-48E1-E0950F7904C6}"/>
              </a:ext>
            </a:extLst>
          </p:cNvPr>
          <p:cNvSpPr txBox="1"/>
          <p:nvPr/>
        </p:nvSpPr>
        <p:spPr>
          <a:xfrm>
            <a:off x="681486" y="4287805"/>
            <a:ext cx="108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对方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CE7A756-27AF-016E-99AF-9458E48C9A07}"/>
              </a:ext>
            </a:extLst>
          </p:cNvPr>
          <p:cNvSpPr/>
          <p:nvPr/>
        </p:nvSpPr>
        <p:spPr>
          <a:xfrm>
            <a:off x="6481940" y="1478463"/>
            <a:ext cx="1794295" cy="17942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C52BEA5-80D7-48CA-1224-CE721A096917}"/>
              </a:ext>
            </a:extLst>
          </p:cNvPr>
          <p:cNvSpPr txBox="1"/>
          <p:nvPr/>
        </p:nvSpPr>
        <p:spPr>
          <a:xfrm>
            <a:off x="6835622" y="1097192"/>
            <a:ext cx="108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服务器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E9969BE-C4C7-09E1-30C6-25140CAF2D70}"/>
              </a:ext>
            </a:extLst>
          </p:cNvPr>
          <p:cNvSpPr/>
          <p:nvPr/>
        </p:nvSpPr>
        <p:spPr>
          <a:xfrm>
            <a:off x="3786996" y="3606318"/>
            <a:ext cx="983410" cy="9834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147AEF3-F379-70BD-4EE9-09A1420B2A86}"/>
              </a:ext>
            </a:extLst>
          </p:cNvPr>
          <p:cNvSpPr txBox="1"/>
          <p:nvPr/>
        </p:nvSpPr>
        <p:spPr>
          <a:xfrm>
            <a:off x="3446253" y="3253762"/>
            <a:ext cx="1664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对方的浏览器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3B7C5BB-912A-6AC2-800B-64961C732C50}"/>
              </a:ext>
            </a:extLst>
          </p:cNvPr>
          <p:cNvSpPr txBox="1"/>
          <p:nvPr/>
        </p:nvSpPr>
        <p:spPr>
          <a:xfrm rot="19782017">
            <a:off x="2101608" y="4405062"/>
            <a:ext cx="1343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打开链接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FB36A73-416F-F9A2-91EA-A701CF5AC60F}"/>
              </a:ext>
            </a:extLst>
          </p:cNvPr>
          <p:cNvCxnSpPr>
            <a:cxnSpLocks/>
          </p:cNvCxnSpPr>
          <p:nvPr/>
        </p:nvCxnSpPr>
        <p:spPr>
          <a:xfrm flipV="1">
            <a:off x="4707862" y="2920088"/>
            <a:ext cx="1981924" cy="10555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7007AC90-2110-8628-D36C-9D6C23D7F5C0}"/>
              </a:ext>
            </a:extLst>
          </p:cNvPr>
          <p:cNvSpPr txBox="1"/>
          <p:nvPr/>
        </p:nvSpPr>
        <p:spPr>
          <a:xfrm rot="19864308">
            <a:off x="5325734" y="3069302"/>
            <a:ext cx="70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8254F40-9F40-91C9-EF48-36F580FD0438}"/>
              </a:ext>
            </a:extLst>
          </p:cNvPr>
          <p:cNvCxnSpPr>
            <a:stCxn id="3" idx="6"/>
          </p:cNvCxnSpPr>
          <p:nvPr/>
        </p:nvCxnSpPr>
        <p:spPr>
          <a:xfrm>
            <a:off x="1906438" y="2104845"/>
            <a:ext cx="4575502" cy="94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3DA57296-A5F3-9057-41AC-3BBC19FE4A53}"/>
              </a:ext>
            </a:extLst>
          </p:cNvPr>
          <p:cNvSpPr txBox="1"/>
          <p:nvPr/>
        </p:nvSpPr>
        <p:spPr>
          <a:xfrm>
            <a:off x="3680516" y="1765802"/>
            <a:ext cx="87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控制权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7C2505A-CB86-E122-0CF0-293E4AD532C7}"/>
              </a:ext>
            </a:extLst>
          </p:cNvPr>
          <p:cNvSpPr/>
          <p:nvPr/>
        </p:nvSpPr>
        <p:spPr>
          <a:xfrm>
            <a:off x="10161917" y="172528"/>
            <a:ext cx="1981924" cy="60557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9A3A88B-E1E3-CBD9-FF22-7E45962C8EE8}"/>
              </a:ext>
            </a:extLst>
          </p:cNvPr>
          <p:cNvCxnSpPr>
            <a:stCxn id="13" idx="6"/>
          </p:cNvCxnSpPr>
          <p:nvPr/>
        </p:nvCxnSpPr>
        <p:spPr>
          <a:xfrm>
            <a:off x="8276235" y="2375611"/>
            <a:ext cx="1885682" cy="139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05D9EFEC-0A0B-3569-DD73-ABD845FF8287}"/>
              </a:ext>
            </a:extLst>
          </p:cNvPr>
          <p:cNvSpPr txBox="1"/>
          <p:nvPr/>
        </p:nvSpPr>
        <p:spPr>
          <a:xfrm>
            <a:off x="8562315" y="2006278"/>
            <a:ext cx="1551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处理数据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535156E-8621-A02D-EFA2-FBE79095FDFD}"/>
              </a:ext>
            </a:extLst>
          </p:cNvPr>
          <p:cNvSpPr txBox="1"/>
          <p:nvPr/>
        </p:nvSpPr>
        <p:spPr>
          <a:xfrm>
            <a:off x="10113874" y="1876908"/>
            <a:ext cx="2078125" cy="2270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对方的设备型号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用的什么浏览器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网络</a:t>
            </a:r>
            <a:r>
              <a:rPr lang="en-US" altLang="zh-CN" sz="1600" dirty="0">
                <a:solidFill>
                  <a:schemeClr val="bg1"/>
                </a:solidFill>
              </a:rPr>
              <a:t>IP</a:t>
            </a:r>
            <a:r>
              <a:rPr lang="zh-CN" altLang="en-US" sz="1600" dirty="0">
                <a:solidFill>
                  <a:schemeClr val="bg1"/>
                </a:solidFill>
              </a:rPr>
              <a:t>地址信息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有没有开</a:t>
            </a:r>
            <a:r>
              <a:rPr lang="en-US" altLang="zh-CN" sz="1600" dirty="0">
                <a:solidFill>
                  <a:schemeClr val="bg1"/>
                </a:solidFill>
              </a:rPr>
              <a:t>VPN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用的什么运营商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大概在哪个城市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B750A50-F078-C0A8-C0CF-591A03086096}"/>
              </a:ext>
            </a:extLst>
          </p:cNvPr>
          <p:cNvCxnSpPr>
            <a:cxnSpLocks/>
          </p:cNvCxnSpPr>
          <p:nvPr/>
        </p:nvCxnSpPr>
        <p:spPr>
          <a:xfrm flipH="1">
            <a:off x="7922551" y="4209691"/>
            <a:ext cx="2191323" cy="14319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79753306-C7CF-847E-60A9-61C8699E642E}"/>
              </a:ext>
            </a:extLst>
          </p:cNvPr>
          <p:cNvSpPr/>
          <p:nvPr/>
        </p:nvSpPr>
        <p:spPr>
          <a:xfrm>
            <a:off x="3906629" y="5558981"/>
            <a:ext cx="4015922" cy="9417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12D143B-0EB7-62F9-78A5-92E43D20608C}"/>
              </a:ext>
            </a:extLst>
          </p:cNvPr>
          <p:cNvSpPr txBox="1"/>
          <p:nvPr/>
        </p:nvSpPr>
        <p:spPr>
          <a:xfrm rot="19645853">
            <a:off x="7733515" y="4329888"/>
            <a:ext cx="2070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通过第三方</a:t>
            </a:r>
            <a:endParaRPr lang="en-US" altLang="zh-CN" dirty="0"/>
          </a:p>
          <a:p>
            <a:r>
              <a:rPr lang="zh-CN" altLang="en-US" dirty="0"/>
              <a:t>平台继续挖掘该</a:t>
            </a:r>
            <a:r>
              <a:rPr lang="en-US" altLang="zh-CN" dirty="0"/>
              <a:t>IP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E531916-CA59-6BC2-6D40-2F76532A26AA}"/>
              </a:ext>
            </a:extLst>
          </p:cNvPr>
          <p:cNvSpPr txBox="1"/>
          <p:nvPr/>
        </p:nvSpPr>
        <p:spPr>
          <a:xfrm>
            <a:off x="4141977" y="5168574"/>
            <a:ext cx="415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搜索引擎</a:t>
            </a:r>
            <a:r>
              <a:rPr lang="en-US" altLang="zh-CN" dirty="0"/>
              <a:t>/IP</a:t>
            </a:r>
            <a:r>
              <a:rPr lang="zh-CN" altLang="en-US" dirty="0"/>
              <a:t>查询平台</a:t>
            </a:r>
            <a:r>
              <a:rPr lang="en-US" altLang="zh-CN" dirty="0"/>
              <a:t>/</a:t>
            </a:r>
            <a:r>
              <a:rPr lang="zh-CN" altLang="en-US" dirty="0"/>
              <a:t>日志记录</a:t>
            </a:r>
          </a:p>
        </p:txBody>
      </p:sp>
    </p:spTree>
    <p:extLst>
      <p:ext uri="{BB962C8B-B14F-4D97-AF65-F5344CB8AC3E}">
        <p14:creationId xmlns:p14="http://schemas.microsoft.com/office/powerpoint/2010/main" val="242634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5" grpId="0" animBg="1"/>
      <p:bldP spid="8" grpId="0"/>
      <p:bldP spid="11" grpId="0"/>
      <p:bldP spid="12" grpId="0"/>
      <p:bldP spid="13" grpId="0" animBg="1"/>
      <p:bldP spid="14" grpId="0"/>
      <p:bldP spid="16" grpId="0" animBg="1"/>
      <p:bldP spid="17" grpId="0"/>
      <p:bldP spid="18" grpId="0"/>
      <p:bldP spid="22" grpId="0"/>
      <p:bldP spid="27" grpId="0"/>
      <p:bldP spid="28" grpId="0" animBg="1"/>
      <p:bldP spid="31" grpId="0"/>
      <p:bldP spid="32" grpId="0"/>
      <p:bldP spid="9" grpId="0" animBg="1"/>
      <p:bldP spid="15" grpId="0"/>
      <p:bldP spid="1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998</Words>
  <Application>Microsoft Office PowerPoint</Application>
  <PresentationFormat>宽屏</PresentationFormat>
  <Paragraphs>80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quote-cjk-patch</vt:lpstr>
      <vt:lpstr>等线</vt:lpstr>
      <vt:lpstr>等线 Light</vt:lpstr>
      <vt:lpstr>仿宋</vt:lpstr>
      <vt:lpstr>Arial</vt:lpstr>
      <vt:lpstr>Office 主题​​</vt:lpstr>
      <vt:lpstr>《社会工程学之网络追踪》 网络安全教育课程目录</vt:lpstr>
      <vt:lpstr>社会工程学课程道德与法律声明</vt:lpstr>
      <vt:lpstr>PowerPoint 演示文稿</vt:lpstr>
      <vt:lpstr>什么是IP地址</vt:lpstr>
      <vt:lpstr>什么是网络运营商</vt:lpstr>
      <vt:lpstr>实现原理</vt:lpstr>
      <vt:lpstr>应用场景 举例一</vt:lpstr>
      <vt:lpstr>应用场景 举例二</vt:lpstr>
      <vt:lpstr>核心逻辑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GooBoo Mee</dc:creator>
  <cp:lastModifiedBy>GooBoo Mee</cp:lastModifiedBy>
  <cp:revision>144</cp:revision>
  <dcterms:created xsi:type="dcterms:W3CDTF">2025-09-10T05:33:46Z</dcterms:created>
  <dcterms:modified xsi:type="dcterms:W3CDTF">2025-09-12T07:21:44Z</dcterms:modified>
</cp:coreProperties>
</file>