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9" r:id="rId3"/>
    <p:sldId id="257" r:id="rId4"/>
    <p:sldId id="261" r:id="rId5"/>
    <p:sldId id="262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F1CA-E2AA-405D-8184-B6BDC83AE8D7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2E283-F648-44B2-9097-AB2E2F02D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7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2E283-F648-44B2-9097-AB2E2F02D72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1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44C16-DE27-654F-BA3D-DCA78135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F659F2-D69D-79B0-A5ED-F5461676C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278E6-4C9D-0E54-52DF-2AA85E61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27AFC-ADFD-4945-2E3C-A9AF33E3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BDDA55-9339-8A12-8542-486FFC43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9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5CB64-D946-6D76-6446-3BEFF9A7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C05F6-8FE6-23A9-E3BA-905615EDE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18D29-FCFA-276F-1F1C-9C0006C4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71E62-6F6E-85D9-0C7D-3C22527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D33EA-2608-7FF5-C430-6C51DD98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8EB17-690E-9E3C-B830-6B4EC16FE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3E836D-DB97-D257-C89F-46C3AC85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3FDAF4-D59F-C54D-4783-E28BB4EC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E3007A-783A-BD2B-E6A3-3470621A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4659A-7105-2F58-C211-9273492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41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FC40D-C762-3CA9-24BC-B0F0A0DE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43A10-F250-70E8-9F32-5783AC34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64DD60-35F8-3D09-736B-40E58AA2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2A478-F196-EA8C-42DD-B0B6E96B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F213A-D4A4-3C55-4477-20F9389E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8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AAF8F-29CE-FD9D-D530-40A8DDDC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B722-3AE0-EE10-40BC-7A8ABB6FA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6072-0ED7-0295-91D0-EC296632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4080D-5AD1-EDFA-3A7C-93FE337A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CDCA-E42A-1839-A5D2-40F848BC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0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C6A62-6580-EB0F-D6A6-13ED0CC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78FBD-929C-77BD-13A9-2F0B580D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D7C06E-B571-B8E5-51A1-1F32DCE5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4AFD18-DDA2-B8E8-69DA-87C6BA63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9AC57-78E9-E613-759A-D2C5CFD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FAA6C-60B1-C0B2-F9BD-0E80A3E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6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16C5-B82E-6576-441F-34FA4926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C53A6-B2A3-7C21-C55E-31A8AB6D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97FE40-0224-5104-1221-A8237160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009F99-14A7-7A2C-4C12-2AF9EB639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DCA765-7FC6-8A4B-1B0C-07389D969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9F0B1F-03EF-AAAE-5DC7-67CA4714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C3321-8597-3409-FECB-856DEC9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47BC5F-55A5-B009-70A7-78DD3B5A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1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0153C-9804-ADC8-64D9-28D2BEC2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FB940-5F41-B8B0-E138-F01F7A38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957313-2FED-7A22-22E4-43AEDBEA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7ABF59-3FDA-690E-D67C-9A7C4695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4B24CB-5C40-C944-D43B-7B884467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2E4339-561F-31A7-4FA4-2453E3E7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F85DC-F02F-895E-8CE6-1939BD84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9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8656B-74C4-B39D-3CA6-4014E453E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DE78B-0F38-8E7C-DDE8-CC8CA6B0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4592C-A914-B27A-4ED7-6E635BF7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F618A7-6CCC-20C3-3F30-1DC7108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11D37-F544-E160-8975-9CDBE0CF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9E4F04-7A79-A56F-E9C7-303C2A47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6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2C660-01DA-2A04-96B5-4D5885D9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834F70-491D-AD80-1129-4E9814F07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28351-B88C-D6EF-F8E0-D65196A1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C504F-7804-2533-E0F7-4AD98FB0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FFCEEF-C6E3-4F5C-34B3-9F928699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F60AA6-B7B9-1E5F-6720-94D7BC0D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6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419E5-5060-26E6-90BC-6F5FB023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EB8D22-7CDA-E94B-B310-F741AF172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158A5-4C3A-CEC8-C652-56FB44372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1C7B9-630C-450C-A50F-64407B144266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2A529-3E79-9549-59B1-AFE47F3DD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534E1-609B-29A2-3E3B-D0395837C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F39B0-C4E9-4A89-B50C-B3B252648F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8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MeeGooBo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0007-8B25-1D65-BEDF-9E2EA29B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83" y="0"/>
            <a:ext cx="12192000" cy="107830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+mn-ea"/>
                <a:ea typeface="+mn-ea"/>
              </a:rPr>
              <a:t>《</a:t>
            </a:r>
            <a:r>
              <a:rPr lang="zh-CN" altLang="en-US" sz="3200" b="1" dirty="0">
                <a:latin typeface="+mn-ea"/>
                <a:ea typeface="+mn-ea"/>
              </a:rPr>
              <a:t>社会工程学之网络追踪</a:t>
            </a:r>
            <a:r>
              <a:rPr lang="en-US" altLang="zh-CN" sz="3200" b="1" dirty="0">
                <a:latin typeface="+mn-ea"/>
                <a:ea typeface="+mn-ea"/>
              </a:rPr>
              <a:t>》 </a:t>
            </a:r>
            <a:r>
              <a:rPr lang="zh-CN" altLang="en-US" sz="3200" b="1" dirty="0">
                <a:latin typeface="+mn-ea"/>
                <a:ea typeface="+mn-ea"/>
              </a:rPr>
              <a:t>网络安全教育课程目录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689EB-EFD7-A5A9-F21A-42A08E21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55" y="931653"/>
            <a:ext cx="11445873" cy="5926347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一、社会工程学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课程简介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二、获取对方真实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IP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地址和运营商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三、获取对方经纬度精确定位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当前</a:t>
            </a:r>
            <a:r>
              <a:rPr lang="en-US" altLang="zh-CN" dirty="0">
                <a:solidFill>
                  <a:schemeClr val="tx2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四、获取对方素颜自拍照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五、获取对方实时声音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六、利用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在对方电脑植入监控程序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七、利用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获取对方手机号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八、利用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QQ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密码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九、利用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获取对方银行卡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十、利用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获取对方身份证号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完、信息收集与获取对方真实姓名思路大全</a:t>
            </a:r>
          </a:p>
        </p:txBody>
      </p:sp>
      <p:pic>
        <p:nvPicPr>
          <p:cNvPr id="4" name="图片 3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8AC20A3B-B4C3-74FC-FA3E-17292C762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A980-004A-0282-1BAC-681AEA28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288"/>
            <a:ext cx="10515600" cy="1130714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rgbClr val="0F1115"/>
                </a:solidFill>
                <a:effectLst/>
                <a:latin typeface="quote-cjk-patch"/>
              </a:rPr>
              <a:t>社会工程学课程道德与法律声明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53FFA-6D71-3500-7496-6D1DF47BA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821"/>
            <a:ext cx="10515600" cy="831691"/>
          </a:xfrm>
        </p:spPr>
        <p:txBody>
          <a:bodyPr>
            <a:normAutofit/>
          </a:bodyPr>
          <a:lstStyle/>
          <a:p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课程名称：</a:t>
            </a:r>
            <a:r>
              <a:rPr lang="zh-CN" altLang="en-US" sz="1800" b="0" i="0" dirty="0">
                <a:solidFill>
                  <a:srgbClr val="0F1115"/>
                </a:solidFill>
                <a:effectLst/>
                <a:latin typeface="quote-cjk-patch"/>
              </a:rPr>
              <a:t> </a:t>
            </a:r>
            <a:r>
              <a:rPr lang="en-US" altLang="zh-CN" sz="1800" b="0" i="0" dirty="0">
                <a:solidFill>
                  <a:srgbClr val="0F1115"/>
                </a:solidFill>
                <a:effectLst/>
                <a:latin typeface="quote-cjk-patch"/>
              </a:rPr>
              <a:t>《</a:t>
            </a:r>
            <a:r>
              <a:rPr lang="zh-CN" altLang="en-US" sz="1800" dirty="0"/>
              <a:t>社会工程学之网络追踪</a:t>
            </a:r>
            <a:r>
              <a:rPr lang="en-US" altLang="zh-CN" sz="1800" b="0" i="0" dirty="0">
                <a:solidFill>
                  <a:srgbClr val="0F1115"/>
                </a:solidFill>
                <a:effectLst/>
                <a:latin typeface="quote-cjk-patch"/>
              </a:rPr>
              <a:t>》 </a:t>
            </a:r>
            <a:r>
              <a:rPr lang="zh-CN" altLang="en-US" sz="1800" b="0" i="0" dirty="0">
                <a:solidFill>
                  <a:srgbClr val="0F1115"/>
                </a:solidFill>
                <a:effectLst/>
                <a:latin typeface="quote-cjk-patch"/>
              </a:rPr>
              <a:t>共</a:t>
            </a:r>
            <a:r>
              <a:rPr lang="en-US" altLang="zh-CN" sz="1800">
                <a:solidFill>
                  <a:srgbClr val="0F1115"/>
                </a:solidFill>
                <a:latin typeface="quote-cjk-patch"/>
              </a:rPr>
              <a:t>11</a:t>
            </a:r>
            <a:r>
              <a:rPr lang="zh-CN" altLang="en-US" sz="1800" b="0" i="0">
                <a:solidFill>
                  <a:srgbClr val="0F1115"/>
                </a:solidFill>
                <a:effectLst/>
                <a:latin typeface="quote-cjk-patch"/>
              </a:rPr>
              <a:t>节</a:t>
            </a:r>
            <a:endParaRPr lang="en-US" altLang="zh-CN" sz="1800" b="0" i="0" dirty="0">
              <a:solidFill>
                <a:srgbClr val="0F1115"/>
              </a:solidFill>
              <a:effectLst/>
              <a:latin typeface="quote-cjk-patch"/>
            </a:endParaRPr>
          </a:p>
          <a:p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讲师：</a:t>
            </a:r>
            <a:r>
              <a:rPr lang="zh-CN" altLang="en-US" sz="1800" dirty="0">
                <a:solidFill>
                  <a:srgbClr val="0F1115"/>
                </a:solidFill>
                <a:latin typeface="quote-cjk-patch"/>
              </a:rPr>
              <a:t>莫国标 </a:t>
            </a:r>
            <a:r>
              <a:rPr lang="en-US" altLang="zh-CN" sz="1800" dirty="0">
                <a:solidFill>
                  <a:srgbClr val="0F1115"/>
                </a:solidFill>
                <a:latin typeface="quote-cjk-patch"/>
              </a:rPr>
              <a:t>  </a:t>
            </a:r>
            <a:r>
              <a:rPr lang="zh-CN" altLang="en-US" sz="1600" dirty="0">
                <a:solidFill>
                  <a:srgbClr val="0F1115"/>
                </a:solidFill>
                <a:latin typeface="quote-cjk-patch"/>
              </a:rPr>
              <a:t>授课地址：</a:t>
            </a:r>
            <a:r>
              <a:rPr lang="en-US" altLang="zh-CN" sz="1600" dirty="0">
                <a:solidFill>
                  <a:srgbClr val="0F1115"/>
                </a:solidFill>
                <a:latin typeface="quote-cjk-patch"/>
                <a:hlinkClick r:id="rId3"/>
              </a:rPr>
              <a:t>https://www.youtube.com/@MeeGooBoo</a:t>
            </a:r>
            <a:endParaRPr lang="zh-CN" altLang="en-US" sz="1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5572C32-4F6C-55FF-D8A5-760C27D097AD}"/>
              </a:ext>
            </a:extLst>
          </p:cNvPr>
          <p:cNvSpPr txBox="1">
            <a:spLocks/>
          </p:cNvSpPr>
          <p:nvPr/>
        </p:nvSpPr>
        <p:spPr>
          <a:xfrm>
            <a:off x="838200" y="1994875"/>
            <a:ext cx="10515600" cy="2654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700" b="1" dirty="0">
                <a:solidFill>
                  <a:srgbClr val="0F1115"/>
                </a:solidFill>
                <a:latin typeface="quote-cjk-patch"/>
              </a:rPr>
              <a:t>课程宗旨与核心原则：</a:t>
            </a:r>
            <a:endParaRPr lang="en-US" altLang="zh-CN" sz="1700" b="1" dirty="0">
              <a:solidFill>
                <a:srgbClr val="0F1115"/>
              </a:solidFill>
              <a:latin typeface="quote-cjk-patch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0" i="0" dirty="0">
                <a:solidFill>
                  <a:srgbClr val="0F1115"/>
                </a:solidFill>
                <a:effectLst/>
                <a:latin typeface="quote-cjk-patch"/>
              </a:rPr>
              <a:t>    在</a:t>
            </a:r>
            <a:r>
              <a:rPr lang="en-US" altLang="zh-CN" sz="2000" b="0" i="0" dirty="0">
                <a:solidFill>
                  <a:srgbClr val="0F1115"/>
                </a:solidFill>
                <a:effectLst/>
                <a:latin typeface="quote-cjk-patch"/>
              </a:rPr>
              <a:t>AI</a:t>
            </a:r>
            <a:r>
              <a:rPr lang="zh-CN" altLang="en-US" sz="2000" b="0" i="0" dirty="0">
                <a:solidFill>
                  <a:srgbClr val="0F1115"/>
                </a:solidFill>
                <a:effectLst/>
                <a:latin typeface="quote-cjk-patch"/>
              </a:rPr>
              <a:t>盛行的时代，帮助大家深刻理解社会工程学的最新攻击手法，从而更好地识别和防范此类威胁，避免被开盒、人肉。提升网络安全防范意识，帮助打击因证据信息不足而无法追击到的犯罪分子，比如网暴他人、诈骗金额较小或信息不足无法立案、离家出走或被诈骗失联等场景。课程仅提供教学与知识分享，学术与研究。不对学员学成后的一切行为负责。每位学员都是独立的法律责任主体，必须为自己的所有行为承担全部法律和道德后果。</a:t>
            </a:r>
            <a:endParaRPr lang="en-US" altLang="zh-CN" sz="2000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16783C9-772C-9B0E-9730-C33A8C7F58E4}"/>
              </a:ext>
            </a:extLst>
          </p:cNvPr>
          <p:cNvSpPr txBox="1">
            <a:spLocks/>
          </p:cNvSpPr>
          <p:nvPr/>
        </p:nvSpPr>
        <p:spPr>
          <a:xfrm>
            <a:off x="838200" y="4834173"/>
            <a:ext cx="10515600" cy="18777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i="0" dirty="0">
                <a:solidFill>
                  <a:srgbClr val="0F1115"/>
                </a:solidFill>
                <a:effectLst/>
                <a:latin typeface="quote-cjk-patch"/>
              </a:rPr>
              <a:t>绝对禁止行为：</a:t>
            </a:r>
            <a:endParaRPr lang="en-US" altLang="zh-CN" sz="1800" dirty="0">
              <a:solidFill>
                <a:srgbClr val="0F1115"/>
              </a:solidFill>
              <a:latin typeface="quote-cjk-patch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i="0" dirty="0">
                <a:solidFill>
                  <a:srgbClr val="0F1115"/>
                </a:solidFill>
                <a:effectLst/>
                <a:latin typeface="quote-cjk-patch"/>
              </a:rPr>
              <a:t>    </a:t>
            </a:r>
            <a:r>
              <a:rPr lang="zh-CN" altLang="en-US" sz="1800" i="0" u="sng" dirty="0">
                <a:solidFill>
                  <a:srgbClr val="0F1115"/>
                </a:solidFill>
                <a:effectLst/>
                <a:latin typeface="quote-cjk-patch"/>
              </a:rPr>
              <a:t>本课程所传授的知识威力巨大，必须被用于正义之道，禁止用于一切非法侵害行为，包括敲诈勒索、骚扰恐吓、 开盒、人肉搜索、泄露他人隐私，实施网络暴力，窃取他人社交账号、金融账户或受保护的商业机密等行为，即使针对您认为的“不道德者”或“有罪者”，任何未经授权的私人调查和报复行为均被严格禁止。正义应由法律执行，而非个人以暴制暴。</a:t>
            </a:r>
            <a:r>
              <a:rPr lang="zh-CN" altLang="en-US" sz="1800" u="sng" dirty="0">
                <a:solidFill>
                  <a:srgbClr val="0F1115"/>
                </a:solidFill>
                <a:latin typeface="quote-cjk-patch"/>
              </a:rPr>
              <a:t>技术无好坏，刀可削果，亦可削人。</a:t>
            </a:r>
            <a:endParaRPr lang="en-US" altLang="zh-CN" sz="1800" u="sng" dirty="0">
              <a:solidFill>
                <a:srgbClr val="0F1115"/>
              </a:solidFill>
              <a:latin typeface="quote-cjk-patch"/>
            </a:endParaRPr>
          </a:p>
        </p:txBody>
      </p:sp>
      <p:pic>
        <p:nvPicPr>
          <p:cNvPr id="6" name="图片 5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1BC96924-D6A2-45FD-6BD3-2938EDFCC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1402B5-B80A-C375-3363-CA198C7E36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86578" y="920227"/>
            <a:ext cx="11253216" cy="312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endParaRPr lang="zh-CN" altLang="en-US" b="1" dirty="0">
              <a:solidFill>
                <a:srgbClr val="3C51B4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1" u="sng" strike="noStrike" dirty="0">
                <a:latin typeface="Arial" panose="020B0604020202020204" pitchFamily="34" charset="0"/>
              </a:rPr>
              <a:t>社会工程学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是一门研究人类行为和思维的学科，起源于</a:t>
            </a:r>
            <a:r>
              <a:rPr lang="en-US" altLang="zh-CN" b="0" u="sng" strike="noStrike" dirty="0">
                <a:latin typeface="Arial" panose="020B0604020202020204" pitchFamily="34" charset="0"/>
              </a:rPr>
              <a:t>20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世纪</a:t>
            </a:r>
            <a:r>
              <a:rPr lang="en-US" altLang="zh-CN" b="0" u="sng" strike="noStrike" dirty="0">
                <a:latin typeface="Arial" panose="020B0604020202020204" pitchFamily="34" charset="0"/>
              </a:rPr>
              <a:t>60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年代的</a:t>
            </a:r>
            <a:r>
              <a:rPr lang="zh-CN" altLang="en-US" b="1" u="sng" strike="noStrike" dirty="0">
                <a:latin typeface="Arial" panose="020B0604020202020204" pitchFamily="34" charset="0"/>
              </a:rPr>
              <a:t>军事和情报领域</a:t>
            </a:r>
            <a:r>
              <a:rPr lang="zh-CN" altLang="en-US" b="0" u="sng" strike="noStrike" dirty="0">
                <a:latin typeface="Arial" panose="020B0604020202020204" pitchFamily="34" charset="0"/>
              </a:rPr>
              <a:t>。它通过心理操纵影响人们的态度和行为，旨在理解和控制人类社会行为。社会工程学的应用范围广泛，包括商业、公共安全和信息安全等领域。</a:t>
            </a:r>
            <a:endParaRPr lang="zh-CN" altLang="en-US" b="0" u="sng" dirty="0"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C80E5A-AC3C-865A-821C-8107E249E9C2}"/>
              </a:ext>
            </a:extLst>
          </p:cNvPr>
          <p:cNvSpPr txBox="1"/>
          <p:nvPr/>
        </p:nvSpPr>
        <p:spPr>
          <a:xfrm>
            <a:off x="1125747" y="154068"/>
            <a:ext cx="955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3C51B4"/>
                </a:solidFill>
                <a:effectLst/>
                <a:latin typeface="Arial" panose="020B0604020202020204" pitchFamily="34" charset="0"/>
              </a:rPr>
              <a:t>研究人类行为和思维的学科</a:t>
            </a:r>
            <a:endParaRPr lang="en-US" altLang="zh-CN" sz="6000" b="1" dirty="0">
              <a:solidFill>
                <a:srgbClr val="3C51B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3D39F-F8AD-06DC-42A5-815CEB7AF415}"/>
              </a:ext>
            </a:extLst>
          </p:cNvPr>
          <p:cNvSpPr txBox="1"/>
          <p:nvPr/>
        </p:nvSpPr>
        <p:spPr>
          <a:xfrm>
            <a:off x="59436" y="4341150"/>
            <a:ext cx="12073128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4400" u="sng" dirty="0"/>
              <a:t>心理学的升级版 </a:t>
            </a:r>
            <a:endParaRPr lang="en-US" altLang="zh-CN" sz="4400" u="sng" dirty="0"/>
          </a:p>
          <a:p>
            <a:pPr algn="ctr"/>
            <a:r>
              <a:rPr lang="zh-CN" altLang="en-US" sz="4400" u="sng" dirty="0"/>
              <a:t>  </a:t>
            </a:r>
            <a:endParaRPr lang="en-US" altLang="zh-CN" sz="4400" u="sng" dirty="0"/>
          </a:p>
          <a:p>
            <a:pPr algn="ctr"/>
            <a:r>
              <a:rPr lang="zh-CN" altLang="en-US" sz="4400" b="1" dirty="0"/>
              <a:t>软件工程</a:t>
            </a:r>
            <a:r>
              <a:rPr lang="en-US" altLang="zh-CN" sz="4400" b="1" dirty="0"/>
              <a:t>+</a:t>
            </a:r>
            <a:r>
              <a:rPr lang="zh-CN" altLang="en-US" sz="4400" b="1" dirty="0"/>
              <a:t>心理学</a:t>
            </a:r>
            <a:r>
              <a:rPr lang="en-US" altLang="zh-CN" sz="4400" b="1" dirty="0"/>
              <a:t>=</a:t>
            </a:r>
            <a:r>
              <a:rPr lang="zh-CN" altLang="en-US" sz="4400" b="1" dirty="0"/>
              <a:t>社会工程学</a:t>
            </a:r>
          </a:p>
        </p:txBody>
      </p:sp>
      <p:pic>
        <p:nvPicPr>
          <p:cNvPr id="6" name="图片 5" descr="图片包含 服装, 穿着, 男人, 西装&#10;&#10;AI 生成的内容可能不正确。">
            <a:extLst>
              <a:ext uri="{FF2B5EF4-FFF2-40B4-BE49-F238E27FC236}">
                <a16:creationId xmlns:a16="http://schemas.microsoft.com/office/drawing/2014/main" id="{BEE87746-B3E0-9F3A-E7CF-223FEEEED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2" y="6144768"/>
            <a:ext cx="63206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什么是经纬度坐标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0D56237-25B6-6065-E0BD-E5A6CC6C76B6}"/>
              </a:ext>
            </a:extLst>
          </p:cNvPr>
          <p:cNvSpPr txBox="1">
            <a:spLocks/>
          </p:cNvSpPr>
          <p:nvPr/>
        </p:nvSpPr>
        <p:spPr>
          <a:xfrm>
            <a:off x="-1" y="871269"/>
            <a:ext cx="12068355" cy="18719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    一种用于地理定位的坐标系统，用来标识地球表面上特定位置的位置信息。经纬度坐标是基于地球的形状和结构而定义的。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E695F24-AF1E-2B07-7684-A8BAF4ECE906}"/>
              </a:ext>
            </a:extLst>
          </p:cNvPr>
          <p:cNvSpPr txBox="1">
            <a:spLocks/>
          </p:cNvSpPr>
          <p:nvPr/>
        </p:nvSpPr>
        <p:spPr>
          <a:xfrm>
            <a:off x="61822" y="2639683"/>
            <a:ext cx="12068355" cy="402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/>
              <a:t>WGS-84</a:t>
            </a:r>
            <a:r>
              <a:rPr lang="zh-CN" altLang="en-US" sz="3600" dirty="0"/>
              <a:t>坐标系：全球定位系统（</a:t>
            </a:r>
            <a:r>
              <a:rPr lang="en-US" altLang="zh-CN" sz="3600" dirty="0"/>
              <a:t>GPS</a:t>
            </a:r>
            <a:r>
              <a:rPr lang="zh-CN" altLang="en-US" sz="3600" dirty="0"/>
              <a:t>）所采用的坐标系，被广泛应用于导航系统中。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北京</a:t>
            </a:r>
            <a:r>
              <a:rPr lang="en-US" altLang="zh-CN" sz="3600" dirty="0"/>
              <a:t>54</a:t>
            </a:r>
            <a:r>
              <a:rPr lang="zh-CN" altLang="en-US" sz="3600" dirty="0"/>
              <a:t>坐标系：由中国国家测绘局制定，用于中国境内的测绘和地图制作。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 sz="3600" dirty="0"/>
              <a:t>国际</a:t>
            </a:r>
            <a:r>
              <a:rPr lang="en-US" altLang="zh-CN" sz="3600" dirty="0"/>
              <a:t>1924</a:t>
            </a:r>
            <a:r>
              <a:rPr lang="zh-CN" altLang="en-US" sz="3600" dirty="0"/>
              <a:t>年椭球体坐标系：也称为国际</a:t>
            </a:r>
            <a:r>
              <a:rPr lang="en-US" altLang="zh-CN" sz="3600" dirty="0"/>
              <a:t>1924</a:t>
            </a:r>
            <a:r>
              <a:rPr lang="zh-CN" altLang="en-US" sz="3600" dirty="0"/>
              <a:t>坐标系，已经被</a:t>
            </a:r>
            <a:r>
              <a:rPr lang="en-US" altLang="zh-CN" sz="3600" dirty="0"/>
              <a:t>WGS-84</a:t>
            </a:r>
            <a:r>
              <a:rPr lang="zh-CN" altLang="en-US" sz="3600" dirty="0"/>
              <a:t>取代。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zh-CN" sz="3600" dirty="0"/>
              <a:t>CGCS2000</a:t>
            </a:r>
            <a:r>
              <a:rPr lang="zh-CN" altLang="en-US" sz="3600" dirty="0"/>
              <a:t>坐标系：中国大地坐标系统</a:t>
            </a:r>
            <a:r>
              <a:rPr lang="en-US" altLang="zh-CN" sz="3600" dirty="0"/>
              <a:t>2000</a:t>
            </a:r>
            <a:r>
              <a:rPr lang="zh-CN" altLang="en-US" sz="3600" dirty="0"/>
              <a:t>，用于中国境内的空间测量和地图制作。</a:t>
            </a:r>
          </a:p>
          <a:p>
            <a:pPr>
              <a:lnSpc>
                <a:spcPct val="170000"/>
              </a:lnSpc>
            </a:pPr>
            <a:endParaRPr lang="en-US" altLang="zh-CN" sz="3600" dirty="0"/>
          </a:p>
          <a:p>
            <a:pPr>
              <a:lnSpc>
                <a:spcPct val="170000"/>
              </a:lnSpc>
            </a:pPr>
            <a:r>
              <a:rPr lang="en-US" altLang="zh-CN" sz="3600" dirty="0"/>
              <a:t>   </a:t>
            </a:r>
            <a:r>
              <a:rPr lang="zh-CN" altLang="en-US" sz="3600" dirty="0"/>
              <a:t>不同的坐标系也可能会在原点的选择上有所差异，以及在坐标转换上采用不同的算法。在实际应用中，对于全球范围的位置定位和导航，通常会选用</a:t>
            </a:r>
            <a:r>
              <a:rPr lang="en-US" altLang="zh-CN" sz="3600" dirty="0"/>
              <a:t>WGS-84</a:t>
            </a:r>
            <a:r>
              <a:rPr lang="zh-CN" altLang="en-US" sz="3600" dirty="0"/>
              <a:t>坐标系。</a:t>
            </a:r>
          </a:p>
        </p:txBody>
      </p:sp>
    </p:spTree>
    <p:extLst>
      <p:ext uri="{BB962C8B-B14F-4D97-AF65-F5344CB8AC3E}">
        <p14:creationId xmlns:p14="http://schemas.microsoft.com/office/powerpoint/2010/main" val="628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应用场景 举例一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0D56237-25B6-6065-E0BD-E5A6CC6C76B6}"/>
              </a:ext>
            </a:extLst>
          </p:cNvPr>
          <p:cNvSpPr txBox="1">
            <a:spLocks/>
          </p:cNvSpPr>
          <p:nvPr/>
        </p:nvSpPr>
        <p:spPr>
          <a:xfrm>
            <a:off x="61822" y="793629"/>
            <a:ext cx="12068355" cy="5926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zh-CN" altLang="en-US" sz="2000" dirty="0"/>
              <a:t>     小红想不开，离家出走，有自杀倾向，她把所有人的联系方式都拉黑了，但是保留有闺蜜的微信联系方式，警察调取了所有监控，都没有找到小红，也尝试通过其闺蜜询问其下落，但小红并没有回信息，因为小红知道是警察和家人在找她。小红失联已经超过</a:t>
            </a:r>
            <a:r>
              <a:rPr lang="en-US" altLang="zh-CN" sz="2000" dirty="0"/>
              <a:t>2</a:t>
            </a:r>
            <a:r>
              <a:rPr lang="zh-CN" altLang="en-US" sz="2000" dirty="0"/>
              <a:t>个月，但并没有删除闺蜜，于是小红的闺蜜学习了本节课，开始利用社会工程学中的 </a:t>
            </a:r>
            <a:r>
              <a:rPr lang="en-US" altLang="zh-CN" sz="2000" dirty="0"/>
              <a:t>&lt;</a:t>
            </a:r>
            <a:r>
              <a:rPr lang="zh-CN" altLang="en-US" sz="2000" dirty="0"/>
              <a:t>伪造相似的信息背景</a:t>
            </a:r>
            <a:r>
              <a:rPr lang="en-US" altLang="zh-CN" sz="2000" dirty="0"/>
              <a:t>&gt;</a:t>
            </a:r>
            <a:r>
              <a:rPr lang="zh-CN" altLang="en-US" sz="2000" dirty="0"/>
              <a:t>，向小红诉苦：男朋友出轨</a:t>
            </a:r>
            <a:r>
              <a:rPr lang="en-US" altLang="zh-CN" sz="2000" dirty="0"/>
              <a:t>/</a:t>
            </a:r>
            <a:r>
              <a:rPr lang="zh-CN" altLang="en-US" sz="2000" dirty="0"/>
              <a:t>家暴</a:t>
            </a:r>
            <a:r>
              <a:rPr lang="en-US" altLang="zh-CN" sz="2000" dirty="0"/>
              <a:t>/</a:t>
            </a:r>
            <a:r>
              <a:rPr lang="zh-CN" altLang="en-US" sz="2000" dirty="0"/>
              <a:t>家人天天骂她</a:t>
            </a:r>
            <a:r>
              <a:rPr lang="en-US" altLang="zh-CN" sz="2000" dirty="0"/>
              <a:t>/</a:t>
            </a:r>
            <a:r>
              <a:rPr lang="zh-CN" altLang="en-US" sz="2000" dirty="0"/>
              <a:t>怀孕了</a:t>
            </a:r>
            <a:r>
              <a:rPr lang="en-US" altLang="zh-CN" sz="2000" dirty="0"/>
              <a:t>/</a:t>
            </a:r>
            <a:r>
              <a:rPr lang="zh-CN" altLang="en-US" sz="2000" dirty="0"/>
              <a:t>抑郁了，并且通过淘宝</a:t>
            </a:r>
            <a:r>
              <a:rPr lang="en-US" altLang="zh-CN" sz="2000" dirty="0"/>
              <a:t>/</a:t>
            </a:r>
            <a:r>
              <a:rPr lang="zh-CN" altLang="en-US" sz="2000" dirty="0"/>
              <a:t>京东</a:t>
            </a:r>
            <a:r>
              <a:rPr lang="en-US" altLang="zh-CN" sz="2000" dirty="0"/>
              <a:t>/</a:t>
            </a:r>
            <a:r>
              <a:rPr lang="zh-CN" altLang="en-US" sz="2000" dirty="0"/>
              <a:t>美团</a:t>
            </a:r>
            <a:r>
              <a:rPr lang="en-US" altLang="zh-CN" sz="2000" dirty="0"/>
              <a:t>/</a:t>
            </a:r>
            <a:r>
              <a:rPr lang="zh-CN" altLang="en-US" sz="2000" dirty="0"/>
              <a:t>外网等平台评论区，获取了非常逼真的关于</a:t>
            </a:r>
            <a:r>
              <a:rPr lang="en-US" altLang="zh-CN" sz="2000" dirty="0"/>
              <a:t>&lt;</a:t>
            </a:r>
            <a:r>
              <a:rPr lang="zh-CN" altLang="en-US" sz="2000" dirty="0"/>
              <a:t>吃药</a:t>
            </a:r>
            <a:r>
              <a:rPr lang="en-US" altLang="zh-CN" sz="2000" dirty="0"/>
              <a:t>&gt;&lt;</a:t>
            </a:r>
            <a:r>
              <a:rPr lang="zh-CN" altLang="en-US" sz="2000" dirty="0"/>
              <a:t>去医院</a:t>
            </a:r>
            <a:r>
              <a:rPr lang="en-US" altLang="zh-CN" sz="2000" dirty="0"/>
              <a:t>&gt;&lt;</a:t>
            </a:r>
            <a:r>
              <a:rPr lang="zh-CN" altLang="en-US" sz="2000" dirty="0"/>
              <a:t>自残</a:t>
            </a:r>
            <a:r>
              <a:rPr lang="en-US" altLang="zh-CN" sz="2000" dirty="0"/>
              <a:t>&gt;</a:t>
            </a:r>
            <a:r>
              <a:rPr lang="zh-CN" altLang="en-US" sz="2000" dirty="0"/>
              <a:t>等相关照片，并且向小红表明自己没有钱了，不想活了。终于得到了小红的回复，但是小红仍有戒备心，并没有让闺蜜知道她在哪里，最终小红的闺蜜制作了一个和官方拼多多砍一刀差不多的页面，告诉小红自己没钱吃饭了，帮忙扫一扫砍一刀，因为小红很久之前就找她一起玩过拼多多，所以小红并没有觉得有什么不妥，于是扫码，完成了交互动作，最终小红的闺蜜知道了她的经纬度坐标，立刻联系了警察，等警察找到小红时，发现她的肚子非常大，原来是怀孕了，怕家人发现离家出走，男朋友是谁目前不得而知。</a:t>
            </a:r>
          </a:p>
        </p:txBody>
      </p:sp>
    </p:spTree>
    <p:extLst>
      <p:ext uri="{BB962C8B-B14F-4D97-AF65-F5344CB8AC3E}">
        <p14:creationId xmlns:p14="http://schemas.microsoft.com/office/powerpoint/2010/main" val="134662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6459-9563-7E44-68FE-BA17D59B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9948"/>
            <a:ext cx="10515600" cy="1325563"/>
          </a:xfrm>
        </p:spPr>
        <p:txBody>
          <a:bodyPr/>
          <a:lstStyle/>
          <a:p>
            <a:r>
              <a:rPr lang="zh-CN" altLang="en-US" b="1" u="sng" dirty="0"/>
              <a:t>核心逻辑</a:t>
            </a:r>
          </a:p>
        </p:txBody>
      </p:sp>
      <p:sp>
        <p:nvSpPr>
          <p:cNvPr id="3" name="笑脸 2">
            <a:extLst>
              <a:ext uri="{FF2B5EF4-FFF2-40B4-BE49-F238E27FC236}">
                <a16:creationId xmlns:a16="http://schemas.microsoft.com/office/drawing/2014/main" id="{66544CE8-2FFB-3072-B688-2B878D1EAB9D}"/>
              </a:ext>
            </a:extLst>
          </p:cNvPr>
          <p:cNvSpPr/>
          <p:nvPr/>
        </p:nvSpPr>
        <p:spPr>
          <a:xfrm>
            <a:off x="543464" y="1423358"/>
            <a:ext cx="1362974" cy="13629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笑脸 4">
            <a:extLst>
              <a:ext uri="{FF2B5EF4-FFF2-40B4-BE49-F238E27FC236}">
                <a16:creationId xmlns:a16="http://schemas.microsoft.com/office/drawing/2014/main" id="{70DEFD03-8C06-E700-274D-6CB51BF7BF0B}"/>
              </a:ext>
            </a:extLst>
          </p:cNvPr>
          <p:cNvSpPr/>
          <p:nvPr/>
        </p:nvSpPr>
        <p:spPr>
          <a:xfrm>
            <a:off x="543464" y="4666890"/>
            <a:ext cx="1362974" cy="1362974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8BF6E8-35B7-387C-D51C-15C5F51886C1}"/>
              </a:ext>
            </a:extLst>
          </p:cNvPr>
          <p:cNvCxnSpPr>
            <a:stCxn id="3" idx="4"/>
            <a:endCxn id="5" idx="0"/>
          </p:cNvCxnSpPr>
          <p:nvPr/>
        </p:nvCxnSpPr>
        <p:spPr>
          <a:xfrm>
            <a:off x="1224951" y="2786332"/>
            <a:ext cx="0" cy="1880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EFBCC23-5E50-AB15-481F-3960739BC73D}"/>
              </a:ext>
            </a:extLst>
          </p:cNvPr>
          <p:cNvSpPr txBox="1"/>
          <p:nvPr/>
        </p:nvSpPr>
        <p:spPr>
          <a:xfrm>
            <a:off x="-2353" y="3161440"/>
            <a:ext cx="249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通过制作逼真的</a:t>
            </a:r>
            <a:endParaRPr lang="en-US" altLang="zh-CN" dirty="0"/>
          </a:p>
          <a:p>
            <a:pPr algn="ctr"/>
            <a:r>
              <a:rPr lang="zh-CN" altLang="en-US" dirty="0"/>
              <a:t>官方二维码或官方页面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9A27071-2424-4E3C-D4A9-26B86AF3EF36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06438" y="4287805"/>
            <a:ext cx="1889185" cy="1060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D845141-32FE-879E-55AF-112C90899747}"/>
              </a:ext>
            </a:extLst>
          </p:cNvPr>
          <p:cNvSpPr txBox="1"/>
          <p:nvPr/>
        </p:nvSpPr>
        <p:spPr>
          <a:xfrm>
            <a:off x="957532" y="1031004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94A239-D2E9-B1DA-48E1-E0950F7904C6}"/>
              </a:ext>
            </a:extLst>
          </p:cNvPr>
          <p:cNvSpPr txBox="1"/>
          <p:nvPr/>
        </p:nvSpPr>
        <p:spPr>
          <a:xfrm>
            <a:off x="447160" y="4353152"/>
            <a:ext cx="156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对方放下戒心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CE7A756-27AF-016E-99AF-9458E48C9A07}"/>
              </a:ext>
            </a:extLst>
          </p:cNvPr>
          <p:cNvSpPr/>
          <p:nvPr/>
        </p:nvSpPr>
        <p:spPr>
          <a:xfrm>
            <a:off x="6481940" y="1478463"/>
            <a:ext cx="1794295" cy="1794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52BEA5-80D7-48CA-1224-CE721A096917}"/>
              </a:ext>
            </a:extLst>
          </p:cNvPr>
          <p:cNvSpPr txBox="1"/>
          <p:nvPr/>
        </p:nvSpPr>
        <p:spPr>
          <a:xfrm>
            <a:off x="6835622" y="1097192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E9969BE-C4C7-09E1-30C6-25140CAF2D70}"/>
              </a:ext>
            </a:extLst>
          </p:cNvPr>
          <p:cNvSpPr/>
          <p:nvPr/>
        </p:nvSpPr>
        <p:spPr>
          <a:xfrm>
            <a:off x="3786996" y="3606318"/>
            <a:ext cx="983410" cy="9834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47AEF3-F379-70BD-4EE9-09A1420B2A86}"/>
              </a:ext>
            </a:extLst>
          </p:cNvPr>
          <p:cNvSpPr txBox="1"/>
          <p:nvPr/>
        </p:nvSpPr>
        <p:spPr>
          <a:xfrm>
            <a:off x="3294260" y="3002737"/>
            <a:ext cx="2013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对方在浏览器</a:t>
            </a:r>
            <a:endParaRPr lang="en-US" altLang="zh-CN" dirty="0"/>
          </a:p>
          <a:p>
            <a:r>
              <a:rPr lang="zh-CN" altLang="en-US" dirty="0"/>
              <a:t>允许了位置权限</a:t>
            </a:r>
            <a:endParaRPr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B7C5BB-912A-6AC2-800B-64961C732C50}"/>
              </a:ext>
            </a:extLst>
          </p:cNvPr>
          <p:cNvSpPr txBox="1"/>
          <p:nvPr/>
        </p:nvSpPr>
        <p:spPr>
          <a:xfrm rot="19782017">
            <a:off x="2271659" y="4353151"/>
            <a:ext cx="134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打开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FB36A73-416F-F9A2-91EA-A701CF5AC60F}"/>
              </a:ext>
            </a:extLst>
          </p:cNvPr>
          <p:cNvCxnSpPr>
            <a:cxnSpLocks/>
          </p:cNvCxnSpPr>
          <p:nvPr/>
        </p:nvCxnSpPr>
        <p:spPr>
          <a:xfrm flipV="1">
            <a:off x="4707862" y="2920088"/>
            <a:ext cx="1981924" cy="1055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007AC90-2110-8628-D36C-9D6C23D7F5C0}"/>
              </a:ext>
            </a:extLst>
          </p:cNvPr>
          <p:cNvSpPr txBox="1"/>
          <p:nvPr/>
        </p:nvSpPr>
        <p:spPr>
          <a:xfrm rot="19864308">
            <a:off x="5325734" y="3069302"/>
            <a:ext cx="70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8254F40-9F40-91C9-EF48-36F580FD0438}"/>
              </a:ext>
            </a:extLst>
          </p:cNvPr>
          <p:cNvCxnSpPr>
            <a:stCxn id="3" idx="6"/>
          </p:cNvCxnSpPr>
          <p:nvPr/>
        </p:nvCxnSpPr>
        <p:spPr>
          <a:xfrm>
            <a:off x="1906438" y="2104845"/>
            <a:ext cx="4575502" cy="94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DA57296-A5F3-9057-41AC-3BBC19FE4A53}"/>
              </a:ext>
            </a:extLst>
          </p:cNvPr>
          <p:cNvSpPr txBox="1"/>
          <p:nvPr/>
        </p:nvSpPr>
        <p:spPr>
          <a:xfrm>
            <a:off x="3680516" y="1765802"/>
            <a:ext cx="87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控制权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7C2505A-CB86-E122-0CF0-293E4AD532C7}"/>
              </a:ext>
            </a:extLst>
          </p:cNvPr>
          <p:cNvSpPr/>
          <p:nvPr/>
        </p:nvSpPr>
        <p:spPr>
          <a:xfrm>
            <a:off x="10161917" y="172528"/>
            <a:ext cx="1889185" cy="6055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9A3A88B-E1E3-CBD9-FF22-7E45962C8EE8}"/>
              </a:ext>
            </a:extLst>
          </p:cNvPr>
          <p:cNvCxnSpPr>
            <a:stCxn id="13" idx="6"/>
          </p:cNvCxnSpPr>
          <p:nvPr/>
        </p:nvCxnSpPr>
        <p:spPr>
          <a:xfrm>
            <a:off x="8276235" y="2375611"/>
            <a:ext cx="1885682" cy="13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5D9EFEC-0A0B-3569-DD73-ABD845FF8287}"/>
              </a:ext>
            </a:extLst>
          </p:cNvPr>
          <p:cNvSpPr txBox="1"/>
          <p:nvPr/>
        </p:nvSpPr>
        <p:spPr>
          <a:xfrm>
            <a:off x="8562315" y="2006278"/>
            <a:ext cx="155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处理数据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535156E-8621-A02D-EFA2-FBE79095FDFD}"/>
              </a:ext>
            </a:extLst>
          </p:cNvPr>
          <p:cNvSpPr txBox="1"/>
          <p:nvPr/>
        </p:nvSpPr>
        <p:spPr>
          <a:xfrm>
            <a:off x="10127412" y="1863002"/>
            <a:ext cx="2028616" cy="2640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对方的设备型号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用的什么浏览器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网络</a:t>
            </a:r>
            <a:r>
              <a:rPr lang="en-US" altLang="zh-CN" sz="1600" dirty="0">
                <a:solidFill>
                  <a:schemeClr val="bg1"/>
                </a:solidFill>
              </a:rPr>
              <a:t>IP</a:t>
            </a:r>
            <a:r>
              <a:rPr lang="zh-CN" altLang="en-US" sz="1600" dirty="0">
                <a:solidFill>
                  <a:schemeClr val="bg1"/>
                </a:solidFill>
              </a:rPr>
              <a:t>地址信息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有没有开</a:t>
            </a:r>
            <a:r>
              <a:rPr lang="en-US" altLang="zh-CN" sz="1600" dirty="0">
                <a:solidFill>
                  <a:schemeClr val="bg1"/>
                </a:solidFill>
              </a:rPr>
              <a:t>VPN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用的什么运营商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大概在哪个城市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</a:rPr>
              <a:t>经纬度是多少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4A6E830-E246-B48A-1C2B-509C4E3AEB91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528243" y="4039446"/>
            <a:ext cx="2599169" cy="1714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B9CC415-13A4-94CE-F5CA-D8FC7B58B97F}"/>
              </a:ext>
            </a:extLst>
          </p:cNvPr>
          <p:cNvSpPr txBox="1"/>
          <p:nvPr/>
        </p:nvSpPr>
        <p:spPr>
          <a:xfrm rot="19492408">
            <a:off x="7680762" y="4399317"/>
            <a:ext cx="158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通过地图平台</a:t>
            </a:r>
            <a:endParaRPr lang="en-US" altLang="zh-CN" dirty="0"/>
          </a:p>
          <a:p>
            <a:pPr algn="ctr"/>
            <a:r>
              <a:rPr lang="zh-CN" altLang="en-US" dirty="0"/>
              <a:t>定位坐标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ADDFA34-C622-C9EF-3E6D-2F2FA8C811CC}"/>
              </a:ext>
            </a:extLst>
          </p:cNvPr>
          <p:cNvSpPr/>
          <p:nvPr/>
        </p:nvSpPr>
        <p:spPr>
          <a:xfrm>
            <a:off x="4014369" y="5625579"/>
            <a:ext cx="4116759" cy="8798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4CD3CE-E79D-AC75-F758-994BE8A9E6DF}"/>
              </a:ext>
            </a:extLst>
          </p:cNvPr>
          <p:cNvSpPr txBox="1"/>
          <p:nvPr/>
        </p:nvSpPr>
        <p:spPr>
          <a:xfrm>
            <a:off x="4197949" y="5256247"/>
            <a:ext cx="3411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地图开发者平台</a:t>
            </a:r>
            <a:r>
              <a:rPr lang="en-US" altLang="zh-CN" dirty="0"/>
              <a:t>/</a:t>
            </a:r>
            <a:r>
              <a:rPr lang="zh-CN" altLang="en-US" dirty="0"/>
              <a:t>在线地图平台</a:t>
            </a:r>
          </a:p>
        </p:txBody>
      </p:sp>
    </p:spTree>
    <p:extLst>
      <p:ext uri="{BB962C8B-B14F-4D97-AF65-F5344CB8AC3E}">
        <p14:creationId xmlns:p14="http://schemas.microsoft.com/office/powerpoint/2010/main" val="24263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  <p:bldP spid="8" grpId="0"/>
      <p:bldP spid="11" grpId="0"/>
      <p:bldP spid="12" grpId="0"/>
      <p:bldP spid="13" grpId="0" animBg="1"/>
      <p:bldP spid="14" grpId="0"/>
      <p:bldP spid="16" grpId="0" animBg="1"/>
      <p:bldP spid="17" grpId="0"/>
      <p:bldP spid="18" grpId="0"/>
      <p:bldP spid="22" grpId="0"/>
      <p:bldP spid="27" grpId="0"/>
      <p:bldP spid="28" grpId="0" animBg="1"/>
      <p:bldP spid="31" grpId="0"/>
      <p:bldP spid="32" grpId="0"/>
      <p:bldP spid="9" grpId="0"/>
      <p:bldP spid="19" grpId="0" animBg="1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1013</Words>
  <Application>Microsoft Office PowerPoint</Application>
  <PresentationFormat>宽屏</PresentationFormat>
  <Paragraphs>58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quote-cjk-patch</vt:lpstr>
      <vt:lpstr>等线</vt:lpstr>
      <vt:lpstr>等线 Light</vt:lpstr>
      <vt:lpstr>仿宋</vt:lpstr>
      <vt:lpstr>Arial</vt:lpstr>
      <vt:lpstr>Office 主题​​</vt:lpstr>
      <vt:lpstr>《社会工程学之网络追踪》 网络安全教育课程目录</vt:lpstr>
      <vt:lpstr>社会工程学课程道德与法律声明</vt:lpstr>
      <vt:lpstr>PowerPoint 演示文稿</vt:lpstr>
      <vt:lpstr>什么是经纬度坐标</vt:lpstr>
      <vt:lpstr>应用场景 举例一</vt:lpstr>
      <vt:lpstr>核心逻辑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GooBoo Mee</dc:creator>
  <cp:lastModifiedBy>GooBoo Mee</cp:lastModifiedBy>
  <cp:revision>138</cp:revision>
  <dcterms:created xsi:type="dcterms:W3CDTF">2025-09-10T05:33:46Z</dcterms:created>
  <dcterms:modified xsi:type="dcterms:W3CDTF">2025-09-11T09:01:53Z</dcterms:modified>
</cp:coreProperties>
</file>