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16F23-2E22-4987-8CA8-7E9917D6716C}" v="233" dt="2022-11-16T20:34:46.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16.11.2022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16.11.2022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16.11.2022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16.11.2022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524000" y="1293338"/>
            <a:ext cx="9144000" cy="3274592"/>
          </a:xfrm>
        </p:spPr>
        <p:txBody>
          <a:bodyPr anchor="ctr">
            <a:normAutofit/>
          </a:bodyPr>
          <a:lstStyle/>
          <a:p>
            <a:r>
              <a:rPr lang="tr-TR" sz="5000">
                <a:ea typeface="+mj-lt"/>
                <a:cs typeface="+mj-lt"/>
              </a:rPr>
              <a:t>GÖRÜNTÜ İŞLEME YÖNTEMLERİ</a:t>
            </a:r>
            <a:endParaRPr lang="tr-TR" sz="5000"/>
          </a:p>
          <a:p>
            <a:r>
              <a:rPr lang="tr-TR" sz="5000">
                <a:ea typeface="+mj-lt"/>
                <a:cs typeface="+mj-lt"/>
              </a:rPr>
              <a:t>KULLANILARAK KİRAZ MEYVESİNİN</a:t>
            </a:r>
            <a:endParaRPr lang="tr-TR" sz="5000"/>
          </a:p>
          <a:p>
            <a:r>
              <a:rPr lang="tr-TR" sz="5000">
                <a:ea typeface="+mj-lt"/>
                <a:cs typeface="+mj-lt"/>
              </a:rPr>
              <a:t>SINIFLANDIRILMASI</a:t>
            </a:r>
            <a:endParaRPr lang="tr-TR" sz="5000"/>
          </a:p>
        </p:txBody>
      </p:sp>
      <p:sp>
        <p:nvSpPr>
          <p:cNvPr id="3" name="Alt Başlık 2"/>
          <p:cNvSpPr>
            <a:spLocks noGrp="1"/>
          </p:cNvSpPr>
          <p:nvPr>
            <p:ph type="subTitle" idx="1"/>
          </p:nvPr>
        </p:nvSpPr>
        <p:spPr>
          <a:xfrm>
            <a:off x="1524000" y="5514052"/>
            <a:ext cx="9144000" cy="651910"/>
          </a:xfrm>
        </p:spPr>
        <p:txBody>
          <a:bodyPr vert="horz" lIns="91440" tIns="45720" rIns="91440" bIns="45720" rtlCol="0" anchor="ctr">
            <a:normAutofit/>
          </a:bodyPr>
          <a:lstStyle/>
          <a:p>
            <a:r>
              <a:rPr lang="tr-TR" sz="1500">
                <a:cs typeface="Calibri"/>
              </a:rPr>
              <a:t>Mehmet Emin Çakır</a:t>
            </a:r>
          </a:p>
          <a:p>
            <a:r>
              <a:rPr lang="tr-TR" sz="1500">
                <a:cs typeface="Calibri"/>
              </a:rPr>
              <a:t>02200201033</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E4A3239-191D-D059-5E25-145A7A2AFC57}"/>
              </a:ext>
            </a:extLst>
          </p:cNvPr>
          <p:cNvSpPr>
            <a:spLocks noGrp="1"/>
          </p:cNvSpPr>
          <p:nvPr>
            <p:ph type="title"/>
          </p:nvPr>
        </p:nvSpPr>
        <p:spPr>
          <a:xfrm>
            <a:off x="793662" y="386930"/>
            <a:ext cx="10066122" cy="1298448"/>
          </a:xfrm>
        </p:spPr>
        <p:txBody>
          <a:bodyPr anchor="b">
            <a:normAutofit/>
          </a:bodyPr>
          <a:lstStyle/>
          <a:p>
            <a:endParaRPr lang="tr-TR"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7E88695-0BAF-892D-AEA6-28FCFB574171}"/>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r>
              <a:rPr lang="tr-TR" sz="1700" dirty="0">
                <a:ea typeface="+mn-lt"/>
                <a:cs typeface="+mn-lt"/>
              </a:rPr>
              <a:t>Kiraz, gülgiller familyasındandır. Dünyada 1500 civarında kiraz çeşidi vardır. Dünyada kiraz üretiminin yapıldığı önemli ülkelerin başında yaklaşık 500 bin ton üretimle Türkiye'dir. 2012 yılı TÜİK verilerine göre Türkiye sert çekirdekli meyve üretiminde 480 bin ton üretim kapasitesi ile kiraz %20’lik bir paya sahiptir</a:t>
            </a:r>
            <a:endParaRPr lang="tr-TR" sz="1700" dirty="0">
              <a:cs typeface="Calibri"/>
            </a:endParaRPr>
          </a:p>
        </p:txBody>
      </p:sp>
      <p:pic>
        <p:nvPicPr>
          <p:cNvPr id="4" name="Resim 4" descr="yiyecek, meyve, iç mekan, domates içeren bir resim&#10;&#10;Açıklama otomatik olarak oluşturuldu">
            <a:extLst>
              <a:ext uri="{FF2B5EF4-FFF2-40B4-BE49-F238E27FC236}">
                <a16:creationId xmlns:a16="http://schemas.microsoft.com/office/drawing/2014/main" id="{F3907323-F459-1FF2-D1FA-9126D9C2A104}"/>
              </a:ext>
            </a:extLst>
          </p:cNvPr>
          <p:cNvPicPr>
            <a:picLocks noChangeAspect="1"/>
          </p:cNvPicPr>
          <p:nvPr/>
        </p:nvPicPr>
        <p:blipFill>
          <a:blip r:embed="rId2"/>
          <a:stretch>
            <a:fillRect/>
          </a:stretch>
        </p:blipFill>
        <p:spPr>
          <a:xfrm>
            <a:off x="5911532" y="2622472"/>
            <a:ext cx="5150277" cy="343780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27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109E2A5-B81B-7858-2188-5E16CC94E1C5}"/>
              </a:ext>
            </a:extLst>
          </p:cNvPr>
          <p:cNvSpPr>
            <a:spLocks noGrp="1"/>
          </p:cNvSpPr>
          <p:nvPr>
            <p:ph idx="1"/>
          </p:nvPr>
        </p:nvSpPr>
        <p:spPr>
          <a:xfrm>
            <a:off x="838200" y="301625"/>
            <a:ext cx="10515600" cy="2623423"/>
          </a:xfrm>
        </p:spPr>
        <p:txBody>
          <a:bodyPr vert="horz" lIns="91440" tIns="45720" rIns="91440" bIns="45720" rtlCol="0" anchor="t">
            <a:normAutofit/>
          </a:bodyPr>
          <a:lstStyle/>
          <a:p>
            <a:r>
              <a:rPr lang="tr-TR" dirty="0">
                <a:ea typeface="+mn-lt"/>
                <a:cs typeface="+mn-lt"/>
              </a:rPr>
              <a:t>Günümüzde nesnelerin sınıflandırılması ve tasnif edilmesi önemli bir alandır. Sınıflandırma işlemi insanlar ve makinalar ile gerçekleştirilebilmektedir. Bu nedenle ölçümler sırasında görüntü işleme tekniklerinin kullanılır. Bazı görüntü işleme donanımlarında kullanılan bu ışık kaynakları UR, NIR, IR gibi </a:t>
            </a:r>
            <a:r>
              <a:rPr lang="tr-TR" dirty="0" err="1">
                <a:ea typeface="+mn-lt"/>
                <a:cs typeface="+mn-lt"/>
              </a:rPr>
              <a:t>infarred</a:t>
            </a:r>
            <a:r>
              <a:rPr lang="tr-TR" dirty="0">
                <a:ea typeface="+mn-lt"/>
                <a:cs typeface="+mn-lt"/>
              </a:rPr>
              <a:t> ve ultraviole ışınlardır.</a:t>
            </a:r>
            <a:endParaRPr lang="tr-TR" dirty="0">
              <a:cs typeface="Calibri"/>
            </a:endParaRPr>
          </a:p>
        </p:txBody>
      </p:sp>
      <p:sp>
        <p:nvSpPr>
          <p:cNvPr id="6" name="Metin kutusu 5">
            <a:extLst>
              <a:ext uri="{FF2B5EF4-FFF2-40B4-BE49-F238E27FC236}">
                <a16:creationId xmlns:a16="http://schemas.microsoft.com/office/drawing/2014/main" id="{768D999E-D68E-6687-EDDA-CD3A13335D97}"/>
              </a:ext>
            </a:extLst>
          </p:cNvPr>
          <p:cNvSpPr txBox="1"/>
          <p:nvPr/>
        </p:nvSpPr>
        <p:spPr>
          <a:xfrm>
            <a:off x="922986" y="4164169"/>
            <a:ext cx="10355283" cy="26961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Sans-Serif"/>
              <a:buChar char="•"/>
            </a:pPr>
            <a:r>
              <a:rPr lang="tr-TR" sz="2800" dirty="0">
                <a:ea typeface="+mn-lt"/>
                <a:cs typeface="+mn-lt"/>
              </a:rPr>
              <a:t>Görüntü işleme kısaca, kamera, tarayıcı vb. diğer cihazlar ile bilgisayar ortamına aktarılan görüntülerin belirli programlar aracılığı ile analiz </a:t>
            </a:r>
            <a:r>
              <a:rPr lang="tr-TR" sz="2800" dirty="0" err="1">
                <a:ea typeface="+mn-lt"/>
                <a:cs typeface="+mn-lt"/>
              </a:rPr>
              <a:t>edilmesidir.Ülkemizde</a:t>
            </a:r>
            <a:r>
              <a:rPr lang="tr-TR" sz="2800" dirty="0">
                <a:ea typeface="+mn-lt"/>
                <a:cs typeface="+mn-lt"/>
              </a:rPr>
              <a:t> yaygın olarak yetiştirilen ve önemli ihracat ürünlerinden biri olan kiraz meyvesinin, Matlab R2013a programı kullanılarak büyüklüklerine göre sınıflandırılması amaçlanmıştır.</a:t>
            </a:r>
          </a:p>
          <a:p>
            <a:pPr algn="l"/>
            <a:endParaRPr lang="tr-TR" dirty="0">
              <a:cs typeface="Calibri"/>
            </a:endParaRPr>
          </a:p>
        </p:txBody>
      </p:sp>
      <p:pic>
        <p:nvPicPr>
          <p:cNvPr id="7" name="Resim 7" descr="kırmızı, meyve, kiraz, domates içeren bir resim&#10;&#10;Açıklama otomatik olarak oluşturuldu">
            <a:extLst>
              <a:ext uri="{FF2B5EF4-FFF2-40B4-BE49-F238E27FC236}">
                <a16:creationId xmlns:a16="http://schemas.microsoft.com/office/drawing/2014/main" id="{4DE5FEBA-FD04-668C-2CB9-51E358B74C39}"/>
              </a:ext>
            </a:extLst>
          </p:cNvPr>
          <p:cNvPicPr>
            <a:picLocks noChangeAspect="1"/>
          </p:cNvPicPr>
          <p:nvPr/>
        </p:nvPicPr>
        <p:blipFill>
          <a:blip r:embed="rId2"/>
          <a:stretch>
            <a:fillRect/>
          </a:stretch>
        </p:blipFill>
        <p:spPr>
          <a:xfrm>
            <a:off x="2245217" y="2674185"/>
            <a:ext cx="1777285" cy="1509630"/>
          </a:xfrm>
          <a:prstGeom prst="rect">
            <a:avLst/>
          </a:prstGeom>
        </p:spPr>
      </p:pic>
      <p:pic>
        <p:nvPicPr>
          <p:cNvPr id="8" name="Resim 8" descr="kırmızı, meyve, kiraz, domates içeren bir resim&#10;&#10;Açıklama otomatik olarak oluşturuldu">
            <a:extLst>
              <a:ext uri="{FF2B5EF4-FFF2-40B4-BE49-F238E27FC236}">
                <a16:creationId xmlns:a16="http://schemas.microsoft.com/office/drawing/2014/main" id="{C83B243D-8AF8-D11D-C005-C63AB5C41B6E}"/>
              </a:ext>
            </a:extLst>
          </p:cNvPr>
          <p:cNvPicPr>
            <a:picLocks noChangeAspect="1"/>
          </p:cNvPicPr>
          <p:nvPr/>
        </p:nvPicPr>
        <p:blipFill>
          <a:blip r:embed="rId2"/>
          <a:stretch>
            <a:fillRect/>
          </a:stretch>
        </p:blipFill>
        <p:spPr>
          <a:xfrm>
            <a:off x="7525555" y="2652721"/>
            <a:ext cx="1777284" cy="1509630"/>
          </a:xfrm>
          <a:prstGeom prst="rect">
            <a:avLst/>
          </a:prstGeom>
        </p:spPr>
      </p:pic>
    </p:spTree>
    <p:extLst>
      <p:ext uri="{BB962C8B-B14F-4D97-AF65-F5344CB8AC3E}">
        <p14:creationId xmlns:p14="http://schemas.microsoft.com/office/powerpoint/2010/main" val="447936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0C9F84F-3C4D-A46B-4B9A-F79798E2F56A}"/>
              </a:ext>
            </a:extLst>
          </p:cNvPr>
          <p:cNvSpPr>
            <a:spLocks noGrp="1"/>
          </p:cNvSpPr>
          <p:nvPr>
            <p:ph type="title"/>
          </p:nvPr>
        </p:nvSpPr>
        <p:spPr>
          <a:xfrm>
            <a:off x="793662" y="386930"/>
            <a:ext cx="10066122" cy="1298448"/>
          </a:xfrm>
        </p:spPr>
        <p:txBody>
          <a:bodyPr anchor="b">
            <a:normAutofit/>
          </a:bodyPr>
          <a:lstStyle/>
          <a:p>
            <a:r>
              <a:rPr lang="tr-TR" sz="4800">
                <a:ea typeface="+mj-lt"/>
                <a:cs typeface="+mj-lt"/>
              </a:rPr>
              <a:t>Materyal ve Metot </a:t>
            </a:r>
            <a:endParaRPr lang="tr-TR"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400EEB5-9FDB-2904-B5BD-D3D274E1C7D4}"/>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r>
              <a:rPr lang="tr-TR" sz="1900">
                <a:ea typeface="+mn-lt"/>
                <a:cs typeface="+mn-lt"/>
              </a:rPr>
              <a:t>Latince ismi 'Prunus avium' olan kiraz ağacı, Gülgiller (Rosaceae) familyasının bir üyesidir. Dünyada 1500 civarında çeşidi olan kiraz, tatlı aromalı, sulu ve sert çekirdekli bir meyve türüdür. </a:t>
            </a:r>
            <a:endParaRPr lang="tr-TR" sz="1900">
              <a:cs typeface="Calibri" panose="020F0502020204030204"/>
            </a:endParaRPr>
          </a:p>
          <a:p>
            <a:r>
              <a:rPr lang="tr-TR" sz="1900">
                <a:ea typeface="+mn-lt"/>
                <a:cs typeface="+mn-lt"/>
              </a:rPr>
              <a:t>2014-2018 yılları arası kiraz üretimi incelendiğinde, beş yıllık üretim ortalaması 570 bin ton olan Türkiye’nin dünya liderliğini aldığı, ikinci sırada ise 333 bin ton üretim ile ABD’nin ülkemizi takip ettiği görülmektedir. Aşağıdaki Şekil 1’de ülkeler bazında yıllara göre dünya kiraz üretim miktarları (ton) gösterilmiştir</a:t>
            </a:r>
            <a:endParaRPr lang="tr-TR" sz="1900"/>
          </a:p>
        </p:txBody>
      </p:sp>
      <p:pic>
        <p:nvPicPr>
          <p:cNvPr id="4" name="Resim 4">
            <a:extLst>
              <a:ext uri="{FF2B5EF4-FFF2-40B4-BE49-F238E27FC236}">
                <a16:creationId xmlns:a16="http://schemas.microsoft.com/office/drawing/2014/main" id="{938C3FCA-CA87-449F-62A3-63BD9887637A}"/>
              </a:ext>
            </a:extLst>
          </p:cNvPr>
          <p:cNvPicPr>
            <a:picLocks noChangeAspect="1"/>
          </p:cNvPicPr>
          <p:nvPr/>
        </p:nvPicPr>
        <p:blipFill>
          <a:blip r:embed="rId2"/>
          <a:stretch>
            <a:fillRect/>
          </a:stretch>
        </p:blipFill>
        <p:spPr>
          <a:xfrm>
            <a:off x="5911532" y="3266257"/>
            <a:ext cx="5150277" cy="2150240"/>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00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862B854-54E6-CCEE-ACF7-2715E133BC34}"/>
              </a:ext>
            </a:extLst>
          </p:cNvPr>
          <p:cNvSpPr>
            <a:spLocks noGrp="1"/>
          </p:cNvSpPr>
          <p:nvPr>
            <p:ph type="title"/>
          </p:nvPr>
        </p:nvSpPr>
        <p:spPr>
          <a:xfrm>
            <a:off x="5867475" y="847827"/>
            <a:ext cx="5408813" cy="1169585"/>
          </a:xfrm>
        </p:spPr>
        <p:txBody>
          <a:bodyPr anchor="b">
            <a:normAutofit fontScale="90000"/>
          </a:bodyPr>
          <a:lstStyle/>
          <a:p>
            <a:r>
              <a:rPr lang="tr-TR" sz="4000" dirty="0">
                <a:cs typeface="Calibri Light"/>
              </a:rPr>
              <a:t>Görüntü İşleme Nerede Dahil Oluyor?</a:t>
            </a:r>
            <a:endParaRPr lang="tr-TR" dirty="0"/>
          </a:p>
        </p:txBody>
      </p:sp>
      <p:pic>
        <p:nvPicPr>
          <p:cNvPr id="4" name="Resim 4" descr="metin, çapraz bulmaca içeren bir resim&#10;&#10;Açıklama otomatik olarak oluşturuldu">
            <a:extLst>
              <a:ext uri="{FF2B5EF4-FFF2-40B4-BE49-F238E27FC236}">
                <a16:creationId xmlns:a16="http://schemas.microsoft.com/office/drawing/2014/main" id="{45F42E03-343B-9417-BA5B-FD50310B4A67}"/>
              </a:ext>
            </a:extLst>
          </p:cNvPr>
          <p:cNvPicPr>
            <a:picLocks noChangeAspect="1"/>
          </p:cNvPicPr>
          <p:nvPr/>
        </p:nvPicPr>
        <p:blipFill>
          <a:blip r:embed="rId2"/>
          <a:stretch>
            <a:fillRect/>
          </a:stretch>
        </p:blipFill>
        <p:spPr>
          <a:xfrm>
            <a:off x="914401" y="1121211"/>
            <a:ext cx="4389120" cy="1887321"/>
          </a:xfrm>
          <a:prstGeom prst="rect">
            <a:avLst/>
          </a:prstGeom>
        </p:spPr>
      </p:pic>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descr="tablo içeren bir resim&#10;&#10;Açıklama otomatik olarak oluşturuldu">
            <a:extLst>
              <a:ext uri="{FF2B5EF4-FFF2-40B4-BE49-F238E27FC236}">
                <a16:creationId xmlns:a16="http://schemas.microsoft.com/office/drawing/2014/main" id="{54CC6A7C-E09F-9E8D-ED59-280F46E3D05C}"/>
              </a:ext>
            </a:extLst>
          </p:cNvPr>
          <p:cNvPicPr>
            <a:picLocks noChangeAspect="1"/>
          </p:cNvPicPr>
          <p:nvPr/>
        </p:nvPicPr>
        <p:blipFill>
          <a:blip r:embed="rId3"/>
          <a:stretch>
            <a:fillRect/>
          </a:stretch>
        </p:blipFill>
        <p:spPr>
          <a:xfrm>
            <a:off x="914401" y="3965891"/>
            <a:ext cx="4389120" cy="1799539"/>
          </a:xfrm>
          <a:prstGeom prst="rect">
            <a:avLst/>
          </a:prstGeom>
        </p:spPr>
      </p:pic>
      <p:sp>
        <p:nvSpPr>
          <p:cNvPr id="3" name="İçerik Yer Tutucusu 2">
            <a:extLst>
              <a:ext uri="{FF2B5EF4-FFF2-40B4-BE49-F238E27FC236}">
                <a16:creationId xmlns:a16="http://schemas.microsoft.com/office/drawing/2014/main" id="{0A9FE67A-5780-B35B-037C-7F0E00CADEA3}"/>
              </a:ext>
            </a:extLst>
          </p:cNvPr>
          <p:cNvSpPr>
            <a:spLocks noGrp="1"/>
          </p:cNvSpPr>
          <p:nvPr>
            <p:ph idx="1"/>
          </p:nvPr>
        </p:nvSpPr>
        <p:spPr>
          <a:xfrm>
            <a:off x="5868786" y="2508105"/>
            <a:ext cx="5408813" cy="3632493"/>
          </a:xfrm>
        </p:spPr>
        <p:txBody>
          <a:bodyPr vert="horz" lIns="91440" tIns="45720" rIns="91440" bIns="45720" rtlCol="0" anchor="ctr">
            <a:normAutofit/>
          </a:bodyPr>
          <a:lstStyle/>
          <a:p>
            <a:r>
              <a:rPr lang="tr-TR" sz="2000">
                <a:ea typeface="+mn-lt"/>
                <a:cs typeface="+mn-lt"/>
              </a:rPr>
              <a:t>Görüntü işleme, görüntüyü dijital form haline getirerek spesifik görüntü elde etmek yada yazılımsal olarak görüntü üzerinde istenilen sonucu elde etmek için kullanılan bir yöntemdir.</a:t>
            </a:r>
          </a:p>
          <a:p>
            <a:r>
              <a:rPr lang="tr-TR" sz="2000">
                <a:ea typeface="+mn-lt"/>
                <a:cs typeface="+mn-lt"/>
              </a:rPr>
              <a:t>Yapılan çalışmada ülkemizde yaygın olarak yetiştirilen kiraz meyvesi ele alınmıştır. Kirazların görüntü işleme yöntemi ile sınıflandırılması için Matlab R2013a programı kullanılmıştır. Aşağıdaki Tablo 1’ de kirazların boyutlarına karşılık gelen sınıflar gösterilmiştir.</a:t>
            </a:r>
            <a:endParaRPr lang="tr-TR" sz="2000">
              <a:cs typeface="Calibri"/>
            </a:endParaRPr>
          </a:p>
        </p:txBody>
      </p:sp>
    </p:spTree>
    <p:extLst>
      <p:ext uri="{BB962C8B-B14F-4D97-AF65-F5344CB8AC3E}">
        <p14:creationId xmlns:p14="http://schemas.microsoft.com/office/powerpoint/2010/main" val="63761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DD21AA5-A7B8-AF91-F11C-EB39658F40DD}"/>
              </a:ext>
            </a:extLst>
          </p:cNvPr>
          <p:cNvSpPr>
            <a:spLocks noGrp="1"/>
          </p:cNvSpPr>
          <p:nvPr>
            <p:ph type="title"/>
          </p:nvPr>
        </p:nvSpPr>
        <p:spPr>
          <a:xfrm>
            <a:off x="5867475" y="847827"/>
            <a:ext cx="5408813" cy="1169585"/>
          </a:xfrm>
        </p:spPr>
        <p:txBody>
          <a:bodyPr anchor="b">
            <a:normAutofit/>
          </a:bodyPr>
          <a:lstStyle/>
          <a:p>
            <a:r>
              <a:rPr lang="tr-TR" sz="4000" dirty="0">
                <a:cs typeface="Calibri Light"/>
              </a:rPr>
              <a:t>Peki Etkileri?</a:t>
            </a:r>
            <a:endParaRPr lang="tr-TR" sz="4000" dirty="0"/>
          </a:p>
        </p:txBody>
      </p:sp>
      <p:pic>
        <p:nvPicPr>
          <p:cNvPr id="5" name="Resim 5" descr="iç mekan, kiraz, sebze içeren bir resim&#10;&#10;Açıklama otomatik olarak oluşturuldu">
            <a:extLst>
              <a:ext uri="{FF2B5EF4-FFF2-40B4-BE49-F238E27FC236}">
                <a16:creationId xmlns:a16="http://schemas.microsoft.com/office/drawing/2014/main" id="{94B8AEA8-8C06-E5EC-7CF2-51BBA5E8A3B1}"/>
              </a:ext>
            </a:extLst>
          </p:cNvPr>
          <p:cNvPicPr>
            <a:picLocks noChangeAspect="1"/>
          </p:cNvPicPr>
          <p:nvPr/>
        </p:nvPicPr>
        <p:blipFill>
          <a:blip r:embed="rId2"/>
          <a:stretch>
            <a:fillRect/>
          </a:stretch>
        </p:blipFill>
        <p:spPr>
          <a:xfrm>
            <a:off x="914401" y="948673"/>
            <a:ext cx="4389120" cy="2232397"/>
          </a:xfrm>
          <a:prstGeom prst="rect">
            <a:avLst/>
          </a:prstGeom>
        </p:spPr>
      </p:pic>
      <p:sp>
        <p:nvSpPr>
          <p:cNvPr id="18"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4" descr="metin içeren bir resim&#10;&#10;Açıklama otomatik olarak oluşturuldu">
            <a:extLst>
              <a:ext uri="{FF2B5EF4-FFF2-40B4-BE49-F238E27FC236}">
                <a16:creationId xmlns:a16="http://schemas.microsoft.com/office/drawing/2014/main" id="{E946678A-34C5-AC56-62CD-4C47146DC171}"/>
              </a:ext>
            </a:extLst>
          </p:cNvPr>
          <p:cNvPicPr>
            <a:picLocks noChangeAspect="1"/>
          </p:cNvPicPr>
          <p:nvPr/>
        </p:nvPicPr>
        <p:blipFill>
          <a:blip r:embed="rId3"/>
          <a:stretch>
            <a:fillRect/>
          </a:stretch>
        </p:blipFill>
        <p:spPr>
          <a:xfrm>
            <a:off x="914401" y="4075619"/>
            <a:ext cx="4389120" cy="1580082"/>
          </a:xfrm>
          <a:prstGeom prst="rect">
            <a:avLst/>
          </a:prstGeom>
        </p:spPr>
      </p:pic>
      <p:sp>
        <p:nvSpPr>
          <p:cNvPr id="3" name="İçerik Yer Tutucusu 2">
            <a:extLst>
              <a:ext uri="{FF2B5EF4-FFF2-40B4-BE49-F238E27FC236}">
                <a16:creationId xmlns:a16="http://schemas.microsoft.com/office/drawing/2014/main" id="{32FF2276-6594-A8FD-D9BF-A000C10D69DB}"/>
              </a:ext>
            </a:extLst>
          </p:cNvPr>
          <p:cNvSpPr>
            <a:spLocks noGrp="1"/>
          </p:cNvSpPr>
          <p:nvPr>
            <p:ph idx="1"/>
          </p:nvPr>
        </p:nvSpPr>
        <p:spPr>
          <a:xfrm>
            <a:off x="5868786" y="2508105"/>
            <a:ext cx="5408813" cy="3632493"/>
          </a:xfrm>
        </p:spPr>
        <p:txBody>
          <a:bodyPr vert="horz" lIns="91440" tIns="45720" rIns="91440" bIns="45720" rtlCol="0" anchor="ctr">
            <a:normAutofit/>
          </a:bodyPr>
          <a:lstStyle/>
          <a:p>
            <a:r>
              <a:rPr lang="tr-TR" sz="2000" dirty="0">
                <a:ea typeface="+mn-lt"/>
                <a:cs typeface="+mn-lt"/>
              </a:rPr>
              <a:t>Yandaki Şekil 3’deki işlem adımlarına göre sınıflandırma işleminin gerçekleşmesi için işlenmemiş resim programa yüklenmelidir. Yandaki Şekil 4’te sınıflandırma için programa yüklenecek olan işlenmemiş resim gösterilmiştir.</a:t>
            </a:r>
            <a:endParaRPr lang="tr-TR" sz="2000" dirty="0">
              <a:cs typeface="Calibri"/>
            </a:endParaRPr>
          </a:p>
        </p:txBody>
      </p:sp>
    </p:spTree>
    <p:extLst>
      <p:ext uri="{BB962C8B-B14F-4D97-AF65-F5344CB8AC3E}">
        <p14:creationId xmlns:p14="http://schemas.microsoft.com/office/powerpoint/2010/main" val="28489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BAAA925-2FEE-4E9B-B60C-B03A886BD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3" name="Rectangle 12">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0DF7CD-6B9F-28A0-D80E-FB860C07B6CF}"/>
              </a:ext>
            </a:extLst>
          </p:cNvPr>
          <p:cNvSpPr>
            <a:spLocks noGrp="1"/>
          </p:cNvSpPr>
          <p:nvPr>
            <p:ph type="title"/>
          </p:nvPr>
        </p:nvSpPr>
        <p:spPr>
          <a:xfrm>
            <a:off x="5867475" y="847827"/>
            <a:ext cx="5408813" cy="1169585"/>
          </a:xfrm>
        </p:spPr>
        <p:txBody>
          <a:bodyPr anchor="b">
            <a:normAutofit/>
          </a:bodyPr>
          <a:lstStyle/>
          <a:p>
            <a:r>
              <a:rPr lang="tr-TR" sz="4000" dirty="0">
                <a:cs typeface="Calibri Light"/>
              </a:rPr>
              <a:t>Kodlama Kısmı</a:t>
            </a:r>
          </a:p>
        </p:txBody>
      </p:sp>
      <p:pic>
        <p:nvPicPr>
          <p:cNvPr id="4" name="Resim 4" descr="metin, ekran, ekran görüntüsü içeren bir resim&#10;&#10;Açıklama otomatik olarak oluşturuldu">
            <a:extLst>
              <a:ext uri="{FF2B5EF4-FFF2-40B4-BE49-F238E27FC236}">
                <a16:creationId xmlns:a16="http://schemas.microsoft.com/office/drawing/2014/main" id="{A241B30B-F124-8551-3AF7-F7F4477949F6}"/>
              </a:ext>
            </a:extLst>
          </p:cNvPr>
          <p:cNvPicPr>
            <a:picLocks noChangeAspect="1"/>
          </p:cNvPicPr>
          <p:nvPr/>
        </p:nvPicPr>
        <p:blipFill rotWithShape="1">
          <a:blip r:embed="rId2"/>
          <a:srcRect t="243" r="-2" b="-2"/>
          <a:stretch/>
        </p:blipFill>
        <p:spPr>
          <a:xfrm>
            <a:off x="914401" y="774285"/>
            <a:ext cx="4389120" cy="2581173"/>
          </a:xfrm>
          <a:prstGeom prst="rect">
            <a:avLst/>
          </a:prstGeom>
        </p:spPr>
      </p:pic>
      <p:sp>
        <p:nvSpPr>
          <p:cNvPr id="11" name="Rectangle 1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5">
            <a:extLst>
              <a:ext uri="{FF2B5EF4-FFF2-40B4-BE49-F238E27FC236}">
                <a16:creationId xmlns:a16="http://schemas.microsoft.com/office/drawing/2014/main" id="{A9F15CC5-7EC3-9656-6E3D-CF8C4FFD4666}"/>
              </a:ext>
            </a:extLst>
          </p:cNvPr>
          <p:cNvPicPr>
            <a:picLocks noChangeAspect="1"/>
          </p:cNvPicPr>
          <p:nvPr/>
        </p:nvPicPr>
        <p:blipFill rotWithShape="1">
          <a:blip r:embed="rId3"/>
          <a:srcRect r="123" b="-5"/>
          <a:stretch/>
        </p:blipFill>
        <p:spPr>
          <a:xfrm>
            <a:off x="914401" y="3575074"/>
            <a:ext cx="4389120" cy="2581173"/>
          </a:xfrm>
          <a:prstGeom prst="rect">
            <a:avLst/>
          </a:prstGeom>
        </p:spPr>
      </p:pic>
      <p:sp>
        <p:nvSpPr>
          <p:cNvPr id="3" name="İçerik Yer Tutucusu 2">
            <a:extLst>
              <a:ext uri="{FF2B5EF4-FFF2-40B4-BE49-F238E27FC236}">
                <a16:creationId xmlns:a16="http://schemas.microsoft.com/office/drawing/2014/main" id="{ECF5C886-BAF2-172E-A3A4-803886085696}"/>
              </a:ext>
            </a:extLst>
          </p:cNvPr>
          <p:cNvSpPr>
            <a:spLocks noGrp="1"/>
          </p:cNvSpPr>
          <p:nvPr>
            <p:ph idx="1"/>
          </p:nvPr>
        </p:nvSpPr>
        <p:spPr>
          <a:xfrm>
            <a:off x="5868786" y="2508105"/>
            <a:ext cx="5408813" cy="3632493"/>
          </a:xfrm>
        </p:spPr>
        <p:txBody>
          <a:bodyPr vert="horz" lIns="91440" tIns="45720" rIns="91440" bIns="45720" rtlCol="0" anchor="ctr">
            <a:normAutofit/>
          </a:bodyPr>
          <a:lstStyle/>
          <a:p>
            <a:pPr marL="0" indent="0"/>
            <a:r>
              <a:rPr lang="tr-TR" sz="1600" dirty="0">
                <a:ea typeface="+mn-lt"/>
                <a:cs typeface="+mn-lt"/>
              </a:rPr>
              <a:t>İşlenmiş olarak sisteme yüklenen resim siyah- beyaz piksellere dönüştürülmektedir. Resmin siyah-beyaz piksellere yani </a:t>
            </a:r>
            <a:r>
              <a:rPr lang="tr-TR" sz="1600" dirty="0" err="1">
                <a:ea typeface="+mn-lt"/>
                <a:cs typeface="+mn-lt"/>
              </a:rPr>
              <a:t>binary</a:t>
            </a:r>
            <a:r>
              <a:rPr lang="tr-TR" sz="1600" dirty="0">
                <a:ea typeface="+mn-lt"/>
                <a:cs typeface="+mn-lt"/>
              </a:rPr>
              <a:t> moda dönüştürülmesi iki aşamada gerçekleşmektedir. İlk aşamada resmin arka planı beyaza kirazlar ise siyaha dönüştürülmektedir. İkinci aşamada ise </a:t>
            </a:r>
            <a:r>
              <a:rPr lang="tr-TR" sz="1600" dirty="0" err="1">
                <a:ea typeface="+mn-lt"/>
                <a:cs typeface="+mn-lt"/>
              </a:rPr>
              <a:t>binary</a:t>
            </a:r>
            <a:r>
              <a:rPr lang="tr-TR" sz="1600" dirty="0">
                <a:ea typeface="+mn-lt"/>
                <a:cs typeface="+mn-lt"/>
              </a:rPr>
              <a:t> moddaki resim Matlab </a:t>
            </a:r>
            <a:r>
              <a:rPr lang="tr-TR" sz="1600" dirty="0" err="1">
                <a:ea typeface="+mn-lt"/>
                <a:cs typeface="+mn-lt"/>
              </a:rPr>
              <a:t>bwboundaries</a:t>
            </a:r>
            <a:r>
              <a:rPr lang="tr-TR" sz="1600" dirty="0">
                <a:ea typeface="+mn-lt"/>
                <a:cs typeface="+mn-lt"/>
              </a:rPr>
              <a:t> komutu ile ters çevrilerek arka plan siyaha sınıflandırılacak olan kirazlar beyaza </a:t>
            </a:r>
            <a:r>
              <a:rPr lang="tr-TR" sz="1600" dirty="0" err="1">
                <a:ea typeface="+mn-lt"/>
                <a:cs typeface="+mn-lt"/>
              </a:rPr>
              <a:t>dönüştürülmektedir.Resim</a:t>
            </a:r>
            <a:r>
              <a:rPr lang="tr-TR" sz="1600" dirty="0">
                <a:ea typeface="+mn-lt"/>
                <a:cs typeface="+mn-lt"/>
              </a:rPr>
              <a:t> siyah-beyaz piksellere dönüştürülüp ters çevirme işlemi uygulandıktan sonra resimde bulunan belirli boyutun altındaki gürültü olarak tabir edilen nesneler Matlab </a:t>
            </a:r>
            <a:r>
              <a:rPr lang="tr-TR" sz="1600" dirty="0" err="1">
                <a:ea typeface="+mn-lt"/>
                <a:cs typeface="+mn-lt"/>
              </a:rPr>
              <a:t>bwareaopen</a:t>
            </a:r>
            <a:r>
              <a:rPr lang="tr-TR" sz="1600" dirty="0">
                <a:ea typeface="+mn-lt"/>
                <a:cs typeface="+mn-lt"/>
              </a:rPr>
              <a:t> komutu ile kaldırılmıştır. Daha sonra program tarafından tespit edilen kirazların sınırları eşikleme yöntemi kullanılarak mavi renk ile belirlenmiş ve resimde bulunan nesne sayısı ekrana yansıtılmıştır.</a:t>
            </a:r>
            <a:endParaRPr lang="tr-TR" sz="1600">
              <a:cs typeface="Calibri" panose="020F0502020204030204"/>
            </a:endParaRPr>
          </a:p>
        </p:txBody>
      </p:sp>
    </p:spTree>
    <p:extLst>
      <p:ext uri="{BB962C8B-B14F-4D97-AF65-F5344CB8AC3E}">
        <p14:creationId xmlns:p14="http://schemas.microsoft.com/office/powerpoint/2010/main" val="409788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5F41371-B93E-7920-E9FB-0F3C6C17685F}"/>
              </a:ext>
            </a:extLst>
          </p:cNvPr>
          <p:cNvSpPr>
            <a:spLocks noGrp="1"/>
          </p:cNvSpPr>
          <p:nvPr>
            <p:ph type="title"/>
          </p:nvPr>
        </p:nvSpPr>
        <p:spPr>
          <a:xfrm>
            <a:off x="793662" y="386930"/>
            <a:ext cx="10066122" cy="1298448"/>
          </a:xfrm>
        </p:spPr>
        <p:txBody>
          <a:bodyPr anchor="b">
            <a:normAutofit/>
          </a:bodyPr>
          <a:lstStyle/>
          <a:p>
            <a:r>
              <a:rPr lang="tr-TR" sz="4800" dirty="0">
                <a:cs typeface="Calibri Light"/>
              </a:rPr>
              <a:t>Sınırların Belirlenmesi</a:t>
            </a:r>
            <a:endParaRPr lang="tr-TR" sz="4800" dirty="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01CCA17-FBB0-BD0C-2BFF-A0B0401B7130}"/>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tr-TR" sz="1700" dirty="0">
                <a:ea typeface="+mn-lt"/>
                <a:cs typeface="+mn-lt"/>
              </a:rPr>
              <a:t>Sınırları belirlenen kirazlar belirli işlemlerden geçirildikten sonra kirazlara ait alan bilgileri hesaplanmıştır. Hesaplanan alan verileri yandaki Şekil 7’de belirlenen boyut standartlarına göre değerlendirilmiş ve değerlendirme sonucunda kirazlar boyutlarına göre sınıflandırılmıştır. Yapılan çalışmada kirazlar üst üste gelmeden ayrık olarak resimlenmiştir. Bu sayede sınıflandırma başarısı %100 olarak gerçekleşmiştir. Ancak kirazların üst üste gelmesi durumunda sınıflandırma başarısının düşeceği değerlendirilmektedir.</a:t>
            </a:r>
            <a:endParaRPr lang="tr-TR" sz="1700" dirty="0"/>
          </a:p>
        </p:txBody>
      </p:sp>
      <p:pic>
        <p:nvPicPr>
          <p:cNvPr id="4" name="Resim 4" descr="metin içeren bir resim&#10;&#10;Açıklama otomatik olarak oluşturuldu">
            <a:extLst>
              <a:ext uri="{FF2B5EF4-FFF2-40B4-BE49-F238E27FC236}">
                <a16:creationId xmlns:a16="http://schemas.microsoft.com/office/drawing/2014/main" id="{D2FFE9B9-B374-F2E5-DDED-26B03F700F4D}"/>
              </a:ext>
            </a:extLst>
          </p:cNvPr>
          <p:cNvPicPr>
            <a:picLocks noChangeAspect="1"/>
          </p:cNvPicPr>
          <p:nvPr/>
        </p:nvPicPr>
        <p:blipFill>
          <a:blip r:embed="rId2"/>
          <a:stretch>
            <a:fillRect/>
          </a:stretch>
        </p:blipFill>
        <p:spPr>
          <a:xfrm>
            <a:off x="5911532" y="2776980"/>
            <a:ext cx="5150277" cy="3128793"/>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694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3E0A0-6A2D-5895-99C0-916B46F4140B}"/>
              </a:ext>
            </a:extLst>
          </p:cNvPr>
          <p:cNvSpPr>
            <a:spLocks noGrp="1"/>
          </p:cNvSpPr>
          <p:nvPr>
            <p:ph type="title"/>
          </p:nvPr>
        </p:nvSpPr>
        <p:spPr/>
        <p:txBody>
          <a:bodyPr/>
          <a:lstStyle/>
          <a:p>
            <a:r>
              <a:rPr lang="tr-TR" dirty="0">
                <a:cs typeface="Calibri Light"/>
              </a:rPr>
              <a:t>Sonuç</a:t>
            </a:r>
            <a:endParaRPr lang="tr-TR" dirty="0"/>
          </a:p>
        </p:txBody>
      </p:sp>
      <p:sp>
        <p:nvSpPr>
          <p:cNvPr id="3" name="İçerik Yer Tutucusu 2">
            <a:extLst>
              <a:ext uri="{FF2B5EF4-FFF2-40B4-BE49-F238E27FC236}">
                <a16:creationId xmlns:a16="http://schemas.microsoft.com/office/drawing/2014/main" id="{0DA6F787-7B39-24A4-3886-B635C58F3D73}"/>
              </a:ext>
            </a:extLst>
          </p:cNvPr>
          <p:cNvSpPr>
            <a:spLocks noGrp="1"/>
          </p:cNvSpPr>
          <p:nvPr>
            <p:ph idx="1"/>
          </p:nvPr>
        </p:nvSpPr>
        <p:spPr/>
        <p:txBody>
          <a:bodyPr vert="horz" lIns="91440" tIns="45720" rIns="91440" bIns="45720" rtlCol="0" anchor="t">
            <a:normAutofit/>
          </a:bodyPr>
          <a:lstStyle/>
          <a:p>
            <a:r>
              <a:rPr lang="tr-TR" dirty="0">
                <a:ea typeface="+mn-lt"/>
                <a:cs typeface="+mn-lt"/>
              </a:rPr>
              <a:t>Kiraz meyvesinin sınıflandırılması için uygulanan algoritma ve filtreleme yöntemleri farklı meyvelerin sınıflandırılmasında da kullanılabilmektedir. Bu amaçla farklı meyvelere ait boyut bilgileri sisteme girilerek farklı meyvelerinde sınıflandırılması sağlanabilmektedir.</a:t>
            </a:r>
          </a:p>
          <a:p>
            <a:r>
              <a:rPr lang="tr-TR" dirty="0">
                <a:ea typeface="+mn-lt"/>
                <a:cs typeface="+mn-lt"/>
              </a:rPr>
              <a:t>Yapılan çalışma ile farklı büyüklükteki meyveler sistem tarafından başarılı bir şekilde değerlendirilerek sınıflandırılmıştır. Matlab programında görüntü işleme yöntemleri ile kiraz meyvesinin sınıflandırılması üzerine yapılmış bu çalışma, diğer çalışmalar içinde bir örnek teşkil edecektir</a:t>
            </a:r>
            <a:endParaRPr lang="tr-TR" dirty="0">
              <a:cs typeface="Calibri"/>
            </a:endParaRPr>
          </a:p>
        </p:txBody>
      </p:sp>
    </p:spTree>
    <p:extLst>
      <p:ext uri="{BB962C8B-B14F-4D97-AF65-F5344CB8AC3E}">
        <p14:creationId xmlns:p14="http://schemas.microsoft.com/office/powerpoint/2010/main" val="6971379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Ofis Teması</vt:lpstr>
      <vt:lpstr>GÖRÜNTÜ İŞLEME YÖNTEMLERİ KULLANILARAK KİRAZ MEYVESİNİN SINIFLANDIRILMASI</vt:lpstr>
      <vt:lpstr>PowerPoint Sunusu</vt:lpstr>
      <vt:lpstr>PowerPoint Sunusu</vt:lpstr>
      <vt:lpstr>Materyal ve Metot </vt:lpstr>
      <vt:lpstr>Görüntü İşleme Nerede Dahil Oluyor?</vt:lpstr>
      <vt:lpstr>Peki Etkileri?</vt:lpstr>
      <vt:lpstr>Kodlama Kısmı</vt:lpstr>
      <vt:lpstr>Sınırların Belirlenmesi</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93</cp:revision>
  <dcterms:created xsi:type="dcterms:W3CDTF">2022-11-16T20:18:41Z</dcterms:created>
  <dcterms:modified xsi:type="dcterms:W3CDTF">2022-11-16T20:37:39Z</dcterms:modified>
</cp:coreProperties>
</file>