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DE45B-5AE6-4329-A306-FF1EE86ED5DD}" v="787" dt="2022-11-08T12:28:26.529"/>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3175C-AC45-4BD5-8B83-C20F532E22F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B55CD68-DBF9-40C2-B185-4E51B1B5F839}">
      <dgm:prSet/>
      <dgm:spPr/>
      <dgm:t>
        <a:bodyPr/>
        <a:lstStyle/>
        <a:p>
          <a:r>
            <a:rPr lang="tr-TR"/>
            <a:t>Ekmek içerisine konulan kimyasal maddeler ekmeğin bayatlamasa , daha az su tutmasına, tat ve görüntü değişikliği gibi şeylere yol açmaktadır.</a:t>
          </a:r>
          <a:endParaRPr lang="en-US"/>
        </a:p>
      </dgm:t>
    </dgm:pt>
    <dgm:pt modelId="{66A6F35F-88DD-4C40-AF22-E2182F3B9199}" type="parTrans" cxnId="{FD20CBAF-6183-40BE-A449-6AF8915D71E8}">
      <dgm:prSet/>
      <dgm:spPr/>
      <dgm:t>
        <a:bodyPr/>
        <a:lstStyle/>
        <a:p>
          <a:endParaRPr lang="en-US"/>
        </a:p>
      </dgm:t>
    </dgm:pt>
    <dgm:pt modelId="{D46273FF-9245-4041-A684-2A2FB43009C8}" type="sibTrans" cxnId="{FD20CBAF-6183-40BE-A449-6AF8915D71E8}">
      <dgm:prSet/>
      <dgm:spPr/>
      <dgm:t>
        <a:bodyPr/>
        <a:lstStyle/>
        <a:p>
          <a:endParaRPr lang="en-US"/>
        </a:p>
      </dgm:t>
    </dgm:pt>
    <dgm:pt modelId="{A2E6E94D-FED8-4940-8B27-70F2614D389E}">
      <dgm:prSet/>
      <dgm:spPr/>
      <dgm:t>
        <a:bodyPr/>
        <a:lstStyle/>
        <a:p>
          <a:r>
            <a:rPr lang="tr-TR"/>
            <a:t>Bundan dolayı gerek ekmekleri laboratuvarlara göndermek yerine görüntü işleme sayesinde içerisindeki boşluk, renk ve hava kabarcığı sayılarını, gerekli işlemlere tabi tutarak ekmeğin içindeki kimyasalları tespit etmek amaçlanmıştır</a:t>
          </a:r>
          <a:endParaRPr lang="en-US"/>
        </a:p>
      </dgm:t>
    </dgm:pt>
    <dgm:pt modelId="{5C2BBF00-07CD-410E-A58E-AFFFAC7B50E4}" type="parTrans" cxnId="{8F534309-28DD-4047-B7BD-73DDCBB3F589}">
      <dgm:prSet/>
      <dgm:spPr/>
      <dgm:t>
        <a:bodyPr/>
        <a:lstStyle/>
        <a:p>
          <a:endParaRPr lang="en-US"/>
        </a:p>
      </dgm:t>
    </dgm:pt>
    <dgm:pt modelId="{1C8105B9-418E-4227-AFA4-0E5C2FF1BAB3}" type="sibTrans" cxnId="{8F534309-28DD-4047-B7BD-73DDCBB3F589}">
      <dgm:prSet/>
      <dgm:spPr/>
      <dgm:t>
        <a:bodyPr/>
        <a:lstStyle/>
        <a:p>
          <a:endParaRPr lang="en-US"/>
        </a:p>
      </dgm:t>
    </dgm:pt>
    <dgm:pt modelId="{B1473B57-563C-45EE-AAB5-CE4E74B98A07}" type="pres">
      <dgm:prSet presAssocID="{B1C3175C-AC45-4BD5-8B83-C20F532E22F5}" presName="hierChild1" presStyleCnt="0">
        <dgm:presLayoutVars>
          <dgm:chPref val="1"/>
          <dgm:dir/>
          <dgm:animOne val="branch"/>
          <dgm:animLvl val="lvl"/>
          <dgm:resizeHandles/>
        </dgm:presLayoutVars>
      </dgm:prSet>
      <dgm:spPr/>
    </dgm:pt>
    <dgm:pt modelId="{9E45F2DE-5C6F-4547-9F8A-93350CBF8CC1}" type="pres">
      <dgm:prSet presAssocID="{1B55CD68-DBF9-40C2-B185-4E51B1B5F839}" presName="hierRoot1" presStyleCnt="0"/>
      <dgm:spPr/>
    </dgm:pt>
    <dgm:pt modelId="{E5D5E694-DD1F-4F98-B5BE-6BE362F1CE47}" type="pres">
      <dgm:prSet presAssocID="{1B55CD68-DBF9-40C2-B185-4E51B1B5F839}" presName="composite" presStyleCnt="0"/>
      <dgm:spPr/>
    </dgm:pt>
    <dgm:pt modelId="{96DC1395-BC9A-40A8-9B57-E24511894E3E}" type="pres">
      <dgm:prSet presAssocID="{1B55CD68-DBF9-40C2-B185-4E51B1B5F839}" presName="background" presStyleLbl="node0" presStyleIdx="0" presStyleCnt="2"/>
      <dgm:spPr/>
    </dgm:pt>
    <dgm:pt modelId="{DD1F532B-95CF-42B3-86BC-905448AD5DBF}" type="pres">
      <dgm:prSet presAssocID="{1B55CD68-DBF9-40C2-B185-4E51B1B5F839}" presName="text" presStyleLbl="fgAcc0" presStyleIdx="0" presStyleCnt="2">
        <dgm:presLayoutVars>
          <dgm:chPref val="3"/>
        </dgm:presLayoutVars>
      </dgm:prSet>
      <dgm:spPr/>
    </dgm:pt>
    <dgm:pt modelId="{18DA3A41-3C90-4F6C-B50D-3B5305DE498E}" type="pres">
      <dgm:prSet presAssocID="{1B55CD68-DBF9-40C2-B185-4E51B1B5F839}" presName="hierChild2" presStyleCnt="0"/>
      <dgm:spPr/>
    </dgm:pt>
    <dgm:pt modelId="{580A64C3-17FE-4BAF-8472-F9BABD7B17E2}" type="pres">
      <dgm:prSet presAssocID="{A2E6E94D-FED8-4940-8B27-70F2614D389E}" presName="hierRoot1" presStyleCnt="0"/>
      <dgm:spPr/>
    </dgm:pt>
    <dgm:pt modelId="{096E5E5B-B3C8-4147-B0C8-C9146EFF3CB2}" type="pres">
      <dgm:prSet presAssocID="{A2E6E94D-FED8-4940-8B27-70F2614D389E}" presName="composite" presStyleCnt="0"/>
      <dgm:spPr/>
    </dgm:pt>
    <dgm:pt modelId="{7F9F2769-98CF-4F8F-B0BE-E03934CAA9F7}" type="pres">
      <dgm:prSet presAssocID="{A2E6E94D-FED8-4940-8B27-70F2614D389E}" presName="background" presStyleLbl="node0" presStyleIdx="1" presStyleCnt="2"/>
      <dgm:spPr/>
    </dgm:pt>
    <dgm:pt modelId="{D9BC797E-F308-4297-B349-62B3C1B5C947}" type="pres">
      <dgm:prSet presAssocID="{A2E6E94D-FED8-4940-8B27-70F2614D389E}" presName="text" presStyleLbl="fgAcc0" presStyleIdx="1" presStyleCnt="2">
        <dgm:presLayoutVars>
          <dgm:chPref val="3"/>
        </dgm:presLayoutVars>
      </dgm:prSet>
      <dgm:spPr/>
    </dgm:pt>
    <dgm:pt modelId="{D7757A89-27FF-4657-941B-9EE77746085B}" type="pres">
      <dgm:prSet presAssocID="{A2E6E94D-FED8-4940-8B27-70F2614D389E}" presName="hierChild2" presStyleCnt="0"/>
      <dgm:spPr/>
    </dgm:pt>
  </dgm:ptLst>
  <dgm:cxnLst>
    <dgm:cxn modelId="{8F534309-28DD-4047-B7BD-73DDCBB3F589}" srcId="{B1C3175C-AC45-4BD5-8B83-C20F532E22F5}" destId="{A2E6E94D-FED8-4940-8B27-70F2614D389E}" srcOrd="1" destOrd="0" parTransId="{5C2BBF00-07CD-410E-A58E-AFFFAC7B50E4}" sibTransId="{1C8105B9-418E-4227-AFA4-0E5C2FF1BAB3}"/>
    <dgm:cxn modelId="{D1C60444-2B86-49F4-8F61-081B88FDE5D4}" type="presOf" srcId="{A2E6E94D-FED8-4940-8B27-70F2614D389E}" destId="{D9BC797E-F308-4297-B349-62B3C1B5C947}" srcOrd="0" destOrd="0" presId="urn:microsoft.com/office/officeart/2005/8/layout/hierarchy1"/>
    <dgm:cxn modelId="{99432348-7EEA-486F-B0B5-B2D123419D87}" type="presOf" srcId="{1B55CD68-DBF9-40C2-B185-4E51B1B5F839}" destId="{DD1F532B-95CF-42B3-86BC-905448AD5DBF}" srcOrd="0" destOrd="0" presId="urn:microsoft.com/office/officeart/2005/8/layout/hierarchy1"/>
    <dgm:cxn modelId="{01E0C4A3-67FF-4A74-99FD-A3D9C383523F}" type="presOf" srcId="{B1C3175C-AC45-4BD5-8B83-C20F532E22F5}" destId="{B1473B57-563C-45EE-AAB5-CE4E74B98A07}" srcOrd="0" destOrd="0" presId="urn:microsoft.com/office/officeart/2005/8/layout/hierarchy1"/>
    <dgm:cxn modelId="{FD20CBAF-6183-40BE-A449-6AF8915D71E8}" srcId="{B1C3175C-AC45-4BD5-8B83-C20F532E22F5}" destId="{1B55CD68-DBF9-40C2-B185-4E51B1B5F839}" srcOrd="0" destOrd="0" parTransId="{66A6F35F-88DD-4C40-AF22-E2182F3B9199}" sibTransId="{D46273FF-9245-4041-A684-2A2FB43009C8}"/>
    <dgm:cxn modelId="{58953D29-5ACB-47CE-9672-0510B5E595E1}" type="presParOf" srcId="{B1473B57-563C-45EE-AAB5-CE4E74B98A07}" destId="{9E45F2DE-5C6F-4547-9F8A-93350CBF8CC1}" srcOrd="0" destOrd="0" presId="urn:microsoft.com/office/officeart/2005/8/layout/hierarchy1"/>
    <dgm:cxn modelId="{2C833796-8FDD-4459-AB43-290B695285F8}" type="presParOf" srcId="{9E45F2DE-5C6F-4547-9F8A-93350CBF8CC1}" destId="{E5D5E694-DD1F-4F98-B5BE-6BE362F1CE47}" srcOrd="0" destOrd="0" presId="urn:microsoft.com/office/officeart/2005/8/layout/hierarchy1"/>
    <dgm:cxn modelId="{E2838B4A-22B1-4EF3-9E48-0E7B46C1B7B8}" type="presParOf" srcId="{E5D5E694-DD1F-4F98-B5BE-6BE362F1CE47}" destId="{96DC1395-BC9A-40A8-9B57-E24511894E3E}" srcOrd="0" destOrd="0" presId="urn:microsoft.com/office/officeart/2005/8/layout/hierarchy1"/>
    <dgm:cxn modelId="{D3CFB194-B3B1-490C-AED0-8526CE4CAF1C}" type="presParOf" srcId="{E5D5E694-DD1F-4F98-B5BE-6BE362F1CE47}" destId="{DD1F532B-95CF-42B3-86BC-905448AD5DBF}" srcOrd="1" destOrd="0" presId="urn:microsoft.com/office/officeart/2005/8/layout/hierarchy1"/>
    <dgm:cxn modelId="{6AA092CD-508A-44F2-A830-F553608CF888}" type="presParOf" srcId="{9E45F2DE-5C6F-4547-9F8A-93350CBF8CC1}" destId="{18DA3A41-3C90-4F6C-B50D-3B5305DE498E}" srcOrd="1" destOrd="0" presId="urn:microsoft.com/office/officeart/2005/8/layout/hierarchy1"/>
    <dgm:cxn modelId="{56F9D240-70C1-43F9-A9F1-65ABD31A3479}" type="presParOf" srcId="{B1473B57-563C-45EE-AAB5-CE4E74B98A07}" destId="{580A64C3-17FE-4BAF-8472-F9BABD7B17E2}" srcOrd="1" destOrd="0" presId="urn:microsoft.com/office/officeart/2005/8/layout/hierarchy1"/>
    <dgm:cxn modelId="{21CE95F2-2148-4503-A7F5-57E4CC49D54C}" type="presParOf" srcId="{580A64C3-17FE-4BAF-8472-F9BABD7B17E2}" destId="{096E5E5B-B3C8-4147-B0C8-C9146EFF3CB2}" srcOrd="0" destOrd="0" presId="urn:microsoft.com/office/officeart/2005/8/layout/hierarchy1"/>
    <dgm:cxn modelId="{4BC9BA34-479D-4361-85F3-A80455B0AE80}" type="presParOf" srcId="{096E5E5B-B3C8-4147-B0C8-C9146EFF3CB2}" destId="{7F9F2769-98CF-4F8F-B0BE-E03934CAA9F7}" srcOrd="0" destOrd="0" presId="urn:microsoft.com/office/officeart/2005/8/layout/hierarchy1"/>
    <dgm:cxn modelId="{D7A652E9-8B5A-4AF4-A95B-F0A6696DA30A}" type="presParOf" srcId="{096E5E5B-B3C8-4147-B0C8-C9146EFF3CB2}" destId="{D9BC797E-F308-4297-B349-62B3C1B5C947}" srcOrd="1" destOrd="0" presId="urn:microsoft.com/office/officeart/2005/8/layout/hierarchy1"/>
    <dgm:cxn modelId="{CEDADD82-C784-4D12-A6DA-C776BFC2E569}" type="presParOf" srcId="{580A64C3-17FE-4BAF-8472-F9BABD7B17E2}" destId="{D7757A89-27FF-4657-941B-9EE7774608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C1395-BC9A-40A8-9B57-E24511894E3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F532B-95CF-42B3-86BC-905448AD5DB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Ekmek içerisine konulan kimyasal maddeler ekmeğin bayatlamasa , daha az su tutmasına, tat ve görüntü değişikliği gibi şeylere yol açmaktadır.</a:t>
          </a:r>
          <a:endParaRPr lang="en-US" sz="2100" kern="1200"/>
        </a:p>
      </dsp:txBody>
      <dsp:txXfrm>
        <a:off x="696297" y="538547"/>
        <a:ext cx="4171627" cy="2590157"/>
      </dsp:txXfrm>
    </dsp:sp>
    <dsp:sp modelId="{7F9F2769-98CF-4F8F-B0BE-E03934CAA9F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C797E-F308-4297-B349-62B3C1B5C947}">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Bundan dolayı gerek ekmekleri laboratuvarlara göndermek yerine görüntü işleme sayesinde içerisindeki boşluk, renk ve hava kabarcığı sayılarını, gerekli işlemlere tabi tutarak ekmeğin içindeki kimyasalları tespit etmek amaçlanmıştır</a:t>
          </a:r>
          <a:endParaRPr lang="en-US" sz="21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8.11.2022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8.11.2022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8.11.2022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8.11.2022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 Başlık 2"/>
          <p:cNvSpPr>
            <a:spLocks noGrp="1"/>
          </p:cNvSpPr>
          <p:nvPr>
            <p:ph type="subTitle" idx="1"/>
          </p:nvPr>
        </p:nvSpPr>
        <p:spPr>
          <a:xfrm>
            <a:off x="4439633" y="4518923"/>
            <a:ext cx="3312734" cy="1141851"/>
          </a:xfrm>
          <a:noFill/>
        </p:spPr>
        <p:txBody>
          <a:bodyPr vert="horz" lIns="91440" tIns="45720" rIns="91440" bIns="45720" rtlCol="0" anchor="t">
            <a:normAutofit/>
          </a:bodyPr>
          <a:lstStyle/>
          <a:p>
            <a:r>
              <a:rPr lang="tr-TR" sz="2000" dirty="0">
                <a:solidFill>
                  <a:srgbClr val="080808"/>
                </a:solidFill>
                <a:cs typeface="Calibri"/>
              </a:rPr>
              <a:t>02200201033</a:t>
            </a:r>
          </a:p>
          <a:p>
            <a:r>
              <a:rPr lang="tr-TR" sz="2000" dirty="0">
                <a:solidFill>
                  <a:srgbClr val="080808"/>
                </a:solidFill>
                <a:cs typeface="Calibri"/>
              </a:rPr>
              <a:t>Mehmet Emin Çakır</a:t>
            </a:r>
          </a:p>
        </p:txBody>
      </p:sp>
      <p:sp>
        <p:nvSpPr>
          <p:cNvPr id="2" name="Başlık 1"/>
          <p:cNvSpPr>
            <a:spLocks noGrp="1"/>
          </p:cNvSpPr>
          <p:nvPr>
            <p:ph type="ctrTitle"/>
          </p:nvPr>
        </p:nvSpPr>
        <p:spPr>
          <a:xfrm>
            <a:off x="3204642" y="2353641"/>
            <a:ext cx="5782716" cy="2150719"/>
          </a:xfrm>
          <a:noFill/>
        </p:spPr>
        <p:txBody>
          <a:bodyPr anchor="ctr">
            <a:normAutofit/>
          </a:bodyPr>
          <a:lstStyle/>
          <a:p>
            <a:r>
              <a:rPr lang="tr-TR" sz="3600" dirty="0">
                <a:ea typeface="+mj-lt"/>
                <a:cs typeface="+mj-lt"/>
              </a:rPr>
              <a:t>Görüntü </a:t>
            </a:r>
            <a:r>
              <a:rPr lang="tr-TR" sz="3600" dirty="0" err="1">
                <a:ea typeface="+mj-lt"/>
                <a:cs typeface="+mj-lt"/>
              </a:rPr>
              <a:t>Işleme</a:t>
            </a:r>
            <a:r>
              <a:rPr lang="tr-TR" sz="3600" dirty="0">
                <a:ea typeface="+mj-lt"/>
                <a:cs typeface="+mj-lt"/>
              </a:rPr>
              <a:t> Teknikleri Kullanılarak Ekmek Doku Analizi</a:t>
            </a:r>
            <a:endParaRPr lang="tr-TR" dirty="0"/>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38866C-CAE7-BE97-26D4-67211058CE37}"/>
              </a:ext>
            </a:extLst>
          </p:cNvPr>
          <p:cNvSpPr>
            <a:spLocks noGrp="1"/>
          </p:cNvSpPr>
          <p:nvPr>
            <p:ph type="title"/>
          </p:nvPr>
        </p:nvSpPr>
        <p:spPr>
          <a:xfrm>
            <a:off x="492689" y="680390"/>
            <a:ext cx="11139854" cy="1499263"/>
          </a:xfrm>
        </p:spPr>
        <p:txBody>
          <a:bodyPr vert="horz" lIns="91440" tIns="45720" rIns="91440" bIns="45720" rtlCol="0" anchor="b">
            <a:normAutofit fontScale="90000"/>
          </a:bodyPr>
          <a:lstStyle/>
          <a:p>
            <a:r>
              <a:rPr lang="en-US" sz="5400" dirty="0" err="1">
                <a:solidFill>
                  <a:srgbClr val="FFFFFF"/>
                </a:solidFill>
                <a:cs typeface="Calibri Light"/>
              </a:rPr>
              <a:t>Bölümleme</a:t>
            </a:r>
            <a:r>
              <a:rPr lang="en-US" sz="5400" dirty="0">
                <a:solidFill>
                  <a:srgbClr val="FFFFFF"/>
                </a:solidFill>
                <a:cs typeface="Calibri Light"/>
              </a:rPr>
              <a:t>                       ZSI </a:t>
            </a:r>
            <a:r>
              <a:rPr lang="en-US" sz="5400" dirty="0" err="1">
                <a:solidFill>
                  <a:srgbClr val="FFFFFF"/>
                </a:solidFill>
                <a:cs typeface="Calibri Light"/>
              </a:rPr>
              <a:t>Başarım</a:t>
            </a:r>
            <a:r>
              <a:rPr lang="en-US" sz="5400" dirty="0">
                <a:solidFill>
                  <a:srgbClr val="FFFFFF"/>
                </a:solidFill>
                <a:cs typeface="Calibri Light"/>
              </a:rPr>
              <a:t> </a:t>
            </a:r>
            <a:r>
              <a:rPr lang="en-US" sz="5400" dirty="0" err="1">
                <a:solidFill>
                  <a:srgbClr val="FFFFFF"/>
                </a:solidFill>
                <a:cs typeface="Calibri Light"/>
              </a:rPr>
              <a:t>İndeksi</a:t>
            </a:r>
            <a:br>
              <a:rPr lang="en-US" dirty="0"/>
            </a:br>
            <a:r>
              <a:rPr lang="en-US" sz="5400" dirty="0">
                <a:solidFill>
                  <a:srgbClr val="FFFFFF"/>
                </a:solidFill>
                <a:cs typeface="Calibri Light"/>
              </a:rPr>
              <a:t>Renklendirme</a:t>
            </a:r>
            <a:endParaRPr lang="tr-TR" dirty="0"/>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E3F6E2FD-8ECC-9BC7-0ED6-8B7FE2E2C885}"/>
              </a:ext>
            </a:extLst>
          </p:cNvPr>
          <p:cNvPicPr>
            <a:picLocks noGrp="1" noChangeAspect="1"/>
          </p:cNvPicPr>
          <p:nvPr>
            <p:ph idx="1"/>
          </p:nvPr>
        </p:nvPicPr>
        <p:blipFill>
          <a:blip r:embed="rId2"/>
          <a:stretch>
            <a:fillRect/>
          </a:stretch>
        </p:blipFill>
        <p:spPr>
          <a:xfrm>
            <a:off x="1925196" y="2426818"/>
            <a:ext cx="2268659"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Resim 5">
            <a:extLst>
              <a:ext uri="{FF2B5EF4-FFF2-40B4-BE49-F238E27FC236}">
                <a16:creationId xmlns:a16="http://schemas.microsoft.com/office/drawing/2014/main" id="{1CF2C990-FF6D-DCE3-1DB6-99508F4FD000}"/>
              </a:ext>
            </a:extLst>
          </p:cNvPr>
          <p:cNvPicPr>
            <a:picLocks noChangeAspect="1"/>
          </p:cNvPicPr>
          <p:nvPr/>
        </p:nvPicPr>
        <p:blipFill>
          <a:blip r:embed="rId3"/>
          <a:stretch>
            <a:fillRect/>
          </a:stretch>
        </p:blipFill>
        <p:spPr>
          <a:xfrm>
            <a:off x="6953831" y="2426818"/>
            <a:ext cx="4438401" cy="3997637"/>
          </a:xfrm>
          <a:prstGeom prst="rect">
            <a:avLst/>
          </a:prstGeom>
        </p:spPr>
      </p:pic>
    </p:spTree>
    <p:extLst>
      <p:ext uri="{BB962C8B-B14F-4D97-AF65-F5344CB8AC3E}">
        <p14:creationId xmlns:p14="http://schemas.microsoft.com/office/powerpoint/2010/main" val="109268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E9DDE61-2181-02EF-917C-72AD490CAA21}"/>
              </a:ext>
            </a:extLst>
          </p:cNvPr>
          <p:cNvSpPr>
            <a:spLocks noGrp="1"/>
          </p:cNvSpPr>
          <p:nvPr>
            <p:ph type="title"/>
          </p:nvPr>
        </p:nvSpPr>
        <p:spPr>
          <a:xfrm>
            <a:off x="643467" y="321734"/>
            <a:ext cx="10905066" cy="1135737"/>
          </a:xfrm>
        </p:spPr>
        <p:txBody>
          <a:bodyPr>
            <a:normAutofit/>
          </a:bodyPr>
          <a:lstStyle/>
          <a:p>
            <a:r>
              <a:rPr lang="tr-TR" sz="3600">
                <a:ea typeface="+mj-lt"/>
                <a:cs typeface="+mj-lt"/>
              </a:rPr>
              <a:t>SONUÇLAR VE TARTIŞMALAR</a:t>
            </a:r>
            <a:endParaRPr lang="tr-TR" sz="3600"/>
          </a:p>
        </p:txBody>
      </p:sp>
      <p:sp>
        <p:nvSpPr>
          <p:cNvPr id="3" name="İçerik Yer Tutucusu 2">
            <a:extLst>
              <a:ext uri="{FF2B5EF4-FFF2-40B4-BE49-F238E27FC236}">
                <a16:creationId xmlns:a16="http://schemas.microsoft.com/office/drawing/2014/main" id="{6D201837-F289-E5EC-E226-C358B72245AB}"/>
              </a:ext>
            </a:extLst>
          </p:cNvPr>
          <p:cNvSpPr>
            <a:spLocks noGrp="1"/>
          </p:cNvSpPr>
          <p:nvPr>
            <p:ph idx="1"/>
          </p:nvPr>
        </p:nvSpPr>
        <p:spPr>
          <a:xfrm>
            <a:off x="643469" y="1782981"/>
            <a:ext cx="4008384" cy="4393982"/>
          </a:xfrm>
        </p:spPr>
        <p:txBody>
          <a:bodyPr vert="horz" lIns="91440" tIns="45720" rIns="91440" bIns="45720" rtlCol="0" anchor="t">
            <a:normAutofit fontScale="92500" lnSpcReduction="10000"/>
          </a:bodyPr>
          <a:lstStyle/>
          <a:p>
            <a:r>
              <a:rPr lang="tr-TR" sz="1900" dirty="0">
                <a:ea typeface="+mn-lt"/>
                <a:cs typeface="+mn-lt"/>
              </a:rPr>
              <a:t>Ekmek yapımında katkı maddelerinin en uygun konsantrasyonlarda olması büyük önem taşımaktadır. 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a:t>
            </a:r>
          </a:p>
          <a:p>
            <a:r>
              <a:rPr lang="tr-TR" sz="1900" dirty="0">
                <a:ea typeface="+mn-lt"/>
                <a:cs typeface="+mn-lt"/>
              </a:rPr>
              <a:t> Tabloda DATEM katkı maddeli ekmeklerin kontrol grubu ekmeklere göre daha fazla gözenek sayısı ve gözenek alanına sahip olduğu görülmektedir</a:t>
            </a:r>
            <a:endParaRPr lang="tr-TR" sz="1900" dirty="0">
              <a:cs typeface="Calibri"/>
            </a:endParaRPr>
          </a:p>
        </p:txBody>
      </p:sp>
      <p:grpSp>
        <p:nvGrpSpPr>
          <p:cNvPr id="14"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descr="tablo içeren bir resim&#10;&#10;Açıklama otomatik olarak oluşturuldu">
            <a:extLst>
              <a:ext uri="{FF2B5EF4-FFF2-40B4-BE49-F238E27FC236}">
                <a16:creationId xmlns:a16="http://schemas.microsoft.com/office/drawing/2014/main" id="{9853F218-38C6-E4B3-0984-952E5A0B3E2D}"/>
              </a:ext>
            </a:extLst>
          </p:cNvPr>
          <p:cNvPicPr>
            <a:picLocks noChangeAspect="1"/>
          </p:cNvPicPr>
          <p:nvPr/>
        </p:nvPicPr>
        <p:blipFill>
          <a:blip r:embed="rId2"/>
          <a:stretch>
            <a:fillRect/>
          </a:stretch>
        </p:blipFill>
        <p:spPr>
          <a:xfrm>
            <a:off x="5295320" y="2510055"/>
            <a:ext cx="6253212" cy="2907744"/>
          </a:xfrm>
          <a:prstGeom prst="rect">
            <a:avLst/>
          </a:prstGeom>
        </p:spPr>
      </p:pic>
      <p:grpSp>
        <p:nvGrpSpPr>
          <p:cNvPr id="18"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740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63EF41B-3F91-3E45-1411-DA9FB28CEB3F}"/>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err="1">
                <a:cs typeface="Calibri Light"/>
              </a:rPr>
              <a:t>DATEM'in</a:t>
            </a:r>
            <a:r>
              <a:rPr lang="en-US" sz="6600" dirty="0">
                <a:cs typeface="Calibri Light"/>
              </a:rPr>
              <a:t> </a:t>
            </a:r>
            <a:r>
              <a:rPr lang="en-US" sz="6600" dirty="0" err="1">
                <a:cs typeface="Calibri Light"/>
              </a:rPr>
              <a:t>Etkileri</a:t>
            </a:r>
          </a:p>
        </p:txBody>
      </p:sp>
      <p:sp>
        <p:nvSpPr>
          <p:cNvPr id="13"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a:extLst>
              <a:ext uri="{FF2B5EF4-FFF2-40B4-BE49-F238E27FC236}">
                <a16:creationId xmlns:a16="http://schemas.microsoft.com/office/drawing/2014/main" id="{F1F7F30E-5DFC-126B-E452-2182B9C41FEB}"/>
              </a:ext>
            </a:extLst>
          </p:cNvPr>
          <p:cNvPicPr>
            <a:picLocks noChangeAspect="1"/>
          </p:cNvPicPr>
          <p:nvPr/>
        </p:nvPicPr>
        <p:blipFill>
          <a:blip r:embed="rId2"/>
          <a:stretch>
            <a:fillRect/>
          </a:stretch>
        </p:blipFill>
        <p:spPr>
          <a:xfrm>
            <a:off x="4220664" y="2862145"/>
            <a:ext cx="3758184" cy="3222643"/>
          </a:xfrm>
          <a:prstGeom prst="rect">
            <a:avLst/>
          </a:prstGeom>
        </p:spPr>
      </p:pic>
      <p:pic>
        <p:nvPicPr>
          <p:cNvPr id="4" name="Resim 4">
            <a:extLst>
              <a:ext uri="{FF2B5EF4-FFF2-40B4-BE49-F238E27FC236}">
                <a16:creationId xmlns:a16="http://schemas.microsoft.com/office/drawing/2014/main" id="{3548D289-C80B-9465-DAE2-7E22BFA22FA3}"/>
              </a:ext>
            </a:extLst>
          </p:cNvPr>
          <p:cNvPicPr>
            <a:picLocks noGrp="1" noChangeAspect="1"/>
          </p:cNvPicPr>
          <p:nvPr>
            <p:ph idx="1"/>
          </p:nvPr>
        </p:nvPicPr>
        <p:blipFill>
          <a:blip r:embed="rId3"/>
          <a:stretch>
            <a:fillRect/>
          </a:stretch>
        </p:blipFill>
        <p:spPr>
          <a:xfrm>
            <a:off x="299584" y="2822576"/>
            <a:ext cx="3758184" cy="3194457"/>
          </a:xfrm>
          <a:prstGeom prst="rect">
            <a:avLst/>
          </a:prstGeom>
        </p:spPr>
      </p:pic>
      <p:pic>
        <p:nvPicPr>
          <p:cNvPr id="6" name="Resim 6">
            <a:extLst>
              <a:ext uri="{FF2B5EF4-FFF2-40B4-BE49-F238E27FC236}">
                <a16:creationId xmlns:a16="http://schemas.microsoft.com/office/drawing/2014/main" id="{CD970205-FB20-DB02-0B7D-C071F7921C35}"/>
              </a:ext>
            </a:extLst>
          </p:cNvPr>
          <p:cNvPicPr>
            <a:picLocks noChangeAspect="1"/>
          </p:cNvPicPr>
          <p:nvPr/>
        </p:nvPicPr>
        <p:blipFill>
          <a:blip r:embed="rId4"/>
          <a:stretch>
            <a:fillRect/>
          </a:stretch>
        </p:blipFill>
        <p:spPr>
          <a:xfrm>
            <a:off x="8141208" y="2864856"/>
            <a:ext cx="3758184" cy="3109897"/>
          </a:xfrm>
          <a:prstGeom prst="rect">
            <a:avLst/>
          </a:prstGeom>
        </p:spPr>
      </p:pic>
    </p:spTree>
    <p:extLst>
      <p:ext uri="{BB962C8B-B14F-4D97-AF65-F5344CB8AC3E}">
        <p14:creationId xmlns:p14="http://schemas.microsoft.com/office/powerpoint/2010/main" val="319275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9E86FD-43B5-3243-861E-8A96E2A583D2}"/>
              </a:ext>
            </a:extLst>
          </p:cNvPr>
          <p:cNvSpPr>
            <a:spLocks noGrp="1"/>
          </p:cNvSpPr>
          <p:nvPr>
            <p:ph type="title"/>
          </p:nvPr>
        </p:nvSpPr>
        <p:spPr/>
        <p:txBody>
          <a:bodyPr/>
          <a:lstStyle/>
          <a:p>
            <a:r>
              <a:rPr lang="tr-TR" dirty="0">
                <a:ea typeface="+mj-lt"/>
                <a:cs typeface="+mj-lt"/>
              </a:rPr>
              <a:t>SONUÇLAR</a:t>
            </a:r>
            <a:endParaRPr lang="tr-TR" dirty="0"/>
          </a:p>
        </p:txBody>
      </p:sp>
      <p:sp>
        <p:nvSpPr>
          <p:cNvPr id="3" name="İçerik Yer Tutucusu 2">
            <a:extLst>
              <a:ext uri="{FF2B5EF4-FFF2-40B4-BE49-F238E27FC236}">
                <a16:creationId xmlns:a16="http://schemas.microsoft.com/office/drawing/2014/main" id="{4A6F3DCD-15A3-5890-F4FE-5BD24A3B6332}"/>
              </a:ext>
            </a:extLst>
          </p:cNvPr>
          <p:cNvSpPr>
            <a:spLocks noGrp="1"/>
          </p:cNvSpPr>
          <p:nvPr>
            <p:ph idx="1"/>
          </p:nvPr>
        </p:nvSpPr>
        <p:spPr/>
        <p:txBody>
          <a:bodyPr vert="horz" lIns="91440" tIns="45720" rIns="91440" bIns="45720" rtlCol="0" anchor="t">
            <a:normAutofit/>
          </a:bodyPr>
          <a:lstStyle/>
          <a:p>
            <a:r>
              <a:rPr lang="tr-TR" dirty="0">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Buradan da DATEM katkı maddesinin ekmek hacmini arttırdığı sonucuna varılmıştır.</a:t>
            </a:r>
            <a:endParaRPr lang="tr-TR" dirty="0"/>
          </a:p>
        </p:txBody>
      </p:sp>
    </p:spTree>
    <p:extLst>
      <p:ext uri="{BB962C8B-B14F-4D97-AF65-F5344CB8AC3E}">
        <p14:creationId xmlns:p14="http://schemas.microsoft.com/office/powerpoint/2010/main" val="102710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A44292-14BA-81CE-3860-314F70D8655F}"/>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Dinlediğiniz İçin Teşekkürler</a:t>
            </a: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91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BACAED-89F9-556A-2754-816D93DC89BE}"/>
              </a:ext>
            </a:extLst>
          </p:cNvPr>
          <p:cNvSpPr>
            <a:spLocks noGrp="1"/>
          </p:cNvSpPr>
          <p:nvPr>
            <p:ph type="title"/>
          </p:nvPr>
        </p:nvSpPr>
        <p:spPr>
          <a:xfrm>
            <a:off x="1043631" y="809898"/>
            <a:ext cx="10173010" cy="1554480"/>
          </a:xfrm>
        </p:spPr>
        <p:txBody>
          <a:bodyPr anchor="ctr">
            <a:normAutofit/>
          </a:bodyPr>
          <a:lstStyle/>
          <a:p>
            <a:r>
              <a:rPr lang="tr-TR" sz="4800">
                <a:cs typeface="Calibri Light"/>
              </a:rPr>
              <a:t>Projenin Özeti</a:t>
            </a:r>
            <a:endParaRPr lang="tr-TR"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7" name="İçerik Yer Tutucusu 2">
            <a:extLst>
              <a:ext uri="{FF2B5EF4-FFF2-40B4-BE49-F238E27FC236}">
                <a16:creationId xmlns:a16="http://schemas.microsoft.com/office/drawing/2014/main" id="{0497A559-7004-4A26-677B-6ED9D47CB37D}"/>
              </a:ext>
            </a:extLst>
          </p:cNvPr>
          <p:cNvGraphicFramePr>
            <a:graphicFrameLocks noGrp="1"/>
          </p:cNvGraphicFramePr>
          <p:nvPr>
            <p:ph idx="1"/>
            <p:extLst>
              <p:ext uri="{D42A27DB-BD31-4B8C-83A1-F6EECF244321}">
                <p14:modId xmlns:p14="http://schemas.microsoft.com/office/powerpoint/2010/main" val="272417962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36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A33050-00AE-3CED-C931-29F948675FF0}"/>
              </a:ext>
            </a:extLst>
          </p:cNvPr>
          <p:cNvSpPr>
            <a:spLocks noGrp="1"/>
          </p:cNvSpPr>
          <p:nvPr>
            <p:ph type="title"/>
          </p:nvPr>
        </p:nvSpPr>
        <p:spPr>
          <a:xfrm>
            <a:off x="1282963" y="1238080"/>
            <a:ext cx="9849751" cy="1349671"/>
          </a:xfrm>
        </p:spPr>
        <p:txBody>
          <a:bodyPr anchor="b">
            <a:normAutofit/>
          </a:bodyPr>
          <a:lstStyle/>
          <a:p>
            <a:r>
              <a:rPr lang="tr-TR" sz="5400">
                <a:cs typeface="Calibri Light"/>
              </a:rPr>
              <a:t>Giriş</a:t>
            </a:r>
            <a:endParaRPr lang="tr-TR" sz="5400"/>
          </a:p>
        </p:txBody>
      </p:sp>
      <p:sp>
        <p:nvSpPr>
          <p:cNvPr id="3" name="İçerik Yer Tutucusu 2">
            <a:extLst>
              <a:ext uri="{FF2B5EF4-FFF2-40B4-BE49-F238E27FC236}">
                <a16:creationId xmlns:a16="http://schemas.microsoft.com/office/drawing/2014/main" id="{5FC3F156-6B1A-D58B-73B5-3A6897542F3E}"/>
              </a:ext>
            </a:extLst>
          </p:cNvPr>
          <p:cNvSpPr>
            <a:spLocks noGrp="1"/>
          </p:cNvSpPr>
          <p:nvPr>
            <p:ph idx="1"/>
          </p:nvPr>
        </p:nvSpPr>
        <p:spPr>
          <a:xfrm>
            <a:off x="1289304" y="2902913"/>
            <a:ext cx="9849751" cy="3032168"/>
          </a:xfrm>
        </p:spPr>
        <p:txBody>
          <a:bodyPr vert="horz" lIns="91440" tIns="45720" rIns="91440" bIns="45720" rtlCol="0" anchor="ctr">
            <a:normAutofit/>
          </a:bodyPr>
          <a:lstStyle/>
          <a:p>
            <a:r>
              <a:rPr lang="tr-TR" sz="1900">
                <a:ea typeface="+mn-lt"/>
                <a:cs typeface="+mn-lt"/>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[1]. 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 [2]. Ancak öz miktarı yetersiz olan unlara uygun miktarda katkı maddesi ilavesi yapılarak üretilen ekmeklerin raf ömrü uzar, hacmi artar, ekmek içlerinin gözenek yapıları iyileşir, dokuları ve yumuşaklıkları daha iyi olur</a:t>
            </a:r>
            <a:endParaRPr lang="tr-TR" sz="1900"/>
          </a:p>
        </p:txBody>
      </p:sp>
    </p:spTree>
    <p:extLst>
      <p:ext uri="{BB962C8B-B14F-4D97-AF65-F5344CB8AC3E}">
        <p14:creationId xmlns:p14="http://schemas.microsoft.com/office/powerpoint/2010/main" val="233858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079DE0-09BC-AFF6-5914-E017E012AF1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err="1">
                <a:solidFill>
                  <a:schemeClr val="tx1"/>
                </a:solidFill>
                <a:latin typeface="+mj-lt"/>
                <a:ea typeface="+mj-ea"/>
                <a:cs typeface="+mj-cs"/>
              </a:rPr>
              <a:t>Deneysel</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Metot</a:t>
            </a:r>
            <a:endParaRPr lang="en-US" sz="5400" kern="1200">
              <a:solidFill>
                <a:schemeClr val="tx1"/>
              </a:solidFill>
              <a:latin typeface="+mj-lt"/>
              <a:ea typeface="+mj-ea"/>
              <a:cs typeface="+mj-cs"/>
            </a:endParaRPr>
          </a:p>
        </p:txBody>
      </p:sp>
      <p:sp>
        <p:nvSpPr>
          <p:cNvPr id="3" name="İçerik Yer Tutucusu 2">
            <a:extLst>
              <a:ext uri="{FF2B5EF4-FFF2-40B4-BE49-F238E27FC236}">
                <a16:creationId xmlns:a16="http://schemas.microsoft.com/office/drawing/2014/main" id="{403360CC-C7C0-0D16-F66B-68F73E834B23}"/>
              </a:ext>
            </a:extLst>
          </p:cNvPr>
          <p:cNvSpPr>
            <a:spLocks noGrp="1"/>
          </p:cNvSpPr>
          <p:nvPr>
            <p:ph idx="1"/>
          </p:nvPr>
        </p:nvSpPr>
        <p:spPr>
          <a:xfrm>
            <a:off x="1113809" y="953037"/>
            <a:ext cx="4036333" cy="1709849"/>
          </a:xfrm>
        </p:spPr>
        <p:txBody>
          <a:bodyPr vert="horz" lIns="91440" tIns="45720" rIns="91440" bIns="45720" rtlCol="0" anchor="b">
            <a:normAutofit fontScale="92500"/>
          </a:bodyPr>
          <a:lstStyle/>
          <a:p>
            <a:pPr marL="0" indent="0">
              <a:buNone/>
            </a:pPr>
            <a:r>
              <a:rPr lang="en-US" sz="2000" kern="1200" dirty="0" err="1">
                <a:solidFill>
                  <a:schemeClr val="tx1"/>
                </a:solidFill>
                <a:latin typeface="+mn-lt"/>
                <a:ea typeface="+mn-ea"/>
                <a:cs typeface="+mn-cs"/>
              </a:rPr>
              <a:t>Çalışmada</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kullanılan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ekmek</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kesit</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alan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görüntüleri</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doğrudan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ekmek</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yapım</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yöntemiyle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elde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edilmiştir</a:t>
            </a:r>
            <a:r>
              <a:rPr lang="en-US" sz="2000" dirty="0"/>
              <a:t> </a:t>
            </a:r>
            <a:r>
              <a:rPr lang="en-US" sz="2000" dirty="0" err="1"/>
              <a:t>ve</a:t>
            </a:r>
            <a:r>
              <a:rPr lang="en-US" sz="2000" dirty="0"/>
              <a:t> 4 </a:t>
            </a:r>
            <a:r>
              <a:rPr lang="en-US" sz="2000" dirty="0" err="1"/>
              <a:t>dilime</a:t>
            </a:r>
            <a:r>
              <a:rPr lang="en-US" sz="2000" dirty="0"/>
              <a:t> </a:t>
            </a:r>
            <a:r>
              <a:rPr lang="en-US" sz="2000" dirty="0" err="1"/>
              <a:t>kesilip</a:t>
            </a:r>
            <a:r>
              <a:rPr lang="en-US" sz="2000" dirty="0"/>
              <a:t> </a:t>
            </a:r>
            <a:r>
              <a:rPr lang="en-US" sz="2000" dirty="0" err="1"/>
              <a:t>tarayıcılar</a:t>
            </a:r>
            <a:r>
              <a:rPr lang="en-US" sz="2000" dirty="0"/>
              <a:t> </a:t>
            </a:r>
            <a:r>
              <a:rPr lang="en-US" sz="2000" dirty="0" err="1"/>
              <a:t>tarafından</a:t>
            </a:r>
            <a:r>
              <a:rPr lang="en-US" sz="2000" dirty="0"/>
              <a:t> </a:t>
            </a:r>
            <a:r>
              <a:rPr lang="en-US" sz="2000" dirty="0" err="1"/>
              <a:t>taranıp</a:t>
            </a:r>
            <a:r>
              <a:rPr lang="en-US" sz="2000" dirty="0"/>
              <a:t> </a:t>
            </a:r>
            <a:r>
              <a:rPr lang="en-US" sz="2000" dirty="0" err="1"/>
              <a:t>bilgisayar</a:t>
            </a:r>
            <a:r>
              <a:rPr lang="en-US" sz="2000" dirty="0"/>
              <a:t> </a:t>
            </a:r>
            <a:r>
              <a:rPr lang="en-US" sz="2000" dirty="0" err="1"/>
              <a:t>ortamına</a:t>
            </a:r>
            <a:r>
              <a:rPr lang="en-US" sz="2000" dirty="0"/>
              <a:t> </a:t>
            </a:r>
            <a:r>
              <a:rPr lang="en-US" sz="2000" dirty="0" err="1"/>
              <a:t>aktarılmıştır</a:t>
            </a:r>
            <a:r>
              <a:rPr lang="en-US" sz="2000" dirty="0"/>
              <a:t> </a:t>
            </a:r>
            <a:r>
              <a:rPr lang="en-US" sz="2000" dirty="0" err="1"/>
              <a:t>ve</a:t>
            </a:r>
            <a:r>
              <a:rPr lang="en-US" sz="2000" dirty="0"/>
              <a:t> </a:t>
            </a:r>
            <a:r>
              <a:rPr lang="en-US" sz="2000" dirty="0" err="1">
                <a:ea typeface="+mn-lt"/>
                <a:cs typeface="+mn-lt"/>
              </a:rPr>
              <a:t>gri</a:t>
            </a:r>
            <a:r>
              <a:rPr lang="en-US" sz="2000" dirty="0">
                <a:ea typeface="+mn-lt"/>
                <a:cs typeface="+mn-lt"/>
              </a:rPr>
              <a:t> </a:t>
            </a:r>
            <a:r>
              <a:rPr lang="en-US" sz="2000" dirty="0" err="1">
                <a:ea typeface="+mn-lt"/>
                <a:cs typeface="+mn-lt"/>
              </a:rPr>
              <a:t>seviye</a:t>
            </a:r>
            <a:r>
              <a:rPr lang="en-US" sz="2000" dirty="0">
                <a:ea typeface="+mn-lt"/>
                <a:cs typeface="+mn-lt"/>
              </a:rPr>
              <a:t> </a:t>
            </a:r>
            <a:r>
              <a:rPr lang="en-US" sz="2000" dirty="0" err="1">
                <a:ea typeface="+mn-lt"/>
                <a:cs typeface="+mn-lt"/>
              </a:rPr>
              <a:t>görüntüsüne</a:t>
            </a:r>
            <a:r>
              <a:rPr lang="en-US" sz="2000" dirty="0">
                <a:ea typeface="+mn-lt"/>
                <a:cs typeface="+mn-lt"/>
              </a:rPr>
              <a:t> </a:t>
            </a:r>
            <a:r>
              <a:rPr lang="en-US" sz="2000" dirty="0" err="1">
                <a:ea typeface="+mn-lt"/>
                <a:cs typeface="+mn-lt"/>
              </a:rPr>
              <a:t>dönüştürülmüştür</a:t>
            </a:r>
            <a:r>
              <a:rPr lang="en-US" sz="2000" dirty="0">
                <a:ea typeface="+mn-lt"/>
                <a:cs typeface="+mn-lt"/>
              </a:rPr>
              <a:t>.</a:t>
            </a:r>
            <a:endParaRPr lang="en-US" sz="2000" kern="1200" dirty="0" err="1">
              <a:solidFill>
                <a:schemeClr val="tx1"/>
              </a:solidFill>
              <a:latin typeface="+mn-lt"/>
              <a:cs typeface="Calibri"/>
            </a:endParaRPr>
          </a:p>
        </p:txBody>
      </p:sp>
      <p:grpSp>
        <p:nvGrpSpPr>
          <p:cNvPr id="21"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birkaç içeren bir resim&#10;&#10;Açıklama otomatik olarak oluşturuldu">
            <a:extLst>
              <a:ext uri="{FF2B5EF4-FFF2-40B4-BE49-F238E27FC236}">
                <a16:creationId xmlns:a16="http://schemas.microsoft.com/office/drawing/2014/main" id="{81098B56-B97F-97AA-B42E-B33508C98A1E}"/>
              </a:ext>
            </a:extLst>
          </p:cNvPr>
          <p:cNvPicPr>
            <a:picLocks noChangeAspect="1"/>
          </p:cNvPicPr>
          <p:nvPr/>
        </p:nvPicPr>
        <p:blipFill>
          <a:blip r:embed="rId2"/>
          <a:stretch>
            <a:fillRect/>
          </a:stretch>
        </p:blipFill>
        <p:spPr>
          <a:xfrm>
            <a:off x="6483680" y="666728"/>
            <a:ext cx="4413625" cy="5465791"/>
          </a:xfrm>
          <a:prstGeom prst="rect">
            <a:avLst/>
          </a:prstGeom>
        </p:spPr>
      </p:pic>
    </p:spTree>
    <p:extLst>
      <p:ext uri="{BB962C8B-B14F-4D97-AF65-F5344CB8AC3E}">
        <p14:creationId xmlns:p14="http://schemas.microsoft.com/office/powerpoint/2010/main" val="262019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2EC573-6954-75A5-DE21-61E504E3C284}"/>
              </a:ext>
            </a:extLst>
          </p:cNvPr>
          <p:cNvSpPr>
            <a:spLocks noGrp="1"/>
          </p:cNvSpPr>
          <p:nvPr>
            <p:ph type="title"/>
          </p:nvPr>
        </p:nvSpPr>
        <p:spPr>
          <a:xfrm>
            <a:off x="532015" y="3930305"/>
            <a:ext cx="3861960" cy="2437244"/>
          </a:xfrm>
        </p:spPr>
        <p:txBody>
          <a:bodyPr anchor="ctr">
            <a:normAutofit/>
          </a:bodyPr>
          <a:lstStyle/>
          <a:p>
            <a:r>
              <a:rPr lang="tr-TR" sz="3600">
                <a:cs typeface="Calibri Light"/>
              </a:rPr>
              <a:t>Histogram Germe ve Eşitleme</a:t>
            </a:r>
            <a:endParaRPr lang="tr-TR" sz="3600"/>
          </a:p>
        </p:txBody>
      </p:sp>
      <p:sp>
        <p:nvSpPr>
          <p:cNvPr id="49" name="Rectangle 4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16">
            <a:extLst>
              <a:ext uri="{FF2B5EF4-FFF2-40B4-BE49-F238E27FC236}">
                <a16:creationId xmlns:a16="http://schemas.microsoft.com/office/drawing/2014/main" id="{50CDC1EC-1F19-A3EF-1B17-176B45B549E3}"/>
              </a:ext>
            </a:extLst>
          </p:cNvPr>
          <p:cNvPicPr>
            <a:picLocks noChangeAspect="1"/>
          </p:cNvPicPr>
          <p:nvPr/>
        </p:nvPicPr>
        <p:blipFill>
          <a:blip r:embed="rId2"/>
          <a:stretch>
            <a:fillRect/>
          </a:stretch>
        </p:blipFill>
        <p:spPr>
          <a:xfrm>
            <a:off x="8455923" y="438125"/>
            <a:ext cx="2438820" cy="2811320"/>
          </a:xfrm>
          <a:prstGeom prst="rect">
            <a:avLst/>
          </a:prstGeom>
        </p:spPr>
      </p:pic>
      <p:pic>
        <p:nvPicPr>
          <p:cNvPr id="4" name="Resim 4">
            <a:extLst>
              <a:ext uri="{FF2B5EF4-FFF2-40B4-BE49-F238E27FC236}">
                <a16:creationId xmlns:a16="http://schemas.microsoft.com/office/drawing/2014/main" id="{84D3C615-52F2-724E-6E65-8F269120C74A}"/>
              </a:ext>
            </a:extLst>
          </p:cNvPr>
          <p:cNvPicPr>
            <a:picLocks noChangeAspect="1"/>
          </p:cNvPicPr>
          <p:nvPr/>
        </p:nvPicPr>
        <p:blipFill>
          <a:blip r:embed="rId3"/>
          <a:stretch>
            <a:fillRect/>
          </a:stretch>
        </p:blipFill>
        <p:spPr>
          <a:xfrm>
            <a:off x="1065571" y="373730"/>
            <a:ext cx="2776178" cy="2811320"/>
          </a:xfrm>
          <a:prstGeom prst="rect">
            <a:avLst/>
          </a:prstGeom>
        </p:spPr>
      </p:pic>
      <p:pic>
        <p:nvPicPr>
          <p:cNvPr id="7" name="Resim 7">
            <a:extLst>
              <a:ext uri="{FF2B5EF4-FFF2-40B4-BE49-F238E27FC236}">
                <a16:creationId xmlns:a16="http://schemas.microsoft.com/office/drawing/2014/main" id="{50A4E36F-BD78-DD2B-6CE4-53A9DC0FB09A}"/>
              </a:ext>
            </a:extLst>
          </p:cNvPr>
          <p:cNvPicPr>
            <a:picLocks noChangeAspect="1"/>
          </p:cNvPicPr>
          <p:nvPr/>
        </p:nvPicPr>
        <p:blipFill>
          <a:blip r:embed="rId4"/>
          <a:stretch>
            <a:fillRect/>
          </a:stretch>
        </p:blipFill>
        <p:spPr>
          <a:xfrm>
            <a:off x="4711063" y="438124"/>
            <a:ext cx="2829775" cy="2811320"/>
          </a:xfrm>
          <a:prstGeom prst="rect">
            <a:avLst/>
          </a:prstGeom>
        </p:spPr>
      </p:pic>
      <p:sp>
        <p:nvSpPr>
          <p:cNvPr id="53" name="Rectangle 5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A600874-D685-3E0A-B1F2-086C188797C3}"/>
              </a:ext>
            </a:extLst>
          </p:cNvPr>
          <p:cNvSpPr>
            <a:spLocks noGrp="1"/>
          </p:cNvSpPr>
          <p:nvPr>
            <p:ph idx="1"/>
          </p:nvPr>
        </p:nvSpPr>
        <p:spPr>
          <a:xfrm>
            <a:off x="5162719" y="3930305"/>
            <a:ext cx="6586915" cy="2437244"/>
          </a:xfrm>
        </p:spPr>
        <p:txBody>
          <a:bodyPr vert="horz" lIns="91440" tIns="45720" rIns="91440" bIns="45720" rtlCol="0" anchor="ctr">
            <a:normAutofit/>
          </a:bodyPr>
          <a:lstStyle/>
          <a:p>
            <a:r>
              <a:rPr lang="tr-TR" sz="1900">
                <a:ea typeface="+mn-lt"/>
                <a:cs typeface="+mn-lt"/>
              </a:rPr>
              <a:t>Adaptif histogram eşitleme olarak da bilinen histogram germe işlemi düşük kontrastlı resimlere uygulanan bir yöntem olup histogramı geniş bir bölgeye yayma mantığına dayanmaktadır</a:t>
            </a:r>
          </a:p>
          <a:p>
            <a:endParaRPr lang="tr-TR" sz="1900">
              <a:cs typeface="Calibri" panose="020F0502020204030204"/>
            </a:endParaRPr>
          </a:p>
          <a:p>
            <a:r>
              <a:rPr lang="tr-TR" sz="1900">
                <a:ea typeface="+mn-lt"/>
                <a:cs typeface="+mn-lt"/>
              </a:rPr>
              <a:t>Histogram eşitleme renk değerleri düzgün dağılımlı olmayan görüntüler için uygun bir görüntü iyileştirme metodudur. </a:t>
            </a:r>
            <a:endParaRPr lang="tr-TR" sz="1900">
              <a:cs typeface="Calibri" panose="020F0502020204030204"/>
            </a:endParaRPr>
          </a:p>
        </p:txBody>
      </p:sp>
    </p:spTree>
    <p:extLst>
      <p:ext uri="{BB962C8B-B14F-4D97-AF65-F5344CB8AC3E}">
        <p14:creationId xmlns:p14="http://schemas.microsoft.com/office/powerpoint/2010/main" val="232983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8" descr="metin, yiyecek içeren bir resim&#10;&#10;Açıklama otomatik olarak oluşturuldu">
            <a:extLst>
              <a:ext uri="{FF2B5EF4-FFF2-40B4-BE49-F238E27FC236}">
                <a16:creationId xmlns:a16="http://schemas.microsoft.com/office/drawing/2014/main" id="{C211EC43-043D-0FCF-916E-74089B5A37BF}"/>
              </a:ext>
            </a:extLst>
          </p:cNvPr>
          <p:cNvPicPr>
            <a:picLocks noChangeAspect="1"/>
          </p:cNvPicPr>
          <p:nvPr/>
        </p:nvPicPr>
        <p:blipFill rotWithShape="1">
          <a:blip r:embed="rId2"/>
          <a:srcRect l="6678" r="8422" b="3"/>
          <a:stretch/>
        </p:blipFill>
        <p:spPr>
          <a:xfrm>
            <a:off x="995363" y="1844675"/>
            <a:ext cx="3352800" cy="4449763"/>
          </a:xfrm>
          <a:prstGeom prst="rect">
            <a:avLst/>
          </a:prstGeom>
        </p:spPr>
      </p:pic>
      <p:pic>
        <p:nvPicPr>
          <p:cNvPr id="11" name="Resim 11" descr="metin, ağaç, yiyecek içeren bir resim&#10;&#10;Açıklama otomatik olarak oluşturuldu">
            <a:extLst>
              <a:ext uri="{FF2B5EF4-FFF2-40B4-BE49-F238E27FC236}">
                <a16:creationId xmlns:a16="http://schemas.microsoft.com/office/drawing/2014/main" id="{166B4F35-8642-4463-7DCE-80CE0EF1EDE2}"/>
              </a:ext>
            </a:extLst>
          </p:cNvPr>
          <p:cNvPicPr>
            <a:picLocks noGrp="1" noChangeAspect="1"/>
          </p:cNvPicPr>
          <p:nvPr>
            <p:ph idx="1"/>
          </p:nvPr>
        </p:nvPicPr>
        <p:blipFill rotWithShape="1">
          <a:blip r:embed="rId3"/>
          <a:srcRect l="8337" r="8395" b="3"/>
          <a:stretch/>
        </p:blipFill>
        <p:spPr>
          <a:xfrm>
            <a:off x="4418013" y="1844675"/>
            <a:ext cx="3352800" cy="4449763"/>
          </a:xfrm>
          <a:prstGeom prst="rect">
            <a:avLst/>
          </a:prstGeom>
        </p:spPr>
      </p:pic>
      <p:pic>
        <p:nvPicPr>
          <p:cNvPr id="13" name="Resim 13" descr="metin içeren bir resim&#10;&#10;Açıklama otomatik olarak oluşturuldu">
            <a:extLst>
              <a:ext uri="{FF2B5EF4-FFF2-40B4-BE49-F238E27FC236}">
                <a16:creationId xmlns:a16="http://schemas.microsoft.com/office/drawing/2014/main" id="{8D45E525-4C58-6297-A358-AC5F7D217FC9}"/>
              </a:ext>
            </a:extLst>
          </p:cNvPr>
          <p:cNvPicPr>
            <a:picLocks noChangeAspect="1"/>
          </p:cNvPicPr>
          <p:nvPr/>
        </p:nvPicPr>
        <p:blipFill rotWithShape="1">
          <a:blip r:embed="rId4"/>
          <a:srcRect l="2875" r="3288" b="3"/>
          <a:stretch/>
        </p:blipFill>
        <p:spPr>
          <a:xfrm>
            <a:off x="7840663" y="1844675"/>
            <a:ext cx="3352800" cy="4449763"/>
          </a:xfrm>
          <a:prstGeom prst="rect">
            <a:avLst/>
          </a:prstGeom>
        </p:spPr>
      </p:pic>
      <p:sp>
        <p:nvSpPr>
          <p:cNvPr id="2" name="Başlık 1">
            <a:extLst>
              <a:ext uri="{FF2B5EF4-FFF2-40B4-BE49-F238E27FC236}">
                <a16:creationId xmlns:a16="http://schemas.microsoft.com/office/drawing/2014/main" id="{4E55F9E0-8840-D9D7-916A-6870A125844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600" kern="1200" dirty="0" err="1">
                <a:solidFill>
                  <a:schemeClr val="tx1"/>
                </a:solidFill>
                <a:latin typeface="+mj-lt"/>
                <a:ea typeface="+mj-ea"/>
                <a:cs typeface="+mj-cs"/>
              </a:rPr>
              <a:t>Ekmek</a:t>
            </a:r>
            <a:r>
              <a:rPr lang="en-US" sz="3600" kern="1200" dirty="0">
                <a:solidFill>
                  <a:schemeClr val="tx1"/>
                </a:solidFill>
                <a:latin typeface="+mj-lt"/>
                <a:ea typeface="+mj-ea"/>
                <a:cs typeface="+mj-cs"/>
              </a:rPr>
              <a:t> </a:t>
            </a:r>
            <a:r>
              <a:rPr lang="en-US" sz="3600" dirty="0" err="1"/>
              <a:t>kontrast</a:t>
            </a:r>
            <a:r>
              <a:rPr lang="en-US" sz="3600" dirty="0"/>
              <a:t> </a:t>
            </a:r>
            <a:r>
              <a:rPr lang="en-US" sz="3600" kern="1200" dirty="0" err="1">
                <a:solidFill>
                  <a:schemeClr val="tx1"/>
                </a:solidFill>
                <a:latin typeface="+mj-lt"/>
                <a:ea typeface="+mj-ea"/>
                <a:cs typeface="+mj-cs"/>
              </a:rPr>
              <a:t>işlemi</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yapılarak</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boşluk</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ve</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kısımlar</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belirginleştirilir</a:t>
            </a:r>
            <a:endParaRPr lang="en-US" sz="3600" kern="1200" dirty="0" err="1">
              <a:solidFill>
                <a:schemeClr val="tx1"/>
              </a:solidFill>
              <a:latin typeface="+mj-lt"/>
              <a:cs typeface="Calibri Light"/>
            </a:endParaRPr>
          </a:p>
        </p:txBody>
      </p:sp>
    </p:spTree>
    <p:extLst>
      <p:ext uri="{BB962C8B-B14F-4D97-AF65-F5344CB8AC3E}">
        <p14:creationId xmlns:p14="http://schemas.microsoft.com/office/powerpoint/2010/main" val="169028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5EE42C4-284A-D39A-2AEA-7896B150C3E3}"/>
              </a:ext>
            </a:extLst>
          </p:cNvPr>
          <p:cNvSpPr>
            <a:spLocks noGrp="1"/>
          </p:cNvSpPr>
          <p:nvPr>
            <p:ph type="title"/>
          </p:nvPr>
        </p:nvSpPr>
        <p:spPr>
          <a:xfrm>
            <a:off x="572493" y="238539"/>
            <a:ext cx="11018520" cy="1434415"/>
          </a:xfrm>
        </p:spPr>
        <p:txBody>
          <a:bodyPr anchor="b">
            <a:normAutofit/>
          </a:bodyPr>
          <a:lstStyle/>
          <a:p>
            <a:r>
              <a:rPr lang="tr-TR" sz="4600">
                <a:ea typeface="+mj-lt"/>
                <a:cs typeface="+mj-lt"/>
              </a:rPr>
              <a:t>Bağlantılı Bileşen Etiketleme İle Gözenek Etiketleme</a:t>
            </a:r>
            <a:endParaRPr lang="tr-TR" sz="46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0A176E9-3FD4-4F94-FFD9-4CE37673C56B}"/>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tr-TR" sz="2000">
                <a:ea typeface="+mn-lt"/>
                <a:cs typeface="+mn-lt"/>
              </a:rP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a:p>
            <a:r>
              <a:rPr lang="tr-TR" sz="2000">
                <a:ea typeface="+mn-lt"/>
                <a:cs typeface="+mn-lt"/>
              </a:rPr>
              <a:t>{ Piksel Siyaha eşit değilse -Pikselin Tüm komşularına bak (8’li komşuluk için) -Tüm komşular siyah veya beyaz ise bu yeni bir pikseldir bu piksele yeni bir değer ata, diğer piksele geç -Komşu piksellerden herhangi biri siyah ya da beyaz piksel ise bir önceki etiket numarasına bu pikseli kaydet }</a:t>
            </a:r>
            <a:endParaRPr lang="tr-TR" sz="2000">
              <a:cs typeface="Calibri"/>
            </a:endParaRPr>
          </a:p>
        </p:txBody>
      </p:sp>
      <p:pic>
        <p:nvPicPr>
          <p:cNvPr id="4" name="Resim 4">
            <a:extLst>
              <a:ext uri="{FF2B5EF4-FFF2-40B4-BE49-F238E27FC236}">
                <a16:creationId xmlns:a16="http://schemas.microsoft.com/office/drawing/2014/main" id="{0D220E07-402A-352A-57E0-6137606346B0}"/>
              </a:ext>
            </a:extLst>
          </p:cNvPr>
          <p:cNvPicPr>
            <a:picLocks noChangeAspect="1"/>
          </p:cNvPicPr>
          <p:nvPr/>
        </p:nvPicPr>
        <p:blipFill rotWithShape="1">
          <a:blip r:embed="rId2"/>
          <a:srcRect l="7476" r="9836" b="-1"/>
          <a:stretch/>
        </p:blipFill>
        <p:spPr>
          <a:xfrm>
            <a:off x="7675658" y="2093976"/>
            <a:ext cx="3941064" cy="4096512"/>
          </a:xfrm>
          <a:prstGeom prst="rect">
            <a:avLst/>
          </a:prstGeom>
        </p:spPr>
      </p:pic>
    </p:spTree>
    <p:extLst>
      <p:ext uri="{BB962C8B-B14F-4D97-AF65-F5344CB8AC3E}">
        <p14:creationId xmlns:p14="http://schemas.microsoft.com/office/powerpoint/2010/main" val="53058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D1FDA1-2DFE-8725-8C15-265A0F6BE62B}"/>
              </a:ext>
            </a:extLst>
          </p:cNvPr>
          <p:cNvSpPr>
            <a:spLocks noGrp="1"/>
          </p:cNvSpPr>
          <p:nvPr>
            <p:ph type="title"/>
          </p:nvPr>
        </p:nvSpPr>
        <p:spPr>
          <a:xfrm>
            <a:off x="572493" y="238539"/>
            <a:ext cx="11018520" cy="1434415"/>
          </a:xfrm>
        </p:spPr>
        <p:txBody>
          <a:bodyPr anchor="b">
            <a:normAutofit/>
          </a:bodyPr>
          <a:lstStyle/>
          <a:p>
            <a:r>
              <a:rPr lang="tr-TR" sz="4600">
                <a:ea typeface="+mj-lt"/>
                <a:cs typeface="+mj-lt"/>
              </a:rPr>
              <a:t>Gözeneklerin Büyüklüklerine Göre Sınıflandırılması</a:t>
            </a:r>
            <a:endParaRPr lang="tr-TR" sz="46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3B70B61-2541-602F-4B10-DE74DBA4C6F0}"/>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tr-TR" sz="2200" dirty="0">
                <a:ea typeface="+mn-lt"/>
                <a:cs typeface="+mn-lt"/>
              </a:rPr>
              <a:t>Yapılan çalışmada farklı büyüklükteki gözeneklerin sayılarındaki değişimlerin gözlenmesi amacıyla gözenekler 0,002mm2 -1mm2 , 1mm2 -3mm2 , 3mm2 -5mm2 ve 5mm2 - 7mm2 olmak üzere 4 sınıfa ayrılmıştır. Her bir sınıf, bir etiket grubuna dâhil edilmiştir. Gözeneklerin önce sınırları belirlenmiş sonra da bu sınırlara etiket grubuna göre, yanda görüldüğü gibi, bir renk değeri atanarak otomatik olarak renklendirilmesi yapılmıştır</a:t>
            </a:r>
            <a:endParaRPr lang="tr-TR" sz="2200" dirty="0"/>
          </a:p>
        </p:txBody>
      </p:sp>
      <p:pic>
        <p:nvPicPr>
          <p:cNvPr id="4" name="Resim 4">
            <a:extLst>
              <a:ext uri="{FF2B5EF4-FFF2-40B4-BE49-F238E27FC236}">
                <a16:creationId xmlns:a16="http://schemas.microsoft.com/office/drawing/2014/main" id="{4EA0CF1B-9D3C-95B3-B7E1-586D126A66F7}"/>
              </a:ext>
            </a:extLst>
          </p:cNvPr>
          <p:cNvPicPr>
            <a:picLocks noChangeAspect="1"/>
          </p:cNvPicPr>
          <p:nvPr/>
        </p:nvPicPr>
        <p:blipFill rotWithShape="1">
          <a:blip r:embed="rId2"/>
          <a:srcRect t="6029" r="-4" b="2236"/>
          <a:stretch/>
        </p:blipFill>
        <p:spPr>
          <a:xfrm>
            <a:off x="7675658" y="2093976"/>
            <a:ext cx="3941064" cy="4096512"/>
          </a:xfrm>
          <a:prstGeom prst="rect">
            <a:avLst/>
          </a:prstGeom>
        </p:spPr>
      </p:pic>
    </p:spTree>
    <p:extLst>
      <p:ext uri="{BB962C8B-B14F-4D97-AF65-F5344CB8AC3E}">
        <p14:creationId xmlns:p14="http://schemas.microsoft.com/office/powerpoint/2010/main" val="140289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0496-8BA4-B546-0931-022D759C3648}"/>
              </a:ext>
            </a:extLst>
          </p:cNvPr>
          <p:cNvSpPr>
            <a:spLocks noGrp="1"/>
          </p:cNvSpPr>
          <p:nvPr>
            <p:ph type="title"/>
          </p:nvPr>
        </p:nvSpPr>
        <p:spPr/>
        <p:txBody>
          <a:bodyPr/>
          <a:lstStyle/>
          <a:p>
            <a:r>
              <a:rPr lang="tr-TR" dirty="0">
                <a:ea typeface="+mj-lt"/>
                <a:cs typeface="+mj-lt"/>
              </a:rPr>
              <a:t>ZSI Başarım İndeksinin Belirlenmesi </a:t>
            </a:r>
            <a:endParaRPr lang="tr-TR" dirty="0"/>
          </a:p>
        </p:txBody>
      </p:sp>
      <p:sp>
        <p:nvSpPr>
          <p:cNvPr id="3" name="İçerik Yer Tutucusu 2">
            <a:extLst>
              <a:ext uri="{FF2B5EF4-FFF2-40B4-BE49-F238E27FC236}">
                <a16:creationId xmlns:a16="http://schemas.microsoft.com/office/drawing/2014/main" id="{3A913F27-F79E-12C2-5A35-D9F4A0124735}"/>
              </a:ext>
            </a:extLst>
          </p:cNvPr>
          <p:cNvSpPr>
            <a:spLocks noGrp="1"/>
          </p:cNvSpPr>
          <p:nvPr>
            <p:ph idx="1"/>
          </p:nvPr>
        </p:nvSpPr>
        <p:spPr/>
        <p:txBody>
          <a:bodyPr vert="horz" lIns="91440" tIns="45720" rIns="91440" bIns="45720" rtlCol="0" anchor="t">
            <a:normAutofit/>
          </a:bodyPr>
          <a:lstStyle/>
          <a:p>
            <a:r>
              <a:rPr lang="tr-TR" dirty="0">
                <a:ea typeface="+mn-lt"/>
                <a:cs typeface="+mn-lt"/>
              </a:rPr>
              <a:t>Çalışmada farklı katkı maddeli tüm ekmek görüntüleri kullanılarak otomatik bölütlenen gözeneklerin, </a:t>
            </a:r>
            <a:r>
              <a:rPr lang="tr-TR" dirty="0" err="1">
                <a:ea typeface="+mn-lt"/>
                <a:cs typeface="+mn-lt"/>
              </a:rPr>
              <a:t>ImageJ</a:t>
            </a:r>
            <a:r>
              <a:rPr lang="tr-TR" dirty="0">
                <a:ea typeface="+mn-lt"/>
                <a:cs typeface="+mn-lt"/>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a:t>
            </a:r>
          </a:p>
          <a:p>
            <a:endParaRPr lang="tr-TR" dirty="0">
              <a:cs typeface="Calibri"/>
            </a:endParaRPr>
          </a:p>
          <a:p>
            <a:endParaRPr lang="tr-TR" dirty="0">
              <a:cs typeface="Calibri"/>
            </a:endParaRPr>
          </a:p>
          <a:p>
            <a:r>
              <a:rPr lang="tr-TR" dirty="0">
                <a:ea typeface="+mn-lt"/>
                <a:cs typeface="+mn-lt"/>
              </a:rPr>
              <a:t>Literatürde, ZSI indeksinin 0,7’den büyük olması durumunda çalışmanın yeterli başarıma sahip olduğu ifade edilmektedir</a:t>
            </a:r>
            <a:endParaRPr lang="tr-TR" dirty="0">
              <a:cs typeface="Calibri"/>
            </a:endParaRPr>
          </a:p>
        </p:txBody>
      </p:sp>
      <p:pic>
        <p:nvPicPr>
          <p:cNvPr id="4" name="Resim 4">
            <a:extLst>
              <a:ext uri="{FF2B5EF4-FFF2-40B4-BE49-F238E27FC236}">
                <a16:creationId xmlns:a16="http://schemas.microsoft.com/office/drawing/2014/main" id="{39402394-A160-B6BC-10BC-C6561726215C}"/>
              </a:ext>
            </a:extLst>
          </p:cNvPr>
          <p:cNvPicPr>
            <a:picLocks noChangeAspect="1"/>
          </p:cNvPicPr>
          <p:nvPr/>
        </p:nvPicPr>
        <p:blipFill>
          <a:blip r:embed="rId2"/>
          <a:stretch>
            <a:fillRect/>
          </a:stretch>
        </p:blipFill>
        <p:spPr>
          <a:xfrm>
            <a:off x="1025017" y="4336212"/>
            <a:ext cx="2018760" cy="672860"/>
          </a:xfrm>
          <a:prstGeom prst="rect">
            <a:avLst/>
          </a:prstGeom>
        </p:spPr>
      </p:pic>
    </p:spTree>
    <p:extLst>
      <p:ext uri="{BB962C8B-B14F-4D97-AF65-F5344CB8AC3E}">
        <p14:creationId xmlns:p14="http://schemas.microsoft.com/office/powerpoint/2010/main" val="333772404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Ofis Teması</vt:lpstr>
      <vt:lpstr>Görüntü Işleme Teknikleri Kullanılarak Ekmek Doku Analizi</vt:lpstr>
      <vt:lpstr>Projenin Özeti</vt:lpstr>
      <vt:lpstr>Giriş</vt:lpstr>
      <vt:lpstr>Deneysel Metot</vt:lpstr>
      <vt:lpstr>Histogram Germe ve Eşitleme</vt:lpstr>
      <vt:lpstr>Ekmek kontrast işlemi yapılarak boşluk ve kısımlar belirginleştirilir</vt:lpstr>
      <vt:lpstr>Bağlantılı Bileşen Etiketleme İle Gözenek Etiketleme</vt:lpstr>
      <vt:lpstr>Gözeneklerin Büyüklüklerine Göre Sınıflandırılması</vt:lpstr>
      <vt:lpstr>ZSI Başarım İndeksinin Belirlenmesi </vt:lpstr>
      <vt:lpstr>Bölümleme                       ZSI Başarım İndeksi Renklendirme</vt:lpstr>
      <vt:lpstr>SONUÇLAR VE TARTIŞMALAR</vt:lpstr>
      <vt:lpstr>DATEM'in Etkileri</vt:lpstr>
      <vt:lpstr>SONUÇLAR</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258</cp:revision>
  <dcterms:created xsi:type="dcterms:W3CDTF">2022-11-08T10:32:58Z</dcterms:created>
  <dcterms:modified xsi:type="dcterms:W3CDTF">2022-11-08T12:29:51Z</dcterms:modified>
</cp:coreProperties>
</file>