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61" r:id="rId6"/>
    <p:sldId id="262" r:id="rId7"/>
    <p:sldId id="267" r:id="rId8"/>
    <p:sldId id="263" r:id="rId9"/>
    <p:sldId id="264" r:id="rId10"/>
    <p:sldId id="265" r:id="rId11"/>
    <p:sldId id="266" r:id="rId12"/>
    <p:sldId id="268" r:id="rId13"/>
    <p:sldId id="269"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369FB-7110-4756-9B0B-C1A9F61DD2EC}" v="283" dt="2022-12-13T11:41:08.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12/13/2022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99324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12/13/2022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1253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12/13/2022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576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12/13/2022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45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12/13/2022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1239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12/13/2022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80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12/13/2022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352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12/13/2022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7135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12/13/2022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923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12/13/2022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237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12/13/2022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698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12/13/2022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04765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örüntünün alt kısmından başlayarak hareket eden boya">
            <a:extLst>
              <a:ext uri="{FF2B5EF4-FFF2-40B4-BE49-F238E27FC236}">
                <a16:creationId xmlns:a16="http://schemas.microsoft.com/office/drawing/2014/main" id="{4B01B265-C133-781D-7A04-54617235B07B}"/>
              </a:ext>
            </a:extLst>
          </p:cNvPr>
          <p:cNvPicPr>
            <a:picLocks noChangeAspect="1"/>
          </p:cNvPicPr>
          <p:nvPr/>
        </p:nvPicPr>
        <p:blipFill rotWithShape="1">
          <a:blip r:embed="rId2">
            <a:alphaModFix amt="40000"/>
          </a:blip>
          <a:srcRect t="12705" r="6" b="6"/>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p:cNvSpPr>
            <a:spLocks noGrp="1"/>
          </p:cNvSpPr>
          <p:nvPr>
            <p:ph type="ctrTitle"/>
          </p:nvPr>
        </p:nvSpPr>
        <p:spPr>
          <a:xfrm>
            <a:off x="2562606" y="1122363"/>
            <a:ext cx="7063739" cy="2387600"/>
          </a:xfrm>
        </p:spPr>
        <p:txBody>
          <a:bodyPr>
            <a:normAutofit fontScale="90000"/>
          </a:bodyPr>
          <a:lstStyle/>
          <a:p>
            <a:r>
              <a:rPr lang="tr-TR" dirty="0">
                <a:ea typeface="+mj-lt"/>
                <a:cs typeface="+mj-lt"/>
              </a:rPr>
              <a:t>Retina kan damarlarını çıkarmak için eşikleme temelli morfolojik bir yöntem</a:t>
            </a:r>
            <a:endParaRPr lang="tr-TR" dirty="0"/>
          </a:p>
        </p:txBody>
      </p:sp>
      <p:sp>
        <p:nvSpPr>
          <p:cNvPr id="3" name="Alt Başlık 2"/>
          <p:cNvSpPr>
            <a:spLocks noGrp="1"/>
          </p:cNvSpPr>
          <p:nvPr>
            <p:ph type="subTitle" idx="1"/>
          </p:nvPr>
        </p:nvSpPr>
        <p:spPr>
          <a:xfrm>
            <a:off x="2562606" y="3602038"/>
            <a:ext cx="7063739" cy="1655762"/>
          </a:xfrm>
        </p:spPr>
        <p:txBody>
          <a:bodyPr vert="horz" lIns="91440" tIns="45720" rIns="91440" bIns="45720" rtlCol="0" anchor="t">
            <a:normAutofit/>
          </a:bodyPr>
          <a:lstStyle/>
          <a:p>
            <a:r>
              <a:rPr lang="tr-TR" dirty="0">
                <a:solidFill>
                  <a:srgbClr val="FFFFFF"/>
                </a:solidFill>
                <a:cs typeface="Calibri"/>
              </a:rPr>
              <a:t>02200201033</a:t>
            </a:r>
          </a:p>
          <a:p>
            <a:r>
              <a:rPr lang="tr-TR" dirty="0">
                <a:solidFill>
                  <a:srgbClr val="FFFFFF"/>
                </a:solidFill>
                <a:cs typeface="Calibri"/>
              </a:rPr>
              <a:t>Mehmet Emin Çakır</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a:extLst>
              <a:ext uri="{FF2B5EF4-FFF2-40B4-BE49-F238E27FC236}">
                <a16:creationId xmlns:a16="http://schemas.microsoft.com/office/drawing/2014/main" id="{368F3F78-B11E-A921-F7FE-D768D8AAB825}"/>
              </a:ext>
            </a:extLst>
          </p:cNvPr>
          <p:cNvSpPr>
            <a:spLocks noGrp="1"/>
          </p:cNvSpPr>
          <p:nvPr>
            <p:ph type="title"/>
          </p:nvPr>
        </p:nvSpPr>
        <p:spPr>
          <a:xfrm>
            <a:off x="777240" y="777240"/>
            <a:ext cx="6765026" cy="2493876"/>
          </a:xfrm>
        </p:spPr>
        <p:txBody>
          <a:bodyPr anchor="b">
            <a:normAutofit/>
          </a:bodyPr>
          <a:lstStyle/>
          <a:p>
            <a:r>
              <a:rPr lang="tr-TR" sz="4400">
                <a:ea typeface="+mj-lt"/>
                <a:cs typeface="+mj-lt"/>
              </a:rPr>
              <a:t>Görüntü ön işleme aşaması</a:t>
            </a:r>
            <a:endParaRPr lang="tr-TR" sz="4400"/>
          </a:p>
        </p:txBody>
      </p:sp>
      <p:sp>
        <p:nvSpPr>
          <p:cNvPr id="3" name="İçerik Yer Tutucusu 2">
            <a:extLst>
              <a:ext uri="{FF2B5EF4-FFF2-40B4-BE49-F238E27FC236}">
                <a16:creationId xmlns:a16="http://schemas.microsoft.com/office/drawing/2014/main" id="{75530BDC-2487-0BD4-1E05-1B742864752E}"/>
              </a:ext>
            </a:extLst>
          </p:cNvPr>
          <p:cNvSpPr>
            <a:spLocks noGrp="1"/>
          </p:cNvSpPr>
          <p:nvPr>
            <p:ph idx="1"/>
          </p:nvPr>
        </p:nvSpPr>
        <p:spPr>
          <a:xfrm>
            <a:off x="777240" y="3428999"/>
            <a:ext cx="6765026" cy="2747963"/>
          </a:xfrm>
        </p:spPr>
        <p:txBody>
          <a:bodyPr vert="horz" lIns="91440" tIns="45720" rIns="91440" bIns="45720" rtlCol="0" anchor="t">
            <a:normAutofit/>
          </a:bodyPr>
          <a:lstStyle/>
          <a:p>
            <a:r>
              <a:rPr lang="tr-TR" sz="18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endParaRPr lang="tr-TR" sz="1800"/>
          </a:p>
        </p:txBody>
      </p:sp>
      <p:sp>
        <p:nvSpPr>
          <p:cNvPr id="13" name="Freeform: Shape 12">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16" name="Oval 15">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a:extLst>
              <a:ext uri="{FF2B5EF4-FFF2-40B4-BE49-F238E27FC236}">
                <a16:creationId xmlns:a16="http://schemas.microsoft.com/office/drawing/2014/main" id="{6CC86F8F-9E4C-EE38-20D4-2928293EF79C}"/>
              </a:ext>
            </a:extLst>
          </p:cNvPr>
          <p:cNvPicPr>
            <a:picLocks noChangeAspect="1"/>
          </p:cNvPicPr>
          <p:nvPr/>
        </p:nvPicPr>
        <p:blipFill>
          <a:blip r:embed="rId2"/>
          <a:stretch>
            <a:fillRect/>
          </a:stretch>
        </p:blipFill>
        <p:spPr>
          <a:xfrm>
            <a:off x="9443738" y="1535632"/>
            <a:ext cx="2509755" cy="3628611"/>
          </a:xfrm>
          <a:prstGeom prst="rect">
            <a:avLst/>
          </a:prstGeom>
        </p:spPr>
      </p:pic>
    </p:spTree>
    <p:extLst>
      <p:ext uri="{BB962C8B-B14F-4D97-AF65-F5344CB8AC3E}">
        <p14:creationId xmlns:p14="http://schemas.microsoft.com/office/powerpoint/2010/main" val="410046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Resim 4">
            <a:extLst>
              <a:ext uri="{FF2B5EF4-FFF2-40B4-BE49-F238E27FC236}">
                <a16:creationId xmlns:a16="http://schemas.microsoft.com/office/drawing/2014/main" id="{0A69116A-85AB-711D-6404-BC382D502ABC}"/>
              </a:ext>
            </a:extLst>
          </p:cNvPr>
          <p:cNvPicPr>
            <a:picLocks noChangeAspect="1"/>
          </p:cNvPicPr>
          <p:nvPr/>
        </p:nvPicPr>
        <p:blipFill rotWithShape="1">
          <a:blip r:embed="rId2">
            <a:alphaModFix amt="35000"/>
          </a:blip>
          <a:srcRect r="-1" b="5039"/>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778DEB9B-55E3-C44C-16D4-3BA4675683B2}"/>
              </a:ext>
            </a:extLst>
          </p:cNvPr>
          <p:cNvSpPr>
            <a:spLocks noGrp="1"/>
          </p:cNvSpPr>
          <p:nvPr>
            <p:ph type="title"/>
          </p:nvPr>
        </p:nvSpPr>
        <p:spPr>
          <a:xfrm>
            <a:off x="3327722" y="777240"/>
            <a:ext cx="5782804" cy="2493876"/>
          </a:xfrm>
        </p:spPr>
        <p:txBody>
          <a:bodyPr anchor="b">
            <a:normAutofit/>
          </a:bodyPr>
          <a:lstStyle/>
          <a:p>
            <a:pPr algn="ctr"/>
            <a:r>
              <a:rPr lang="tr-TR" sz="4400">
                <a:solidFill>
                  <a:srgbClr val="FFFFFF"/>
                </a:solidFill>
                <a:ea typeface="+mj-lt"/>
                <a:cs typeface="+mj-lt"/>
              </a:rPr>
              <a:t>DENEYSEL ÇALIŞMA</a:t>
            </a:r>
            <a:endParaRPr lang="tr-TR" sz="4400">
              <a:solidFill>
                <a:srgbClr val="FFFFFF"/>
              </a:solidFill>
            </a:endParaRPr>
          </a:p>
        </p:txBody>
      </p:sp>
      <p:sp>
        <p:nvSpPr>
          <p:cNvPr id="3" name="İçerik Yer Tutucusu 2">
            <a:extLst>
              <a:ext uri="{FF2B5EF4-FFF2-40B4-BE49-F238E27FC236}">
                <a16:creationId xmlns:a16="http://schemas.microsoft.com/office/drawing/2014/main" id="{5CBB04FE-13F4-D6F8-26A8-AF448F2D8DA3}"/>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r>
              <a:rPr lang="tr-TR" sz="1400">
                <a:solidFill>
                  <a:srgbClr val="FFFFFF"/>
                </a:solidFill>
                <a:ea typeface="+mn-lt"/>
                <a:cs typeface="+mn-lt"/>
              </a:rPr>
              <a:t>Önerilen yöntem ile ortamda bulunan fındıkların tespit edilerek kümelenmesine yönelik deneysel çalışma yapılmaktadır. Çalışmada 1.3 Megapiksel CMOS, 640 x 480 çözünürlükteki Logitech C110 USB kamera kullanılarak görüntüler alınmaktadır. Alınan görüntüler, Ubuntu 12.04 işletim sistemine sahip bir bilgisayar üzerinde işlenmektedir. Görüntülerin işlenmesi ve sınıflandırılması aşamalarında OpenCV Kütüphanesi ve Weka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endParaRPr lang="tr-TR" sz="1400">
              <a:solidFill>
                <a:srgbClr val="FFFFFF"/>
              </a:solidFill>
            </a:endParaRPr>
          </a:p>
        </p:txBody>
      </p:sp>
    </p:spTree>
    <p:extLst>
      <p:ext uri="{BB962C8B-B14F-4D97-AF65-F5344CB8AC3E}">
        <p14:creationId xmlns:p14="http://schemas.microsoft.com/office/powerpoint/2010/main" val="26632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F51BB-68EC-682C-F961-9DE872E3B2E7}"/>
              </a:ext>
            </a:extLst>
          </p:cNvPr>
          <p:cNvSpPr>
            <a:spLocks noGrp="1"/>
          </p:cNvSpPr>
          <p:nvPr>
            <p:ph type="title"/>
          </p:nvPr>
        </p:nvSpPr>
        <p:spPr/>
        <p:txBody>
          <a:bodyPr/>
          <a:lstStyle/>
          <a:p>
            <a:r>
              <a:rPr lang="tr-TR" dirty="0">
                <a:ea typeface="+mj-lt"/>
                <a:cs typeface="+mj-lt"/>
              </a:rPr>
              <a:t>SONUÇLAR</a:t>
            </a:r>
            <a:endParaRPr lang="tr-TR" dirty="0"/>
          </a:p>
        </p:txBody>
      </p:sp>
      <p:sp>
        <p:nvSpPr>
          <p:cNvPr id="3" name="İçerik Yer Tutucusu 2">
            <a:extLst>
              <a:ext uri="{FF2B5EF4-FFF2-40B4-BE49-F238E27FC236}">
                <a16:creationId xmlns:a16="http://schemas.microsoft.com/office/drawing/2014/main" id="{88290134-4B5C-9BA9-E9BC-21E61EE74AC8}"/>
              </a:ext>
            </a:extLst>
          </p:cNvPr>
          <p:cNvSpPr>
            <a:spLocks noGrp="1"/>
          </p:cNvSpPr>
          <p:nvPr>
            <p:ph idx="1"/>
          </p:nvPr>
        </p:nvSpPr>
        <p:spPr/>
        <p:txBody>
          <a:bodyPr vert="horz" lIns="91440" tIns="45720" rIns="91440" bIns="45720" rtlCol="0" anchor="t">
            <a:normAutofit/>
          </a:bodyPr>
          <a:lstStyle/>
          <a:p>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a:t>
            </a:r>
            <a:endParaRPr lang="tr-TR"/>
          </a:p>
        </p:txBody>
      </p:sp>
    </p:spTree>
    <p:extLst>
      <p:ext uri="{BB962C8B-B14F-4D97-AF65-F5344CB8AC3E}">
        <p14:creationId xmlns:p14="http://schemas.microsoft.com/office/powerpoint/2010/main" val="267409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8A2CC9-5A03-8A0A-066F-AB7CFA1DA10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E78E00B-6020-43C0-37E2-A564E9B86DC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63067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EEFF9B-562F-8A02-CA34-19204FD0457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98086CC-D2E1-5BBB-8F52-27653D2AF086}"/>
              </a:ext>
            </a:extLst>
          </p:cNvPr>
          <p:cNvSpPr>
            <a:spLocks noGrp="1"/>
          </p:cNvSpPr>
          <p:nvPr>
            <p:ph idx="1"/>
          </p:nvPr>
        </p:nvSpPr>
        <p:spPr/>
        <p:txBody>
          <a:bodyPr vert="horz" lIns="91440" tIns="45720" rIns="91440" bIns="45720" rtlCol="0" anchor="t">
            <a:normAutofit/>
          </a:bodyPr>
          <a:lstStyle/>
          <a:p>
            <a:r>
              <a:rPr lang="tr-TR" dirty="0">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a:t>
            </a:r>
          </a:p>
          <a:p>
            <a:pPr>
              <a:buClr>
                <a:srgbClr val="445278"/>
              </a:buClr>
            </a:pPr>
            <a:r>
              <a:rPr lang="tr-TR" dirty="0">
                <a:ea typeface="+mn-lt"/>
                <a:cs typeface="+mn-lt"/>
              </a:rPr>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p>
        </p:txBody>
      </p:sp>
    </p:spTree>
    <p:extLst>
      <p:ext uri="{BB962C8B-B14F-4D97-AF65-F5344CB8AC3E}">
        <p14:creationId xmlns:p14="http://schemas.microsoft.com/office/powerpoint/2010/main" val="206749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5134FE-46E4-6995-BEAF-D66BBB58310B}"/>
              </a:ext>
            </a:extLst>
          </p:cNvPr>
          <p:cNvSpPr>
            <a:spLocks noGrp="1"/>
          </p:cNvSpPr>
          <p:nvPr>
            <p:ph type="title"/>
          </p:nvPr>
        </p:nvSpPr>
        <p:spPr/>
        <p:txBody>
          <a:bodyPr/>
          <a:lstStyle/>
          <a:p>
            <a:r>
              <a:rPr lang="tr-TR" dirty="0">
                <a:ea typeface="+mj-lt"/>
                <a:cs typeface="+mj-lt"/>
              </a:rPr>
              <a:t>Materyal ve metot</a:t>
            </a:r>
          </a:p>
        </p:txBody>
      </p:sp>
      <p:sp>
        <p:nvSpPr>
          <p:cNvPr id="3" name="İçerik Yer Tutucusu 2">
            <a:extLst>
              <a:ext uri="{FF2B5EF4-FFF2-40B4-BE49-F238E27FC236}">
                <a16:creationId xmlns:a16="http://schemas.microsoft.com/office/drawing/2014/main" id="{A4189013-DA9F-B05A-D621-1BD0ECDF5F78}"/>
              </a:ext>
            </a:extLst>
          </p:cNvPr>
          <p:cNvSpPr>
            <a:spLocks noGrp="1"/>
          </p:cNvSpPr>
          <p:nvPr>
            <p:ph idx="1"/>
          </p:nvPr>
        </p:nvSpPr>
        <p:spPr/>
        <p:txBody>
          <a:bodyPr vert="horz" lIns="91440" tIns="45720" rIns="91440" bIns="45720" rtlCol="0" anchor="t">
            <a:normAutofit/>
          </a:bodyPr>
          <a:lstStyle/>
          <a:p>
            <a:r>
              <a:rPr lang="tr-TR" dirty="0">
                <a:ea typeface="+mn-lt"/>
                <a:cs typeface="+mn-lt"/>
              </a:rPr>
              <a:t>1 Morfolojik işlemler</a:t>
            </a:r>
          </a:p>
          <a:p>
            <a:pPr lvl="1">
              <a:buClr>
                <a:srgbClr val="445278"/>
              </a:buClr>
            </a:pPr>
            <a:r>
              <a:rPr lang="tr-TR" dirty="0">
                <a:ea typeface="+mn-lt"/>
                <a:cs typeface="+mn-lt"/>
              </a:rPr>
              <a:t>Morfolojik işlemler 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a:p>
            <a:pPr lvl="1">
              <a:buClr>
                <a:srgbClr val="445278"/>
              </a:buClr>
            </a:pPr>
            <a:endParaRPr lang="tr-TR" dirty="0">
              <a:ea typeface="+mn-lt"/>
              <a:cs typeface="+mn-lt"/>
            </a:endParaRPr>
          </a:p>
        </p:txBody>
      </p:sp>
      <p:pic>
        <p:nvPicPr>
          <p:cNvPr id="4" name="Resim 4" descr="metin içeren bir resim&#10;&#10;Açıklama otomatik olarak oluşturuldu">
            <a:extLst>
              <a:ext uri="{FF2B5EF4-FFF2-40B4-BE49-F238E27FC236}">
                <a16:creationId xmlns:a16="http://schemas.microsoft.com/office/drawing/2014/main" id="{3A73402F-4ABB-E9BC-CCBE-13F4A466A525}"/>
              </a:ext>
            </a:extLst>
          </p:cNvPr>
          <p:cNvPicPr>
            <a:picLocks noChangeAspect="1"/>
          </p:cNvPicPr>
          <p:nvPr/>
        </p:nvPicPr>
        <p:blipFill>
          <a:blip r:embed="rId2"/>
          <a:stretch>
            <a:fillRect/>
          </a:stretch>
        </p:blipFill>
        <p:spPr>
          <a:xfrm>
            <a:off x="3539066" y="4508370"/>
            <a:ext cx="4201348" cy="1162074"/>
          </a:xfrm>
          <a:prstGeom prst="rect">
            <a:avLst/>
          </a:prstGeom>
        </p:spPr>
      </p:pic>
    </p:spTree>
    <p:extLst>
      <p:ext uri="{BB962C8B-B14F-4D97-AF65-F5344CB8AC3E}">
        <p14:creationId xmlns:p14="http://schemas.microsoft.com/office/powerpoint/2010/main" val="15314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İçerik Yer Tutucusu 2">
            <a:extLst>
              <a:ext uri="{FF2B5EF4-FFF2-40B4-BE49-F238E27FC236}">
                <a16:creationId xmlns:a16="http://schemas.microsoft.com/office/drawing/2014/main" id="{DCDC7C62-A20E-8734-ACA9-72C9548D111B}"/>
              </a:ext>
            </a:extLst>
          </p:cNvPr>
          <p:cNvSpPr>
            <a:spLocks noGrp="1"/>
          </p:cNvSpPr>
          <p:nvPr>
            <p:ph idx="1"/>
          </p:nvPr>
        </p:nvSpPr>
        <p:spPr>
          <a:xfrm>
            <a:off x="466796" y="2695221"/>
            <a:ext cx="4606280" cy="2747963"/>
          </a:xfrm>
        </p:spPr>
        <p:txBody>
          <a:bodyPr vert="horz" lIns="91440" tIns="45720" rIns="91440" bIns="45720" rtlCol="0" anchor="t">
            <a:noAutofit/>
          </a:bodyPr>
          <a:lstStyle/>
          <a:p>
            <a:r>
              <a:rPr lang="tr-TR" sz="1400" dirty="0">
                <a:ea typeface="+mn-lt"/>
                <a:cs typeface="+mn-lt"/>
              </a:rPr>
              <a:t>1.2 Maksimum entropi tabanlı eşikleme</a:t>
            </a:r>
          </a:p>
          <a:p>
            <a:pPr>
              <a:buClr>
                <a:srgbClr val="445278"/>
              </a:buClr>
            </a:pPr>
            <a:r>
              <a:rPr lang="tr-TR" sz="1400" dirty="0" err="1">
                <a:ea typeface="+mn-lt"/>
                <a:cs typeface="+mn-lt"/>
              </a:rPr>
              <a:t>Entopi</a:t>
            </a:r>
            <a:r>
              <a:rPr lang="tr-TR" sz="1400" dirty="0">
                <a:ea typeface="+mn-lt"/>
                <a:cs typeface="+mn-lt"/>
              </a:rPr>
              <a:t> yöntemlerine bağlı eşikleme işlemi araştırmacılar tarafından tercih edilen bir yöntemdir . </a:t>
            </a:r>
            <a:r>
              <a:rPr lang="tr-TR" sz="1400" dirty="0" err="1">
                <a:ea typeface="+mn-lt"/>
                <a:cs typeface="+mn-lt"/>
              </a:rPr>
              <a:t>Otsu’nun</a:t>
            </a:r>
            <a:r>
              <a:rPr lang="tr-TR" sz="1400" dirty="0">
                <a:ea typeface="+mn-lt"/>
                <a:cs typeface="+mn-lt"/>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 Arka ve ön plan görüntüsüne ait entropi değeri Denklem (4) ve Denklem (5)’de verilmiştir. Denklem (6) arka ve ön plan görüntüsüne ait entropi değerlerinin maksimize edilmiş halidir.</a:t>
            </a:r>
            <a:endParaRPr lang="tr-TR" sz="1400">
              <a:cs typeface="Calibri"/>
            </a:endParaRPr>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descr="metin içeren bir resim&#10;&#10;Açıklama otomatik olarak oluşturuldu">
            <a:extLst>
              <a:ext uri="{FF2B5EF4-FFF2-40B4-BE49-F238E27FC236}">
                <a16:creationId xmlns:a16="http://schemas.microsoft.com/office/drawing/2014/main" id="{71519E02-5F4B-9713-B7A7-A9D5F559CD57}"/>
              </a:ext>
            </a:extLst>
          </p:cNvPr>
          <p:cNvPicPr>
            <a:picLocks noChangeAspect="1"/>
          </p:cNvPicPr>
          <p:nvPr/>
        </p:nvPicPr>
        <p:blipFill>
          <a:blip r:embed="rId2"/>
          <a:stretch>
            <a:fillRect/>
          </a:stretch>
        </p:blipFill>
        <p:spPr>
          <a:xfrm>
            <a:off x="7491274" y="3203440"/>
            <a:ext cx="3475314" cy="1937487"/>
          </a:xfrm>
          <a:prstGeom prst="rect">
            <a:avLst/>
          </a:prstGeom>
        </p:spPr>
      </p:pic>
      <p:sp>
        <p:nvSpPr>
          <p:cNvPr id="5" name="Metin kutusu 4">
            <a:extLst>
              <a:ext uri="{FF2B5EF4-FFF2-40B4-BE49-F238E27FC236}">
                <a16:creationId xmlns:a16="http://schemas.microsoft.com/office/drawing/2014/main" id="{E0608A91-6D9E-13A6-8F1F-A958DDD513FA}"/>
              </a:ext>
            </a:extLst>
          </p:cNvPr>
          <p:cNvSpPr txBox="1"/>
          <p:nvPr/>
        </p:nvSpPr>
        <p:spPr>
          <a:xfrm>
            <a:off x="470370" y="498593"/>
            <a:ext cx="6324012" cy="1984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tr-TR" sz="1400" dirty="0">
                <a:ea typeface="+mn-lt"/>
                <a:cs typeface="+mn-lt"/>
              </a:rPr>
              <a:t>1.1 Eşikleme yöntemleri </a:t>
            </a:r>
          </a:p>
          <a:p>
            <a:pPr marL="285750" lvl="1" indent="-285750">
              <a:lnSpc>
                <a:spcPct val="90000"/>
              </a:lnSpc>
              <a:spcBef>
                <a:spcPts val="500"/>
              </a:spcBef>
              <a:buFont typeface="Arial,Sans-Serif"/>
              <a:buChar char="•"/>
            </a:pPr>
            <a:r>
              <a:rPr lang="tr-TR" sz="1400"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2.2.1 Çok seviyeli eşikleme Gri ölçekli görüntüyü birkaç farklı bölgeye ayırabilen bir işlemdir. Bu işleme ait uyulması gereken kural Denklem (3)’de matematiksel olarak ifade edilmiştir. </a:t>
            </a:r>
          </a:p>
          <a:p>
            <a:pPr algn="l"/>
            <a:endParaRPr lang="tr-TR" dirty="0">
              <a:cs typeface="Calibri"/>
            </a:endParaRPr>
          </a:p>
        </p:txBody>
      </p:sp>
      <p:pic>
        <p:nvPicPr>
          <p:cNvPr id="7" name="Resim 4" descr="metin içeren bir resim&#10;&#10;Açıklama otomatik olarak oluşturuldu">
            <a:extLst>
              <a:ext uri="{FF2B5EF4-FFF2-40B4-BE49-F238E27FC236}">
                <a16:creationId xmlns:a16="http://schemas.microsoft.com/office/drawing/2014/main" id="{7E320C4A-5A98-43B9-B828-DC905E3779E9}"/>
              </a:ext>
            </a:extLst>
          </p:cNvPr>
          <p:cNvPicPr>
            <a:picLocks noChangeAspect="1"/>
          </p:cNvPicPr>
          <p:nvPr/>
        </p:nvPicPr>
        <p:blipFill>
          <a:blip r:embed="rId3"/>
          <a:stretch>
            <a:fillRect/>
          </a:stretch>
        </p:blipFill>
        <p:spPr>
          <a:xfrm>
            <a:off x="7302029" y="1714983"/>
            <a:ext cx="3486385" cy="935072"/>
          </a:xfrm>
          <a:prstGeom prst="rect">
            <a:avLst/>
          </a:prstGeom>
        </p:spPr>
      </p:pic>
    </p:spTree>
    <p:extLst>
      <p:ext uri="{BB962C8B-B14F-4D97-AF65-F5344CB8AC3E}">
        <p14:creationId xmlns:p14="http://schemas.microsoft.com/office/powerpoint/2010/main" val="33304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a:extLst>
              <a:ext uri="{FF2B5EF4-FFF2-40B4-BE49-F238E27FC236}">
                <a16:creationId xmlns:a16="http://schemas.microsoft.com/office/drawing/2014/main" id="{0DCBED59-84DD-5D20-374D-A9F9CE2760FC}"/>
              </a:ext>
            </a:extLst>
          </p:cNvPr>
          <p:cNvSpPr>
            <a:spLocks noGrp="1"/>
          </p:cNvSpPr>
          <p:nvPr>
            <p:ph type="title"/>
          </p:nvPr>
        </p:nvSpPr>
        <p:spPr>
          <a:xfrm>
            <a:off x="777240" y="777240"/>
            <a:ext cx="4606280" cy="2493876"/>
          </a:xfrm>
        </p:spPr>
        <p:txBody>
          <a:bodyPr anchor="b">
            <a:normAutofit/>
          </a:bodyPr>
          <a:lstStyle/>
          <a:p>
            <a:r>
              <a:rPr lang="tr-TR" sz="4400"/>
              <a:t>Kullanılan Yöntem</a:t>
            </a:r>
          </a:p>
        </p:txBody>
      </p:sp>
      <p:sp>
        <p:nvSpPr>
          <p:cNvPr id="3" name="İçerik Yer Tutucusu 2">
            <a:extLst>
              <a:ext uri="{FF2B5EF4-FFF2-40B4-BE49-F238E27FC236}">
                <a16:creationId xmlns:a16="http://schemas.microsoft.com/office/drawing/2014/main" id="{A4D96060-EB54-2E41-3456-3FA5A0DD39CB}"/>
              </a:ext>
            </a:extLst>
          </p:cNvPr>
          <p:cNvSpPr>
            <a:spLocks noGrp="1"/>
          </p:cNvSpPr>
          <p:nvPr>
            <p:ph idx="1"/>
          </p:nvPr>
        </p:nvSpPr>
        <p:spPr>
          <a:xfrm>
            <a:off x="777240" y="3428999"/>
            <a:ext cx="4606280" cy="2747963"/>
          </a:xfrm>
        </p:spPr>
        <p:txBody>
          <a:bodyPr vert="horz" lIns="91440" tIns="45720" rIns="91440" bIns="45720" rtlCol="0" anchor="t">
            <a:normAutofit/>
          </a:bodyPr>
          <a:lstStyle/>
          <a:p>
            <a:r>
              <a:rPr lang="tr-TR" sz="1700">
                <a:ea typeface="+mn-lt"/>
                <a:cs typeface="+mn-lt"/>
              </a:rPr>
              <a:t> 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sz="1700"/>
          </a:p>
        </p:txBody>
      </p:sp>
      <p:sp>
        <p:nvSpPr>
          <p:cNvPr id="8"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a:extLst>
              <a:ext uri="{FF2B5EF4-FFF2-40B4-BE49-F238E27FC236}">
                <a16:creationId xmlns:a16="http://schemas.microsoft.com/office/drawing/2014/main" id="{13BE066A-16CC-2155-140A-89024899B973}"/>
              </a:ext>
            </a:extLst>
          </p:cNvPr>
          <p:cNvPicPr>
            <a:picLocks noChangeAspect="1"/>
          </p:cNvPicPr>
          <p:nvPr/>
        </p:nvPicPr>
        <p:blipFill>
          <a:blip r:embed="rId2"/>
          <a:stretch>
            <a:fillRect/>
          </a:stretch>
        </p:blipFill>
        <p:spPr>
          <a:xfrm>
            <a:off x="7626897" y="1108083"/>
            <a:ext cx="3185252" cy="4764128"/>
          </a:xfrm>
          <a:prstGeom prst="rect">
            <a:avLst/>
          </a:prstGeom>
        </p:spPr>
      </p:pic>
    </p:spTree>
    <p:extLst>
      <p:ext uri="{BB962C8B-B14F-4D97-AF65-F5344CB8AC3E}">
        <p14:creationId xmlns:p14="http://schemas.microsoft.com/office/powerpoint/2010/main" val="198658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CFE013-5F3D-AF0E-4BDC-D649045C8160}"/>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82ACEB7A-89C2-D408-7BF5-D8C8B48963EB}"/>
              </a:ext>
            </a:extLst>
          </p:cNvPr>
          <p:cNvSpPr>
            <a:spLocks noGrp="1"/>
          </p:cNvSpPr>
          <p:nvPr>
            <p:ph idx="1"/>
          </p:nvPr>
        </p:nvSpPr>
        <p:spPr/>
        <p:txBody>
          <a:bodyPr vert="horz" lIns="91440" tIns="45720" rIns="91440" bIns="45720" rtlCol="0" anchor="t">
            <a:normAutofit/>
          </a:bodyPr>
          <a:lstStyle/>
          <a:p>
            <a:pPr marL="0" indent="171450">
              <a:buNone/>
            </a:pPr>
            <a:r>
              <a:rPr lang="tr-TR" dirty="0">
                <a:ea typeface="+mn-lt"/>
                <a:cs typeface="+mn-lt"/>
              </a:rPr>
              <a:t>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endParaRPr lang="tr-TR">
              <a:cs typeface="Calibri"/>
            </a:endParaRPr>
          </a:p>
        </p:txBody>
      </p:sp>
    </p:spTree>
    <p:extLst>
      <p:ext uri="{BB962C8B-B14F-4D97-AF65-F5344CB8AC3E}">
        <p14:creationId xmlns:p14="http://schemas.microsoft.com/office/powerpoint/2010/main" val="229164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8437C8-9201-0E40-8E5B-5EFDE534F7D6}"/>
              </a:ext>
            </a:extLst>
          </p:cNvPr>
          <p:cNvSpPr>
            <a:spLocks noGrp="1"/>
          </p:cNvSpPr>
          <p:nvPr>
            <p:ph type="ctrTitle"/>
          </p:nvPr>
        </p:nvSpPr>
        <p:spPr>
          <a:xfrm>
            <a:off x="1524000" y="1122363"/>
            <a:ext cx="9144000" cy="3111970"/>
          </a:xfrm>
        </p:spPr>
        <p:txBody>
          <a:bodyPr>
            <a:normAutofit/>
          </a:bodyPr>
          <a:lstStyle/>
          <a:p>
            <a:r>
              <a:rPr lang="tr-TR" dirty="0">
                <a:ea typeface="+mj-lt"/>
                <a:cs typeface="+mj-lt"/>
              </a:rPr>
              <a:t>Görüntü işleme teknikleri ve kümeleme yöntemleri kullanılarak fındık meyvesinin tespit ve sınıflandırılması</a:t>
            </a:r>
            <a:endParaRPr lang="tr-TR" dirty="0"/>
          </a:p>
        </p:txBody>
      </p:sp>
    </p:spTree>
    <p:extLst>
      <p:ext uri="{BB962C8B-B14F-4D97-AF65-F5344CB8AC3E}">
        <p14:creationId xmlns:p14="http://schemas.microsoft.com/office/powerpoint/2010/main" val="86640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4C8FC-BAAB-650F-EFBC-7CFC526D38D5}"/>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22AF75EF-8AA4-1317-A333-55CC13685689}"/>
              </a:ext>
            </a:extLst>
          </p:cNvPr>
          <p:cNvSpPr>
            <a:spLocks noGrp="1"/>
          </p:cNvSpPr>
          <p:nvPr>
            <p:ph idx="1"/>
          </p:nvPr>
        </p:nvSpPr>
        <p:spPr/>
        <p:txBody>
          <a:bodyPr vert="horz" lIns="91440" tIns="45720" rIns="91440" bIns="45720" rtlCol="0" anchor="t">
            <a:normAutofit/>
          </a:bodyPr>
          <a:lstStyle/>
          <a:p>
            <a:r>
              <a:rPr lang="tr-TR" dirty="0">
                <a:ea typeface="+mn-lt"/>
                <a:cs typeface="+mn-lt"/>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pPr>
              <a:buClr>
                <a:srgbClr val="445278"/>
              </a:buClr>
            </a:pPr>
            <a:r>
              <a:rPr lang="tr-TR" dirty="0">
                <a:ea typeface="+mn-lt"/>
                <a:cs typeface="+mn-lt"/>
              </a:rPr>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16728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a:extLst>
              <a:ext uri="{FF2B5EF4-FFF2-40B4-BE49-F238E27FC236}">
                <a16:creationId xmlns:a16="http://schemas.microsoft.com/office/drawing/2014/main" id="{537238F6-CE3E-C42B-0CDA-B1BC9C69D3F2}"/>
              </a:ext>
            </a:extLst>
          </p:cNvPr>
          <p:cNvSpPr>
            <a:spLocks noGrp="1"/>
          </p:cNvSpPr>
          <p:nvPr>
            <p:ph type="title"/>
          </p:nvPr>
        </p:nvSpPr>
        <p:spPr>
          <a:xfrm>
            <a:off x="777240" y="777240"/>
            <a:ext cx="4606280" cy="2493876"/>
          </a:xfrm>
        </p:spPr>
        <p:txBody>
          <a:bodyPr anchor="b">
            <a:normAutofit/>
          </a:bodyPr>
          <a:lstStyle/>
          <a:p>
            <a:r>
              <a:rPr lang="tr-TR" sz="4400">
                <a:ea typeface="+mj-lt"/>
                <a:cs typeface="+mj-lt"/>
              </a:rPr>
              <a:t>ÖNERİLEN YÖNTEM</a:t>
            </a:r>
            <a:endParaRPr lang="tr-TR" sz="4400"/>
          </a:p>
        </p:txBody>
      </p:sp>
      <p:sp>
        <p:nvSpPr>
          <p:cNvPr id="3" name="İçerik Yer Tutucusu 2">
            <a:extLst>
              <a:ext uri="{FF2B5EF4-FFF2-40B4-BE49-F238E27FC236}">
                <a16:creationId xmlns:a16="http://schemas.microsoft.com/office/drawing/2014/main" id="{C99B9E71-C38F-513D-2772-406F425B8BED}"/>
              </a:ext>
            </a:extLst>
          </p:cNvPr>
          <p:cNvSpPr>
            <a:spLocks noGrp="1"/>
          </p:cNvSpPr>
          <p:nvPr>
            <p:ph idx="1"/>
          </p:nvPr>
        </p:nvSpPr>
        <p:spPr>
          <a:xfrm>
            <a:off x="777240" y="3428999"/>
            <a:ext cx="4606280" cy="2747963"/>
          </a:xfrm>
        </p:spPr>
        <p:txBody>
          <a:bodyPr vert="horz" lIns="91440" tIns="45720" rIns="91440" bIns="45720" rtlCol="0" anchor="t">
            <a:normAutofit/>
          </a:bodyPr>
          <a:lstStyle/>
          <a:p>
            <a:r>
              <a:rPr lang="tr-TR" sz="1800">
                <a:ea typeface="+mn-lt"/>
                <a:cs typeface="+mn-lt"/>
              </a:rPr>
              <a:t>Ortamda bulunan aynı nesnelerin tespit edilerek, sınıflandırılmasına yönelik yapılan çalışmada üç aşamalı bir yöntem önerilmektedir. Önerilen yönteme ait aşamalar Şekil 1’de sunulmaktadır</a:t>
            </a:r>
            <a:endParaRPr lang="tr-TR" sz="1800"/>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a:extLst>
              <a:ext uri="{FF2B5EF4-FFF2-40B4-BE49-F238E27FC236}">
                <a16:creationId xmlns:a16="http://schemas.microsoft.com/office/drawing/2014/main" id="{EE29A0E1-B3E3-7DDA-0B00-EE9E52ED30A6}"/>
              </a:ext>
            </a:extLst>
          </p:cNvPr>
          <p:cNvPicPr>
            <a:picLocks noChangeAspect="1"/>
          </p:cNvPicPr>
          <p:nvPr/>
        </p:nvPicPr>
        <p:blipFill>
          <a:blip r:embed="rId2"/>
          <a:stretch>
            <a:fillRect/>
          </a:stretch>
        </p:blipFill>
        <p:spPr>
          <a:xfrm>
            <a:off x="8024914" y="1691342"/>
            <a:ext cx="2276330" cy="3475314"/>
          </a:xfrm>
          <a:prstGeom prst="rect">
            <a:avLst/>
          </a:prstGeom>
        </p:spPr>
      </p:pic>
    </p:spTree>
    <p:extLst>
      <p:ext uri="{BB962C8B-B14F-4D97-AF65-F5344CB8AC3E}">
        <p14:creationId xmlns:p14="http://schemas.microsoft.com/office/powerpoint/2010/main" val="1303103112"/>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1D2333"/>
      </a:dk2>
      <a:lt2>
        <a:srgbClr val="E8E4E2"/>
      </a:lt2>
      <a:accent1>
        <a:srgbClr val="22ADE6"/>
      </a:accent1>
      <a:accent2>
        <a:srgbClr val="174ED5"/>
      </a:accent2>
      <a:accent3>
        <a:srgbClr val="4129E7"/>
      </a:accent3>
      <a:accent4>
        <a:srgbClr val="7E17D5"/>
      </a:accent4>
      <a:accent5>
        <a:srgbClr val="DF29E7"/>
      </a:accent5>
      <a:accent6>
        <a:srgbClr val="D5178E"/>
      </a:accent6>
      <a:hlink>
        <a:srgbClr val="BF643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ConfettiVTI</vt:lpstr>
      <vt:lpstr>Retina kan damarlarını çıkarmak için eşikleme temelli morfolojik bir yöntem</vt:lpstr>
      <vt:lpstr>PowerPoint Sunusu</vt:lpstr>
      <vt:lpstr>Materyal ve metot</vt:lpstr>
      <vt:lpstr>PowerPoint Sunusu</vt:lpstr>
      <vt:lpstr>Kullanılan Yöntem</vt:lpstr>
      <vt:lpstr>Sonuç</vt:lpstr>
      <vt:lpstr>Görüntü işleme teknikleri ve kümeleme yöntemleri kullanılarak fındık meyvesinin tespit ve sınıflandırılması</vt:lpstr>
      <vt:lpstr>Giriş</vt:lpstr>
      <vt:lpstr>ÖNERİLEN YÖNTEM</vt:lpstr>
      <vt:lpstr>Görüntü ön işleme aşaması</vt:lpstr>
      <vt:lpstr>DENEYSEL ÇALIŞMA</vt:lpstr>
      <vt:lpstr>SONUÇLAR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131</cp:revision>
  <dcterms:created xsi:type="dcterms:W3CDTF">2022-12-13T10:50:14Z</dcterms:created>
  <dcterms:modified xsi:type="dcterms:W3CDTF">2022-12-13T11:41:47Z</dcterms:modified>
</cp:coreProperties>
</file>