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88982E-E04B-49DF-96A0-EADC1087D3A9}" v="67" dt="2022-12-15T19:12:15.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745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3152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7867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8060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12/15/2022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6356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6075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1784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302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6614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247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7590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12/15/2022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40478293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540000" y="540000"/>
            <a:ext cx="5437187" cy="4792050"/>
          </a:xfrm>
        </p:spPr>
        <p:txBody>
          <a:bodyPr anchor="t">
            <a:normAutofit/>
          </a:bodyPr>
          <a:lstStyle/>
          <a:p>
            <a:r>
              <a:rPr lang="tr-TR" sz="4800">
                <a:ea typeface="+mj-lt"/>
                <a:cs typeface="+mj-lt"/>
              </a:rPr>
              <a:t>Görüntü Işleme Teknikleri ve Kümeleme Yöntemleri Kullanılarak Fındık Meyvesinin Tespit ve Sınıflandırılması</a:t>
            </a:r>
          </a:p>
        </p:txBody>
      </p:sp>
      <p:sp>
        <p:nvSpPr>
          <p:cNvPr id="3" name="Alt Başlık 2"/>
          <p:cNvSpPr>
            <a:spLocks noGrp="1"/>
          </p:cNvSpPr>
          <p:nvPr>
            <p:ph type="subTitle" idx="1"/>
          </p:nvPr>
        </p:nvSpPr>
        <p:spPr>
          <a:xfrm>
            <a:off x="550864" y="5516562"/>
            <a:ext cx="4500562" cy="796311"/>
          </a:xfrm>
        </p:spPr>
        <p:txBody>
          <a:bodyPr vert="horz" lIns="91440" tIns="45720" rIns="91440" bIns="45720" rtlCol="0" anchor="b">
            <a:normAutofit/>
          </a:bodyPr>
          <a:lstStyle/>
          <a:p>
            <a:pPr>
              <a:lnSpc>
                <a:spcPct val="115000"/>
              </a:lnSpc>
            </a:pPr>
            <a:r>
              <a:rPr lang="tr-TR" dirty="0">
                <a:cs typeface="Calibri"/>
              </a:rPr>
              <a:t>Mehmet Emin Çakır</a:t>
            </a:r>
            <a:endParaRPr lang="tr-TR">
              <a:cs typeface="Calibri"/>
            </a:endParaRPr>
          </a:p>
          <a:p>
            <a:pPr>
              <a:lnSpc>
                <a:spcPct val="115000"/>
              </a:lnSpc>
            </a:pPr>
            <a:r>
              <a:rPr lang="tr-TR" dirty="0">
                <a:cs typeface="Calibri"/>
              </a:rPr>
              <a:t>02200201033</a:t>
            </a:r>
            <a:endParaRPr lang="tr-TR">
              <a:cs typeface="Calibri"/>
            </a:endParaRPr>
          </a:p>
        </p:txBody>
      </p:sp>
      <p:grpSp>
        <p:nvGrpSpPr>
          <p:cNvPr id="10" name="Group 9">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1" name="Oval 10">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F86029-A35B-D7CF-FF84-664647110800}"/>
              </a:ext>
            </a:extLst>
          </p:cNvPr>
          <p:cNvSpPr>
            <a:spLocks noGrp="1"/>
          </p:cNvSpPr>
          <p:nvPr>
            <p:ph type="title"/>
          </p:nvPr>
        </p:nvSpPr>
        <p:spPr/>
        <p:txBody>
          <a:bodyPr/>
          <a:lstStyle/>
          <a:p>
            <a:r>
              <a:rPr lang="tr-TR" dirty="0" err="1">
                <a:ea typeface="+mj-lt"/>
                <a:cs typeface="+mj-lt"/>
              </a:rPr>
              <a:t>Giris</a:t>
            </a:r>
          </a:p>
          <a:p>
            <a:endParaRPr lang="tr-TR" dirty="0"/>
          </a:p>
        </p:txBody>
      </p:sp>
      <p:sp>
        <p:nvSpPr>
          <p:cNvPr id="3" name="İçerik Yer Tutucusu 2">
            <a:extLst>
              <a:ext uri="{FF2B5EF4-FFF2-40B4-BE49-F238E27FC236}">
                <a16:creationId xmlns:a16="http://schemas.microsoft.com/office/drawing/2014/main" id="{5BCA8A6D-F655-B349-A3D9-798C39CAA2CC}"/>
              </a:ext>
            </a:extLst>
          </p:cNvPr>
          <p:cNvSpPr>
            <a:spLocks noGrp="1"/>
          </p:cNvSpPr>
          <p:nvPr>
            <p:ph idx="1"/>
          </p:nvPr>
        </p:nvSpPr>
        <p:spPr/>
        <p:txBody>
          <a:bodyPr vert="horz" lIns="91440" tIns="45720" rIns="91440" bIns="45720" rtlCol="0" anchor="t">
            <a:normAutofit/>
          </a:bodyPr>
          <a:lstStyle/>
          <a:p>
            <a:pPr marL="285750" indent="-285750">
              <a:lnSpc>
                <a:spcPct val="90000"/>
              </a:lnSpc>
              <a:buFont typeface="Arial,Sans-Serif" panose="020B0604020202020204" pitchFamily="34" charset="0"/>
            </a:pPr>
            <a:r>
              <a:rPr lang="tr-TR" dirty="0">
                <a:ea typeface="+mn-lt"/>
                <a:cs typeface="+mn-lt"/>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endParaRPr lang="en-US" dirty="0">
              <a:ea typeface="+mn-lt"/>
              <a:cs typeface="+mn-lt"/>
            </a:endParaRPr>
          </a:p>
          <a:p>
            <a:pPr marL="285750" indent="-285750">
              <a:lnSpc>
                <a:spcPct val="90000"/>
              </a:lnSpc>
              <a:buFont typeface="Arial,Sans-Serif" panose="020B0604020202020204" pitchFamily="34" charset="0"/>
            </a:pPr>
            <a:r>
              <a:rPr lang="tr-TR" dirty="0">
                <a:ea typeface="+mn-lt"/>
                <a:cs typeface="+mn-lt"/>
              </a:rPr>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endParaRPr lang="en-US" dirty="0">
              <a:ea typeface="+mn-lt"/>
              <a:cs typeface="+mn-lt"/>
            </a:endParaRPr>
          </a:p>
          <a:p>
            <a:pPr marL="269875" indent="-269875"/>
            <a:endParaRPr lang="tr-TR" dirty="0"/>
          </a:p>
        </p:txBody>
      </p:sp>
    </p:spTree>
    <p:extLst>
      <p:ext uri="{BB962C8B-B14F-4D97-AF65-F5344CB8AC3E}">
        <p14:creationId xmlns:p14="http://schemas.microsoft.com/office/powerpoint/2010/main" val="351858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BBEB7612-2F6B-91AB-A153-EDA315538A8C}"/>
              </a:ext>
            </a:extLst>
          </p:cNvPr>
          <p:cNvSpPr>
            <a:spLocks noGrp="1"/>
          </p:cNvSpPr>
          <p:nvPr>
            <p:ph type="title"/>
          </p:nvPr>
        </p:nvSpPr>
        <p:spPr>
          <a:xfrm>
            <a:off x="540000" y="540000"/>
            <a:ext cx="4500561" cy="2181946"/>
          </a:xfrm>
        </p:spPr>
        <p:txBody>
          <a:bodyPr anchor="t">
            <a:normAutofit/>
          </a:bodyPr>
          <a:lstStyle/>
          <a:p>
            <a:r>
              <a:rPr lang="tr-TR" dirty="0">
                <a:ea typeface="+mj-lt"/>
                <a:cs typeface="+mj-lt"/>
              </a:rPr>
              <a:t>ÖNERİLEN YÖNTEM</a:t>
            </a:r>
            <a:endParaRPr lang="tr-TR" dirty="0"/>
          </a:p>
        </p:txBody>
      </p:sp>
      <p:sp>
        <p:nvSpPr>
          <p:cNvPr id="3" name="İçerik Yer Tutucusu 2">
            <a:extLst>
              <a:ext uri="{FF2B5EF4-FFF2-40B4-BE49-F238E27FC236}">
                <a16:creationId xmlns:a16="http://schemas.microsoft.com/office/drawing/2014/main" id="{A5925258-CB19-61D4-2FC3-499C4664AE9B}"/>
              </a:ext>
            </a:extLst>
          </p:cNvPr>
          <p:cNvSpPr>
            <a:spLocks noGrp="1"/>
          </p:cNvSpPr>
          <p:nvPr>
            <p:ph idx="1"/>
          </p:nvPr>
        </p:nvSpPr>
        <p:spPr>
          <a:xfrm>
            <a:off x="550863" y="2947121"/>
            <a:ext cx="4500562" cy="3361604"/>
          </a:xfrm>
        </p:spPr>
        <p:txBody>
          <a:bodyPr vert="horz" lIns="91440" tIns="45720" rIns="91440" bIns="45720" rtlCol="0" anchor="t">
            <a:normAutofit/>
          </a:bodyPr>
          <a:lstStyle/>
          <a:p>
            <a:pPr marL="285750" indent="-285750">
              <a:buFont typeface="Arial,Sans-Serif" panose="020B0604020202020204" pitchFamily="34" charset="0"/>
            </a:pPr>
            <a:r>
              <a:rPr lang="tr-TR" dirty="0">
                <a:ea typeface="+mn-lt"/>
                <a:cs typeface="+mn-lt"/>
              </a:rPr>
              <a:t>Ortamda bulunan aynı nesnelerin tespit edilerek, sınıflandırılmasına yönelik yapılan çalışmada üç aşamalı bir yöntem önerilmektedir. Önerilen yönteme ait aşamalar Şekil 1’de sunulmaktadır</a:t>
            </a:r>
            <a:endParaRPr lang="tr-TR">
              <a:ea typeface="+mn-lt"/>
              <a:cs typeface="+mn-lt"/>
            </a:endParaRPr>
          </a:p>
          <a:p>
            <a:pPr marL="269875" indent="-269875"/>
            <a:endParaRPr lang="tr-TR" dirty="0"/>
          </a:p>
        </p:txBody>
      </p:sp>
      <p:pic>
        <p:nvPicPr>
          <p:cNvPr id="4" name="Resim 4">
            <a:extLst>
              <a:ext uri="{FF2B5EF4-FFF2-40B4-BE49-F238E27FC236}">
                <a16:creationId xmlns:a16="http://schemas.microsoft.com/office/drawing/2014/main" id="{C265E181-608C-A1B0-984E-E3E25492E62C}"/>
              </a:ext>
            </a:extLst>
          </p:cNvPr>
          <p:cNvPicPr>
            <a:picLocks noChangeAspect="1"/>
          </p:cNvPicPr>
          <p:nvPr/>
        </p:nvPicPr>
        <p:blipFill>
          <a:blip r:embed="rId2"/>
          <a:stretch>
            <a:fillRect/>
          </a:stretch>
        </p:blipFill>
        <p:spPr>
          <a:xfrm>
            <a:off x="7146622" y="1629000"/>
            <a:ext cx="2356756" cy="3600000"/>
          </a:xfrm>
          <a:prstGeom prst="rect">
            <a:avLst/>
          </a:prstGeom>
        </p:spPr>
      </p:pic>
    </p:spTree>
    <p:extLst>
      <p:ext uri="{BB962C8B-B14F-4D97-AF65-F5344CB8AC3E}">
        <p14:creationId xmlns:p14="http://schemas.microsoft.com/office/powerpoint/2010/main" val="254429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94A940E4-DA82-0B12-40F5-311666AAD479}"/>
              </a:ext>
            </a:extLst>
          </p:cNvPr>
          <p:cNvSpPr>
            <a:spLocks noGrp="1"/>
          </p:cNvSpPr>
          <p:nvPr>
            <p:ph type="title"/>
          </p:nvPr>
        </p:nvSpPr>
        <p:spPr>
          <a:xfrm>
            <a:off x="7086315" y="545126"/>
            <a:ext cx="4554821" cy="2186096"/>
          </a:xfrm>
        </p:spPr>
        <p:txBody>
          <a:bodyPr anchor="b">
            <a:normAutofit/>
          </a:bodyPr>
          <a:lstStyle/>
          <a:p>
            <a:r>
              <a:rPr lang="tr-TR" sz="5100">
                <a:ea typeface="+mj-lt"/>
                <a:cs typeface="+mj-lt"/>
              </a:rPr>
              <a:t>Görüntü On isleme Asaması</a:t>
            </a:r>
            <a:endParaRPr lang="tr-TR" sz="5100"/>
          </a:p>
        </p:txBody>
      </p:sp>
      <p:sp>
        <p:nvSpPr>
          <p:cNvPr id="25" name="Freeform: Shape 24">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a:extLst>
              <a:ext uri="{FF2B5EF4-FFF2-40B4-BE49-F238E27FC236}">
                <a16:creationId xmlns:a16="http://schemas.microsoft.com/office/drawing/2014/main" id="{34380BF7-0CA8-6869-CA43-15AE2EC03E6D}"/>
              </a:ext>
            </a:extLst>
          </p:cNvPr>
          <p:cNvPicPr>
            <a:picLocks noChangeAspect="1"/>
          </p:cNvPicPr>
          <p:nvPr/>
        </p:nvPicPr>
        <p:blipFill>
          <a:blip r:embed="rId2"/>
          <a:stretch>
            <a:fillRect/>
          </a:stretch>
        </p:blipFill>
        <p:spPr>
          <a:xfrm>
            <a:off x="1232358" y="549274"/>
            <a:ext cx="3972035" cy="5759451"/>
          </a:xfrm>
          <a:prstGeom prst="rect">
            <a:avLst/>
          </a:prstGeom>
        </p:spPr>
      </p:pic>
      <p:sp>
        <p:nvSpPr>
          <p:cNvPr id="3" name="İçerik Yer Tutucusu 2">
            <a:extLst>
              <a:ext uri="{FF2B5EF4-FFF2-40B4-BE49-F238E27FC236}">
                <a16:creationId xmlns:a16="http://schemas.microsoft.com/office/drawing/2014/main" id="{1FFC98A2-33C3-F0FA-3B2A-E117428B12AB}"/>
              </a:ext>
            </a:extLst>
          </p:cNvPr>
          <p:cNvSpPr>
            <a:spLocks noGrp="1"/>
          </p:cNvSpPr>
          <p:nvPr>
            <p:ph idx="1"/>
          </p:nvPr>
        </p:nvSpPr>
        <p:spPr>
          <a:xfrm>
            <a:off x="7104063" y="2947121"/>
            <a:ext cx="4537073" cy="3361604"/>
          </a:xfrm>
        </p:spPr>
        <p:txBody>
          <a:bodyPr vert="horz" lIns="91440" tIns="45720" rIns="91440" bIns="45720" rtlCol="0" anchor="t">
            <a:normAutofit/>
          </a:bodyPr>
          <a:lstStyle/>
          <a:p>
            <a:pPr marL="285750" indent="-285750">
              <a:lnSpc>
                <a:spcPct val="115000"/>
              </a:lnSpc>
              <a:buFont typeface="Arial,Sans-Serif" panose="020B0604020202020204" pitchFamily="34" charset="0"/>
            </a:pPr>
            <a:r>
              <a:rPr lang="tr-TR" sz="150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a:p>
            <a:pPr marL="269875" indent="-269875">
              <a:lnSpc>
                <a:spcPct val="115000"/>
              </a:lnSpc>
            </a:pPr>
            <a:endParaRPr lang="tr-TR" sz="1500"/>
          </a:p>
        </p:txBody>
      </p:sp>
    </p:spTree>
    <p:extLst>
      <p:ext uri="{BB962C8B-B14F-4D97-AF65-F5344CB8AC3E}">
        <p14:creationId xmlns:p14="http://schemas.microsoft.com/office/powerpoint/2010/main" val="223876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FB4B54BF-FABC-A841-1B6A-F1BFDA0192E4}"/>
              </a:ext>
            </a:extLst>
          </p:cNvPr>
          <p:cNvSpPr>
            <a:spLocks noGrp="1"/>
          </p:cNvSpPr>
          <p:nvPr>
            <p:ph type="title"/>
          </p:nvPr>
        </p:nvSpPr>
        <p:spPr>
          <a:xfrm>
            <a:off x="7086315" y="545126"/>
            <a:ext cx="4554821" cy="2186096"/>
          </a:xfrm>
        </p:spPr>
        <p:txBody>
          <a:bodyPr anchor="t">
            <a:normAutofit/>
          </a:bodyPr>
          <a:lstStyle/>
          <a:p>
            <a:r>
              <a:rPr lang="tr-TR" dirty="0">
                <a:ea typeface="+mj-lt"/>
                <a:cs typeface="+mj-lt"/>
              </a:rPr>
              <a:t>DENEYSEL ÇALISMA</a:t>
            </a:r>
            <a:endParaRPr lang="tr-TR">
              <a:ea typeface="+mj-lt"/>
              <a:cs typeface="+mj-lt"/>
            </a:endParaRPr>
          </a:p>
          <a:p>
            <a:endParaRPr lang="tr-TR" dirty="0"/>
          </a:p>
        </p:txBody>
      </p:sp>
      <p:pic>
        <p:nvPicPr>
          <p:cNvPr id="4" name="Resim 4">
            <a:extLst>
              <a:ext uri="{FF2B5EF4-FFF2-40B4-BE49-F238E27FC236}">
                <a16:creationId xmlns:a16="http://schemas.microsoft.com/office/drawing/2014/main" id="{B9C611F3-9021-7B6F-9336-0F31DC7F9471}"/>
              </a:ext>
            </a:extLst>
          </p:cNvPr>
          <p:cNvPicPr>
            <a:picLocks noChangeAspect="1"/>
          </p:cNvPicPr>
          <p:nvPr/>
        </p:nvPicPr>
        <p:blipFill>
          <a:blip r:embed="rId2"/>
          <a:stretch>
            <a:fillRect/>
          </a:stretch>
        </p:blipFill>
        <p:spPr>
          <a:xfrm>
            <a:off x="540000" y="1722881"/>
            <a:ext cx="6049714" cy="3402963"/>
          </a:xfrm>
          <a:prstGeom prst="rect">
            <a:avLst/>
          </a:prstGeom>
        </p:spPr>
      </p:pic>
      <p:sp>
        <p:nvSpPr>
          <p:cNvPr id="3" name="İçerik Yer Tutucusu 2">
            <a:extLst>
              <a:ext uri="{FF2B5EF4-FFF2-40B4-BE49-F238E27FC236}">
                <a16:creationId xmlns:a16="http://schemas.microsoft.com/office/drawing/2014/main" id="{457FB473-A104-46BF-E014-957C97D831CC}"/>
              </a:ext>
            </a:extLst>
          </p:cNvPr>
          <p:cNvSpPr>
            <a:spLocks noGrp="1"/>
          </p:cNvSpPr>
          <p:nvPr>
            <p:ph idx="1"/>
          </p:nvPr>
        </p:nvSpPr>
        <p:spPr>
          <a:xfrm>
            <a:off x="7104063" y="2947121"/>
            <a:ext cx="4537073" cy="3361604"/>
          </a:xfrm>
        </p:spPr>
        <p:txBody>
          <a:bodyPr vert="horz" lIns="91440" tIns="45720" rIns="91440" bIns="45720" rtlCol="0" anchor="t">
            <a:normAutofit/>
          </a:bodyPr>
          <a:lstStyle/>
          <a:p>
            <a:pPr marL="285750" indent="-285750">
              <a:lnSpc>
                <a:spcPct val="115000"/>
              </a:lnSpc>
              <a:buFont typeface="Arial,Sans-Serif" panose="020B0604020202020204" pitchFamily="34" charset="0"/>
            </a:pPr>
            <a:r>
              <a:rPr lang="tr-TR" sz="1100">
                <a:ea typeface="+mn-lt"/>
                <a:cs typeface="+mn-lt"/>
              </a:rPr>
              <a:t>Önerilen yöntem ile ortamda bulunan fındıkların tespit edilerek kümelenmesine yönelik deneysel çalışma yapılmaktadır. Çalışmada 1.3 Megapiksel CMOS, 640 x 480 çözünürlükteki </a:t>
            </a:r>
            <a:r>
              <a:rPr lang="tr-TR" sz="1100" err="1">
                <a:ea typeface="+mn-lt"/>
                <a:cs typeface="+mn-lt"/>
              </a:rPr>
              <a:t>Logitech</a:t>
            </a:r>
            <a:r>
              <a:rPr lang="tr-TR" sz="1100">
                <a:ea typeface="+mn-lt"/>
                <a:cs typeface="+mn-lt"/>
              </a:rPr>
              <a:t> C110 USB kamera kullanılarak görüntüler alınmaktadır. Alınan görüntüler, Ubuntu 12.04 işletim sistemine sahip bir bilgisayar üzerinde işlenmektedir. Görüntülerin işlenmesi ve sınıflandırılması aşamalarında </a:t>
            </a:r>
            <a:r>
              <a:rPr lang="tr-TR" sz="1100" err="1">
                <a:ea typeface="+mn-lt"/>
                <a:cs typeface="+mn-lt"/>
              </a:rPr>
              <a:t>OpenCV</a:t>
            </a:r>
            <a:r>
              <a:rPr lang="tr-TR" sz="1100">
                <a:ea typeface="+mn-lt"/>
                <a:cs typeface="+mn-lt"/>
              </a:rPr>
              <a:t> Kütüphanesi ve </a:t>
            </a:r>
            <a:r>
              <a:rPr lang="tr-TR" sz="1100" err="1">
                <a:ea typeface="+mn-lt"/>
                <a:cs typeface="+mn-lt"/>
              </a:rPr>
              <a:t>Weka</a:t>
            </a:r>
            <a:r>
              <a:rPr lang="tr-TR" sz="1100">
                <a:ea typeface="+mn-lt"/>
                <a:cs typeface="+mn-lt"/>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a:p>
            <a:pPr marL="269875" indent="-269875">
              <a:lnSpc>
                <a:spcPct val="115000"/>
              </a:lnSpc>
            </a:pPr>
            <a:endParaRPr lang="tr-TR" sz="1100"/>
          </a:p>
        </p:txBody>
      </p:sp>
    </p:spTree>
    <p:extLst>
      <p:ext uri="{BB962C8B-B14F-4D97-AF65-F5344CB8AC3E}">
        <p14:creationId xmlns:p14="http://schemas.microsoft.com/office/powerpoint/2010/main" val="113199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1F4142-DA95-4957-99DF-6EF776668673}"/>
              </a:ext>
            </a:extLst>
          </p:cNvPr>
          <p:cNvSpPr>
            <a:spLocks noGrp="1"/>
          </p:cNvSpPr>
          <p:nvPr>
            <p:ph type="title"/>
          </p:nvPr>
        </p:nvSpPr>
        <p:spPr/>
        <p:txBody>
          <a:bodyPr/>
          <a:lstStyle/>
          <a:p>
            <a:r>
              <a:rPr lang="tr-TR" dirty="0">
                <a:ea typeface="+mj-lt"/>
                <a:cs typeface="+mj-lt"/>
              </a:rPr>
              <a:t>SONUÇLAR</a:t>
            </a:r>
          </a:p>
          <a:p>
            <a:endParaRPr lang="tr-TR" dirty="0"/>
          </a:p>
        </p:txBody>
      </p:sp>
      <p:sp>
        <p:nvSpPr>
          <p:cNvPr id="3" name="İçerik Yer Tutucusu 2">
            <a:extLst>
              <a:ext uri="{FF2B5EF4-FFF2-40B4-BE49-F238E27FC236}">
                <a16:creationId xmlns:a16="http://schemas.microsoft.com/office/drawing/2014/main" id="{23891E00-BEBC-8B47-F6F5-03E1738981E7}"/>
              </a:ext>
            </a:extLst>
          </p:cNvPr>
          <p:cNvSpPr>
            <a:spLocks noGrp="1"/>
          </p:cNvSpPr>
          <p:nvPr>
            <p:ph idx="1"/>
          </p:nvPr>
        </p:nvSpPr>
        <p:spPr/>
        <p:txBody>
          <a:bodyPr vert="horz" lIns="91440" tIns="45720" rIns="91440" bIns="45720" rtlCol="0" anchor="t">
            <a:normAutofit/>
          </a:bodyPr>
          <a:lstStyle/>
          <a:p>
            <a:pPr marL="269875" indent="-269875"/>
            <a:r>
              <a:rPr lang="tr-TR" dirty="0">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a:t>
            </a:r>
            <a:endParaRPr lang="tr-TR" dirty="0"/>
          </a:p>
        </p:txBody>
      </p:sp>
    </p:spTree>
    <p:extLst>
      <p:ext uri="{BB962C8B-B14F-4D97-AF65-F5344CB8AC3E}">
        <p14:creationId xmlns:p14="http://schemas.microsoft.com/office/powerpoint/2010/main" val="22331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8466B8-E0AD-39A4-38DF-D78598DF42D5}"/>
              </a:ext>
            </a:extLst>
          </p:cNvPr>
          <p:cNvSpPr>
            <a:spLocks noGrp="1"/>
          </p:cNvSpPr>
          <p:nvPr>
            <p:ph type="title"/>
          </p:nvPr>
        </p:nvSpPr>
        <p:spPr/>
        <p:txBody>
          <a:bodyPr/>
          <a:lstStyle/>
          <a:p>
            <a:r>
              <a:rPr lang="tr-TR" dirty="0"/>
              <a:t>Sonuç(Devamı)</a:t>
            </a:r>
          </a:p>
        </p:txBody>
      </p:sp>
      <p:sp>
        <p:nvSpPr>
          <p:cNvPr id="3" name="İçerik Yer Tutucusu 2">
            <a:extLst>
              <a:ext uri="{FF2B5EF4-FFF2-40B4-BE49-F238E27FC236}">
                <a16:creationId xmlns:a16="http://schemas.microsoft.com/office/drawing/2014/main" id="{47EE2ECF-39E7-3966-A413-46F12A5C31CF}"/>
              </a:ext>
            </a:extLst>
          </p:cNvPr>
          <p:cNvSpPr>
            <a:spLocks noGrp="1"/>
          </p:cNvSpPr>
          <p:nvPr>
            <p:ph idx="1"/>
          </p:nvPr>
        </p:nvSpPr>
        <p:spPr/>
        <p:txBody>
          <a:bodyPr vert="horz" lIns="91440" tIns="45720" rIns="91440" bIns="45720" rtlCol="0" anchor="t">
            <a:normAutofit/>
          </a:bodyPr>
          <a:lstStyle/>
          <a:p>
            <a:pPr marL="269875" indent="-269875"/>
            <a:r>
              <a:rPr lang="tr-TR" dirty="0">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a:t>
            </a:r>
            <a:endParaRPr lang="tr-TR" dirty="0"/>
          </a:p>
        </p:txBody>
      </p:sp>
    </p:spTree>
    <p:extLst>
      <p:ext uri="{BB962C8B-B14F-4D97-AF65-F5344CB8AC3E}">
        <p14:creationId xmlns:p14="http://schemas.microsoft.com/office/powerpoint/2010/main" val="2910017826"/>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GlowVTI</vt:lpstr>
      <vt:lpstr>Görüntü Işleme Teknikleri ve Kümeleme Yöntemleri Kullanılarak Fındık Meyvesinin Tespit ve Sınıflandırılması</vt:lpstr>
      <vt:lpstr>Giris </vt:lpstr>
      <vt:lpstr>ÖNERİLEN YÖNTEM</vt:lpstr>
      <vt:lpstr>Görüntü On isleme Asaması</vt:lpstr>
      <vt:lpstr>DENEYSEL ÇALISMA </vt:lpstr>
      <vt:lpstr>SONUÇLAR </vt:lpstr>
      <vt:lpstr>Sonuç(Devamı)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 </dc:title>
  <dc:creator/>
  <cp:lastModifiedBy/>
  <cp:revision>34</cp:revision>
  <dcterms:created xsi:type="dcterms:W3CDTF">2012-08-15T22:53:30Z</dcterms:created>
  <dcterms:modified xsi:type="dcterms:W3CDTF">2022-12-15T19:12:17Z</dcterms:modified>
</cp:coreProperties>
</file>