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5C25D-A238-4BF3-A64D-E3C7982CD93D}" v="42" dt="2022-12-15T19:02:03.002"/>
    <p1510:client id="{68189FF2-FEC0-45F1-BDB7-0D4D7F05ADC6}" v="56" dt="2022-12-15T19:06:53.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12/15/2022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50050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12/15/2022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3796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12/15/2022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28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12/15/2022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2452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12/15/2022</a:t>
            </a:fld>
            <a:endParaRPr lang="en-US" dirty="0"/>
          </a:p>
        </p:txBody>
      </p:sp>
    </p:spTree>
    <p:extLst>
      <p:ext uri="{BB962C8B-B14F-4D97-AF65-F5344CB8AC3E}">
        <p14:creationId xmlns:p14="http://schemas.microsoft.com/office/powerpoint/2010/main" val="259106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12/15/2022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0561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12/15/2022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646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12/15/2022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3072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12/15/2022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9152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12/15/2022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3834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12/15/2022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0766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12/15/2022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48498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7283CB8A-D538-409E-A0AF-2C1F5967C2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41" y="0"/>
            <a:ext cx="7894508" cy="6858000"/>
            <a:chOff x="-11041" y="0"/>
            <a:chExt cx="7894508" cy="6858000"/>
          </a:xfrm>
        </p:grpSpPr>
        <p:sp>
          <p:nvSpPr>
            <p:cNvPr id="11" name="Freeform: Shape 10">
              <a:extLst>
                <a:ext uri="{FF2B5EF4-FFF2-40B4-BE49-F238E27FC236}">
                  <a16:creationId xmlns:a16="http://schemas.microsoft.com/office/drawing/2014/main" id="{54FEE910-B0A4-448D-9843-9F167F5C7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41" y="0"/>
              <a:ext cx="7476051" cy="6858000"/>
            </a:xfrm>
            <a:custGeom>
              <a:avLst/>
              <a:gdLst>
                <a:gd name="connsiteX0" fmla="*/ 0 w 7476051"/>
                <a:gd name="connsiteY0" fmla="*/ 0 h 6858000"/>
                <a:gd name="connsiteX1" fmla="*/ 348024 w 7476051"/>
                <a:gd name="connsiteY1" fmla="*/ 0 h 6858000"/>
                <a:gd name="connsiteX2" fmla="*/ 681975 w 7476051"/>
                <a:gd name="connsiteY2" fmla="*/ 0 h 6858000"/>
                <a:gd name="connsiteX3" fmla="*/ 1555845 w 7476051"/>
                <a:gd name="connsiteY3" fmla="*/ 0 h 6858000"/>
                <a:gd name="connsiteX4" fmla="*/ 1568054 w 7476051"/>
                <a:gd name="connsiteY4" fmla="*/ 0 h 6858000"/>
                <a:gd name="connsiteX5" fmla="*/ 1693495 w 7476051"/>
                <a:gd name="connsiteY5" fmla="*/ 0 h 6858000"/>
                <a:gd name="connsiteX6" fmla="*/ 3186636 w 7476051"/>
                <a:gd name="connsiteY6" fmla="*/ 0 h 6858000"/>
                <a:gd name="connsiteX7" fmla="*/ 5853028 w 7476051"/>
                <a:gd name="connsiteY7" fmla="*/ 0 h 6858000"/>
                <a:gd name="connsiteX8" fmla="*/ 5875152 w 7476051"/>
                <a:gd name="connsiteY8" fmla="*/ 14997 h 6858000"/>
                <a:gd name="connsiteX9" fmla="*/ 7476051 w 7476051"/>
                <a:gd name="connsiteY9" fmla="*/ 3621656 h 6858000"/>
                <a:gd name="connsiteX10" fmla="*/ 5601701 w 7476051"/>
                <a:gd name="connsiteY10" fmla="*/ 6374814 h 6858000"/>
                <a:gd name="connsiteX11" fmla="*/ 5085053 w 7476051"/>
                <a:gd name="connsiteY11" fmla="*/ 6780599 h 6858000"/>
                <a:gd name="connsiteX12" fmla="*/ 4973297 w 7476051"/>
                <a:gd name="connsiteY12" fmla="*/ 6858000 h 6858000"/>
                <a:gd name="connsiteX13" fmla="*/ 3186636 w 7476051"/>
                <a:gd name="connsiteY13" fmla="*/ 6858000 h 6858000"/>
                <a:gd name="connsiteX14" fmla="*/ 1568054 w 7476051"/>
                <a:gd name="connsiteY14" fmla="*/ 6858000 h 6858000"/>
                <a:gd name="connsiteX15" fmla="*/ 1555845 w 7476051"/>
                <a:gd name="connsiteY15" fmla="*/ 6858000 h 6858000"/>
                <a:gd name="connsiteX16" fmla="*/ 1385101 w 7476051"/>
                <a:gd name="connsiteY16" fmla="*/ 6858000 h 6858000"/>
                <a:gd name="connsiteX17" fmla="*/ 681975 w 7476051"/>
                <a:gd name="connsiteY17" fmla="*/ 6858000 h 6858000"/>
                <a:gd name="connsiteX18" fmla="*/ 348024 w 7476051"/>
                <a:gd name="connsiteY18" fmla="*/ 6858000 h 6858000"/>
                <a:gd name="connsiteX19" fmla="*/ 0 w 7476051"/>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76051" h="685800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249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p:cNvSpPr>
            <a:spLocks noGrp="1"/>
          </p:cNvSpPr>
          <p:nvPr>
            <p:ph type="ctrTitle"/>
          </p:nvPr>
        </p:nvSpPr>
        <p:spPr>
          <a:xfrm>
            <a:off x="1180531" y="1346268"/>
            <a:ext cx="5274860" cy="4119660"/>
          </a:xfrm>
        </p:spPr>
        <p:txBody>
          <a:bodyPr anchor="ctr">
            <a:normAutofit/>
          </a:bodyPr>
          <a:lstStyle/>
          <a:p>
            <a:pPr>
              <a:lnSpc>
                <a:spcPct val="110000"/>
              </a:lnSpc>
            </a:pPr>
            <a:r>
              <a:rPr lang="tr-TR" sz="3800">
                <a:ea typeface="+mj-lt"/>
                <a:cs typeface="+mj-lt"/>
              </a:rPr>
              <a:t>Retina Kan Damarlarını Çıkarmak için Eşikleme Temelli Morfolojik Bir Yöntem</a:t>
            </a:r>
            <a:endParaRPr lang="tr-TR" sz="3800"/>
          </a:p>
        </p:txBody>
      </p:sp>
      <p:sp>
        <p:nvSpPr>
          <p:cNvPr id="3" name="Alt Başlık 2"/>
          <p:cNvSpPr>
            <a:spLocks noGrp="1"/>
          </p:cNvSpPr>
          <p:nvPr>
            <p:ph type="subTitle" idx="1"/>
          </p:nvPr>
        </p:nvSpPr>
        <p:spPr>
          <a:xfrm>
            <a:off x="8218307" y="1346269"/>
            <a:ext cx="3496122" cy="4119660"/>
          </a:xfrm>
        </p:spPr>
        <p:txBody>
          <a:bodyPr vert="horz" lIns="91440" tIns="45720" rIns="91440" bIns="45720" rtlCol="0" anchor="ctr">
            <a:normAutofit/>
          </a:bodyPr>
          <a:lstStyle/>
          <a:p>
            <a:r>
              <a:rPr lang="tr-TR" dirty="0">
                <a:ea typeface="Meiryo"/>
                <a:cs typeface="Calibri"/>
              </a:rPr>
              <a:t>Mehmet Emin Çakır</a:t>
            </a:r>
            <a:endParaRPr lang="tr-TR" dirty="0">
              <a:cs typeface="Calibri"/>
            </a:endParaRPr>
          </a:p>
          <a:p>
            <a:r>
              <a:rPr lang="tr-TR" dirty="0">
                <a:cs typeface="Calibri"/>
              </a:rPr>
              <a:t>02200201033</a:t>
            </a:r>
            <a:endParaRPr lang="tr-TR" dirty="0">
              <a:ea typeface="Meiryo"/>
            </a:endParaRPr>
          </a:p>
        </p:txBody>
      </p: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5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906950-C03A-97D2-1AE9-900C5BFADC2B}"/>
              </a:ext>
            </a:extLst>
          </p:cNvPr>
          <p:cNvSpPr>
            <a:spLocks noGrp="1"/>
          </p:cNvSpPr>
          <p:nvPr>
            <p:ph type="title"/>
          </p:nvPr>
        </p:nvSpPr>
        <p:spPr/>
        <p:txBody>
          <a:bodyPr/>
          <a:lstStyle/>
          <a:p>
            <a:r>
              <a:rPr lang="tr-TR" dirty="0">
                <a:ea typeface="Meiryo"/>
              </a:rPr>
              <a:t>Giriş</a:t>
            </a:r>
            <a:endParaRPr lang="tr-TR" dirty="0"/>
          </a:p>
        </p:txBody>
      </p:sp>
      <p:sp>
        <p:nvSpPr>
          <p:cNvPr id="3" name="İçerik Yer Tutucusu 2">
            <a:extLst>
              <a:ext uri="{FF2B5EF4-FFF2-40B4-BE49-F238E27FC236}">
                <a16:creationId xmlns:a16="http://schemas.microsoft.com/office/drawing/2014/main" id="{16313BCD-521F-7FC8-F832-484717D830D1}"/>
              </a:ext>
            </a:extLst>
          </p:cNvPr>
          <p:cNvSpPr>
            <a:spLocks noGrp="1"/>
          </p:cNvSpPr>
          <p:nvPr>
            <p:ph idx="1"/>
          </p:nvPr>
        </p:nvSpPr>
        <p:spPr/>
        <p:txBody>
          <a:bodyPr vert="horz" lIns="109728" tIns="109728" rIns="109728" bIns="91440" rtlCol="0" anchor="t">
            <a:normAutofit/>
          </a:bodyPr>
          <a:lstStyle/>
          <a:p>
            <a:pPr marL="285750" indent="-285750">
              <a:lnSpc>
                <a:spcPct val="90000"/>
              </a:lnSpc>
              <a:spcBef>
                <a:spcPts val="1000"/>
              </a:spcBef>
              <a:buFont typeface="Arial,Sans-Serif"/>
              <a:buChar char="•"/>
            </a:pPr>
            <a:r>
              <a:rPr lang="tr-TR" dirty="0">
                <a:ea typeface="+mn-lt"/>
                <a:cs typeface="+mn-lt"/>
              </a:rPr>
              <a:t>Diyabete bağlı retina bozuklukları kişilerde körlüğe sebep olan ve Diyabetik Retinopati (DR) olarak adlandırılan en önemli hastalıklardan biridir. Bu hastalığın erken teşhis edilmesi, kişilerde görme yetisinin kaybolmaması açısından önemlidir</a:t>
            </a:r>
            <a:endParaRPr lang="en-US" dirty="0">
              <a:ea typeface="+mn-lt"/>
              <a:cs typeface="+mn-lt"/>
            </a:endParaRPr>
          </a:p>
          <a:p>
            <a:pPr marL="285750" indent="-285750">
              <a:lnSpc>
                <a:spcPct val="90000"/>
              </a:lnSpc>
              <a:spcBef>
                <a:spcPts val="1000"/>
              </a:spcBef>
              <a:buFont typeface="Arial,Sans-Serif"/>
              <a:buChar char="•"/>
            </a:pPr>
            <a:r>
              <a:rPr lang="tr-TR" dirty="0">
                <a:ea typeface="+mn-lt"/>
                <a:cs typeface="+mn-lt"/>
              </a:rPr>
              <a:t>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a:t>
            </a:r>
            <a:endParaRPr lang="en-US" dirty="0">
              <a:ea typeface="+mn-lt"/>
              <a:cs typeface="+mn-lt"/>
            </a:endParaRPr>
          </a:p>
          <a:p>
            <a:endParaRPr lang="tr-TR" dirty="0">
              <a:ea typeface="Meiryo"/>
            </a:endParaRPr>
          </a:p>
        </p:txBody>
      </p:sp>
    </p:spTree>
    <p:extLst>
      <p:ext uri="{BB962C8B-B14F-4D97-AF65-F5344CB8AC3E}">
        <p14:creationId xmlns:p14="http://schemas.microsoft.com/office/powerpoint/2010/main" val="418674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1D51AE45-5A1F-5346-E86A-6466371638CD}"/>
              </a:ext>
            </a:extLst>
          </p:cNvPr>
          <p:cNvSpPr>
            <a:spLocks noGrp="1"/>
          </p:cNvSpPr>
          <p:nvPr>
            <p:ph type="title"/>
          </p:nvPr>
        </p:nvSpPr>
        <p:spPr>
          <a:xfrm>
            <a:off x="6162259" y="893763"/>
            <a:ext cx="4691478" cy="1587444"/>
          </a:xfrm>
        </p:spPr>
        <p:txBody>
          <a:bodyPr anchor="b">
            <a:normAutofit/>
          </a:bodyPr>
          <a:lstStyle/>
          <a:p>
            <a:r>
              <a:rPr lang="tr-TR" b="0" dirty="0">
                <a:ea typeface="+mj-lt"/>
                <a:cs typeface="+mj-lt"/>
              </a:rPr>
              <a:t>Materyal ve Metot</a:t>
            </a:r>
          </a:p>
          <a:p>
            <a:endParaRPr lang="tr-TR" dirty="0">
              <a:ea typeface="Meiryo"/>
            </a:endParaRPr>
          </a:p>
        </p:txBody>
      </p:sp>
      <p:sp>
        <p:nvSpPr>
          <p:cNvPr id="11" name="Freeform: Shape 10">
            <a:extLst>
              <a:ext uri="{FF2B5EF4-FFF2-40B4-BE49-F238E27FC236}">
                <a16:creationId xmlns:a16="http://schemas.microsoft.com/office/drawing/2014/main" id="{9F87E4D0-D347-4DA8-81D7-104733308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DC9CEF6-58E1-4D78-BBBE-76F779AD9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47AF1248-67F7-4FEF-8D1D-FE33661A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Resim 4">
            <a:extLst>
              <a:ext uri="{FF2B5EF4-FFF2-40B4-BE49-F238E27FC236}">
                <a16:creationId xmlns:a16="http://schemas.microsoft.com/office/drawing/2014/main" id="{9B1F6BFD-974D-0756-AC4E-098488519C1D}"/>
              </a:ext>
            </a:extLst>
          </p:cNvPr>
          <p:cNvPicPr>
            <a:picLocks noChangeAspect="1"/>
          </p:cNvPicPr>
          <p:nvPr/>
        </p:nvPicPr>
        <p:blipFill>
          <a:blip r:embed="rId2"/>
          <a:stretch>
            <a:fillRect/>
          </a:stretch>
        </p:blipFill>
        <p:spPr>
          <a:xfrm>
            <a:off x="1641840" y="2931959"/>
            <a:ext cx="3217333" cy="884766"/>
          </a:xfrm>
          <a:prstGeom prst="rect">
            <a:avLst/>
          </a:prstGeom>
        </p:spPr>
      </p:pic>
      <p:sp>
        <p:nvSpPr>
          <p:cNvPr id="3" name="İçerik Yer Tutucusu 2">
            <a:extLst>
              <a:ext uri="{FF2B5EF4-FFF2-40B4-BE49-F238E27FC236}">
                <a16:creationId xmlns:a16="http://schemas.microsoft.com/office/drawing/2014/main" id="{601F6921-EA76-7DB0-39AA-E0DF1FDB29A0}"/>
              </a:ext>
            </a:extLst>
          </p:cNvPr>
          <p:cNvSpPr>
            <a:spLocks noGrp="1"/>
          </p:cNvSpPr>
          <p:nvPr>
            <p:ph idx="1"/>
          </p:nvPr>
        </p:nvSpPr>
        <p:spPr>
          <a:xfrm>
            <a:off x="6162260" y="2721030"/>
            <a:ext cx="4691478" cy="3243207"/>
          </a:xfrm>
        </p:spPr>
        <p:txBody>
          <a:bodyPr vert="horz" lIns="109728" tIns="109728" rIns="109728" bIns="91440" rtlCol="0">
            <a:normAutofit/>
          </a:bodyPr>
          <a:lstStyle/>
          <a:p>
            <a:pPr>
              <a:lnSpc>
                <a:spcPct val="130000"/>
              </a:lnSpc>
              <a:spcBef>
                <a:spcPts val="1000"/>
              </a:spcBef>
            </a:pPr>
            <a:r>
              <a:rPr lang="tr-TR" sz="1100">
                <a:ea typeface="+mn-lt"/>
                <a:cs typeface="+mn-lt"/>
              </a:rPr>
              <a:t>1. Morfolojik işlemler</a:t>
            </a:r>
            <a:endParaRPr lang="en-US" sz="1100">
              <a:ea typeface="+mn-lt"/>
              <a:cs typeface="+mn-lt"/>
            </a:endParaRPr>
          </a:p>
          <a:p>
            <a:pPr marL="342900" lvl="2" indent="-285750">
              <a:lnSpc>
                <a:spcPct val="130000"/>
              </a:lnSpc>
              <a:spcBef>
                <a:spcPts val="500"/>
              </a:spcBef>
              <a:buFont typeface="Arial,Sans-Serif"/>
              <a:buChar char="•"/>
            </a:pPr>
            <a:r>
              <a:rPr lang="tr-TR" sz="1100">
                <a:ea typeface="+mn-lt"/>
                <a:cs typeface="+mn-lt"/>
              </a:rPr>
              <a:t>Morfolojik işlemler Morfolojik işlemlerin temel amacı, görüntünün temel özelliklerini korumak ve görüntüyü basitleştirmektir. Bu çalışmada, üst-şapka ve alt-şapka dönüşümleri kan damarlarına belirginlik kazandırmak için kullanılır. Üst şapka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endParaRPr lang="en-US" sz="1100" i="0">
              <a:ea typeface="+mn-lt"/>
              <a:cs typeface="+mn-lt"/>
            </a:endParaRPr>
          </a:p>
          <a:p>
            <a:pPr>
              <a:lnSpc>
                <a:spcPct val="130000"/>
              </a:lnSpc>
            </a:pPr>
            <a:endParaRPr lang="tr-TR" sz="1100">
              <a:ea typeface="Meiryo"/>
            </a:endParaRPr>
          </a:p>
        </p:txBody>
      </p:sp>
    </p:spTree>
    <p:extLst>
      <p:ext uri="{BB962C8B-B14F-4D97-AF65-F5344CB8AC3E}">
        <p14:creationId xmlns:p14="http://schemas.microsoft.com/office/powerpoint/2010/main" val="389787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4662536-C090-E50B-16B6-20022614367D}"/>
              </a:ext>
            </a:extLst>
          </p:cNvPr>
          <p:cNvSpPr>
            <a:spLocks noGrp="1"/>
          </p:cNvSpPr>
          <p:nvPr>
            <p:ph idx="1"/>
          </p:nvPr>
        </p:nvSpPr>
        <p:spPr/>
        <p:txBody>
          <a:bodyPr vert="horz" lIns="109728" tIns="109728" rIns="109728" bIns="91440" rtlCol="0" anchor="t">
            <a:normAutofit/>
          </a:bodyPr>
          <a:lstStyle/>
          <a:p>
            <a:pPr marL="285750" indent="-285750">
              <a:lnSpc>
                <a:spcPct val="90000"/>
              </a:lnSpc>
              <a:spcBef>
                <a:spcPts val="1000"/>
              </a:spcBef>
              <a:buFont typeface="Arial,Sans-Serif"/>
              <a:buChar char="•"/>
            </a:pPr>
            <a:r>
              <a:rPr lang="tr-TR" dirty="0">
                <a:ea typeface="+mn-lt"/>
                <a:cs typeface="+mn-lt"/>
              </a:rPr>
              <a:t>1.1 Eşikleme yöntemleri </a:t>
            </a:r>
            <a:endParaRPr lang="en-US" dirty="0">
              <a:ea typeface="+mn-lt"/>
              <a:cs typeface="+mn-lt"/>
            </a:endParaRPr>
          </a:p>
          <a:p>
            <a:pPr marL="285750" lvl="1" indent="-285750">
              <a:lnSpc>
                <a:spcPct val="90000"/>
              </a:lnSpc>
              <a:spcBef>
                <a:spcPts val="500"/>
              </a:spcBef>
              <a:buFont typeface="Arial,Sans-Serif"/>
              <a:buChar char="•"/>
            </a:pPr>
            <a:r>
              <a:rPr lang="tr-TR" dirty="0">
                <a:ea typeface="+mn-lt"/>
                <a:cs typeface="+mn-lt"/>
              </a:rPr>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 2.2.1 Çok seviyeli eşikleme Gri ölçekli görüntüyü birkaç farklı bölgeye ayırabilen bir işlemdir. Bu işleme ait uyulması gereken kural Denklem (3)’de matematiksel olarak ifade edilmiştir. </a:t>
            </a:r>
            <a:endParaRPr lang="en-US" dirty="0">
              <a:ea typeface="+mn-lt"/>
              <a:cs typeface="+mn-lt"/>
            </a:endParaRPr>
          </a:p>
          <a:p>
            <a:endParaRPr lang="tr-TR" dirty="0">
              <a:ea typeface="Meiryo"/>
            </a:endParaRPr>
          </a:p>
        </p:txBody>
      </p:sp>
      <p:pic>
        <p:nvPicPr>
          <p:cNvPr id="4" name="Resim 4" descr="metin içeren bir resim&#10;&#10;Açıklama otomatik olarak oluşturuldu">
            <a:extLst>
              <a:ext uri="{FF2B5EF4-FFF2-40B4-BE49-F238E27FC236}">
                <a16:creationId xmlns:a16="http://schemas.microsoft.com/office/drawing/2014/main" id="{DE173F10-ACC4-2462-43A2-1FB56609A078}"/>
              </a:ext>
            </a:extLst>
          </p:cNvPr>
          <p:cNvPicPr>
            <a:picLocks noChangeAspect="1"/>
          </p:cNvPicPr>
          <p:nvPr/>
        </p:nvPicPr>
        <p:blipFill>
          <a:blip r:embed="rId2"/>
          <a:stretch>
            <a:fillRect/>
          </a:stretch>
        </p:blipFill>
        <p:spPr>
          <a:xfrm>
            <a:off x="4047066" y="622485"/>
            <a:ext cx="4097866" cy="1088065"/>
          </a:xfrm>
          <a:prstGeom prst="rect">
            <a:avLst/>
          </a:prstGeom>
        </p:spPr>
      </p:pic>
    </p:spTree>
    <p:extLst>
      <p:ext uri="{BB962C8B-B14F-4D97-AF65-F5344CB8AC3E}">
        <p14:creationId xmlns:p14="http://schemas.microsoft.com/office/powerpoint/2010/main" val="263324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38">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İçerik Yer Tutucusu 2">
            <a:extLst>
              <a:ext uri="{FF2B5EF4-FFF2-40B4-BE49-F238E27FC236}">
                <a16:creationId xmlns:a16="http://schemas.microsoft.com/office/drawing/2014/main" id="{6E278A6D-5E9C-7BFB-8E06-613CB43F278A}"/>
              </a:ext>
            </a:extLst>
          </p:cNvPr>
          <p:cNvSpPr>
            <a:spLocks noGrp="1"/>
          </p:cNvSpPr>
          <p:nvPr>
            <p:ph idx="1"/>
          </p:nvPr>
        </p:nvSpPr>
        <p:spPr>
          <a:xfrm>
            <a:off x="1105408" y="1607432"/>
            <a:ext cx="5296964" cy="3651250"/>
          </a:xfrm>
        </p:spPr>
        <p:txBody>
          <a:bodyPr vert="horz" lIns="109728" tIns="109728" rIns="109728" bIns="91440" rtlCol="0">
            <a:normAutofit/>
          </a:bodyPr>
          <a:lstStyle/>
          <a:p>
            <a:pPr>
              <a:lnSpc>
                <a:spcPct val="130000"/>
              </a:lnSpc>
              <a:spcBef>
                <a:spcPts val="1000"/>
              </a:spcBef>
            </a:pPr>
            <a:r>
              <a:rPr lang="tr-TR" sz="1000">
                <a:ea typeface="+mn-lt"/>
                <a:cs typeface="+mn-lt"/>
              </a:rPr>
              <a:t>1.2 Maksimum entropi tabanlı eşikleme</a:t>
            </a:r>
            <a:endParaRPr lang="en-US" sz="1000">
              <a:ea typeface="+mn-lt"/>
              <a:cs typeface="+mn-lt"/>
            </a:endParaRPr>
          </a:p>
          <a:p>
            <a:pPr marL="285750" indent="-285750">
              <a:lnSpc>
                <a:spcPct val="130000"/>
              </a:lnSpc>
              <a:spcBef>
                <a:spcPts val="1000"/>
              </a:spcBef>
              <a:buFont typeface="Arial,Sans-Serif"/>
              <a:buChar char="•"/>
            </a:pPr>
            <a:r>
              <a:rPr lang="tr-TR" sz="1000" err="1">
                <a:ea typeface="+mn-lt"/>
                <a:cs typeface="+mn-lt"/>
              </a:rPr>
              <a:t>Entopi</a:t>
            </a:r>
            <a:r>
              <a:rPr lang="tr-TR" sz="1000">
                <a:ea typeface="+mn-lt"/>
                <a:cs typeface="+mn-lt"/>
              </a:rPr>
              <a:t> yöntemlerine bağlı eşikleme işlemi araştırmacılar tarafından tercih edilen bir yöntemdir . </a:t>
            </a:r>
            <a:r>
              <a:rPr lang="tr-TR" sz="1000" err="1">
                <a:ea typeface="+mn-lt"/>
                <a:cs typeface="+mn-lt"/>
              </a:rPr>
              <a:t>Otsu’nun</a:t>
            </a:r>
            <a:r>
              <a:rPr lang="tr-TR" sz="1000">
                <a:ea typeface="+mn-lt"/>
                <a:cs typeface="+mn-lt"/>
              </a:rPr>
              <a:t>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 Arka ve ön plan görüntüsüne ait entropi değeri Denklem (4) ve Denklem (5)’de verilmiştir. Denklem (6) arka ve ön plan görüntüsüne ait entropi değerlerinin maksimize edilmiş halidir.</a:t>
            </a:r>
          </a:p>
          <a:p>
            <a:pPr>
              <a:lnSpc>
                <a:spcPct val="130000"/>
              </a:lnSpc>
            </a:pPr>
            <a:endParaRPr lang="tr-TR" sz="1000">
              <a:ea typeface="Meiryo"/>
            </a:endParaRPr>
          </a:p>
        </p:txBody>
      </p:sp>
      <p:pic>
        <p:nvPicPr>
          <p:cNvPr id="4" name="Resim 4" descr="metin içeren bir resim&#10;&#10;Açıklama otomatik olarak oluşturuldu">
            <a:extLst>
              <a:ext uri="{FF2B5EF4-FFF2-40B4-BE49-F238E27FC236}">
                <a16:creationId xmlns:a16="http://schemas.microsoft.com/office/drawing/2014/main" id="{212E8603-1923-EF5E-7EFE-EFB8F792ACD1}"/>
              </a:ext>
            </a:extLst>
          </p:cNvPr>
          <p:cNvPicPr>
            <a:picLocks noChangeAspect="1"/>
          </p:cNvPicPr>
          <p:nvPr/>
        </p:nvPicPr>
        <p:blipFill rotWithShape="1">
          <a:blip r:embed="rId2"/>
          <a:srcRect l="5525" r="36925"/>
          <a:stretch/>
        </p:blipFill>
        <p:spPr>
          <a:xfrm>
            <a:off x="8237967" y="1978650"/>
            <a:ext cx="2988679" cy="2900699"/>
          </a:xfrm>
          <a:prstGeom prst="rect">
            <a:avLst/>
          </a:prstGeom>
        </p:spPr>
      </p:pic>
    </p:spTree>
    <p:extLst>
      <p:ext uri="{BB962C8B-B14F-4D97-AF65-F5344CB8AC3E}">
        <p14:creationId xmlns:p14="http://schemas.microsoft.com/office/powerpoint/2010/main" val="392171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69350C27-3D54-BAC9-B1AC-341E7872393D}"/>
              </a:ext>
            </a:extLst>
          </p:cNvPr>
          <p:cNvSpPr>
            <a:spLocks noGrp="1"/>
          </p:cNvSpPr>
          <p:nvPr>
            <p:ph type="title"/>
          </p:nvPr>
        </p:nvSpPr>
        <p:spPr>
          <a:xfrm>
            <a:off x="992518" y="442913"/>
            <a:ext cx="5185645" cy="1639888"/>
          </a:xfrm>
        </p:spPr>
        <p:txBody>
          <a:bodyPr anchor="b">
            <a:normAutofit/>
          </a:bodyPr>
          <a:lstStyle/>
          <a:p>
            <a:r>
              <a:rPr lang="tr-TR" b="0" dirty="0">
                <a:ea typeface="+mj-lt"/>
                <a:cs typeface="+mj-lt"/>
              </a:rPr>
              <a:t>Kullanılan Yöntem</a:t>
            </a:r>
          </a:p>
          <a:p>
            <a:endParaRPr lang="tr-TR" dirty="0">
              <a:ea typeface="Meiryo"/>
            </a:endParaRPr>
          </a:p>
        </p:txBody>
      </p:sp>
      <p:sp>
        <p:nvSpPr>
          <p:cNvPr id="3" name="İçerik Yer Tutucusu 2">
            <a:extLst>
              <a:ext uri="{FF2B5EF4-FFF2-40B4-BE49-F238E27FC236}">
                <a16:creationId xmlns:a16="http://schemas.microsoft.com/office/drawing/2014/main" id="{15A0A972-E55B-1692-A994-1500CC37E364}"/>
              </a:ext>
            </a:extLst>
          </p:cNvPr>
          <p:cNvSpPr>
            <a:spLocks noGrp="1"/>
          </p:cNvSpPr>
          <p:nvPr>
            <p:ph idx="1"/>
          </p:nvPr>
        </p:nvSpPr>
        <p:spPr>
          <a:xfrm>
            <a:off x="992519" y="2312988"/>
            <a:ext cx="5296964" cy="3651250"/>
          </a:xfrm>
        </p:spPr>
        <p:txBody>
          <a:bodyPr vert="horz" lIns="109728" tIns="109728" rIns="109728" bIns="91440" rtlCol="0">
            <a:normAutofit/>
          </a:bodyPr>
          <a:lstStyle/>
          <a:p>
            <a:pPr marL="285750" indent="-285750">
              <a:lnSpc>
                <a:spcPct val="130000"/>
              </a:lnSpc>
              <a:spcBef>
                <a:spcPts val="1000"/>
              </a:spcBef>
              <a:buFont typeface="Arial,Sans-Serif"/>
              <a:buChar char="•"/>
            </a:pPr>
            <a:r>
              <a:rPr lang="tr-TR" sz="1400">
                <a:ea typeface="+mn-lt"/>
                <a:cs typeface="+mn-lt"/>
              </a:rPr>
              <a:t> Önerilen yöntemde, veri setinde bulunan </a:t>
            </a:r>
            <a:r>
              <a:rPr lang="tr-TR" sz="1400" err="1">
                <a:ea typeface="+mn-lt"/>
                <a:cs typeface="+mn-lt"/>
              </a:rPr>
              <a:t>fundus</a:t>
            </a:r>
            <a:r>
              <a:rPr lang="tr-TR" sz="1400">
                <a:ea typeface="+mn-lt"/>
                <a:cs typeface="+mn-lt"/>
              </a:rPr>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a:p>
            <a:pPr>
              <a:lnSpc>
                <a:spcPct val="130000"/>
              </a:lnSpc>
            </a:pPr>
            <a:endParaRPr lang="tr-TR" sz="1400">
              <a:ea typeface="Meiryo"/>
            </a:endParaRPr>
          </a:p>
        </p:txBody>
      </p:sp>
      <p:pic>
        <p:nvPicPr>
          <p:cNvPr id="4" name="Resim 4">
            <a:extLst>
              <a:ext uri="{FF2B5EF4-FFF2-40B4-BE49-F238E27FC236}">
                <a16:creationId xmlns:a16="http://schemas.microsoft.com/office/drawing/2014/main" id="{02EE6796-BA63-B967-8847-6141053D8888}"/>
              </a:ext>
            </a:extLst>
          </p:cNvPr>
          <p:cNvPicPr>
            <a:picLocks noChangeAspect="1"/>
          </p:cNvPicPr>
          <p:nvPr/>
        </p:nvPicPr>
        <p:blipFill>
          <a:blip r:embed="rId2"/>
          <a:stretch>
            <a:fillRect/>
          </a:stretch>
        </p:blipFill>
        <p:spPr>
          <a:xfrm>
            <a:off x="8237967" y="1190289"/>
            <a:ext cx="2988679" cy="4477421"/>
          </a:xfrm>
          <a:prstGeom prst="rect">
            <a:avLst/>
          </a:prstGeom>
        </p:spPr>
      </p:pic>
    </p:spTree>
    <p:extLst>
      <p:ext uri="{BB962C8B-B14F-4D97-AF65-F5344CB8AC3E}">
        <p14:creationId xmlns:p14="http://schemas.microsoft.com/office/powerpoint/2010/main" val="375245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9A05D2-F5F7-842E-1D90-FA8C535DE26D}"/>
              </a:ext>
            </a:extLst>
          </p:cNvPr>
          <p:cNvSpPr>
            <a:spLocks noGrp="1"/>
          </p:cNvSpPr>
          <p:nvPr>
            <p:ph type="title"/>
          </p:nvPr>
        </p:nvSpPr>
        <p:spPr/>
        <p:txBody>
          <a:bodyPr/>
          <a:lstStyle/>
          <a:p>
            <a:r>
              <a:rPr lang="tr-TR" dirty="0">
                <a:ea typeface="Meiryo"/>
              </a:rPr>
              <a:t>Sonuç</a:t>
            </a:r>
            <a:endParaRPr lang="tr-TR" dirty="0"/>
          </a:p>
        </p:txBody>
      </p:sp>
      <p:sp>
        <p:nvSpPr>
          <p:cNvPr id="3" name="İçerik Yer Tutucusu 2">
            <a:extLst>
              <a:ext uri="{FF2B5EF4-FFF2-40B4-BE49-F238E27FC236}">
                <a16:creationId xmlns:a16="http://schemas.microsoft.com/office/drawing/2014/main" id="{AF585C07-BB37-B48B-CE40-8CB5A3473639}"/>
              </a:ext>
            </a:extLst>
          </p:cNvPr>
          <p:cNvSpPr>
            <a:spLocks noGrp="1"/>
          </p:cNvSpPr>
          <p:nvPr>
            <p:ph idx="1"/>
          </p:nvPr>
        </p:nvSpPr>
        <p:spPr/>
        <p:txBody>
          <a:bodyPr vert="horz" lIns="109728" tIns="109728" rIns="109728" bIns="91440" rtlCol="0" anchor="t">
            <a:normAutofit fontScale="92500" lnSpcReduction="10000"/>
          </a:bodyPr>
          <a:lstStyle/>
          <a:p>
            <a:pPr indent="171450"/>
            <a:r>
              <a:rPr lang="tr-TR" dirty="0">
                <a:ea typeface="+mn-lt"/>
                <a:cs typeface="+mn-lt"/>
              </a:rPr>
              <a:t>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a:t>
            </a:r>
            <a:endParaRPr lang="tr-TR" dirty="0">
              <a:ea typeface="Meiryo"/>
            </a:endParaRPr>
          </a:p>
        </p:txBody>
      </p:sp>
    </p:spTree>
    <p:extLst>
      <p:ext uri="{BB962C8B-B14F-4D97-AF65-F5344CB8AC3E}">
        <p14:creationId xmlns:p14="http://schemas.microsoft.com/office/powerpoint/2010/main" val="277862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C61DCD-F077-7A43-0D94-DC0F3C7B378F}"/>
              </a:ext>
            </a:extLst>
          </p:cNvPr>
          <p:cNvSpPr>
            <a:spLocks noGrp="1"/>
          </p:cNvSpPr>
          <p:nvPr>
            <p:ph type="title"/>
          </p:nvPr>
        </p:nvSpPr>
        <p:spPr/>
        <p:txBody>
          <a:bodyPr/>
          <a:lstStyle/>
          <a:p>
            <a:r>
              <a:rPr lang="tr-TR" dirty="0">
                <a:ea typeface="Meiryo"/>
              </a:rPr>
              <a:t>Sonuç(Devamı)</a:t>
            </a:r>
            <a:endParaRPr lang="tr-TR" dirty="0"/>
          </a:p>
        </p:txBody>
      </p:sp>
      <p:sp>
        <p:nvSpPr>
          <p:cNvPr id="3" name="İçerik Yer Tutucusu 2">
            <a:extLst>
              <a:ext uri="{FF2B5EF4-FFF2-40B4-BE49-F238E27FC236}">
                <a16:creationId xmlns:a16="http://schemas.microsoft.com/office/drawing/2014/main" id="{F1EA8FB0-4FFB-452E-C9A5-6FFB34B2A0C8}"/>
              </a:ext>
            </a:extLst>
          </p:cNvPr>
          <p:cNvSpPr>
            <a:spLocks noGrp="1"/>
          </p:cNvSpPr>
          <p:nvPr>
            <p:ph idx="1"/>
          </p:nvPr>
        </p:nvSpPr>
        <p:spPr/>
        <p:txBody>
          <a:bodyPr vert="horz" lIns="109728" tIns="109728" rIns="109728" bIns="91440" rtlCol="0" anchor="t">
            <a:normAutofit fontScale="92500"/>
          </a:bodyPr>
          <a:lstStyle/>
          <a:p>
            <a:r>
              <a:rPr lang="tr-TR" dirty="0">
                <a:ea typeface="+mn-lt"/>
                <a:cs typeface="+mn-lt"/>
              </a:rPr>
              <a:t>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a:t>
            </a:r>
          </a:p>
          <a:p>
            <a:endParaRPr lang="tr-TR" dirty="0">
              <a:ea typeface="Meiryo"/>
            </a:endParaRPr>
          </a:p>
        </p:txBody>
      </p:sp>
    </p:spTree>
    <p:extLst>
      <p:ext uri="{BB962C8B-B14F-4D97-AF65-F5344CB8AC3E}">
        <p14:creationId xmlns:p14="http://schemas.microsoft.com/office/powerpoint/2010/main" val="2687742701"/>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SketchLinesVTI</vt:lpstr>
      <vt:lpstr>Retina Kan Damarlarını Çıkarmak için Eşikleme Temelli Morfolojik Bir Yöntem</vt:lpstr>
      <vt:lpstr>Giriş</vt:lpstr>
      <vt:lpstr>Materyal ve Metot </vt:lpstr>
      <vt:lpstr>PowerPoint Sunusu</vt:lpstr>
      <vt:lpstr>PowerPoint Sunusu</vt:lpstr>
      <vt:lpstr>Kullanılan Yöntem </vt:lpstr>
      <vt:lpstr>Sonuç</vt:lpstr>
      <vt:lpstr>Sonuç(Devamı)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dc:title>
  <dc:creator/>
  <cp:lastModifiedBy/>
  <cp:revision>43</cp:revision>
  <dcterms:created xsi:type="dcterms:W3CDTF">2022-12-15T19:00:47Z</dcterms:created>
  <dcterms:modified xsi:type="dcterms:W3CDTF">2022-12-15T19:07:20Z</dcterms:modified>
</cp:coreProperties>
</file>