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 id="269" r:id="rId15"/>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FFF8887-18C1-4135-8FC3-448F0C027CF6}" v="32" dt="2022-11-08T12:34:58.649"/>
    <p1510:client id="{F4ADE45B-5AE6-4329-A306-FF1EE86ED5DD}" v="787" dt="2022-11-08T12:28:26.529"/>
  </p1510:revLst>
</p1510:revInfo>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5" autoAdjust="0"/>
    <p:restoredTop sz="94660"/>
  </p:normalViewPr>
  <p:slideViewPr>
    <p:cSldViewPr snapToGrid="0">
      <p:cViewPr varScale="1">
        <p:scale>
          <a:sx n="86" d="100"/>
          <a:sy n="86" d="100"/>
        </p:scale>
        <p:origin x="66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C3175C-AC45-4BD5-8B83-C20F532E22F5}"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1B55CD68-DBF9-40C2-B185-4E51B1B5F839}">
      <dgm:prSet/>
      <dgm:spPr/>
      <dgm:t>
        <a:bodyPr/>
        <a:lstStyle/>
        <a:p>
          <a:r>
            <a:rPr lang="tr-TR"/>
            <a:t>Ekmek içerisine konulan kimyasal maddeler ekmeğin bayatlamasa , daha az su tutmasına, tat ve görüntü değişikliği gibi şeylere yol açmaktadır.</a:t>
          </a:r>
          <a:endParaRPr lang="en-US"/>
        </a:p>
      </dgm:t>
    </dgm:pt>
    <dgm:pt modelId="{66A6F35F-88DD-4C40-AF22-E2182F3B9199}" type="parTrans" cxnId="{FD20CBAF-6183-40BE-A449-6AF8915D71E8}">
      <dgm:prSet/>
      <dgm:spPr/>
      <dgm:t>
        <a:bodyPr/>
        <a:lstStyle/>
        <a:p>
          <a:endParaRPr lang="en-US"/>
        </a:p>
      </dgm:t>
    </dgm:pt>
    <dgm:pt modelId="{D46273FF-9245-4041-A684-2A2FB43009C8}" type="sibTrans" cxnId="{FD20CBAF-6183-40BE-A449-6AF8915D71E8}">
      <dgm:prSet/>
      <dgm:spPr/>
      <dgm:t>
        <a:bodyPr/>
        <a:lstStyle/>
        <a:p>
          <a:endParaRPr lang="en-US"/>
        </a:p>
      </dgm:t>
    </dgm:pt>
    <dgm:pt modelId="{A2E6E94D-FED8-4940-8B27-70F2614D389E}">
      <dgm:prSet/>
      <dgm:spPr/>
      <dgm:t>
        <a:bodyPr/>
        <a:lstStyle/>
        <a:p>
          <a:r>
            <a:rPr lang="tr-TR"/>
            <a:t>Bundan dolayı gerek ekmekleri laboratuvarlara göndermek yerine görüntü işleme sayesinde içerisindeki boşluk, renk ve hava kabarcığı sayılarını, gerekli işlemlere tabi tutarak ekmeğin içindeki kimyasalları tespit etmek amaçlanmıştır</a:t>
          </a:r>
          <a:endParaRPr lang="en-US"/>
        </a:p>
      </dgm:t>
    </dgm:pt>
    <dgm:pt modelId="{5C2BBF00-07CD-410E-A58E-AFFFAC7B50E4}" type="parTrans" cxnId="{8F534309-28DD-4047-B7BD-73DDCBB3F589}">
      <dgm:prSet/>
      <dgm:spPr/>
      <dgm:t>
        <a:bodyPr/>
        <a:lstStyle/>
        <a:p>
          <a:endParaRPr lang="en-US"/>
        </a:p>
      </dgm:t>
    </dgm:pt>
    <dgm:pt modelId="{1C8105B9-418E-4227-AFA4-0E5C2FF1BAB3}" type="sibTrans" cxnId="{8F534309-28DD-4047-B7BD-73DDCBB3F589}">
      <dgm:prSet/>
      <dgm:spPr/>
      <dgm:t>
        <a:bodyPr/>
        <a:lstStyle/>
        <a:p>
          <a:endParaRPr lang="en-US"/>
        </a:p>
      </dgm:t>
    </dgm:pt>
    <dgm:pt modelId="{B1473B57-563C-45EE-AAB5-CE4E74B98A07}" type="pres">
      <dgm:prSet presAssocID="{B1C3175C-AC45-4BD5-8B83-C20F532E22F5}" presName="hierChild1" presStyleCnt="0">
        <dgm:presLayoutVars>
          <dgm:chPref val="1"/>
          <dgm:dir/>
          <dgm:animOne val="branch"/>
          <dgm:animLvl val="lvl"/>
          <dgm:resizeHandles/>
        </dgm:presLayoutVars>
      </dgm:prSet>
      <dgm:spPr/>
    </dgm:pt>
    <dgm:pt modelId="{9E45F2DE-5C6F-4547-9F8A-93350CBF8CC1}" type="pres">
      <dgm:prSet presAssocID="{1B55CD68-DBF9-40C2-B185-4E51B1B5F839}" presName="hierRoot1" presStyleCnt="0"/>
      <dgm:spPr/>
    </dgm:pt>
    <dgm:pt modelId="{E5D5E694-DD1F-4F98-B5BE-6BE362F1CE47}" type="pres">
      <dgm:prSet presAssocID="{1B55CD68-DBF9-40C2-B185-4E51B1B5F839}" presName="composite" presStyleCnt="0"/>
      <dgm:spPr/>
    </dgm:pt>
    <dgm:pt modelId="{96DC1395-BC9A-40A8-9B57-E24511894E3E}" type="pres">
      <dgm:prSet presAssocID="{1B55CD68-DBF9-40C2-B185-4E51B1B5F839}" presName="background" presStyleLbl="node0" presStyleIdx="0" presStyleCnt="2"/>
      <dgm:spPr/>
    </dgm:pt>
    <dgm:pt modelId="{DD1F532B-95CF-42B3-86BC-905448AD5DBF}" type="pres">
      <dgm:prSet presAssocID="{1B55CD68-DBF9-40C2-B185-4E51B1B5F839}" presName="text" presStyleLbl="fgAcc0" presStyleIdx="0" presStyleCnt="2">
        <dgm:presLayoutVars>
          <dgm:chPref val="3"/>
        </dgm:presLayoutVars>
      </dgm:prSet>
      <dgm:spPr/>
    </dgm:pt>
    <dgm:pt modelId="{18DA3A41-3C90-4F6C-B50D-3B5305DE498E}" type="pres">
      <dgm:prSet presAssocID="{1B55CD68-DBF9-40C2-B185-4E51B1B5F839}" presName="hierChild2" presStyleCnt="0"/>
      <dgm:spPr/>
    </dgm:pt>
    <dgm:pt modelId="{580A64C3-17FE-4BAF-8472-F9BABD7B17E2}" type="pres">
      <dgm:prSet presAssocID="{A2E6E94D-FED8-4940-8B27-70F2614D389E}" presName="hierRoot1" presStyleCnt="0"/>
      <dgm:spPr/>
    </dgm:pt>
    <dgm:pt modelId="{096E5E5B-B3C8-4147-B0C8-C9146EFF3CB2}" type="pres">
      <dgm:prSet presAssocID="{A2E6E94D-FED8-4940-8B27-70F2614D389E}" presName="composite" presStyleCnt="0"/>
      <dgm:spPr/>
    </dgm:pt>
    <dgm:pt modelId="{7F9F2769-98CF-4F8F-B0BE-E03934CAA9F7}" type="pres">
      <dgm:prSet presAssocID="{A2E6E94D-FED8-4940-8B27-70F2614D389E}" presName="background" presStyleLbl="node0" presStyleIdx="1" presStyleCnt="2"/>
      <dgm:spPr/>
    </dgm:pt>
    <dgm:pt modelId="{D9BC797E-F308-4297-B349-62B3C1B5C947}" type="pres">
      <dgm:prSet presAssocID="{A2E6E94D-FED8-4940-8B27-70F2614D389E}" presName="text" presStyleLbl="fgAcc0" presStyleIdx="1" presStyleCnt="2">
        <dgm:presLayoutVars>
          <dgm:chPref val="3"/>
        </dgm:presLayoutVars>
      </dgm:prSet>
      <dgm:spPr/>
    </dgm:pt>
    <dgm:pt modelId="{D7757A89-27FF-4657-941B-9EE77746085B}" type="pres">
      <dgm:prSet presAssocID="{A2E6E94D-FED8-4940-8B27-70F2614D389E}" presName="hierChild2" presStyleCnt="0"/>
      <dgm:spPr/>
    </dgm:pt>
  </dgm:ptLst>
  <dgm:cxnLst>
    <dgm:cxn modelId="{8F534309-28DD-4047-B7BD-73DDCBB3F589}" srcId="{B1C3175C-AC45-4BD5-8B83-C20F532E22F5}" destId="{A2E6E94D-FED8-4940-8B27-70F2614D389E}" srcOrd="1" destOrd="0" parTransId="{5C2BBF00-07CD-410E-A58E-AFFFAC7B50E4}" sibTransId="{1C8105B9-418E-4227-AFA4-0E5C2FF1BAB3}"/>
    <dgm:cxn modelId="{D1C60444-2B86-49F4-8F61-081B88FDE5D4}" type="presOf" srcId="{A2E6E94D-FED8-4940-8B27-70F2614D389E}" destId="{D9BC797E-F308-4297-B349-62B3C1B5C947}" srcOrd="0" destOrd="0" presId="urn:microsoft.com/office/officeart/2005/8/layout/hierarchy1"/>
    <dgm:cxn modelId="{99432348-7EEA-486F-B0B5-B2D123419D87}" type="presOf" srcId="{1B55CD68-DBF9-40C2-B185-4E51B1B5F839}" destId="{DD1F532B-95CF-42B3-86BC-905448AD5DBF}" srcOrd="0" destOrd="0" presId="urn:microsoft.com/office/officeart/2005/8/layout/hierarchy1"/>
    <dgm:cxn modelId="{01E0C4A3-67FF-4A74-99FD-A3D9C383523F}" type="presOf" srcId="{B1C3175C-AC45-4BD5-8B83-C20F532E22F5}" destId="{B1473B57-563C-45EE-AAB5-CE4E74B98A07}" srcOrd="0" destOrd="0" presId="urn:microsoft.com/office/officeart/2005/8/layout/hierarchy1"/>
    <dgm:cxn modelId="{FD20CBAF-6183-40BE-A449-6AF8915D71E8}" srcId="{B1C3175C-AC45-4BD5-8B83-C20F532E22F5}" destId="{1B55CD68-DBF9-40C2-B185-4E51B1B5F839}" srcOrd="0" destOrd="0" parTransId="{66A6F35F-88DD-4C40-AF22-E2182F3B9199}" sibTransId="{D46273FF-9245-4041-A684-2A2FB43009C8}"/>
    <dgm:cxn modelId="{58953D29-5ACB-47CE-9672-0510B5E595E1}" type="presParOf" srcId="{B1473B57-563C-45EE-AAB5-CE4E74B98A07}" destId="{9E45F2DE-5C6F-4547-9F8A-93350CBF8CC1}" srcOrd="0" destOrd="0" presId="urn:microsoft.com/office/officeart/2005/8/layout/hierarchy1"/>
    <dgm:cxn modelId="{2C833796-8FDD-4459-AB43-290B695285F8}" type="presParOf" srcId="{9E45F2DE-5C6F-4547-9F8A-93350CBF8CC1}" destId="{E5D5E694-DD1F-4F98-B5BE-6BE362F1CE47}" srcOrd="0" destOrd="0" presId="urn:microsoft.com/office/officeart/2005/8/layout/hierarchy1"/>
    <dgm:cxn modelId="{E2838B4A-22B1-4EF3-9E48-0E7B46C1B7B8}" type="presParOf" srcId="{E5D5E694-DD1F-4F98-B5BE-6BE362F1CE47}" destId="{96DC1395-BC9A-40A8-9B57-E24511894E3E}" srcOrd="0" destOrd="0" presId="urn:microsoft.com/office/officeart/2005/8/layout/hierarchy1"/>
    <dgm:cxn modelId="{D3CFB194-B3B1-490C-AED0-8526CE4CAF1C}" type="presParOf" srcId="{E5D5E694-DD1F-4F98-B5BE-6BE362F1CE47}" destId="{DD1F532B-95CF-42B3-86BC-905448AD5DBF}" srcOrd="1" destOrd="0" presId="urn:microsoft.com/office/officeart/2005/8/layout/hierarchy1"/>
    <dgm:cxn modelId="{6AA092CD-508A-44F2-A830-F553608CF888}" type="presParOf" srcId="{9E45F2DE-5C6F-4547-9F8A-93350CBF8CC1}" destId="{18DA3A41-3C90-4F6C-B50D-3B5305DE498E}" srcOrd="1" destOrd="0" presId="urn:microsoft.com/office/officeart/2005/8/layout/hierarchy1"/>
    <dgm:cxn modelId="{56F9D240-70C1-43F9-A9F1-65ABD31A3479}" type="presParOf" srcId="{B1473B57-563C-45EE-AAB5-CE4E74B98A07}" destId="{580A64C3-17FE-4BAF-8472-F9BABD7B17E2}" srcOrd="1" destOrd="0" presId="urn:microsoft.com/office/officeart/2005/8/layout/hierarchy1"/>
    <dgm:cxn modelId="{21CE95F2-2148-4503-A7F5-57E4CC49D54C}" type="presParOf" srcId="{580A64C3-17FE-4BAF-8472-F9BABD7B17E2}" destId="{096E5E5B-B3C8-4147-B0C8-C9146EFF3CB2}" srcOrd="0" destOrd="0" presId="urn:microsoft.com/office/officeart/2005/8/layout/hierarchy1"/>
    <dgm:cxn modelId="{4BC9BA34-479D-4361-85F3-A80455B0AE80}" type="presParOf" srcId="{096E5E5B-B3C8-4147-B0C8-C9146EFF3CB2}" destId="{7F9F2769-98CF-4F8F-B0BE-E03934CAA9F7}" srcOrd="0" destOrd="0" presId="urn:microsoft.com/office/officeart/2005/8/layout/hierarchy1"/>
    <dgm:cxn modelId="{D7A652E9-8B5A-4AF4-A95B-F0A6696DA30A}" type="presParOf" srcId="{096E5E5B-B3C8-4147-B0C8-C9146EFF3CB2}" destId="{D9BC797E-F308-4297-B349-62B3C1B5C947}" srcOrd="1" destOrd="0" presId="urn:microsoft.com/office/officeart/2005/8/layout/hierarchy1"/>
    <dgm:cxn modelId="{CEDADD82-C784-4D12-A6DA-C776BFC2E569}" type="presParOf" srcId="{580A64C3-17FE-4BAF-8472-F9BABD7B17E2}" destId="{D7757A89-27FF-4657-941B-9EE77746085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DC1395-BC9A-40A8-9B57-E24511894E3E}">
      <dsp:nvSpPr>
        <dsp:cNvPr id="0" name=""/>
        <dsp:cNvSpPr/>
      </dsp:nvSpPr>
      <dsp:spPr>
        <a:xfrm>
          <a:off x="134291" y="612"/>
          <a:ext cx="4332795" cy="27513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D1F532B-95CF-42B3-86BC-905448AD5DBF}">
      <dsp:nvSpPr>
        <dsp:cNvPr id="0" name=""/>
        <dsp:cNvSpPr/>
      </dsp:nvSpPr>
      <dsp:spPr>
        <a:xfrm>
          <a:off x="615713" y="457963"/>
          <a:ext cx="4332795" cy="27513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tr-TR" sz="2100" kern="1200"/>
            <a:t>Ekmek içerisine konulan kimyasal maddeler ekmeğin bayatlamasa , daha az su tutmasına, tat ve görüntü değişikliği gibi şeylere yol açmaktadır.</a:t>
          </a:r>
          <a:endParaRPr lang="en-US" sz="2100" kern="1200"/>
        </a:p>
      </dsp:txBody>
      <dsp:txXfrm>
        <a:off x="696297" y="538547"/>
        <a:ext cx="4171627" cy="2590157"/>
      </dsp:txXfrm>
    </dsp:sp>
    <dsp:sp modelId="{7F9F2769-98CF-4F8F-B0BE-E03934CAA9F7}">
      <dsp:nvSpPr>
        <dsp:cNvPr id="0" name=""/>
        <dsp:cNvSpPr/>
      </dsp:nvSpPr>
      <dsp:spPr>
        <a:xfrm>
          <a:off x="5429930" y="612"/>
          <a:ext cx="4332795" cy="27513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9BC797E-F308-4297-B349-62B3C1B5C947}">
      <dsp:nvSpPr>
        <dsp:cNvPr id="0" name=""/>
        <dsp:cNvSpPr/>
      </dsp:nvSpPr>
      <dsp:spPr>
        <a:xfrm>
          <a:off x="5911352" y="457963"/>
          <a:ext cx="4332795" cy="27513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tr-TR" sz="2100" kern="1200"/>
            <a:t>Bundan dolayı gerek ekmekleri laboratuvarlara göndermek yerine görüntü işleme sayesinde içerisindeki boşluk, renk ve hava kabarcığı sayılarını, gerekli işlemlere tabi tutarak ekmeğin içindeki kimyasalları tespit etmek amaçlanmıştır</a:t>
          </a:r>
          <a:endParaRPr lang="en-US" sz="2100" kern="1200"/>
        </a:p>
      </dsp:txBody>
      <dsp:txXfrm>
        <a:off x="5991936" y="538547"/>
        <a:ext cx="4171627" cy="259015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nvPr>
        </p:nvSpPr>
        <p:spPr>
          <a:xfrm>
            <a:off x="1524000" y="1122363"/>
            <a:ext cx="9144000" cy="2387600"/>
          </a:xfrm>
        </p:spPr>
        <p:txBody>
          <a:bodyPr anchor="b"/>
          <a:lstStyle>
            <a:lvl1pPr algn="ctr">
              <a:defRPr sz="6000"/>
            </a:lvl1pPr>
          </a:lstStyle>
          <a:p>
            <a:r>
              <a:rPr lang="tr-TR"/>
              <a:t>Asıl başlık stili için tıklatın</a:t>
            </a: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tıklatın</a:t>
            </a:r>
          </a:p>
        </p:txBody>
      </p:sp>
      <p:sp>
        <p:nvSpPr>
          <p:cNvPr id="4" name="Veri Yer Tutucusu 3"/>
          <p:cNvSpPr>
            <a:spLocks noGrp="1"/>
          </p:cNvSpPr>
          <p:nvPr>
            <p:ph type="dt" sz="half" idx="10"/>
          </p:nvPr>
        </p:nvSpPr>
        <p:spPr/>
        <p:txBody>
          <a:bodyPr/>
          <a:lstStyle/>
          <a:p>
            <a:fld id="{E2072480-10DA-4FB4-BEAE-2A1DEA90F248}" type="datetimeFigureOut">
              <a:rPr lang="tr-TR" smtClean="0"/>
              <a:t>8.11.2022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440994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Dikey Metin Yer Tutucusu 2"/>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2072480-10DA-4FB4-BEAE-2A1DEA90F248}" type="datetimeFigureOut">
              <a:rPr lang="tr-TR" smtClean="0"/>
              <a:t>8.11.2022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47874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a:t>Asıl başlık stili için tıklatın</a:t>
            </a: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2072480-10DA-4FB4-BEAE-2A1DEA90F248}" type="datetimeFigureOut">
              <a:rPr lang="tr-TR" smtClean="0"/>
              <a:t>8.11.2022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04856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2072480-10DA-4FB4-BEAE-2A1DEA90F248}" type="datetimeFigureOut">
              <a:rPr lang="tr-TR" smtClean="0"/>
              <a:t>8.11.2022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944319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831850" y="1709738"/>
            <a:ext cx="10515600" cy="2852737"/>
          </a:xfrm>
        </p:spPr>
        <p:txBody>
          <a:bodyPr anchor="b"/>
          <a:lstStyle>
            <a:lvl1pPr>
              <a:defRPr sz="6000"/>
            </a:lvl1pPr>
          </a:lstStyle>
          <a:p>
            <a:r>
              <a:rPr lang="tr-TR"/>
              <a:t>Asıl başlık stili için tıklatın</a:t>
            </a: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tıklatın</a:t>
            </a:r>
          </a:p>
        </p:txBody>
      </p:sp>
      <p:sp>
        <p:nvSpPr>
          <p:cNvPr id="4" name="Veri Yer Tutucusu 3"/>
          <p:cNvSpPr>
            <a:spLocks noGrp="1"/>
          </p:cNvSpPr>
          <p:nvPr>
            <p:ph type="dt" sz="half" idx="10"/>
          </p:nvPr>
        </p:nvSpPr>
        <p:spPr/>
        <p:txBody>
          <a:bodyPr/>
          <a:lstStyle/>
          <a:p>
            <a:fld id="{E2072480-10DA-4FB4-BEAE-2A1DEA90F248}" type="datetimeFigureOut">
              <a:rPr lang="tr-TR" smtClean="0"/>
              <a:t>8.11.2022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1196833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sz="half" idx="1"/>
          </p:nvPr>
        </p:nvSpPr>
        <p:spPr>
          <a:xfrm>
            <a:off x="838200" y="1825625"/>
            <a:ext cx="5181600" cy="435133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6172200" y="1825625"/>
            <a:ext cx="5181600" cy="435133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p:cNvSpPr>
            <a:spLocks noGrp="1"/>
          </p:cNvSpPr>
          <p:nvPr>
            <p:ph type="dt" sz="half" idx="10"/>
          </p:nvPr>
        </p:nvSpPr>
        <p:spPr/>
        <p:txBody>
          <a:bodyPr/>
          <a:lstStyle/>
          <a:p>
            <a:fld id="{E2072480-10DA-4FB4-BEAE-2A1DEA90F248}" type="datetimeFigureOut">
              <a:rPr lang="tr-TR" smtClean="0"/>
              <a:t>8.11.2022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652797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839788" y="365125"/>
            <a:ext cx="10515600" cy="1325563"/>
          </a:xfrm>
        </p:spPr>
        <p:txBody>
          <a:bodyPr/>
          <a:lstStyle/>
          <a:p>
            <a:r>
              <a:rPr lang="tr-TR"/>
              <a:t>Asıl başlık stili için tıklatın</a:t>
            </a: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İçerik Yer Tutucusu 3"/>
          <p:cNvSpPr>
            <a:spLocks noGrp="1"/>
          </p:cNvSpPr>
          <p:nvPr>
            <p:ph sz="half" idx="2"/>
          </p:nvPr>
        </p:nvSpPr>
        <p:spPr>
          <a:xfrm>
            <a:off x="839788" y="2505075"/>
            <a:ext cx="5157787" cy="36845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İçerik Yer Tutucusu 5"/>
          <p:cNvSpPr>
            <a:spLocks noGrp="1"/>
          </p:cNvSpPr>
          <p:nvPr>
            <p:ph sz="quarter" idx="4"/>
          </p:nvPr>
        </p:nvSpPr>
        <p:spPr>
          <a:xfrm>
            <a:off x="6172200" y="2505075"/>
            <a:ext cx="5183188" cy="36845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p:cNvSpPr>
            <a:spLocks noGrp="1"/>
          </p:cNvSpPr>
          <p:nvPr>
            <p:ph type="dt" sz="half" idx="10"/>
          </p:nvPr>
        </p:nvSpPr>
        <p:spPr/>
        <p:txBody>
          <a:bodyPr/>
          <a:lstStyle/>
          <a:p>
            <a:fld id="{E2072480-10DA-4FB4-BEAE-2A1DEA90F248}" type="datetimeFigureOut">
              <a:rPr lang="tr-TR" smtClean="0"/>
              <a:t>8.11.2022</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46744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Veri Yer Tutucusu 2"/>
          <p:cNvSpPr>
            <a:spLocks noGrp="1"/>
          </p:cNvSpPr>
          <p:nvPr>
            <p:ph type="dt" sz="half" idx="10"/>
          </p:nvPr>
        </p:nvSpPr>
        <p:spPr/>
        <p:txBody>
          <a:bodyPr/>
          <a:lstStyle/>
          <a:p>
            <a:fld id="{E2072480-10DA-4FB4-BEAE-2A1DEA90F248}" type="datetimeFigureOut">
              <a:rPr lang="tr-TR" smtClean="0"/>
              <a:t>8.11.2022</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2861482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E2072480-10DA-4FB4-BEAE-2A1DEA90F248}" type="datetimeFigureOut">
              <a:rPr lang="tr-TR" smtClean="0"/>
              <a:t>8.11.2022</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4199817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E2072480-10DA-4FB4-BEAE-2A1DEA90F248}" type="datetimeFigureOut">
              <a:rPr lang="tr-TR" smtClean="0"/>
              <a:t>8.11.2022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2700913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E2072480-10DA-4FB4-BEAE-2A1DEA90F248}" type="datetimeFigureOut">
              <a:rPr lang="tr-TR" smtClean="0"/>
              <a:t>8.11.2022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18175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 için tıklatın</a:t>
            </a: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072480-10DA-4FB4-BEAE-2A1DEA90F248}" type="datetimeFigureOut">
              <a:rPr lang="tr-TR" smtClean="0"/>
              <a:t>8.11.2022</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0A84BC-3F9E-4B08-9743-FC4E27FA5126}" type="slidenum">
              <a:rPr lang="tr-TR" smtClean="0"/>
              <a:t>‹#›</a:t>
            </a:fld>
            <a:endParaRPr lang="tr-TR"/>
          </a:p>
        </p:txBody>
      </p:sp>
    </p:spTree>
    <p:extLst>
      <p:ext uri="{BB962C8B-B14F-4D97-AF65-F5344CB8AC3E}">
        <p14:creationId xmlns:p14="http://schemas.microsoft.com/office/powerpoint/2010/main" val="37124688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Alt Başlık 2"/>
          <p:cNvSpPr>
            <a:spLocks noGrp="1"/>
          </p:cNvSpPr>
          <p:nvPr>
            <p:ph type="subTitle" idx="1"/>
          </p:nvPr>
        </p:nvSpPr>
        <p:spPr>
          <a:xfrm>
            <a:off x="4439633" y="4518923"/>
            <a:ext cx="3312734" cy="1141851"/>
          </a:xfrm>
          <a:noFill/>
        </p:spPr>
        <p:txBody>
          <a:bodyPr vert="horz" lIns="91440" tIns="45720" rIns="91440" bIns="45720" rtlCol="0" anchor="t">
            <a:normAutofit/>
          </a:bodyPr>
          <a:lstStyle/>
          <a:p>
            <a:r>
              <a:rPr lang="tr-TR" sz="2000" dirty="0">
                <a:solidFill>
                  <a:srgbClr val="080808"/>
                </a:solidFill>
                <a:cs typeface="Calibri"/>
              </a:rPr>
              <a:t>02200201033</a:t>
            </a:r>
          </a:p>
          <a:p>
            <a:r>
              <a:rPr lang="tr-TR" sz="2000" dirty="0">
                <a:solidFill>
                  <a:srgbClr val="080808"/>
                </a:solidFill>
                <a:cs typeface="Calibri"/>
              </a:rPr>
              <a:t>Mehmet Emin Çakır</a:t>
            </a:r>
          </a:p>
        </p:txBody>
      </p:sp>
      <p:sp>
        <p:nvSpPr>
          <p:cNvPr id="2" name="Başlık 1"/>
          <p:cNvSpPr>
            <a:spLocks noGrp="1"/>
          </p:cNvSpPr>
          <p:nvPr>
            <p:ph type="ctrTitle"/>
          </p:nvPr>
        </p:nvSpPr>
        <p:spPr>
          <a:xfrm>
            <a:off x="3204642" y="2353641"/>
            <a:ext cx="5782716" cy="2150719"/>
          </a:xfrm>
          <a:noFill/>
        </p:spPr>
        <p:txBody>
          <a:bodyPr anchor="ctr">
            <a:normAutofit/>
          </a:bodyPr>
          <a:lstStyle/>
          <a:p>
            <a:r>
              <a:rPr lang="tr-TR" sz="3600" dirty="0">
                <a:ea typeface="+mj-lt"/>
                <a:cs typeface="+mj-lt"/>
              </a:rPr>
              <a:t>Görüntü </a:t>
            </a:r>
            <a:r>
              <a:rPr lang="tr-TR" sz="3600" dirty="0" err="1">
                <a:ea typeface="+mj-lt"/>
                <a:cs typeface="+mj-lt"/>
              </a:rPr>
              <a:t>Işleme</a:t>
            </a:r>
            <a:r>
              <a:rPr lang="tr-TR" sz="3600" dirty="0">
                <a:ea typeface="+mj-lt"/>
                <a:cs typeface="+mj-lt"/>
              </a:rPr>
              <a:t> Teknikleri Kullanılarak Ekmek Doku Analizi</a:t>
            </a:r>
            <a:endParaRPr lang="tr-TR" dirty="0"/>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674425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A238866C-CAE7-BE97-26D4-67211058CE37}"/>
              </a:ext>
            </a:extLst>
          </p:cNvPr>
          <p:cNvSpPr>
            <a:spLocks noGrp="1"/>
          </p:cNvSpPr>
          <p:nvPr>
            <p:ph type="title"/>
          </p:nvPr>
        </p:nvSpPr>
        <p:spPr>
          <a:xfrm>
            <a:off x="492689" y="680390"/>
            <a:ext cx="11139854" cy="1499263"/>
          </a:xfrm>
        </p:spPr>
        <p:txBody>
          <a:bodyPr vert="horz" lIns="91440" tIns="45720" rIns="91440" bIns="45720" rtlCol="0" anchor="b">
            <a:normAutofit fontScale="90000"/>
          </a:bodyPr>
          <a:lstStyle/>
          <a:p>
            <a:r>
              <a:rPr lang="en-US" sz="5400" dirty="0" err="1">
                <a:solidFill>
                  <a:srgbClr val="FFFFFF"/>
                </a:solidFill>
                <a:cs typeface="Calibri Light"/>
              </a:rPr>
              <a:t>Bölümleme</a:t>
            </a:r>
            <a:r>
              <a:rPr lang="en-US" sz="5400" dirty="0">
                <a:solidFill>
                  <a:srgbClr val="FFFFFF"/>
                </a:solidFill>
                <a:cs typeface="Calibri Light"/>
              </a:rPr>
              <a:t>                       ZSI </a:t>
            </a:r>
            <a:r>
              <a:rPr lang="en-US" sz="5400" dirty="0" err="1">
                <a:solidFill>
                  <a:srgbClr val="FFFFFF"/>
                </a:solidFill>
                <a:cs typeface="Calibri Light"/>
              </a:rPr>
              <a:t>Başarım</a:t>
            </a:r>
            <a:r>
              <a:rPr lang="en-US" sz="5400" dirty="0">
                <a:solidFill>
                  <a:srgbClr val="FFFFFF"/>
                </a:solidFill>
                <a:cs typeface="Calibri Light"/>
              </a:rPr>
              <a:t> </a:t>
            </a:r>
            <a:r>
              <a:rPr lang="en-US" sz="5400" dirty="0" err="1">
                <a:solidFill>
                  <a:srgbClr val="FFFFFF"/>
                </a:solidFill>
                <a:cs typeface="Calibri Light"/>
              </a:rPr>
              <a:t>İndeksi</a:t>
            </a:r>
            <a:br>
              <a:rPr lang="en-US" dirty="0"/>
            </a:br>
            <a:r>
              <a:rPr lang="en-US" sz="5400" dirty="0">
                <a:solidFill>
                  <a:srgbClr val="FFFFFF"/>
                </a:solidFill>
                <a:cs typeface="Calibri Light"/>
              </a:rPr>
              <a:t>Renklendirme</a:t>
            </a:r>
            <a:endParaRPr lang="tr-TR" dirty="0"/>
          </a:p>
        </p:txBody>
      </p:sp>
      <p:cxnSp>
        <p:nvCxnSpPr>
          <p:cNvPr id="12" name="Straight Connector 1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Resim 4">
            <a:extLst>
              <a:ext uri="{FF2B5EF4-FFF2-40B4-BE49-F238E27FC236}">
                <a16:creationId xmlns:a16="http://schemas.microsoft.com/office/drawing/2014/main" id="{E3F6E2FD-8ECC-9BC7-0ED6-8B7FE2E2C885}"/>
              </a:ext>
            </a:extLst>
          </p:cNvPr>
          <p:cNvPicPr>
            <a:picLocks noGrp="1" noChangeAspect="1"/>
          </p:cNvPicPr>
          <p:nvPr>
            <p:ph idx="1"/>
          </p:nvPr>
        </p:nvPicPr>
        <p:blipFill>
          <a:blip r:embed="rId2"/>
          <a:stretch>
            <a:fillRect/>
          </a:stretch>
        </p:blipFill>
        <p:spPr>
          <a:xfrm>
            <a:off x="1925196" y="2426818"/>
            <a:ext cx="2268659" cy="3997637"/>
          </a:xfrm>
          <a:prstGeom prst="rect">
            <a:avLst/>
          </a:prstGeom>
        </p:spPr>
      </p:pic>
      <p:cxnSp>
        <p:nvCxnSpPr>
          <p:cNvPr id="14" name="Straight Connector 13">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Resim 5">
            <a:extLst>
              <a:ext uri="{FF2B5EF4-FFF2-40B4-BE49-F238E27FC236}">
                <a16:creationId xmlns:a16="http://schemas.microsoft.com/office/drawing/2014/main" id="{1CF2C990-FF6D-DCE3-1DB6-99508F4FD000}"/>
              </a:ext>
            </a:extLst>
          </p:cNvPr>
          <p:cNvPicPr>
            <a:picLocks noChangeAspect="1"/>
          </p:cNvPicPr>
          <p:nvPr/>
        </p:nvPicPr>
        <p:blipFill>
          <a:blip r:embed="rId3"/>
          <a:stretch>
            <a:fillRect/>
          </a:stretch>
        </p:blipFill>
        <p:spPr>
          <a:xfrm>
            <a:off x="6953831" y="2426818"/>
            <a:ext cx="4438401" cy="3997637"/>
          </a:xfrm>
          <a:prstGeom prst="rect">
            <a:avLst/>
          </a:prstGeom>
        </p:spPr>
      </p:pic>
    </p:spTree>
    <p:extLst>
      <p:ext uri="{BB962C8B-B14F-4D97-AF65-F5344CB8AC3E}">
        <p14:creationId xmlns:p14="http://schemas.microsoft.com/office/powerpoint/2010/main" val="1092684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2E9DDE61-2181-02EF-917C-72AD490CAA21}"/>
              </a:ext>
            </a:extLst>
          </p:cNvPr>
          <p:cNvSpPr>
            <a:spLocks noGrp="1"/>
          </p:cNvSpPr>
          <p:nvPr>
            <p:ph type="title"/>
          </p:nvPr>
        </p:nvSpPr>
        <p:spPr>
          <a:xfrm>
            <a:off x="643467" y="321734"/>
            <a:ext cx="10905066" cy="1135737"/>
          </a:xfrm>
        </p:spPr>
        <p:txBody>
          <a:bodyPr>
            <a:normAutofit/>
          </a:bodyPr>
          <a:lstStyle/>
          <a:p>
            <a:r>
              <a:rPr lang="tr-TR" sz="3600">
                <a:ea typeface="+mj-lt"/>
                <a:cs typeface="+mj-lt"/>
              </a:rPr>
              <a:t>SONUÇLAR VE TARTIŞMALAR</a:t>
            </a:r>
            <a:endParaRPr lang="tr-TR" sz="3600"/>
          </a:p>
        </p:txBody>
      </p:sp>
      <p:sp>
        <p:nvSpPr>
          <p:cNvPr id="3" name="İçerik Yer Tutucusu 2">
            <a:extLst>
              <a:ext uri="{FF2B5EF4-FFF2-40B4-BE49-F238E27FC236}">
                <a16:creationId xmlns:a16="http://schemas.microsoft.com/office/drawing/2014/main" id="{6D201837-F289-E5EC-E226-C358B72245AB}"/>
              </a:ext>
            </a:extLst>
          </p:cNvPr>
          <p:cNvSpPr>
            <a:spLocks noGrp="1"/>
          </p:cNvSpPr>
          <p:nvPr>
            <p:ph idx="1"/>
          </p:nvPr>
        </p:nvSpPr>
        <p:spPr>
          <a:xfrm>
            <a:off x="643469" y="1782981"/>
            <a:ext cx="4008384" cy="4393982"/>
          </a:xfrm>
        </p:spPr>
        <p:txBody>
          <a:bodyPr vert="horz" lIns="91440" tIns="45720" rIns="91440" bIns="45720" rtlCol="0" anchor="t">
            <a:normAutofit fontScale="92500" lnSpcReduction="10000"/>
          </a:bodyPr>
          <a:lstStyle/>
          <a:p>
            <a:r>
              <a:rPr lang="tr-TR" sz="1900" dirty="0">
                <a:ea typeface="+mn-lt"/>
                <a:cs typeface="+mn-lt"/>
              </a:rPr>
              <a:t>Ekmek yapımında katkı maddelerinin en uygun konsantrasyonlarda olması büyük önem taşımaktadır. Çalışmada elde edilen sonuçlar, görüntü işleme teknikleri kullanılarak ekmek gözeneklerinin morfolojik yapısının incelenmesine dayalı bir ekmek kalitesi analizinin yapılabileceğini ortaya koymaktadır. Fakat yapılan analize ilave olarak ekmeğin renginde meydana gelen değişimin gözlenmesi veya kabuk yapısının incelenmesine yönelik yapılacak bir analizin de faydalı olacağı düşünülmektedir.</a:t>
            </a:r>
          </a:p>
          <a:p>
            <a:r>
              <a:rPr lang="tr-TR" sz="1900" dirty="0">
                <a:ea typeface="+mn-lt"/>
                <a:cs typeface="+mn-lt"/>
              </a:rPr>
              <a:t> Tabloda DATEM katkı maddeli ekmeklerin kontrol grubu ekmeklere göre daha fazla gözenek sayısı ve gözenek alanına sahip olduğu görülmektedir</a:t>
            </a:r>
            <a:endParaRPr lang="tr-TR" sz="1900" dirty="0">
              <a:cs typeface="Calibri"/>
            </a:endParaRPr>
          </a:p>
        </p:txBody>
      </p:sp>
      <p:grpSp>
        <p:nvGrpSpPr>
          <p:cNvPr id="14" name="Group 10">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2" name="Isosceles Triangle 1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Resim 4" descr="tablo içeren bir resim&#10;&#10;Açıklama otomatik olarak oluşturuldu">
            <a:extLst>
              <a:ext uri="{FF2B5EF4-FFF2-40B4-BE49-F238E27FC236}">
                <a16:creationId xmlns:a16="http://schemas.microsoft.com/office/drawing/2014/main" id="{9853F218-38C6-E4B3-0984-952E5A0B3E2D}"/>
              </a:ext>
            </a:extLst>
          </p:cNvPr>
          <p:cNvPicPr>
            <a:picLocks noChangeAspect="1"/>
          </p:cNvPicPr>
          <p:nvPr/>
        </p:nvPicPr>
        <p:blipFill>
          <a:blip r:embed="rId2"/>
          <a:stretch>
            <a:fillRect/>
          </a:stretch>
        </p:blipFill>
        <p:spPr>
          <a:xfrm>
            <a:off x="5295320" y="2510055"/>
            <a:ext cx="6253212" cy="2907744"/>
          </a:xfrm>
          <a:prstGeom prst="rect">
            <a:avLst/>
          </a:prstGeom>
        </p:spPr>
      </p:pic>
      <p:grpSp>
        <p:nvGrpSpPr>
          <p:cNvPr id="18" name="Group 14">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6" name="Rectangle 15">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2074030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C98A213-5994-475E-B327-DC6EC27FB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363EF41B-3F91-3E45-1411-DA9FB28CEB3F}"/>
              </a:ext>
            </a:extLst>
          </p:cNvPr>
          <p:cNvSpPr>
            <a:spLocks noGrp="1"/>
          </p:cNvSpPr>
          <p:nvPr>
            <p:ph type="title"/>
          </p:nvPr>
        </p:nvSpPr>
        <p:spPr>
          <a:xfrm>
            <a:off x="638881" y="670218"/>
            <a:ext cx="10909640" cy="1065836"/>
          </a:xfrm>
        </p:spPr>
        <p:txBody>
          <a:bodyPr vert="horz" lIns="91440" tIns="45720" rIns="91440" bIns="45720" rtlCol="0" anchor="ctr">
            <a:normAutofit/>
          </a:bodyPr>
          <a:lstStyle/>
          <a:p>
            <a:pPr algn="ctr"/>
            <a:r>
              <a:rPr lang="en-US" sz="6600" dirty="0" err="1">
                <a:cs typeface="Calibri Light"/>
              </a:rPr>
              <a:t>DATEM'in</a:t>
            </a:r>
            <a:r>
              <a:rPr lang="en-US" sz="6600" dirty="0">
                <a:cs typeface="Calibri Light"/>
              </a:rPr>
              <a:t> </a:t>
            </a:r>
            <a:r>
              <a:rPr lang="en-US" sz="6600" dirty="0" err="1">
                <a:cs typeface="Calibri Light"/>
              </a:rPr>
              <a:t>Etkileri</a:t>
            </a:r>
          </a:p>
        </p:txBody>
      </p:sp>
      <p:sp>
        <p:nvSpPr>
          <p:cNvPr id="13" name="sketch line">
            <a:extLst>
              <a:ext uri="{FF2B5EF4-FFF2-40B4-BE49-F238E27FC236}">
                <a16:creationId xmlns:a16="http://schemas.microsoft.com/office/drawing/2014/main" id="{4B030A0D-0DAD-4A99-89BB-419527D6A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9376" y="1800088"/>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5">
            <a:extLst>
              <a:ext uri="{FF2B5EF4-FFF2-40B4-BE49-F238E27FC236}">
                <a16:creationId xmlns:a16="http://schemas.microsoft.com/office/drawing/2014/main" id="{F1F7F30E-5DFC-126B-E452-2182B9C41FEB}"/>
              </a:ext>
            </a:extLst>
          </p:cNvPr>
          <p:cNvPicPr>
            <a:picLocks noChangeAspect="1"/>
          </p:cNvPicPr>
          <p:nvPr/>
        </p:nvPicPr>
        <p:blipFill>
          <a:blip r:embed="rId2"/>
          <a:stretch>
            <a:fillRect/>
          </a:stretch>
        </p:blipFill>
        <p:spPr>
          <a:xfrm>
            <a:off x="4220664" y="2862145"/>
            <a:ext cx="3758184" cy="3222643"/>
          </a:xfrm>
          <a:prstGeom prst="rect">
            <a:avLst/>
          </a:prstGeom>
        </p:spPr>
      </p:pic>
      <p:pic>
        <p:nvPicPr>
          <p:cNvPr id="4" name="Resim 4">
            <a:extLst>
              <a:ext uri="{FF2B5EF4-FFF2-40B4-BE49-F238E27FC236}">
                <a16:creationId xmlns:a16="http://schemas.microsoft.com/office/drawing/2014/main" id="{3548D289-C80B-9465-DAE2-7E22BFA22FA3}"/>
              </a:ext>
            </a:extLst>
          </p:cNvPr>
          <p:cNvPicPr>
            <a:picLocks noGrp="1" noChangeAspect="1"/>
          </p:cNvPicPr>
          <p:nvPr>
            <p:ph idx="1"/>
          </p:nvPr>
        </p:nvPicPr>
        <p:blipFill>
          <a:blip r:embed="rId3"/>
          <a:stretch>
            <a:fillRect/>
          </a:stretch>
        </p:blipFill>
        <p:spPr>
          <a:xfrm>
            <a:off x="299584" y="2822576"/>
            <a:ext cx="3758184" cy="3194457"/>
          </a:xfrm>
          <a:prstGeom prst="rect">
            <a:avLst/>
          </a:prstGeom>
        </p:spPr>
      </p:pic>
      <p:pic>
        <p:nvPicPr>
          <p:cNvPr id="6" name="Resim 6">
            <a:extLst>
              <a:ext uri="{FF2B5EF4-FFF2-40B4-BE49-F238E27FC236}">
                <a16:creationId xmlns:a16="http://schemas.microsoft.com/office/drawing/2014/main" id="{CD970205-FB20-DB02-0B7D-C071F7921C35}"/>
              </a:ext>
            </a:extLst>
          </p:cNvPr>
          <p:cNvPicPr>
            <a:picLocks noChangeAspect="1"/>
          </p:cNvPicPr>
          <p:nvPr/>
        </p:nvPicPr>
        <p:blipFill>
          <a:blip r:embed="rId4"/>
          <a:stretch>
            <a:fillRect/>
          </a:stretch>
        </p:blipFill>
        <p:spPr>
          <a:xfrm>
            <a:off x="8141208" y="2864856"/>
            <a:ext cx="3758184" cy="3109897"/>
          </a:xfrm>
          <a:prstGeom prst="rect">
            <a:avLst/>
          </a:prstGeom>
        </p:spPr>
      </p:pic>
    </p:spTree>
    <p:extLst>
      <p:ext uri="{BB962C8B-B14F-4D97-AF65-F5344CB8AC3E}">
        <p14:creationId xmlns:p14="http://schemas.microsoft.com/office/powerpoint/2010/main" val="3192752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E9E86FD-43B5-3243-861E-8A96E2A583D2}"/>
              </a:ext>
            </a:extLst>
          </p:cNvPr>
          <p:cNvSpPr>
            <a:spLocks noGrp="1"/>
          </p:cNvSpPr>
          <p:nvPr>
            <p:ph type="title"/>
          </p:nvPr>
        </p:nvSpPr>
        <p:spPr/>
        <p:txBody>
          <a:bodyPr/>
          <a:lstStyle/>
          <a:p>
            <a:r>
              <a:rPr lang="tr-TR" dirty="0">
                <a:ea typeface="+mj-lt"/>
                <a:cs typeface="+mj-lt"/>
              </a:rPr>
              <a:t>SONUÇLAR</a:t>
            </a:r>
            <a:endParaRPr lang="tr-TR" dirty="0"/>
          </a:p>
        </p:txBody>
      </p:sp>
      <p:sp>
        <p:nvSpPr>
          <p:cNvPr id="3" name="İçerik Yer Tutucusu 2">
            <a:extLst>
              <a:ext uri="{FF2B5EF4-FFF2-40B4-BE49-F238E27FC236}">
                <a16:creationId xmlns:a16="http://schemas.microsoft.com/office/drawing/2014/main" id="{4A6F3DCD-15A3-5890-F4FE-5BD24A3B6332}"/>
              </a:ext>
            </a:extLst>
          </p:cNvPr>
          <p:cNvSpPr>
            <a:spLocks noGrp="1"/>
          </p:cNvSpPr>
          <p:nvPr>
            <p:ph idx="1"/>
          </p:nvPr>
        </p:nvSpPr>
        <p:spPr/>
        <p:txBody>
          <a:bodyPr vert="horz" lIns="91440" tIns="45720" rIns="91440" bIns="45720" rtlCol="0" anchor="t">
            <a:normAutofit/>
          </a:bodyPr>
          <a:lstStyle/>
          <a:p>
            <a:r>
              <a:rPr lang="tr-TR" dirty="0">
                <a:ea typeface="+mn-lt"/>
                <a:cs typeface="+mn-lt"/>
              </a:rPr>
              <a:t>Yapılan çalışmada görüntü işleme teknikleri kullanılarak ekmek gözenekleri bölütlenmiştir. Bu sayede ekmek doku özellikleri belirlenerek katkı maddesinin cinsine, miktarına bağlı olarak ekmek yapısında meydana gelen değişimler ve gözeneklere ait sayısal veriler elde edilerek belirlenmiştir. Buradan da DATEM katkı maddesinin ekmek hacmini arttırdığı sonucuna varılmıştır.</a:t>
            </a:r>
            <a:endParaRPr lang="tr-TR" dirty="0"/>
          </a:p>
        </p:txBody>
      </p:sp>
    </p:spTree>
    <p:extLst>
      <p:ext uri="{BB962C8B-B14F-4D97-AF65-F5344CB8AC3E}">
        <p14:creationId xmlns:p14="http://schemas.microsoft.com/office/powerpoint/2010/main" val="10271052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8386171-E87D-46AB-8718-4CE2A88748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26">
            <a:extLst>
              <a:ext uri="{FF2B5EF4-FFF2-40B4-BE49-F238E27FC236}">
                <a16:creationId xmlns:a16="http://schemas.microsoft.com/office/drawing/2014/main" id="{207CB456-8849-413C-8210-B663779A32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513936D-D1EB-4E42-A97F-942BA1F3DF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74A44292-14BA-81CE-3860-314F70D8655F}"/>
              </a:ext>
            </a:extLst>
          </p:cNvPr>
          <p:cNvSpPr>
            <a:spLocks noGrp="1"/>
          </p:cNvSpPr>
          <p:nvPr>
            <p:ph type="title"/>
          </p:nvPr>
        </p:nvSpPr>
        <p:spPr>
          <a:xfrm>
            <a:off x="1524000" y="1376363"/>
            <a:ext cx="9144000" cy="2521594"/>
          </a:xfrm>
        </p:spPr>
        <p:txBody>
          <a:bodyPr vert="horz" lIns="91440" tIns="45720" rIns="91440" bIns="45720" rtlCol="0" anchor="b">
            <a:normAutofit/>
          </a:bodyPr>
          <a:lstStyle/>
          <a:p>
            <a:pPr algn="ctr"/>
            <a:r>
              <a:rPr lang="en-US" sz="7000" kern="1200">
                <a:solidFill>
                  <a:schemeClr val="tx1"/>
                </a:solidFill>
                <a:latin typeface="+mj-lt"/>
                <a:ea typeface="+mj-ea"/>
                <a:cs typeface="+mj-cs"/>
              </a:rPr>
              <a:t>Dinlediğiniz İçin Teşekkürler</a:t>
            </a:r>
          </a:p>
        </p:txBody>
      </p:sp>
      <p:cxnSp>
        <p:nvCxnSpPr>
          <p:cNvPr id="14" name="Straight Connector 13">
            <a:extLst>
              <a:ext uri="{FF2B5EF4-FFF2-40B4-BE49-F238E27FC236}">
                <a16:creationId xmlns:a16="http://schemas.microsoft.com/office/drawing/2014/main" id="{AFA75EE9-0DE4-4982-A870-290AD61EAA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52800" y="4479276"/>
            <a:ext cx="54864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5914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C2BACAED-89F9-556A-2754-816D93DC89BE}"/>
              </a:ext>
            </a:extLst>
          </p:cNvPr>
          <p:cNvSpPr>
            <a:spLocks noGrp="1"/>
          </p:cNvSpPr>
          <p:nvPr>
            <p:ph type="title"/>
          </p:nvPr>
        </p:nvSpPr>
        <p:spPr>
          <a:xfrm>
            <a:off x="1043631" y="809898"/>
            <a:ext cx="10173010" cy="1554480"/>
          </a:xfrm>
        </p:spPr>
        <p:txBody>
          <a:bodyPr anchor="ctr">
            <a:normAutofit/>
          </a:bodyPr>
          <a:lstStyle/>
          <a:p>
            <a:r>
              <a:rPr lang="tr-TR" sz="4800">
                <a:cs typeface="Calibri Light"/>
              </a:rPr>
              <a:t>Projenin Özeti</a:t>
            </a:r>
            <a:endParaRPr lang="tr-TR" sz="4800"/>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17" name="İçerik Yer Tutucusu 2">
            <a:extLst>
              <a:ext uri="{FF2B5EF4-FFF2-40B4-BE49-F238E27FC236}">
                <a16:creationId xmlns:a16="http://schemas.microsoft.com/office/drawing/2014/main" id="{0497A559-7004-4A26-677B-6ED9D47CB37D}"/>
              </a:ext>
            </a:extLst>
          </p:cNvPr>
          <p:cNvGraphicFramePr>
            <a:graphicFrameLocks noGrp="1"/>
          </p:cNvGraphicFramePr>
          <p:nvPr>
            <p:ph idx="1"/>
            <p:extLst>
              <p:ext uri="{D42A27DB-BD31-4B8C-83A1-F6EECF244321}">
                <p14:modId xmlns:p14="http://schemas.microsoft.com/office/powerpoint/2010/main" val="2724179627"/>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11364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9">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1" name="Rectangle 10">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13">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DAA33050-00AE-3CED-C931-29F948675FF0}"/>
              </a:ext>
            </a:extLst>
          </p:cNvPr>
          <p:cNvSpPr>
            <a:spLocks noGrp="1"/>
          </p:cNvSpPr>
          <p:nvPr>
            <p:ph type="title"/>
          </p:nvPr>
        </p:nvSpPr>
        <p:spPr>
          <a:xfrm>
            <a:off x="1282963" y="1238080"/>
            <a:ext cx="9849751" cy="1349671"/>
          </a:xfrm>
        </p:spPr>
        <p:txBody>
          <a:bodyPr anchor="b">
            <a:normAutofit/>
          </a:bodyPr>
          <a:lstStyle/>
          <a:p>
            <a:r>
              <a:rPr lang="tr-TR" sz="5400">
                <a:cs typeface="Calibri Light"/>
              </a:rPr>
              <a:t>Giriş</a:t>
            </a:r>
            <a:endParaRPr lang="tr-TR" sz="5400"/>
          </a:p>
        </p:txBody>
      </p:sp>
      <p:sp>
        <p:nvSpPr>
          <p:cNvPr id="3" name="İçerik Yer Tutucusu 2">
            <a:extLst>
              <a:ext uri="{FF2B5EF4-FFF2-40B4-BE49-F238E27FC236}">
                <a16:creationId xmlns:a16="http://schemas.microsoft.com/office/drawing/2014/main" id="{5FC3F156-6B1A-D58B-73B5-3A6897542F3E}"/>
              </a:ext>
            </a:extLst>
          </p:cNvPr>
          <p:cNvSpPr>
            <a:spLocks noGrp="1"/>
          </p:cNvSpPr>
          <p:nvPr>
            <p:ph idx="1"/>
          </p:nvPr>
        </p:nvSpPr>
        <p:spPr>
          <a:xfrm>
            <a:off x="1289304" y="2902913"/>
            <a:ext cx="9849751" cy="3032168"/>
          </a:xfrm>
        </p:spPr>
        <p:txBody>
          <a:bodyPr vert="horz" lIns="91440" tIns="45720" rIns="91440" bIns="45720" rtlCol="0" anchor="ctr">
            <a:normAutofit/>
          </a:bodyPr>
          <a:lstStyle/>
          <a:p>
            <a:r>
              <a:rPr lang="tr-TR" sz="1900" dirty="0">
                <a:ea typeface="+mn-lt"/>
                <a:cs typeface="+mn-lt"/>
              </a:rPr>
              <a:t>Ekmek hamurunun pişirilmesi sırasında sıcaklık etkisiyle hava kabarcıkları genleştikçe, ekmeğin gözenekli bir yapı haline geldiği görülür. Öz miktarı ve kalitesi yetersiz olan unlardan yapılan ekmekler, küçük hacimli, basık ve düzensiz bir gözenek yapısına sahip olmakta, kabuk yapılarında düzensiz çatlak ve yarıklar bulunmakta, ayrıca bu tip ekmekler kısa sürede bayatlamaktadır . Bu bayatlama sürecinde ekmeğin fiziksel yapısında çeşitli değişmeler meydana gelmektedir. Bu değişmeler; tat ve koku değişimi, sertliğin artması, ekmek kabuğunun parlaklığını yitirmesi, ekmek içi ufalanmasının artması, ekmek içinin su bağlama kapasitesinin azalması, nişastanın amilaz enzimine duyarlılığının azalması, ekmek içinden çözünmüş nişasta miktarının azalması olarak açıklanmıştır. Ancak öz miktarı yetersiz olan unlara uygun miktarda katkı maddesi ilavesi yapılarak üretilen ekmeklerin raf ömrü uzar, hacmi artar, ekmek içlerinin gözenek yapıları iyileşir, dokuları ve yumuşaklıkları daha iyi olur</a:t>
            </a:r>
            <a:endParaRPr lang="tr-TR" sz="1900" dirty="0"/>
          </a:p>
        </p:txBody>
      </p:sp>
    </p:spTree>
    <p:extLst>
      <p:ext uri="{BB962C8B-B14F-4D97-AF65-F5344CB8AC3E}">
        <p14:creationId xmlns:p14="http://schemas.microsoft.com/office/powerpoint/2010/main" val="2338584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22">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FD079DE0-09BC-AFF6-5914-E017E012AF1C}"/>
              </a:ext>
            </a:extLst>
          </p:cNvPr>
          <p:cNvSpPr>
            <a:spLocks noGrp="1"/>
          </p:cNvSpPr>
          <p:nvPr>
            <p:ph type="title"/>
          </p:nvPr>
        </p:nvSpPr>
        <p:spPr>
          <a:xfrm>
            <a:off x="1113810" y="2960716"/>
            <a:ext cx="4036334" cy="2387600"/>
          </a:xfrm>
        </p:spPr>
        <p:txBody>
          <a:bodyPr vert="horz" lIns="91440" tIns="45720" rIns="91440" bIns="45720" rtlCol="0" anchor="t">
            <a:normAutofit/>
          </a:bodyPr>
          <a:lstStyle/>
          <a:p>
            <a:r>
              <a:rPr lang="en-US" sz="5400" kern="1200" dirty="0" err="1">
                <a:solidFill>
                  <a:schemeClr val="tx1"/>
                </a:solidFill>
                <a:latin typeface="+mj-lt"/>
                <a:ea typeface="+mj-ea"/>
                <a:cs typeface="+mj-cs"/>
              </a:rPr>
              <a:t>Deneysel</a:t>
            </a:r>
            <a:r>
              <a:rPr lang="en-US" sz="5400" kern="1200" dirty="0">
                <a:solidFill>
                  <a:schemeClr val="tx1"/>
                </a:solidFill>
                <a:latin typeface="+mj-lt"/>
                <a:ea typeface="+mj-ea"/>
                <a:cs typeface="+mj-cs"/>
              </a:rPr>
              <a:t> </a:t>
            </a:r>
            <a:r>
              <a:rPr lang="en-US" sz="5400" kern="1200" dirty="0" err="1">
                <a:solidFill>
                  <a:schemeClr val="tx1"/>
                </a:solidFill>
                <a:latin typeface="+mj-lt"/>
                <a:ea typeface="+mj-ea"/>
                <a:cs typeface="+mj-cs"/>
              </a:rPr>
              <a:t>Metot</a:t>
            </a:r>
            <a:endParaRPr lang="en-US" sz="5400" kern="1200">
              <a:solidFill>
                <a:schemeClr val="tx1"/>
              </a:solidFill>
              <a:latin typeface="+mj-lt"/>
              <a:ea typeface="+mj-ea"/>
              <a:cs typeface="+mj-cs"/>
            </a:endParaRPr>
          </a:p>
        </p:txBody>
      </p:sp>
      <p:sp>
        <p:nvSpPr>
          <p:cNvPr id="3" name="İçerik Yer Tutucusu 2">
            <a:extLst>
              <a:ext uri="{FF2B5EF4-FFF2-40B4-BE49-F238E27FC236}">
                <a16:creationId xmlns:a16="http://schemas.microsoft.com/office/drawing/2014/main" id="{403360CC-C7C0-0D16-F66B-68F73E834B23}"/>
              </a:ext>
            </a:extLst>
          </p:cNvPr>
          <p:cNvSpPr>
            <a:spLocks noGrp="1"/>
          </p:cNvSpPr>
          <p:nvPr>
            <p:ph idx="1"/>
          </p:nvPr>
        </p:nvSpPr>
        <p:spPr>
          <a:xfrm>
            <a:off x="1113809" y="953037"/>
            <a:ext cx="4036333" cy="1709849"/>
          </a:xfrm>
        </p:spPr>
        <p:txBody>
          <a:bodyPr vert="horz" lIns="91440" tIns="45720" rIns="91440" bIns="45720" rtlCol="0" anchor="b">
            <a:normAutofit fontScale="92500"/>
          </a:bodyPr>
          <a:lstStyle/>
          <a:p>
            <a:pPr marL="0" indent="0">
              <a:buNone/>
            </a:pPr>
            <a:r>
              <a:rPr lang="en-US" sz="2000" kern="1200" dirty="0" err="1">
                <a:solidFill>
                  <a:schemeClr val="tx1"/>
                </a:solidFill>
                <a:latin typeface="+mn-lt"/>
                <a:ea typeface="+mn-ea"/>
                <a:cs typeface="+mn-cs"/>
              </a:rPr>
              <a:t>Çalışmada</a:t>
            </a:r>
            <a:r>
              <a:rPr lang="en-US" sz="2000" kern="1200" dirty="0">
                <a:solidFill>
                  <a:schemeClr val="tx1"/>
                </a:solidFill>
                <a:latin typeface="+mn-lt"/>
                <a:ea typeface="+mn-ea"/>
                <a:cs typeface="+mn-cs"/>
              </a:rPr>
              <a:t> </a:t>
            </a:r>
            <a:r>
              <a:rPr lang="en-US" sz="2000" kern="1200" dirty="0" err="1">
                <a:solidFill>
                  <a:schemeClr val="tx1"/>
                </a:solidFill>
                <a:latin typeface="+mn-lt"/>
                <a:ea typeface="+mn-ea"/>
                <a:cs typeface="+mn-cs"/>
              </a:rPr>
              <a:t>kullanılan</a:t>
            </a:r>
            <a:r>
              <a:rPr lang="en-US" sz="2000" kern="1200" dirty="0">
                <a:solidFill>
                  <a:schemeClr val="tx1"/>
                </a:solidFill>
                <a:latin typeface="+mn-lt"/>
                <a:ea typeface="+mn-ea"/>
                <a:cs typeface="+mn-cs"/>
              </a:rPr>
              <a:t> </a:t>
            </a:r>
            <a:r>
              <a:rPr lang="en-US" sz="2000" kern="1200" dirty="0" err="1">
                <a:solidFill>
                  <a:schemeClr val="tx1"/>
                </a:solidFill>
                <a:latin typeface="+mn-lt"/>
                <a:ea typeface="+mn-ea"/>
                <a:cs typeface="+mn-cs"/>
              </a:rPr>
              <a:t>ekmek</a:t>
            </a:r>
            <a:r>
              <a:rPr lang="en-US" sz="2000" kern="1200" dirty="0">
                <a:solidFill>
                  <a:schemeClr val="tx1"/>
                </a:solidFill>
                <a:latin typeface="+mn-lt"/>
                <a:ea typeface="+mn-ea"/>
                <a:cs typeface="+mn-cs"/>
              </a:rPr>
              <a:t> </a:t>
            </a:r>
            <a:r>
              <a:rPr lang="en-US" sz="2000" kern="1200" dirty="0" err="1">
                <a:solidFill>
                  <a:schemeClr val="tx1"/>
                </a:solidFill>
                <a:latin typeface="+mn-lt"/>
                <a:ea typeface="+mn-ea"/>
                <a:cs typeface="+mn-cs"/>
              </a:rPr>
              <a:t>kesit</a:t>
            </a:r>
            <a:r>
              <a:rPr lang="en-US" sz="2000" kern="1200" dirty="0">
                <a:solidFill>
                  <a:schemeClr val="tx1"/>
                </a:solidFill>
                <a:latin typeface="+mn-lt"/>
                <a:ea typeface="+mn-ea"/>
                <a:cs typeface="+mn-cs"/>
              </a:rPr>
              <a:t> </a:t>
            </a:r>
            <a:r>
              <a:rPr lang="en-US" sz="2000" kern="1200" dirty="0" err="1">
                <a:solidFill>
                  <a:schemeClr val="tx1"/>
                </a:solidFill>
                <a:latin typeface="+mn-lt"/>
                <a:ea typeface="+mn-ea"/>
                <a:cs typeface="+mn-cs"/>
              </a:rPr>
              <a:t>alan</a:t>
            </a:r>
            <a:r>
              <a:rPr lang="en-US" sz="2000" kern="1200" dirty="0">
                <a:solidFill>
                  <a:schemeClr val="tx1"/>
                </a:solidFill>
                <a:latin typeface="+mn-lt"/>
                <a:ea typeface="+mn-ea"/>
                <a:cs typeface="+mn-cs"/>
              </a:rPr>
              <a:t> </a:t>
            </a:r>
            <a:r>
              <a:rPr lang="en-US" sz="2000" kern="1200" dirty="0" err="1">
                <a:solidFill>
                  <a:schemeClr val="tx1"/>
                </a:solidFill>
                <a:latin typeface="+mn-lt"/>
                <a:ea typeface="+mn-ea"/>
                <a:cs typeface="+mn-cs"/>
              </a:rPr>
              <a:t>görüntüleri</a:t>
            </a:r>
            <a:r>
              <a:rPr lang="en-US" sz="2000" kern="1200" dirty="0">
                <a:solidFill>
                  <a:schemeClr val="tx1"/>
                </a:solidFill>
                <a:latin typeface="+mn-lt"/>
                <a:ea typeface="+mn-ea"/>
                <a:cs typeface="+mn-cs"/>
              </a:rPr>
              <a:t> </a:t>
            </a:r>
            <a:r>
              <a:rPr lang="en-US" sz="2000" kern="1200" dirty="0" err="1">
                <a:solidFill>
                  <a:schemeClr val="tx1"/>
                </a:solidFill>
                <a:latin typeface="+mn-lt"/>
                <a:ea typeface="+mn-ea"/>
                <a:cs typeface="+mn-cs"/>
              </a:rPr>
              <a:t>doğrudan</a:t>
            </a:r>
            <a:r>
              <a:rPr lang="en-US" sz="2000" kern="1200" dirty="0">
                <a:solidFill>
                  <a:schemeClr val="tx1"/>
                </a:solidFill>
                <a:latin typeface="+mn-lt"/>
                <a:ea typeface="+mn-ea"/>
                <a:cs typeface="+mn-cs"/>
              </a:rPr>
              <a:t> </a:t>
            </a:r>
            <a:r>
              <a:rPr lang="en-US" sz="2000" kern="1200" dirty="0" err="1">
                <a:solidFill>
                  <a:schemeClr val="tx1"/>
                </a:solidFill>
                <a:latin typeface="+mn-lt"/>
                <a:ea typeface="+mn-ea"/>
                <a:cs typeface="+mn-cs"/>
              </a:rPr>
              <a:t>ekmek</a:t>
            </a:r>
            <a:r>
              <a:rPr lang="en-US" sz="2000" kern="1200" dirty="0">
                <a:solidFill>
                  <a:schemeClr val="tx1"/>
                </a:solidFill>
                <a:latin typeface="+mn-lt"/>
                <a:ea typeface="+mn-ea"/>
                <a:cs typeface="+mn-cs"/>
              </a:rPr>
              <a:t> </a:t>
            </a:r>
            <a:r>
              <a:rPr lang="en-US" sz="2000" kern="1200" dirty="0" err="1">
                <a:solidFill>
                  <a:schemeClr val="tx1"/>
                </a:solidFill>
                <a:latin typeface="+mn-lt"/>
                <a:ea typeface="+mn-ea"/>
                <a:cs typeface="+mn-cs"/>
              </a:rPr>
              <a:t>yapım</a:t>
            </a:r>
            <a:r>
              <a:rPr lang="en-US" sz="2000" kern="1200" dirty="0">
                <a:solidFill>
                  <a:schemeClr val="tx1"/>
                </a:solidFill>
                <a:latin typeface="+mn-lt"/>
                <a:ea typeface="+mn-ea"/>
                <a:cs typeface="+mn-cs"/>
              </a:rPr>
              <a:t> </a:t>
            </a:r>
            <a:r>
              <a:rPr lang="en-US" sz="2000" kern="1200" dirty="0" err="1">
                <a:solidFill>
                  <a:schemeClr val="tx1"/>
                </a:solidFill>
                <a:latin typeface="+mn-lt"/>
                <a:ea typeface="+mn-ea"/>
                <a:cs typeface="+mn-cs"/>
              </a:rPr>
              <a:t>yöntemiyle</a:t>
            </a:r>
            <a:r>
              <a:rPr lang="en-US" sz="2000" kern="1200" dirty="0">
                <a:solidFill>
                  <a:schemeClr val="tx1"/>
                </a:solidFill>
                <a:latin typeface="+mn-lt"/>
                <a:ea typeface="+mn-ea"/>
                <a:cs typeface="+mn-cs"/>
              </a:rPr>
              <a:t> </a:t>
            </a:r>
            <a:r>
              <a:rPr lang="en-US" sz="2000" kern="1200" dirty="0" err="1">
                <a:solidFill>
                  <a:schemeClr val="tx1"/>
                </a:solidFill>
                <a:latin typeface="+mn-lt"/>
                <a:ea typeface="+mn-ea"/>
                <a:cs typeface="+mn-cs"/>
              </a:rPr>
              <a:t>elde</a:t>
            </a:r>
            <a:r>
              <a:rPr lang="en-US" sz="2000" kern="1200" dirty="0">
                <a:solidFill>
                  <a:schemeClr val="tx1"/>
                </a:solidFill>
                <a:latin typeface="+mn-lt"/>
                <a:ea typeface="+mn-ea"/>
                <a:cs typeface="+mn-cs"/>
              </a:rPr>
              <a:t> </a:t>
            </a:r>
            <a:r>
              <a:rPr lang="en-US" sz="2000" kern="1200" dirty="0" err="1">
                <a:solidFill>
                  <a:schemeClr val="tx1"/>
                </a:solidFill>
                <a:latin typeface="+mn-lt"/>
                <a:ea typeface="+mn-ea"/>
                <a:cs typeface="+mn-cs"/>
              </a:rPr>
              <a:t>edilmiştir</a:t>
            </a:r>
            <a:r>
              <a:rPr lang="en-US" sz="2000" dirty="0"/>
              <a:t> </a:t>
            </a:r>
            <a:r>
              <a:rPr lang="en-US" sz="2000" dirty="0" err="1"/>
              <a:t>ve</a:t>
            </a:r>
            <a:r>
              <a:rPr lang="en-US" sz="2000" dirty="0"/>
              <a:t> 4 </a:t>
            </a:r>
            <a:r>
              <a:rPr lang="en-US" sz="2000" dirty="0" err="1"/>
              <a:t>dilime</a:t>
            </a:r>
            <a:r>
              <a:rPr lang="en-US" sz="2000" dirty="0"/>
              <a:t> </a:t>
            </a:r>
            <a:r>
              <a:rPr lang="en-US" sz="2000" dirty="0" err="1"/>
              <a:t>kesilip</a:t>
            </a:r>
            <a:r>
              <a:rPr lang="en-US" sz="2000" dirty="0"/>
              <a:t> </a:t>
            </a:r>
            <a:r>
              <a:rPr lang="en-US" sz="2000" dirty="0" err="1"/>
              <a:t>tarayıcılar</a:t>
            </a:r>
            <a:r>
              <a:rPr lang="en-US" sz="2000" dirty="0"/>
              <a:t> </a:t>
            </a:r>
            <a:r>
              <a:rPr lang="en-US" sz="2000" dirty="0" err="1"/>
              <a:t>tarafından</a:t>
            </a:r>
            <a:r>
              <a:rPr lang="en-US" sz="2000" dirty="0"/>
              <a:t> </a:t>
            </a:r>
            <a:r>
              <a:rPr lang="en-US" sz="2000" dirty="0" err="1"/>
              <a:t>taranıp</a:t>
            </a:r>
            <a:r>
              <a:rPr lang="en-US" sz="2000" dirty="0"/>
              <a:t> </a:t>
            </a:r>
            <a:r>
              <a:rPr lang="en-US" sz="2000" dirty="0" err="1"/>
              <a:t>bilgisayar</a:t>
            </a:r>
            <a:r>
              <a:rPr lang="en-US" sz="2000" dirty="0"/>
              <a:t> </a:t>
            </a:r>
            <a:r>
              <a:rPr lang="en-US" sz="2000" dirty="0" err="1"/>
              <a:t>ortamına</a:t>
            </a:r>
            <a:r>
              <a:rPr lang="en-US" sz="2000" dirty="0"/>
              <a:t> </a:t>
            </a:r>
            <a:r>
              <a:rPr lang="en-US" sz="2000" dirty="0" err="1"/>
              <a:t>aktarılmıştır</a:t>
            </a:r>
            <a:r>
              <a:rPr lang="en-US" sz="2000" dirty="0"/>
              <a:t> </a:t>
            </a:r>
            <a:r>
              <a:rPr lang="en-US" sz="2000" dirty="0" err="1"/>
              <a:t>ve</a:t>
            </a:r>
            <a:r>
              <a:rPr lang="en-US" sz="2000" dirty="0"/>
              <a:t> </a:t>
            </a:r>
            <a:r>
              <a:rPr lang="en-US" sz="2000" dirty="0" err="1">
                <a:ea typeface="+mn-lt"/>
                <a:cs typeface="+mn-lt"/>
              </a:rPr>
              <a:t>gri</a:t>
            </a:r>
            <a:r>
              <a:rPr lang="en-US" sz="2000" dirty="0">
                <a:ea typeface="+mn-lt"/>
                <a:cs typeface="+mn-lt"/>
              </a:rPr>
              <a:t> </a:t>
            </a:r>
            <a:r>
              <a:rPr lang="en-US" sz="2000" dirty="0" err="1">
                <a:ea typeface="+mn-lt"/>
                <a:cs typeface="+mn-lt"/>
              </a:rPr>
              <a:t>seviye</a:t>
            </a:r>
            <a:r>
              <a:rPr lang="en-US" sz="2000" dirty="0">
                <a:ea typeface="+mn-lt"/>
                <a:cs typeface="+mn-lt"/>
              </a:rPr>
              <a:t> </a:t>
            </a:r>
            <a:r>
              <a:rPr lang="en-US" sz="2000" dirty="0" err="1">
                <a:ea typeface="+mn-lt"/>
                <a:cs typeface="+mn-lt"/>
              </a:rPr>
              <a:t>görüntüsüne</a:t>
            </a:r>
            <a:r>
              <a:rPr lang="en-US" sz="2000" dirty="0">
                <a:ea typeface="+mn-lt"/>
                <a:cs typeface="+mn-lt"/>
              </a:rPr>
              <a:t> </a:t>
            </a:r>
            <a:r>
              <a:rPr lang="en-US" sz="2000" dirty="0" err="1">
                <a:ea typeface="+mn-lt"/>
                <a:cs typeface="+mn-lt"/>
              </a:rPr>
              <a:t>dönüştürülmüştür</a:t>
            </a:r>
            <a:r>
              <a:rPr lang="en-US" sz="2000" dirty="0">
                <a:ea typeface="+mn-lt"/>
                <a:cs typeface="+mn-lt"/>
              </a:rPr>
              <a:t>.</a:t>
            </a:r>
            <a:endParaRPr lang="en-US" sz="2000" kern="1200" dirty="0" err="1">
              <a:solidFill>
                <a:schemeClr val="tx1"/>
              </a:solidFill>
              <a:latin typeface="+mn-lt"/>
              <a:cs typeface="Calibri"/>
            </a:endParaRPr>
          </a:p>
        </p:txBody>
      </p:sp>
      <p:grpSp>
        <p:nvGrpSpPr>
          <p:cNvPr id="21" name="Group 24">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26" name="Rectangle 25">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6">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Rectangle 29">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Resim 4" descr="birkaç içeren bir resim&#10;&#10;Açıklama otomatik olarak oluşturuldu">
            <a:extLst>
              <a:ext uri="{FF2B5EF4-FFF2-40B4-BE49-F238E27FC236}">
                <a16:creationId xmlns:a16="http://schemas.microsoft.com/office/drawing/2014/main" id="{81098B56-B97F-97AA-B42E-B33508C98A1E}"/>
              </a:ext>
            </a:extLst>
          </p:cNvPr>
          <p:cNvPicPr>
            <a:picLocks noChangeAspect="1"/>
          </p:cNvPicPr>
          <p:nvPr/>
        </p:nvPicPr>
        <p:blipFill>
          <a:blip r:embed="rId2"/>
          <a:stretch>
            <a:fillRect/>
          </a:stretch>
        </p:blipFill>
        <p:spPr>
          <a:xfrm>
            <a:off x="6483680" y="666728"/>
            <a:ext cx="4413625" cy="5465791"/>
          </a:xfrm>
          <a:prstGeom prst="rect">
            <a:avLst/>
          </a:prstGeom>
        </p:spPr>
      </p:pic>
    </p:spTree>
    <p:extLst>
      <p:ext uri="{BB962C8B-B14F-4D97-AF65-F5344CB8AC3E}">
        <p14:creationId xmlns:p14="http://schemas.microsoft.com/office/powerpoint/2010/main" val="2620191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A016CB47-C4D4-4332-9ED0-DBB916252F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B42EC573-6954-75A5-DE21-61E504E3C284}"/>
              </a:ext>
            </a:extLst>
          </p:cNvPr>
          <p:cNvSpPr>
            <a:spLocks noGrp="1"/>
          </p:cNvSpPr>
          <p:nvPr>
            <p:ph type="title"/>
          </p:nvPr>
        </p:nvSpPr>
        <p:spPr>
          <a:xfrm>
            <a:off x="532015" y="3930305"/>
            <a:ext cx="3861960" cy="2437244"/>
          </a:xfrm>
        </p:spPr>
        <p:txBody>
          <a:bodyPr anchor="ctr">
            <a:normAutofit/>
          </a:bodyPr>
          <a:lstStyle/>
          <a:p>
            <a:r>
              <a:rPr lang="tr-TR" sz="3600">
                <a:cs typeface="Calibri Light"/>
              </a:rPr>
              <a:t>Histogram Germe ve Eşitleme</a:t>
            </a:r>
            <a:endParaRPr lang="tr-TR" sz="3600"/>
          </a:p>
        </p:txBody>
      </p:sp>
      <p:sp>
        <p:nvSpPr>
          <p:cNvPr id="49" name="Rectangle 48">
            <a:extLst>
              <a:ext uri="{FF2B5EF4-FFF2-40B4-BE49-F238E27FC236}">
                <a16:creationId xmlns:a16="http://schemas.microsoft.com/office/drawing/2014/main" id="{95C8260E-968F-44E8-A823-ABB431311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89" y="0"/>
            <a:ext cx="11231745" cy="355784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Resim 16">
            <a:extLst>
              <a:ext uri="{FF2B5EF4-FFF2-40B4-BE49-F238E27FC236}">
                <a16:creationId xmlns:a16="http://schemas.microsoft.com/office/drawing/2014/main" id="{50CDC1EC-1F19-A3EF-1B17-176B45B549E3}"/>
              </a:ext>
            </a:extLst>
          </p:cNvPr>
          <p:cNvPicPr>
            <a:picLocks noChangeAspect="1"/>
          </p:cNvPicPr>
          <p:nvPr/>
        </p:nvPicPr>
        <p:blipFill>
          <a:blip r:embed="rId2"/>
          <a:stretch>
            <a:fillRect/>
          </a:stretch>
        </p:blipFill>
        <p:spPr>
          <a:xfrm>
            <a:off x="8455923" y="438125"/>
            <a:ext cx="2438820" cy="2811320"/>
          </a:xfrm>
          <a:prstGeom prst="rect">
            <a:avLst/>
          </a:prstGeom>
        </p:spPr>
      </p:pic>
      <p:pic>
        <p:nvPicPr>
          <p:cNvPr id="4" name="Resim 4">
            <a:extLst>
              <a:ext uri="{FF2B5EF4-FFF2-40B4-BE49-F238E27FC236}">
                <a16:creationId xmlns:a16="http://schemas.microsoft.com/office/drawing/2014/main" id="{84D3C615-52F2-724E-6E65-8F269120C74A}"/>
              </a:ext>
            </a:extLst>
          </p:cNvPr>
          <p:cNvPicPr>
            <a:picLocks noChangeAspect="1"/>
          </p:cNvPicPr>
          <p:nvPr/>
        </p:nvPicPr>
        <p:blipFill>
          <a:blip r:embed="rId3"/>
          <a:stretch>
            <a:fillRect/>
          </a:stretch>
        </p:blipFill>
        <p:spPr>
          <a:xfrm>
            <a:off x="1065571" y="373730"/>
            <a:ext cx="2776178" cy="2811320"/>
          </a:xfrm>
          <a:prstGeom prst="rect">
            <a:avLst/>
          </a:prstGeom>
        </p:spPr>
      </p:pic>
      <p:pic>
        <p:nvPicPr>
          <p:cNvPr id="7" name="Resim 7">
            <a:extLst>
              <a:ext uri="{FF2B5EF4-FFF2-40B4-BE49-F238E27FC236}">
                <a16:creationId xmlns:a16="http://schemas.microsoft.com/office/drawing/2014/main" id="{50A4E36F-BD78-DD2B-6CE4-53A9DC0FB09A}"/>
              </a:ext>
            </a:extLst>
          </p:cNvPr>
          <p:cNvPicPr>
            <a:picLocks noChangeAspect="1"/>
          </p:cNvPicPr>
          <p:nvPr/>
        </p:nvPicPr>
        <p:blipFill>
          <a:blip r:embed="rId4"/>
          <a:stretch>
            <a:fillRect/>
          </a:stretch>
        </p:blipFill>
        <p:spPr>
          <a:xfrm>
            <a:off x="4711063" y="438124"/>
            <a:ext cx="2829775" cy="2811320"/>
          </a:xfrm>
          <a:prstGeom prst="rect">
            <a:avLst/>
          </a:prstGeom>
        </p:spPr>
      </p:pic>
      <p:sp>
        <p:nvSpPr>
          <p:cNvPr id="53" name="Rectangle 52">
            <a:extLst>
              <a:ext uri="{FF2B5EF4-FFF2-40B4-BE49-F238E27FC236}">
                <a16:creationId xmlns:a16="http://schemas.microsoft.com/office/drawing/2014/main" id="{FE43805F-24A6-46A4-B19B-54F283473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635346" y="5126067"/>
            <a:ext cx="219456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4A600874-D685-3E0A-B1F2-086C188797C3}"/>
              </a:ext>
            </a:extLst>
          </p:cNvPr>
          <p:cNvSpPr>
            <a:spLocks noGrp="1"/>
          </p:cNvSpPr>
          <p:nvPr>
            <p:ph idx="1"/>
          </p:nvPr>
        </p:nvSpPr>
        <p:spPr>
          <a:xfrm>
            <a:off x="5162719" y="3930305"/>
            <a:ext cx="6586915" cy="2437244"/>
          </a:xfrm>
        </p:spPr>
        <p:txBody>
          <a:bodyPr vert="horz" lIns="91440" tIns="45720" rIns="91440" bIns="45720" rtlCol="0" anchor="ctr">
            <a:normAutofit/>
          </a:bodyPr>
          <a:lstStyle/>
          <a:p>
            <a:r>
              <a:rPr lang="tr-TR" sz="1900">
                <a:ea typeface="+mn-lt"/>
                <a:cs typeface="+mn-lt"/>
              </a:rPr>
              <a:t>Adaptif histogram eşitleme olarak da bilinen histogram germe işlemi düşük kontrastlı resimlere uygulanan bir yöntem olup histogramı geniş bir bölgeye yayma mantığına dayanmaktadır</a:t>
            </a:r>
          </a:p>
          <a:p>
            <a:endParaRPr lang="tr-TR" sz="1900">
              <a:cs typeface="Calibri" panose="020F0502020204030204"/>
            </a:endParaRPr>
          </a:p>
          <a:p>
            <a:r>
              <a:rPr lang="tr-TR" sz="1900">
                <a:ea typeface="+mn-lt"/>
                <a:cs typeface="+mn-lt"/>
              </a:rPr>
              <a:t>Histogram eşitleme renk değerleri düzgün dağılımlı olmayan görüntüler için uygun bir görüntü iyileştirme metodudur. </a:t>
            </a:r>
            <a:endParaRPr lang="tr-TR" sz="1900">
              <a:cs typeface="Calibri" panose="020F0502020204030204"/>
            </a:endParaRPr>
          </a:p>
        </p:txBody>
      </p:sp>
    </p:spTree>
    <p:extLst>
      <p:ext uri="{BB962C8B-B14F-4D97-AF65-F5344CB8AC3E}">
        <p14:creationId xmlns:p14="http://schemas.microsoft.com/office/powerpoint/2010/main" val="2329837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Resim 8" descr="metin, yiyecek içeren bir resim&#10;&#10;Açıklama otomatik olarak oluşturuldu">
            <a:extLst>
              <a:ext uri="{FF2B5EF4-FFF2-40B4-BE49-F238E27FC236}">
                <a16:creationId xmlns:a16="http://schemas.microsoft.com/office/drawing/2014/main" id="{C211EC43-043D-0FCF-916E-74089B5A37BF}"/>
              </a:ext>
            </a:extLst>
          </p:cNvPr>
          <p:cNvPicPr>
            <a:picLocks noChangeAspect="1"/>
          </p:cNvPicPr>
          <p:nvPr/>
        </p:nvPicPr>
        <p:blipFill rotWithShape="1">
          <a:blip r:embed="rId2"/>
          <a:srcRect l="6678" r="8422" b="3"/>
          <a:stretch/>
        </p:blipFill>
        <p:spPr>
          <a:xfrm>
            <a:off x="995363" y="1844675"/>
            <a:ext cx="3352800" cy="4449763"/>
          </a:xfrm>
          <a:prstGeom prst="rect">
            <a:avLst/>
          </a:prstGeom>
        </p:spPr>
      </p:pic>
      <p:pic>
        <p:nvPicPr>
          <p:cNvPr id="11" name="Resim 11" descr="metin, ağaç, yiyecek içeren bir resim&#10;&#10;Açıklama otomatik olarak oluşturuldu">
            <a:extLst>
              <a:ext uri="{FF2B5EF4-FFF2-40B4-BE49-F238E27FC236}">
                <a16:creationId xmlns:a16="http://schemas.microsoft.com/office/drawing/2014/main" id="{166B4F35-8642-4463-7DCE-80CE0EF1EDE2}"/>
              </a:ext>
            </a:extLst>
          </p:cNvPr>
          <p:cNvPicPr>
            <a:picLocks noGrp="1" noChangeAspect="1"/>
          </p:cNvPicPr>
          <p:nvPr>
            <p:ph idx="1"/>
          </p:nvPr>
        </p:nvPicPr>
        <p:blipFill rotWithShape="1">
          <a:blip r:embed="rId3"/>
          <a:srcRect l="8337" r="8395" b="3"/>
          <a:stretch/>
        </p:blipFill>
        <p:spPr>
          <a:xfrm>
            <a:off x="4418013" y="1844675"/>
            <a:ext cx="3352800" cy="4449763"/>
          </a:xfrm>
          <a:prstGeom prst="rect">
            <a:avLst/>
          </a:prstGeom>
        </p:spPr>
      </p:pic>
      <p:pic>
        <p:nvPicPr>
          <p:cNvPr id="13" name="Resim 13" descr="metin içeren bir resim&#10;&#10;Açıklama otomatik olarak oluşturuldu">
            <a:extLst>
              <a:ext uri="{FF2B5EF4-FFF2-40B4-BE49-F238E27FC236}">
                <a16:creationId xmlns:a16="http://schemas.microsoft.com/office/drawing/2014/main" id="{8D45E525-4C58-6297-A358-AC5F7D217FC9}"/>
              </a:ext>
            </a:extLst>
          </p:cNvPr>
          <p:cNvPicPr>
            <a:picLocks noChangeAspect="1"/>
          </p:cNvPicPr>
          <p:nvPr/>
        </p:nvPicPr>
        <p:blipFill rotWithShape="1">
          <a:blip r:embed="rId4"/>
          <a:srcRect l="2875" r="3288" b="3"/>
          <a:stretch/>
        </p:blipFill>
        <p:spPr>
          <a:xfrm>
            <a:off x="7840663" y="1844675"/>
            <a:ext cx="3352800" cy="4449763"/>
          </a:xfrm>
          <a:prstGeom prst="rect">
            <a:avLst/>
          </a:prstGeom>
        </p:spPr>
      </p:pic>
      <p:sp>
        <p:nvSpPr>
          <p:cNvPr id="2" name="Başlık 1">
            <a:extLst>
              <a:ext uri="{FF2B5EF4-FFF2-40B4-BE49-F238E27FC236}">
                <a16:creationId xmlns:a16="http://schemas.microsoft.com/office/drawing/2014/main" id="{4E55F9E0-8840-D9D7-916A-6870A125844C}"/>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3600" kern="1200" dirty="0" err="1">
                <a:solidFill>
                  <a:schemeClr val="tx1"/>
                </a:solidFill>
                <a:latin typeface="+mj-lt"/>
                <a:ea typeface="+mj-ea"/>
                <a:cs typeface="+mj-cs"/>
              </a:rPr>
              <a:t>Ekmek</a:t>
            </a:r>
            <a:r>
              <a:rPr lang="en-US" sz="3600" kern="1200" dirty="0">
                <a:solidFill>
                  <a:schemeClr val="tx1"/>
                </a:solidFill>
                <a:latin typeface="+mj-lt"/>
                <a:ea typeface="+mj-ea"/>
                <a:cs typeface="+mj-cs"/>
              </a:rPr>
              <a:t> </a:t>
            </a:r>
            <a:r>
              <a:rPr lang="en-US" sz="3600" dirty="0" err="1"/>
              <a:t>kontrast</a:t>
            </a:r>
            <a:r>
              <a:rPr lang="en-US" sz="3600" dirty="0"/>
              <a:t> </a:t>
            </a:r>
            <a:r>
              <a:rPr lang="en-US" sz="3600" dirty="0" err="1"/>
              <a:t>artırılarak</a:t>
            </a:r>
            <a:r>
              <a:rPr lang="en-US" sz="3600" dirty="0"/>
              <a:t> </a:t>
            </a:r>
            <a:r>
              <a:rPr lang="en-US" sz="3600" dirty="0" err="1"/>
              <a:t>boşluklar</a:t>
            </a:r>
            <a:r>
              <a:rPr lang="en-US" sz="3600" dirty="0"/>
              <a:t> </a:t>
            </a:r>
            <a:r>
              <a:rPr lang="en-US" sz="3600" kern="1200" dirty="0">
                <a:solidFill>
                  <a:schemeClr val="tx1"/>
                </a:solidFill>
                <a:latin typeface="+mj-lt"/>
                <a:ea typeface="+mj-ea"/>
                <a:cs typeface="+mj-cs"/>
              </a:rPr>
              <a:t> </a:t>
            </a:r>
            <a:r>
              <a:rPr lang="en-US" sz="3600" kern="1200" dirty="0" err="1">
                <a:solidFill>
                  <a:schemeClr val="tx1"/>
                </a:solidFill>
                <a:latin typeface="+mj-lt"/>
                <a:ea typeface="+mj-ea"/>
                <a:cs typeface="+mj-cs"/>
              </a:rPr>
              <a:t>belirginleştirilir</a:t>
            </a:r>
            <a:endParaRPr lang="en-US" sz="3600" kern="1200" dirty="0" err="1">
              <a:solidFill>
                <a:schemeClr val="tx1"/>
              </a:solidFill>
              <a:latin typeface="+mj-lt"/>
              <a:cs typeface="Calibri Light"/>
            </a:endParaRPr>
          </a:p>
        </p:txBody>
      </p:sp>
    </p:spTree>
    <p:extLst>
      <p:ext uri="{BB962C8B-B14F-4D97-AF65-F5344CB8AC3E}">
        <p14:creationId xmlns:p14="http://schemas.microsoft.com/office/powerpoint/2010/main" val="1690287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15EE42C4-284A-D39A-2AEA-7896B150C3E3}"/>
              </a:ext>
            </a:extLst>
          </p:cNvPr>
          <p:cNvSpPr>
            <a:spLocks noGrp="1"/>
          </p:cNvSpPr>
          <p:nvPr>
            <p:ph type="title"/>
          </p:nvPr>
        </p:nvSpPr>
        <p:spPr>
          <a:xfrm>
            <a:off x="572493" y="238539"/>
            <a:ext cx="11018520" cy="1434415"/>
          </a:xfrm>
        </p:spPr>
        <p:txBody>
          <a:bodyPr anchor="b">
            <a:normAutofit/>
          </a:bodyPr>
          <a:lstStyle/>
          <a:p>
            <a:r>
              <a:rPr lang="tr-TR" sz="4600">
                <a:ea typeface="+mj-lt"/>
                <a:cs typeface="+mj-lt"/>
              </a:rPr>
              <a:t>Bağlantılı Bileşen Etiketleme İle Gözenek Etiketleme</a:t>
            </a:r>
            <a:endParaRPr lang="tr-TR" sz="4600"/>
          </a:p>
        </p:txBody>
      </p:sp>
      <p:sp>
        <p:nvSpPr>
          <p:cNvPr id="11"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00A176E9-3FD4-4F94-FFD9-4CE37673C56B}"/>
              </a:ext>
            </a:extLst>
          </p:cNvPr>
          <p:cNvSpPr>
            <a:spLocks noGrp="1"/>
          </p:cNvSpPr>
          <p:nvPr>
            <p:ph idx="1"/>
          </p:nvPr>
        </p:nvSpPr>
        <p:spPr>
          <a:xfrm>
            <a:off x="572493" y="2071316"/>
            <a:ext cx="6713552" cy="4119172"/>
          </a:xfrm>
        </p:spPr>
        <p:txBody>
          <a:bodyPr vert="horz" lIns="91440" tIns="45720" rIns="91440" bIns="45720" rtlCol="0" anchor="t">
            <a:normAutofit lnSpcReduction="10000"/>
          </a:bodyPr>
          <a:lstStyle/>
          <a:p>
            <a:r>
              <a:rPr lang="tr-TR" sz="2000" dirty="0">
                <a:ea typeface="+mn-lt"/>
                <a:cs typeface="+mn-lt"/>
              </a:rPr>
              <a:t>İkili görüntü haline gelen bölütlenmiş gözenek görüntülerine Bağlantılı Bileşen Etiketleme (BBE) yöntemi uygulanmıştır. BBE siyah-beyaz görüntüler üzerine uygulanmakta olup birbiri ile 4’lü ya da 8’li komşuluğa sahip piksellerin bir grup içerisinde toplanmasını sağlayan bir işlemdir. Bu gruplama sonucunda, resim üzerindeki her bir grup bir nesneyi temsil edecek şekilde numaralandırılmaktadır</a:t>
            </a:r>
          </a:p>
          <a:p>
            <a:r>
              <a:rPr lang="tr-TR" sz="2000" dirty="0">
                <a:ea typeface="+mn-lt"/>
                <a:cs typeface="+mn-lt"/>
              </a:rPr>
              <a:t>{ Piksel Siyaha eşit değilse </a:t>
            </a:r>
          </a:p>
          <a:p>
            <a:r>
              <a:rPr lang="tr-TR" sz="2000" dirty="0">
                <a:ea typeface="+mn-lt"/>
                <a:cs typeface="+mn-lt"/>
              </a:rPr>
              <a:t>-Pikselin Tüm komşularına bak (8’li komşuluk için) </a:t>
            </a:r>
            <a:endParaRPr lang="tr-TR" dirty="0"/>
          </a:p>
          <a:p>
            <a:r>
              <a:rPr lang="tr-TR" sz="2000" dirty="0">
                <a:ea typeface="+mn-lt"/>
                <a:cs typeface="+mn-lt"/>
              </a:rPr>
              <a:t>-Tüm komşular siyah veya beyaz ise bu yeni bir pikseldir bu piksele yeni bir değer ata, diğer piksele geç</a:t>
            </a:r>
          </a:p>
          <a:p>
            <a:r>
              <a:rPr lang="tr-TR" sz="2000" dirty="0">
                <a:ea typeface="+mn-lt"/>
                <a:cs typeface="+mn-lt"/>
              </a:rPr>
              <a:t> -Komşu piksellerden herhangi biri siyah ya da beyaz piksel ise bir önceki etiket numarasına bu pikseli kaydet }</a:t>
            </a:r>
            <a:endParaRPr lang="tr-TR" sz="2000" dirty="0">
              <a:cs typeface="Calibri"/>
            </a:endParaRPr>
          </a:p>
        </p:txBody>
      </p:sp>
      <p:pic>
        <p:nvPicPr>
          <p:cNvPr id="4" name="Resim 4">
            <a:extLst>
              <a:ext uri="{FF2B5EF4-FFF2-40B4-BE49-F238E27FC236}">
                <a16:creationId xmlns:a16="http://schemas.microsoft.com/office/drawing/2014/main" id="{0D220E07-402A-352A-57E0-6137606346B0}"/>
              </a:ext>
            </a:extLst>
          </p:cNvPr>
          <p:cNvPicPr>
            <a:picLocks noChangeAspect="1"/>
          </p:cNvPicPr>
          <p:nvPr/>
        </p:nvPicPr>
        <p:blipFill rotWithShape="1">
          <a:blip r:embed="rId2"/>
          <a:srcRect l="7476" r="9836" b="-1"/>
          <a:stretch/>
        </p:blipFill>
        <p:spPr>
          <a:xfrm>
            <a:off x="7675658" y="2093976"/>
            <a:ext cx="3941064" cy="4096512"/>
          </a:xfrm>
          <a:prstGeom prst="rect">
            <a:avLst/>
          </a:prstGeom>
        </p:spPr>
      </p:pic>
    </p:spTree>
    <p:extLst>
      <p:ext uri="{BB962C8B-B14F-4D97-AF65-F5344CB8AC3E}">
        <p14:creationId xmlns:p14="http://schemas.microsoft.com/office/powerpoint/2010/main" val="530581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0D1FDA1-2DFE-8725-8C15-265A0F6BE62B}"/>
              </a:ext>
            </a:extLst>
          </p:cNvPr>
          <p:cNvSpPr>
            <a:spLocks noGrp="1"/>
          </p:cNvSpPr>
          <p:nvPr>
            <p:ph type="title"/>
          </p:nvPr>
        </p:nvSpPr>
        <p:spPr>
          <a:xfrm>
            <a:off x="572493" y="238539"/>
            <a:ext cx="11018520" cy="1434415"/>
          </a:xfrm>
        </p:spPr>
        <p:txBody>
          <a:bodyPr anchor="b">
            <a:normAutofit/>
          </a:bodyPr>
          <a:lstStyle/>
          <a:p>
            <a:r>
              <a:rPr lang="tr-TR" sz="4600">
                <a:ea typeface="+mj-lt"/>
                <a:cs typeface="+mj-lt"/>
              </a:rPr>
              <a:t>Gözeneklerin Büyüklüklerine Göre Sınıflandırılması</a:t>
            </a:r>
            <a:endParaRPr lang="tr-TR" sz="4600"/>
          </a:p>
        </p:txBody>
      </p:sp>
      <p:sp>
        <p:nvSpPr>
          <p:cNvPr id="11"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93B70B61-2541-602F-4B10-DE74DBA4C6F0}"/>
              </a:ext>
            </a:extLst>
          </p:cNvPr>
          <p:cNvSpPr>
            <a:spLocks noGrp="1"/>
          </p:cNvSpPr>
          <p:nvPr>
            <p:ph idx="1"/>
          </p:nvPr>
        </p:nvSpPr>
        <p:spPr>
          <a:xfrm>
            <a:off x="572493" y="2071316"/>
            <a:ext cx="6713552" cy="4119172"/>
          </a:xfrm>
        </p:spPr>
        <p:txBody>
          <a:bodyPr vert="horz" lIns="91440" tIns="45720" rIns="91440" bIns="45720" rtlCol="0" anchor="t">
            <a:normAutofit/>
          </a:bodyPr>
          <a:lstStyle/>
          <a:p>
            <a:r>
              <a:rPr lang="tr-TR" sz="2200" dirty="0">
                <a:ea typeface="+mn-lt"/>
                <a:cs typeface="+mn-lt"/>
              </a:rPr>
              <a:t>Yapılan çalışmada farklı büyüklükteki gözeneklerin sayılarındaki değişimlerin gözlenmesi amacıyla gözenekler 0,002mm2 -1mm2 , 1mm2 -3mm2 , 3mm2 -5mm2 ve 5mm2 - 7mm2 olmak üzere 4 sınıfa ayrılmıştır. Her bir sınıf, bir etiket grubuna dâhil edilmiştir. Gözeneklerin önce sınırları belirlenmiş sonra da bu sınırlara etiket grubuna göre, yanda görüldüğü gibi, bir renk değeri atanarak otomatik olarak renklendirilmesi yapılmıştır</a:t>
            </a:r>
            <a:endParaRPr lang="tr-TR" sz="2200" dirty="0"/>
          </a:p>
        </p:txBody>
      </p:sp>
      <p:pic>
        <p:nvPicPr>
          <p:cNvPr id="4" name="Resim 4">
            <a:extLst>
              <a:ext uri="{FF2B5EF4-FFF2-40B4-BE49-F238E27FC236}">
                <a16:creationId xmlns:a16="http://schemas.microsoft.com/office/drawing/2014/main" id="{4EA0CF1B-9D3C-95B3-B7E1-586D126A66F7}"/>
              </a:ext>
            </a:extLst>
          </p:cNvPr>
          <p:cNvPicPr>
            <a:picLocks noChangeAspect="1"/>
          </p:cNvPicPr>
          <p:nvPr/>
        </p:nvPicPr>
        <p:blipFill rotWithShape="1">
          <a:blip r:embed="rId2"/>
          <a:srcRect t="6029" r="-4" b="2236"/>
          <a:stretch/>
        </p:blipFill>
        <p:spPr>
          <a:xfrm>
            <a:off x="7675658" y="2093976"/>
            <a:ext cx="3941064" cy="4096512"/>
          </a:xfrm>
          <a:prstGeom prst="rect">
            <a:avLst/>
          </a:prstGeom>
        </p:spPr>
      </p:pic>
    </p:spTree>
    <p:extLst>
      <p:ext uri="{BB962C8B-B14F-4D97-AF65-F5344CB8AC3E}">
        <p14:creationId xmlns:p14="http://schemas.microsoft.com/office/powerpoint/2010/main" val="1402897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5F10496-8BA4-B546-0931-022D759C3648}"/>
              </a:ext>
            </a:extLst>
          </p:cNvPr>
          <p:cNvSpPr>
            <a:spLocks noGrp="1"/>
          </p:cNvSpPr>
          <p:nvPr>
            <p:ph type="title"/>
          </p:nvPr>
        </p:nvSpPr>
        <p:spPr/>
        <p:txBody>
          <a:bodyPr/>
          <a:lstStyle/>
          <a:p>
            <a:r>
              <a:rPr lang="tr-TR" dirty="0">
                <a:ea typeface="+mj-lt"/>
                <a:cs typeface="+mj-lt"/>
              </a:rPr>
              <a:t>ZSI Başarım İndeksinin Belirlenmesi </a:t>
            </a:r>
            <a:endParaRPr lang="tr-TR" dirty="0"/>
          </a:p>
        </p:txBody>
      </p:sp>
      <p:sp>
        <p:nvSpPr>
          <p:cNvPr id="3" name="İçerik Yer Tutucusu 2">
            <a:extLst>
              <a:ext uri="{FF2B5EF4-FFF2-40B4-BE49-F238E27FC236}">
                <a16:creationId xmlns:a16="http://schemas.microsoft.com/office/drawing/2014/main" id="{3A913F27-F79E-12C2-5A35-D9F4A0124735}"/>
              </a:ext>
            </a:extLst>
          </p:cNvPr>
          <p:cNvSpPr>
            <a:spLocks noGrp="1"/>
          </p:cNvSpPr>
          <p:nvPr>
            <p:ph idx="1"/>
          </p:nvPr>
        </p:nvSpPr>
        <p:spPr/>
        <p:txBody>
          <a:bodyPr vert="horz" lIns="91440" tIns="45720" rIns="91440" bIns="45720" rtlCol="0" anchor="t">
            <a:normAutofit/>
          </a:bodyPr>
          <a:lstStyle/>
          <a:p>
            <a:r>
              <a:rPr lang="tr-TR" dirty="0">
                <a:ea typeface="+mn-lt"/>
                <a:cs typeface="+mn-lt"/>
              </a:rPr>
              <a:t>Çalışmada farklı katkı maddeli tüm ekmek görüntüleri kullanılarak otomatik bölütlenen gözeneklerin, </a:t>
            </a:r>
            <a:r>
              <a:rPr lang="tr-TR" dirty="0" err="1">
                <a:ea typeface="+mn-lt"/>
                <a:cs typeface="+mn-lt"/>
              </a:rPr>
              <a:t>ImageJ</a:t>
            </a:r>
            <a:r>
              <a:rPr lang="tr-TR" dirty="0">
                <a:ea typeface="+mn-lt"/>
                <a:cs typeface="+mn-lt"/>
              </a:rPr>
              <a:t> programında bir uzman gıda mühendisi yardımıyla elle bölütlenmesi de yapılmıştır. Üzerinde çalışılan ekmek görüntülerinden, otomatik bölütleme sonucu elde edilen gözenekler ile elle bölütleme sonucu elde edilen gözenekler üst üste çakıştırılarak ZSI başarım indeksi belirlenmiştir</a:t>
            </a:r>
          </a:p>
          <a:p>
            <a:endParaRPr lang="tr-TR" dirty="0">
              <a:cs typeface="Calibri"/>
            </a:endParaRPr>
          </a:p>
          <a:p>
            <a:endParaRPr lang="tr-TR" dirty="0">
              <a:cs typeface="Calibri"/>
            </a:endParaRPr>
          </a:p>
          <a:p>
            <a:r>
              <a:rPr lang="tr-TR" dirty="0">
                <a:ea typeface="+mn-lt"/>
                <a:cs typeface="+mn-lt"/>
              </a:rPr>
              <a:t>Literatürde, ZSI indeksinin 0,7’den büyük olması durumunda çalışmanın yeterli başarıma sahip olduğu ifade edilmektedir</a:t>
            </a:r>
            <a:endParaRPr lang="tr-TR" dirty="0">
              <a:cs typeface="Calibri"/>
            </a:endParaRPr>
          </a:p>
        </p:txBody>
      </p:sp>
      <p:pic>
        <p:nvPicPr>
          <p:cNvPr id="4" name="Resim 4">
            <a:extLst>
              <a:ext uri="{FF2B5EF4-FFF2-40B4-BE49-F238E27FC236}">
                <a16:creationId xmlns:a16="http://schemas.microsoft.com/office/drawing/2014/main" id="{39402394-A160-B6BC-10BC-C6561726215C}"/>
              </a:ext>
            </a:extLst>
          </p:cNvPr>
          <p:cNvPicPr>
            <a:picLocks noChangeAspect="1"/>
          </p:cNvPicPr>
          <p:nvPr/>
        </p:nvPicPr>
        <p:blipFill>
          <a:blip r:embed="rId2"/>
          <a:stretch>
            <a:fillRect/>
          </a:stretch>
        </p:blipFill>
        <p:spPr>
          <a:xfrm>
            <a:off x="1025017" y="4336212"/>
            <a:ext cx="2018760" cy="672860"/>
          </a:xfrm>
          <a:prstGeom prst="rect">
            <a:avLst/>
          </a:prstGeom>
        </p:spPr>
      </p:pic>
    </p:spTree>
    <p:extLst>
      <p:ext uri="{BB962C8B-B14F-4D97-AF65-F5344CB8AC3E}">
        <p14:creationId xmlns:p14="http://schemas.microsoft.com/office/powerpoint/2010/main" val="3337724049"/>
      </p:ext>
    </p:extLst>
  </p:cSld>
  <p:clrMapOvr>
    <a:masterClrMapping/>
  </p:clrMapOvr>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i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Geniş ekran</PresentationFormat>
  <Paragraphs>0</Paragraphs>
  <Slides>14</Slides>
  <Notes>0</Notes>
  <HiddenSlides>0</HiddenSlides>
  <MMClips>0</MMClips>
  <ScaleCrop>false</ScaleCrop>
  <HeadingPairs>
    <vt:vector size="4" baseType="variant">
      <vt:variant>
        <vt:lpstr>Tema</vt:lpstr>
      </vt:variant>
      <vt:variant>
        <vt:i4>1</vt:i4>
      </vt:variant>
      <vt:variant>
        <vt:lpstr>Slayt Başlıkları</vt:lpstr>
      </vt:variant>
      <vt:variant>
        <vt:i4>14</vt:i4>
      </vt:variant>
    </vt:vector>
  </HeadingPairs>
  <TitlesOfParts>
    <vt:vector size="15" baseType="lpstr">
      <vt:lpstr>Ofis Teması</vt:lpstr>
      <vt:lpstr>Görüntü Işleme Teknikleri Kullanılarak Ekmek Doku Analizi</vt:lpstr>
      <vt:lpstr>Projenin Özeti</vt:lpstr>
      <vt:lpstr>Giriş</vt:lpstr>
      <vt:lpstr>Deneysel Metot</vt:lpstr>
      <vt:lpstr>Histogram Germe ve Eşitleme</vt:lpstr>
      <vt:lpstr>Ekmek kontrast artırılarak boşluklar  belirginleştirilir</vt:lpstr>
      <vt:lpstr>Bağlantılı Bileşen Etiketleme İle Gözenek Etiketleme</vt:lpstr>
      <vt:lpstr>Gözeneklerin Büyüklüklerine Göre Sınıflandırılması</vt:lpstr>
      <vt:lpstr>ZSI Başarım İndeksinin Belirlenmesi </vt:lpstr>
      <vt:lpstr>Bölümleme                       ZSI Başarım İndeksi Renklendirme</vt:lpstr>
      <vt:lpstr>SONUÇLAR VE TARTIŞMALAR</vt:lpstr>
      <vt:lpstr>DATEM'in Etkileri</vt:lpstr>
      <vt:lpstr>SONUÇLAR</vt:lpstr>
      <vt:lpstr>Dinlediğiniz İçin 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
  <cp:lastModifiedBy/>
  <cp:revision>285</cp:revision>
  <dcterms:created xsi:type="dcterms:W3CDTF">2022-11-08T10:32:58Z</dcterms:created>
  <dcterms:modified xsi:type="dcterms:W3CDTF">2022-11-08T12:35:33Z</dcterms:modified>
</cp:coreProperties>
</file>